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handoutMasterIdLst>
    <p:handoutMasterId r:id="rId26"/>
  </p:handoutMasterIdLst>
  <p:sldIdLst>
    <p:sldId id="283" r:id="rId2"/>
    <p:sldId id="294" r:id="rId3"/>
    <p:sldId id="267" r:id="rId4"/>
    <p:sldId id="293" r:id="rId5"/>
    <p:sldId id="285" r:id="rId6"/>
    <p:sldId id="284" r:id="rId7"/>
    <p:sldId id="274" r:id="rId8"/>
    <p:sldId id="281" r:id="rId9"/>
    <p:sldId id="286" r:id="rId10"/>
    <p:sldId id="288" r:id="rId11"/>
    <p:sldId id="268" r:id="rId12"/>
    <p:sldId id="280" r:id="rId13"/>
    <p:sldId id="263" r:id="rId14"/>
    <p:sldId id="258" r:id="rId15"/>
    <p:sldId id="265" r:id="rId16"/>
    <p:sldId id="259" r:id="rId17"/>
    <p:sldId id="270" r:id="rId18"/>
    <p:sldId id="261" r:id="rId19"/>
    <p:sldId id="260" r:id="rId20"/>
    <p:sldId id="277" r:id="rId21"/>
    <p:sldId id="287" r:id="rId22"/>
    <p:sldId id="291" r:id="rId23"/>
    <p:sldId id="292" r:id="rId24"/>
  </p:sldIdLst>
  <p:sldSz cx="9144000" cy="6858000" type="screen4x3"/>
  <p:notesSz cx="6775450" cy="9906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38575" y="0"/>
            <a:ext cx="29352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4DCA-276E-43EB-8FC1-1C245046EFC7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52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38575" y="9409113"/>
            <a:ext cx="29352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BDC1-02F9-49E2-B46C-63D6D1137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3693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52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8575" y="0"/>
            <a:ext cx="29352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46047-BB21-4EC6-89CE-DC5340D4066A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863" y="4767263"/>
            <a:ext cx="5419725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52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8575" y="9409113"/>
            <a:ext cx="293528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A7ED3-4947-42DD-B3A4-C5FDA86574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1546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A7ED3-4947-42DD-B3A4-C5FDA865747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44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A7ED3-4947-42DD-B3A4-C5FDA865747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44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A7ED3-4947-42DD-B3A4-C5FDA86574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09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A7ED3-4947-42DD-B3A4-C5FDA86574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96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A7ED3-4947-42DD-B3A4-C5FDA86574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99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8ADE1-D4FB-4D6E-872C-4E878D33CA0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673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EA259-7D83-43DF-856F-9C60F2A5DB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678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EA259-7D83-43DF-856F-9C60F2A5DB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724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EA259-7D83-43DF-856F-9C60F2A5DB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63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EA259-7D83-43DF-856F-9C60F2A5DB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632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EA259-7D83-43DF-856F-9C60F2A5DB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2879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EA259-7D83-43DF-856F-9C60F2A5DB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236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2200F7-90BD-4320-A0CC-52F9F775EA2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370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2B834-0C6B-451A-BF61-CC705AE5593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303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660DD-47CE-4332-A4AC-742363C1773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75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B0DBA-E4A7-40D7-B0D7-06A89D3F5B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475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31D43-B742-427B-BBFE-BA7659BAB17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391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4A981-0DF3-4885-9E96-B556D99983B9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175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FA67B-CEED-4ECE-B6A4-C4BD0203C2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133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31771-60F6-4499-A737-E2A6DF9E1BE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293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5AC3D-BC83-4AB0-9AF6-A8EC5092514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456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56714-036F-44C9-B4AA-1BDE4BD6726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557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IWAA, October 13-17, 2014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FEA259-7D83-43DF-856F-9C60F2A5DBD3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1270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23528" y="1268760"/>
            <a:ext cx="8424936" cy="26445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altLang="ja-JP" sz="4400" dirty="0" smtClean="0"/>
              <a:t>Performance of the Iris diaphragm laser alignment system of the SPring-8</a:t>
            </a:r>
            <a:endParaRPr lang="ja-JP" altLang="en-US" sz="44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115616" y="4045718"/>
            <a:ext cx="6620968" cy="861420"/>
          </a:xfrm>
          <a:prstGeom prst="rect">
            <a:avLst/>
          </a:prstGeom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fontAlgn="auto">
              <a:buNone/>
            </a:pPr>
            <a:r>
              <a:rPr lang="en-US" altLang="ja-JP" sz="2400" dirty="0" smtClean="0"/>
              <a:t>C. Zhang</a:t>
            </a:r>
          </a:p>
          <a:p>
            <a:pPr marL="0" indent="0" algn="ctr" fontAlgn="auto">
              <a:buNone/>
            </a:pPr>
            <a:r>
              <a:rPr lang="en-US" altLang="ja-JP" sz="2400" dirty="0" smtClean="0"/>
              <a:t>JASRI / SPring-8</a:t>
            </a:r>
            <a:endParaRPr lang="ja-JP" altLang="en-US" sz="2400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091208" y="6093296"/>
            <a:ext cx="6620968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kumimoji="1"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fontAlgn="auto">
              <a:buNone/>
            </a:pPr>
            <a:r>
              <a:rPr lang="en-US" altLang="ja-JP" sz="1400" dirty="0" smtClean="0"/>
              <a:t>IWAA2014, October 13-17, 2014, IHEP, Beijing</a:t>
            </a:r>
          </a:p>
        </p:txBody>
      </p:sp>
    </p:spTree>
    <p:extLst>
      <p:ext uri="{BB962C8B-B14F-4D97-AF65-F5344CB8AC3E}">
        <p14:creationId xmlns:p14="http://schemas.microsoft.com/office/powerpoint/2010/main" val="33015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94122"/>
          </a:xfrm>
        </p:spPr>
        <p:txBody>
          <a:bodyPr/>
          <a:lstStyle/>
          <a:p>
            <a:r>
              <a:rPr lang="en-US" altLang="ja-JP" sz="2800" dirty="0" smtClean="0"/>
              <a:t>SPring8 I</a:t>
            </a:r>
            <a:r>
              <a:rPr kumimoji="1" lang="en-US" altLang="ja-JP" sz="2800" dirty="0" smtClean="0"/>
              <a:t>ris </a:t>
            </a:r>
            <a:r>
              <a:rPr lang="en-US" altLang="ja-JP" sz="2800" dirty="0" smtClean="0"/>
              <a:t>diaphragm and center reproducibility</a:t>
            </a:r>
            <a:r>
              <a:rPr lang="ja-JP" altLang="en-US" sz="2800" dirty="0" smtClean="0"/>
              <a:t> 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4" y="2498946"/>
            <a:ext cx="3182353" cy="26642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58198"/>
            <a:ext cx="4838937" cy="345638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x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5576" y="1422188"/>
            <a:ext cx="72683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</a:rPr>
              <a:t>100-times measurement for the center positions of four targets 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>
                <a:latin typeface="+mn-lt"/>
              </a:rPr>
              <a:t> </a:t>
            </a:r>
            <a:r>
              <a:rPr lang="en-US" altLang="ja-JP" sz="1800" dirty="0" smtClean="0">
                <a:latin typeface="+mn-lt"/>
              </a:rPr>
              <a:t>Reproducibility is </a:t>
            </a:r>
            <a:r>
              <a:rPr lang="en-US" altLang="ja-JP" sz="1800" dirty="0">
                <a:latin typeface="+mn-lt"/>
              </a:rPr>
              <a:t>well under </a:t>
            </a:r>
            <a:r>
              <a:rPr lang="en-US" altLang="ja-JP" sz="1800" dirty="0" smtClean="0">
                <a:latin typeface="+mn-lt"/>
              </a:rPr>
              <a:t>±1</a:t>
            </a:r>
            <a:r>
              <a:rPr lang="en-US" altLang="ja-JP" sz="1800" dirty="0" smtClean="0"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latin typeface="+mn-lt"/>
              </a:rPr>
              <a:t>m </a:t>
            </a:r>
            <a:r>
              <a:rPr lang="en-US" altLang="ja-JP" sz="1800" dirty="0">
                <a:latin typeface="+mn-lt"/>
              </a:rPr>
              <a:t>(</a:t>
            </a:r>
            <a:r>
              <a:rPr lang="en-US" altLang="ja-JP" sz="1800" dirty="0">
                <a:latin typeface="Symbol" panose="05050102010706020507" pitchFamily="18" charset="2"/>
              </a:rPr>
              <a:t>s</a:t>
            </a:r>
            <a:r>
              <a:rPr lang="en-US" altLang="ja-JP" sz="1800" dirty="0">
                <a:latin typeface="+mn-lt"/>
              </a:rPr>
              <a:t>).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0478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" y="1209040"/>
            <a:ext cx="7853680" cy="4439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" y="1209040"/>
            <a:ext cx="7853680" cy="44399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altLang="ja-JP" sz="2800" dirty="0"/>
              <a:t>I</a:t>
            </a:r>
            <a:r>
              <a:rPr kumimoji="1" lang="en-US" altLang="ja-JP" sz="2800" dirty="0" smtClean="0"/>
              <a:t>ris </a:t>
            </a:r>
            <a:r>
              <a:rPr lang="en-US" altLang="ja-JP" sz="2800" dirty="0" smtClean="0"/>
              <a:t>diaphragm target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252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altLang="ja-JP" sz="2800" dirty="0"/>
              <a:t>I</a:t>
            </a:r>
            <a:r>
              <a:rPr kumimoji="1" lang="en-US" altLang="ja-JP" sz="2800" dirty="0" smtClean="0"/>
              <a:t>ris </a:t>
            </a:r>
            <a:r>
              <a:rPr lang="en-US" altLang="ja-JP" sz="2800" dirty="0" smtClean="0"/>
              <a:t>diaphragm target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" y="1209040"/>
            <a:ext cx="7853680" cy="44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Target center displacement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755576" y="2403351"/>
            <a:ext cx="3960440" cy="3257897"/>
            <a:chOff x="797834" y="2313941"/>
            <a:chExt cx="5244075" cy="393305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34" y="2313941"/>
              <a:ext cx="5244075" cy="39330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4" name="直線矢印コネクタ 3"/>
            <p:cNvCxnSpPr/>
            <p:nvPr/>
          </p:nvCxnSpPr>
          <p:spPr>
            <a:xfrm flipV="1">
              <a:off x="3275856" y="3856738"/>
              <a:ext cx="612069" cy="1638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5858" y="926023"/>
            <a:ext cx="737419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Adjustment of target centers in Z direction </a:t>
            </a:r>
            <a:r>
              <a:rPr lang="en-US" altLang="ja-JP" sz="1800" dirty="0" smtClean="0">
                <a:latin typeface="+mn-lt"/>
              </a:rPr>
              <a:t>with a </a:t>
            </a:r>
            <a:r>
              <a:rPr lang="en-US" altLang="ja-JP" sz="1800" dirty="0">
                <a:latin typeface="+mn-lt"/>
              </a:rPr>
              <a:t>displacement </a:t>
            </a:r>
            <a:r>
              <a:rPr lang="en-US" altLang="ja-JP" sz="1800" dirty="0" smtClean="0">
                <a:latin typeface="+mn-lt"/>
              </a:rPr>
              <a:t>sensor, and XY with laser –iris system.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>
                <a:latin typeface="+mn-lt"/>
              </a:rPr>
              <a:t> Diameters of irises are set to 1, 1.6, 1.6, 2.0 (mm) </a:t>
            </a:r>
            <a:r>
              <a:rPr lang="en-US" altLang="ja-JP" sz="1800" dirty="0" smtClean="0">
                <a:latin typeface="+mn-lt"/>
              </a:rPr>
              <a:t>respectively.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>
                <a:latin typeface="+mn-lt"/>
              </a:rPr>
              <a:t> </a:t>
            </a:r>
            <a:r>
              <a:rPr lang="en-US" altLang="ja-JP" sz="1800" dirty="0" smtClean="0">
                <a:latin typeface="+mn-lt"/>
              </a:rPr>
              <a:t>Displacement of </a:t>
            </a:r>
            <a:r>
              <a:rPr lang="en-US" altLang="ja-JP" sz="18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1800" dirty="0" err="1" smtClean="0">
                <a:latin typeface="+mn-lt"/>
              </a:rPr>
              <a:t>z</a:t>
            </a:r>
            <a:r>
              <a:rPr lang="en-US" altLang="ja-JP" sz="1800" dirty="0" smtClean="0">
                <a:latin typeface="+mn-lt"/>
              </a:rPr>
              <a:t> is 5</a:t>
            </a:r>
            <a:r>
              <a:rPr lang="en-US" altLang="ja-JP" sz="1800" dirty="0" smtClean="0"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latin typeface="+mn-lt"/>
              </a:rPr>
              <a:t>m, and </a:t>
            </a:r>
            <a:r>
              <a:rPr lang="en-US" altLang="ja-JP" sz="18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1800" dirty="0" err="1">
                <a:latin typeface="+mn-lt"/>
              </a:rPr>
              <a:t>x</a:t>
            </a:r>
            <a:r>
              <a:rPr lang="en-US" altLang="ja-JP" sz="1800" dirty="0" smtClean="0">
                <a:latin typeface="+mn-lt"/>
              </a:rPr>
              <a:t>, </a:t>
            </a:r>
            <a:r>
              <a:rPr lang="en-US" altLang="ja-JP" sz="18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1800" dirty="0" err="1" smtClean="0">
                <a:latin typeface="+mn-lt"/>
              </a:rPr>
              <a:t>y</a:t>
            </a:r>
            <a:r>
              <a:rPr lang="en-US" altLang="ja-JP" sz="1800" dirty="0">
                <a:latin typeface="+mn-lt"/>
              </a:rPr>
              <a:t>:</a:t>
            </a:r>
            <a:r>
              <a:rPr lang="en-US" altLang="ja-JP" sz="1800" dirty="0" smtClean="0">
                <a:latin typeface="+mn-lt"/>
              </a:rPr>
              <a:t> 2</a:t>
            </a:r>
            <a:r>
              <a:rPr lang="en-US" altLang="ja-JP" sz="1800" dirty="0" smtClean="0"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latin typeface="+mn-lt"/>
              </a:rPr>
              <a:t>m.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>
              <a:latin typeface="+mn-lt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11" y="2393801"/>
            <a:ext cx="3015998" cy="327159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282226" y="567781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dirty="0" err="1" smtClean="0"/>
              <a:t>z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anose="05050102010706020507" pitchFamily="18" charset="2"/>
                <a:sym typeface="Symbol" panose="05050102010706020507" pitchFamily="18" charset="2"/>
              </a:rPr>
              <a:t>f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72200" y="567781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dirty="0" err="1" smtClean="0">
                <a:cs typeface="Arial" panose="020B0604020202020204" pitchFamily="34" charset="0"/>
              </a:rPr>
              <a:t>x</a:t>
            </a:r>
            <a:r>
              <a:rPr lang="en-US" altLang="ja-JP" dirty="0" smtClean="0"/>
              <a:t>, </a:t>
            </a:r>
            <a:r>
              <a:rPr lang="en-US" altLang="ja-JP" dirty="0" err="1" smtClean="0">
                <a:latin typeface="Symbol" panose="05050102010706020507" pitchFamily="18" charset="2"/>
                <a:sym typeface="Symbol" panose="05050102010706020507" pitchFamily="18" charset="2"/>
              </a:rPr>
              <a:t>D</a:t>
            </a:r>
            <a:r>
              <a:rPr lang="en-US" altLang="ja-JP" dirty="0" err="1" smtClean="0"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Laser beam profiles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1560" y="1006959"/>
            <a:ext cx="54890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</a:rPr>
              <a:t>Laser size measured in tunnel of cell30.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>
                <a:latin typeface="+mn-lt"/>
              </a:rPr>
              <a:t> V</a:t>
            </a:r>
            <a:r>
              <a:rPr lang="en-US" altLang="ja-JP" sz="1800" dirty="0" smtClean="0">
                <a:latin typeface="+mn-lt"/>
              </a:rPr>
              <a:t>aried from 4.4 to 6 mm. Distance covers 50m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2483768" y="6305550"/>
            <a:ext cx="28083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093089" y="6305550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dirty="0" smtClean="0"/>
              <a:t>Distance from laser (m)</a:t>
            </a:r>
            <a:endParaRPr kumimoji="1" lang="ja-JP" altLang="en-US" sz="1200" i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85789" y="6028550"/>
            <a:ext cx="2297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i="1" dirty="0" smtClean="0"/>
              <a:t>2m</a:t>
            </a:r>
            <a:r>
              <a:rPr lang="en-US" altLang="ja-JP" sz="1200" i="1" dirty="0"/>
              <a:t> </a:t>
            </a:r>
            <a:r>
              <a:rPr lang="en-US" altLang="ja-JP" sz="1200" i="1" dirty="0" smtClean="0"/>
              <a:t>                                    45m</a:t>
            </a:r>
            <a:endParaRPr kumimoji="1" lang="ja-JP" altLang="en-US" sz="1200" i="1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784373" y="6305550"/>
            <a:ext cx="7075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45622"/>
            <a:ext cx="6097846" cy="429906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pPr eaLnBrk="1" hangingPunct="1"/>
            <a:r>
              <a:rPr lang="en-US" altLang="ja-JP" sz="2800" smtClean="0"/>
              <a:t>Laser beam pointing stability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806489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</a:rPr>
              <a:t>8 hours stability, measured </a:t>
            </a:r>
            <a:r>
              <a:rPr lang="en-US" altLang="ja-JP" sz="1800" dirty="0">
                <a:latin typeface="+mn-lt"/>
              </a:rPr>
              <a:t>in </a:t>
            </a:r>
            <a:r>
              <a:rPr lang="en-US" altLang="ja-JP" sz="1800" dirty="0" smtClean="0">
                <a:latin typeface="+mn-lt"/>
              </a:rPr>
              <a:t>tunnel, </a:t>
            </a:r>
            <a:r>
              <a:rPr lang="en-US" altLang="ja-JP" sz="1800" dirty="0">
                <a:latin typeface="+mn-lt"/>
              </a:rPr>
              <a:t>with air conditioner, cooling water stopped.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>
                <a:latin typeface="+mn-lt"/>
              </a:rPr>
              <a:t> Drifts of both </a:t>
            </a:r>
            <a:r>
              <a:rPr lang="en-US" altLang="ja-JP" sz="1800" dirty="0" smtClean="0">
                <a:latin typeface="+mn-lt"/>
              </a:rPr>
              <a:t>directions are </a:t>
            </a:r>
            <a:r>
              <a:rPr lang="en-US" altLang="ja-JP" sz="1800" dirty="0">
                <a:latin typeface="+mn-lt"/>
              </a:rPr>
              <a:t>small, Fluctuations are under </a:t>
            </a:r>
            <a:r>
              <a:rPr lang="en-US" altLang="ja-JP" sz="1800" dirty="0" smtClean="0">
                <a:latin typeface="+mn-lt"/>
              </a:rPr>
              <a:t>±2 </a:t>
            </a:r>
            <a:r>
              <a:rPr lang="en-US" altLang="ja-JP" sz="1800" dirty="0" smtClean="0"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latin typeface="+mn-lt"/>
              </a:rPr>
              <a:t>m </a:t>
            </a:r>
            <a:r>
              <a:rPr lang="en-US" altLang="ja-JP" sz="1800" dirty="0">
                <a:latin typeface="+mn-lt"/>
              </a:rPr>
              <a:t>(</a:t>
            </a:r>
            <a:r>
              <a:rPr lang="en-US" altLang="ja-JP" sz="1800" dirty="0">
                <a:latin typeface="Symbol" panose="05050102010706020507" pitchFamily="18" charset="2"/>
              </a:rPr>
              <a:t>s</a:t>
            </a:r>
            <a:r>
              <a:rPr lang="en-US" altLang="ja-JP" sz="1800" dirty="0" smtClean="0">
                <a:latin typeface="+mn-lt"/>
              </a:rPr>
              <a:t>) in 8 meters.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/>
          </a:p>
        </p:txBody>
      </p:sp>
      <p:pic>
        <p:nvPicPr>
          <p:cNvPr id="3076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52842"/>
            <a:ext cx="6024222" cy="403259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0059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Laser beam fluctuations for the irises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485491" y="836613"/>
            <a:ext cx="82863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800" dirty="0" smtClean="0">
                <a:latin typeface="+mn-lt"/>
              </a:rPr>
              <a:t>Fluctuations of the laser beams for the four targets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 smtClean="0">
                <a:latin typeface="+mn-lt"/>
              </a:rPr>
              <a:t> </a:t>
            </a:r>
            <a:r>
              <a:rPr lang="en-US" altLang="ja-JP" sz="1800" dirty="0">
                <a:latin typeface="+mn-lt"/>
              </a:rPr>
              <a:t>U</a:t>
            </a:r>
            <a:r>
              <a:rPr lang="en-US" altLang="ja-JP" sz="1800" dirty="0" smtClean="0">
                <a:latin typeface="+mn-lt"/>
              </a:rPr>
              <a:t>nder </a:t>
            </a:r>
            <a:r>
              <a:rPr lang="en-US" altLang="ja-JP" sz="1800" dirty="0">
                <a:latin typeface="+mn-lt"/>
              </a:rPr>
              <a:t>±2 </a:t>
            </a:r>
            <a:r>
              <a:rPr lang="en-US" altLang="ja-JP" sz="1800" dirty="0">
                <a:latin typeface="Symbol" panose="05050102010706020507" pitchFamily="18" charset="2"/>
              </a:rPr>
              <a:t>m</a:t>
            </a:r>
            <a:r>
              <a:rPr lang="en-US" altLang="ja-JP" sz="1800" dirty="0">
                <a:latin typeface="+mn-lt"/>
              </a:rPr>
              <a:t>m (</a:t>
            </a:r>
            <a:r>
              <a:rPr lang="en-US" altLang="ja-JP" sz="1800" dirty="0">
                <a:latin typeface="Symbol" panose="05050102010706020507" pitchFamily="18" charset="2"/>
              </a:rPr>
              <a:t>s</a:t>
            </a:r>
            <a:r>
              <a:rPr lang="en-US" altLang="ja-JP" sz="1800" dirty="0" smtClean="0">
                <a:latin typeface="+mn-lt"/>
              </a:rPr>
              <a:t>), proportional to the distance from iris to camera </a:t>
            </a:r>
            <a:endParaRPr lang="en-US" altLang="ja-JP" sz="1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22088"/>
            <a:ext cx="4134913" cy="376807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39" y="2126815"/>
            <a:ext cx="4147670" cy="376335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1560" y="1052736"/>
            <a:ext cx="81371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</a:rPr>
              <a:t>The camera was set on a precise stage, and was moved in 1</a:t>
            </a:r>
            <a:r>
              <a:rPr lang="en-US" altLang="ja-JP" sz="1800" dirty="0" smtClean="0"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latin typeface="+mn-lt"/>
              </a:rPr>
              <a:t>m step.</a:t>
            </a:r>
            <a:r>
              <a:rPr lang="en-US" altLang="ja-JP" sz="1800" dirty="0"/>
              <a:t> </a:t>
            </a:r>
            <a:r>
              <a:rPr lang="en-US" altLang="ja-JP" sz="1800" dirty="0">
                <a:latin typeface="+mn-lt"/>
              </a:rPr>
              <a:t>distance </a:t>
            </a:r>
            <a:r>
              <a:rPr lang="en-US" altLang="ja-JP" sz="1800" dirty="0" smtClean="0">
                <a:latin typeface="+mn-lt"/>
              </a:rPr>
              <a:t>to </a:t>
            </a:r>
            <a:r>
              <a:rPr lang="en-US" altLang="ja-JP" sz="1800" dirty="0">
                <a:latin typeface="+mn-lt"/>
              </a:rPr>
              <a:t>laser ~2 </a:t>
            </a:r>
            <a:r>
              <a:rPr lang="en-US" altLang="ja-JP" sz="1800" dirty="0" smtClean="0">
                <a:latin typeface="+mn-lt"/>
              </a:rPr>
              <a:t>m.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 smtClean="0">
                <a:latin typeface="+mn-lt"/>
              </a:rPr>
              <a:t> Quantity of camera indication is 1</a:t>
            </a:r>
            <a:r>
              <a:rPr lang="en-US" altLang="ja-JP" sz="1800" dirty="0" smtClean="0"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latin typeface="+mn-lt"/>
              </a:rPr>
              <a:t>m in a </a:t>
            </a:r>
            <a:r>
              <a:rPr lang="en-US" altLang="ja-JP" sz="1800" dirty="0">
                <a:latin typeface="+mn-lt"/>
              </a:rPr>
              <a:t>probability</a:t>
            </a:r>
            <a:r>
              <a:rPr lang="en-US" altLang="ja-JP" sz="1800" dirty="0" smtClean="0">
                <a:latin typeface="+mn-lt"/>
              </a:rPr>
              <a:t> of 90%.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/>
          <a:lstStyle/>
          <a:p>
            <a:r>
              <a:rPr kumimoji="1" lang="en-US" altLang="ja-JP" sz="2800" dirty="0" smtClean="0"/>
              <a:t>Camera resolution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87" y="2228904"/>
            <a:ext cx="4322349" cy="396044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3052"/>
            <a:ext cx="4110647" cy="27363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3528" y="5589356"/>
            <a:ext cx="2836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/>
              <a:t>Set camera Instead of target </a:t>
            </a:r>
            <a:endParaRPr kumimoji="1" lang="ja-JP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0034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 txBox="1">
            <a:spLocks noChangeArrowheads="1"/>
          </p:cNvSpPr>
          <p:nvPr/>
        </p:nvSpPr>
        <p:spPr bwMode="auto">
          <a:xfrm>
            <a:off x="457200" y="274638"/>
            <a:ext cx="82915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tx2"/>
                </a:solidFill>
                <a:latin typeface="+mj-lt"/>
              </a:rPr>
              <a:t>Estimation of measurement accuracy</a:t>
            </a:r>
          </a:p>
        </p:txBody>
      </p:sp>
      <p:sp>
        <p:nvSpPr>
          <p:cNvPr id="26" name="テキスト ボックス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4128" y="2087917"/>
            <a:ext cx="375424" cy="369332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ja-JP" altLang="en-US">
                <a:noFill/>
              </a:rPr>
              <a:t> 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285875" y="2790825"/>
            <a:ext cx="7427913" cy="3707312"/>
            <a:chOff x="1285875" y="2790825"/>
            <a:chExt cx="7427913" cy="3707312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1728788" y="4078288"/>
              <a:ext cx="698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/>
            <p:cNvSpPr/>
            <p:nvPr/>
          </p:nvSpPr>
          <p:spPr>
            <a:xfrm>
              <a:off x="2089150" y="3717925"/>
              <a:ext cx="1079500" cy="720725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168650" y="3592513"/>
              <a:ext cx="1081088" cy="252412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248150" y="3246438"/>
              <a:ext cx="1081088" cy="719137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329238" y="2976563"/>
              <a:ext cx="1079500" cy="539750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1728788" y="3711575"/>
              <a:ext cx="14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1728788" y="3592513"/>
              <a:ext cx="1408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1728788" y="3246438"/>
              <a:ext cx="26685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1728788" y="2976563"/>
              <a:ext cx="56165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56" name="テキスト ボックス 15"/>
            <p:cNvSpPr txBox="1">
              <a:spLocks noChangeArrowheads="1"/>
            </p:cNvSpPr>
            <p:nvPr/>
          </p:nvSpPr>
          <p:spPr bwMode="auto">
            <a:xfrm>
              <a:off x="1398588" y="3708400"/>
              <a:ext cx="301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6157" name="テキスト ボックス 16"/>
            <p:cNvSpPr txBox="1">
              <a:spLocks noChangeArrowheads="1"/>
            </p:cNvSpPr>
            <p:nvPr/>
          </p:nvSpPr>
          <p:spPr bwMode="auto">
            <a:xfrm>
              <a:off x="1311275" y="3408363"/>
              <a:ext cx="4762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0.7</a:t>
              </a:r>
              <a:endParaRPr lang="ja-JP" altLang="en-US"/>
            </a:p>
          </p:txBody>
        </p:sp>
        <p:sp>
          <p:nvSpPr>
            <p:cNvPr id="6158" name="テキスト ボックス 17"/>
            <p:cNvSpPr txBox="1">
              <a:spLocks noChangeArrowheads="1"/>
            </p:cNvSpPr>
            <p:nvPr/>
          </p:nvSpPr>
          <p:spPr bwMode="auto">
            <a:xfrm>
              <a:off x="1341438" y="3060700"/>
              <a:ext cx="301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2</a:t>
              </a:r>
              <a:endParaRPr lang="ja-JP" altLang="en-US"/>
            </a:p>
          </p:txBody>
        </p:sp>
        <p:sp>
          <p:nvSpPr>
            <p:cNvPr id="6159" name="テキスト ボックス 18"/>
            <p:cNvSpPr txBox="1">
              <a:spLocks noChangeArrowheads="1"/>
            </p:cNvSpPr>
            <p:nvPr/>
          </p:nvSpPr>
          <p:spPr bwMode="auto">
            <a:xfrm>
              <a:off x="1285875" y="2790825"/>
              <a:ext cx="4762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/>
                <a:t>1.5</a:t>
              </a:r>
              <a:endParaRPr lang="ja-JP" altLang="en-US"/>
            </a:p>
          </p:txBody>
        </p:sp>
        <p:sp>
          <p:nvSpPr>
            <p:cNvPr id="6160" name="テキスト ボックス 19"/>
            <p:cNvSpPr txBox="1">
              <a:spLocks noChangeArrowheads="1"/>
            </p:cNvSpPr>
            <p:nvPr/>
          </p:nvSpPr>
          <p:spPr bwMode="auto">
            <a:xfrm>
              <a:off x="2428815" y="4575175"/>
              <a:ext cx="400110" cy="192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/>
                <a:t>Displacement of center</a:t>
              </a:r>
              <a:endParaRPr lang="ja-JP" altLang="en-US" sz="1400" dirty="0"/>
            </a:p>
          </p:txBody>
        </p:sp>
        <p:sp>
          <p:nvSpPr>
            <p:cNvPr id="6161" name="テキスト ボックス 20"/>
            <p:cNvSpPr txBox="1">
              <a:spLocks noChangeArrowheads="1"/>
            </p:cNvSpPr>
            <p:nvPr/>
          </p:nvSpPr>
          <p:spPr bwMode="auto">
            <a:xfrm>
              <a:off x="3509903" y="4222750"/>
              <a:ext cx="400110" cy="1783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/>
                <a:t>Center reproducibility</a:t>
              </a:r>
              <a:endParaRPr lang="ja-JP" altLang="en-US" sz="1400" dirty="0"/>
            </a:p>
          </p:txBody>
        </p:sp>
        <p:sp>
          <p:nvSpPr>
            <p:cNvPr id="6162" name="テキスト ボックス 21"/>
            <p:cNvSpPr txBox="1">
              <a:spLocks noChangeArrowheads="1"/>
            </p:cNvSpPr>
            <p:nvPr/>
          </p:nvSpPr>
          <p:spPr bwMode="auto">
            <a:xfrm>
              <a:off x="4589403" y="3989388"/>
              <a:ext cx="400110" cy="2110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/>
                <a:t>Laser fluctuation at ref. </a:t>
              </a:r>
              <a:r>
                <a:rPr lang="en-US" altLang="ja-JP" sz="1400" dirty="0" err="1" smtClean="0"/>
                <a:t>pt</a:t>
              </a:r>
              <a:endParaRPr lang="ja-JP" altLang="en-US" sz="1400" dirty="0"/>
            </a:p>
          </p:txBody>
        </p:sp>
        <p:sp>
          <p:nvSpPr>
            <p:cNvPr id="6163" name="テキスト ボックス 22"/>
            <p:cNvSpPr txBox="1">
              <a:spLocks noChangeArrowheads="1"/>
            </p:cNvSpPr>
            <p:nvPr/>
          </p:nvSpPr>
          <p:spPr bwMode="auto">
            <a:xfrm>
              <a:off x="5545535" y="3735388"/>
              <a:ext cx="615553" cy="1583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/>
                <a:t>Laser fluctuation </a:t>
              </a:r>
              <a:endParaRPr lang="en-US" altLang="ja-JP" sz="1400" dirty="0"/>
            </a:p>
            <a:p>
              <a:r>
                <a:rPr lang="en-US" altLang="ja-JP" sz="1400" dirty="0" smtClean="0"/>
                <a:t>at measurement </a:t>
              </a:r>
              <a:r>
                <a:rPr lang="en-US" altLang="ja-JP" sz="1400" dirty="0" err="1" smtClean="0"/>
                <a:t>pt</a:t>
              </a:r>
              <a:endParaRPr lang="ja-JP" altLang="en-US" sz="1400" dirty="0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V="1">
              <a:off x="7058025" y="2976563"/>
              <a:ext cx="0" cy="110172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057818" y="3421253"/>
              <a:ext cx="375424" cy="369332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ja-JP" altLang="en-US">
                  <a:noFill/>
                </a:rPr>
                <a:t> </a:t>
              </a:r>
            </a:p>
          </p:txBody>
        </p:sp>
      </p:grpSp>
      <p:sp>
        <p:nvSpPr>
          <p:cNvPr id="6168" name="Text Box 5"/>
          <p:cNvSpPr txBox="1">
            <a:spLocks noChangeArrowheads="1"/>
          </p:cNvSpPr>
          <p:nvPr/>
        </p:nvSpPr>
        <p:spPr bwMode="auto">
          <a:xfrm>
            <a:off x="611190" y="1052513"/>
            <a:ext cx="81375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Measurement accuracy is estimated ±7 </a:t>
            </a:r>
            <a:r>
              <a:rPr lang="en-US" altLang="ja-JP" sz="1800" dirty="0">
                <a:latin typeface="Symbol" panose="05050102010706020507" pitchFamily="18" charset="2"/>
              </a:rPr>
              <a:t>m</a:t>
            </a:r>
            <a:r>
              <a:rPr lang="en-US" altLang="ja-JP" sz="1800" dirty="0">
                <a:latin typeface="+mn-lt"/>
              </a:rPr>
              <a:t>m (2</a:t>
            </a:r>
            <a:r>
              <a:rPr lang="en-US" altLang="ja-JP" sz="1800" dirty="0">
                <a:latin typeface="Symbol" panose="05050102010706020507" pitchFamily="18" charset="2"/>
              </a:rPr>
              <a:t>s</a:t>
            </a:r>
            <a:r>
              <a:rPr lang="en-US" altLang="ja-JP" sz="1800" dirty="0">
                <a:latin typeface="+mn-lt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+mn-lt"/>
              </a:rPr>
              <a:t>		</a:t>
            </a:r>
            <a:r>
              <a:rPr lang="en-US" altLang="ja-JP" sz="1800" dirty="0" smtClean="0">
                <a:latin typeface="+mn-lt"/>
              </a:rPr>
              <a:t>@</a:t>
            </a:r>
            <a:r>
              <a:rPr lang="en-US" altLang="ja-JP" sz="1800" dirty="0">
                <a:latin typeface="+mn-lt"/>
              </a:rPr>
              <a:t>in tunnel, air conditioner, cooling water stopped.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/>
          </a:p>
        </p:txBody>
      </p:sp>
      <p:sp>
        <p:nvSpPr>
          <p:cNvPr id="25" name="テキスト ボックス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31840" y="2060848"/>
            <a:ext cx="3810467" cy="389979"/>
          </a:xfrm>
          <a:prstGeom prst="rect">
            <a:avLst/>
          </a:prstGeom>
          <a:blipFill rotWithShape="0">
            <a:blip r:embed="rId4"/>
            <a:stretch>
              <a:fillRect t="-3125" r="-1600" b="-25000"/>
            </a:stretch>
          </a:blipFill>
        </p:spPr>
        <p:txBody>
          <a:bodyPr/>
          <a:lstStyle/>
          <a:p>
            <a:r>
              <a:rPr lang="ja-JP" altLang="en-US">
                <a:ln w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561975"/>
          </a:xfrm>
        </p:spPr>
        <p:txBody>
          <a:bodyPr/>
          <a:lstStyle/>
          <a:p>
            <a:pPr eaLnBrk="1" hangingPunct="1"/>
            <a:r>
              <a:rPr lang="en-US" altLang="ja-JP" sz="2800" dirty="0" smtClean="0"/>
              <a:t>Measurement verification on B-girder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611560" y="724772"/>
            <a:ext cx="81371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 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sz="1800" dirty="0" smtClean="0">
                <a:latin typeface="+mn-lt"/>
              </a:rPr>
              <a:t>Relative positions of 4 magnets were measured 10 times, setting targets again every time.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 smtClean="0">
                <a:latin typeface="+mn-lt"/>
              </a:rPr>
              <a:t> Measurement </a:t>
            </a:r>
            <a:r>
              <a:rPr lang="en-US" altLang="ja-JP" sz="1800" dirty="0">
                <a:latin typeface="+mn-lt"/>
              </a:rPr>
              <a:t>reproducibility </a:t>
            </a:r>
            <a:r>
              <a:rPr lang="en-US" altLang="ja-JP" sz="1800" dirty="0" smtClean="0">
                <a:latin typeface="+mn-lt"/>
              </a:rPr>
              <a:t>was within ±7</a:t>
            </a:r>
            <a:r>
              <a:rPr lang="en-US" altLang="ja-JP" sz="1800" dirty="0" smtClean="0"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latin typeface="+mn-lt"/>
              </a:rPr>
              <a:t>m w.r.t the average.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7" y="2199793"/>
            <a:ext cx="3878500" cy="345638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751" y="2492896"/>
            <a:ext cx="3900482" cy="345638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23528" y="1268760"/>
            <a:ext cx="8424936" cy="4464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kumimoji="1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ja-JP" sz="4400" dirty="0" smtClean="0"/>
              <a:t>Contents</a:t>
            </a:r>
            <a:endParaRPr lang="en-US" altLang="ja-JP" sz="2800" dirty="0" smtClean="0"/>
          </a:p>
          <a:p>
            <a:pPr fontAlgn="auto">
              <a:spcAft>
                <a:spcPts val="0"/>
              </a:spcAft>
            </a:pPr>
            <a:endParaRPr lang="en-US" altLang="ja-JP" sz="4400" dirty="0" smtClean="0"/>
          </a:p>
          <a:p>
            <a:pPr fontAlgn="auto">
              <a:spcAft>
                <a:spcPts val="0"/>
              </a:spcAft>
            </a:pPr>
            <a:r>
              <a:rPr lang="en-US" altLang="ja-JP" sz="2800" dirty="0" smtClean="0"/>
              <a:t>	&amp;	laser-iris alignment system</a:t>
            </a:r>
          </a:p>
          <a:p>
            <a:pPr fontAlgn="auto">
              <a:spcAft>
                <a:spcPts val="0"/>
              </a:spcAft>
            </a:pPr>
            <a:r>
              <a:rPr lang="en-US" altLang="ja-JP" sz="2800" dirty="0" smtClean="0"/>
              <a:t>	&amp; 	Where to use this system</a:t>
            </a:r>
          </a:p>
          <a:p>
            <a:pPr fontAlgn="auto">
              <a:spcAft>
                <a:spcPts val="0"/>
              </a:spcAft>
            </a:pPr>
            <a:r>
              <a:rPr lang="en-US" altLang="ja-JP" sz="2800" dirty="0" smtClean="0"/>
              <a:t>	&amp;	System’s components and adjustment</a:t>
            </a:r>
          </a:p>
          <a:p>
            <a:pPr fontAlgn="auto">
              <a:spcAft>
                <a:spcPts val="0"/>
              </a:spcAft>
            </a:pPr>
            <a:r>
              <a:rPr lang="en-US" altLang="ja-JP" sz="2800" dirty="0" smtClean="0"/>
              <a:t>	&amp;</a:t>
            </a:r>
            <a:r>
              <a:rPr lang="en-US" altLang="ja-JP" sz="2800" dirty="0"/>
              <a:t>	</a:t>
            </a:r>
            <a:r>
              <a:rPr lang="en-US" altLang="ja-JP" sz="2800" dirty="0" smtClean="0"/>
              <a:t>Stability and resolution tests</a:t>
            </a:r>
          </a:p>
          <a:p>
            <a:pPr fontAlgn="auto">
              <a:spcAft>
                <a:spcPts val="0"/>
              </a:spcAft>
            </a:pPr>
            <a:r>
              <a:rPr lang="en-US" altLang="ja-JP" sz="2800" dirty="0" smtClean="0"/>
              <a:t>	&amp;	Accuracy </a:t>
            </a:r>
            <a:r>
              <a:rPr lang="en-US" altLang="ja-JP" sz="2800" dirty="0"/>
              <a:t>e</a:t>
            </a:r>
            <a:r>
              <a:rPr lang="en-US" altLang="ja-JP" sz="2800" dirty="0" smtClean="0"/>
              <a:t>stimation</a:t>
            </a:r>
          </a:p>
          <a:p>
            <a:pPr fontAlgn="auto">
              <a:spcAft>
                <a:spcPts val="0"/>
              </a:spcAft>
            </a:pPr>
            <a:r>
              <a:rPr lang="en-US" altLang="ja-JP" sz="2800" dirty="0" smtClean="0"/>
              <a:t>	&amp;	Measurement verification</a:t>
            </a:r>
          </a:p>
          <a:p>
            <a:pPr fontAlgn="auto">
              <a:spcAft>
                <a:spcPts val="0"/>
              </a:spcAft>
            </a:pPr>
            <a:endParaRPr lang="en-US" altLang="ja-JP" sz="2800" dirty="0" smtClean="0"/>
          </a:p>
          <a:p>
            <a:pPr fontAlgn="auto">
              <a:spcAft>
                <a:spcPts val="0"/>
              </a:spcAft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67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kumimoji="1" lang="en-US" altLang="ja-JP" sz="2800" dirty="0" smtClean="0"/>
              <a:t>About laser beam size</a:t>
            </a:r>
            <a:endParaRPr kumimoji="1" lang="ja-JP" altLang="en-US" sz="28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7078" y="971617"/>
            <a:ext cx="79212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</a:rPr>
              <a:t>6.2mm Beam size is tested a little large to a </a:t>
            </a:r>
            <a:r>
              <a:rPr lang="en-US" altLang="ja-JP" sz="1800" dirty="0" smtClean="0">
                <a:latin typeface="Symbol" panose="05050102010706020507" pitchFamily="18" charset="2"/>
              </a:rPr>
              <a:t>f</a:t>
            </a:r>
            <a:r>
              <a:rPr lang="en-US" altLang="ja-JP" sz="1800" dirty="0" smtClean="0">
                <a:latin typeface="+mn-lt"/>
              </a:rPr>
              <a:t>12mm pathway</a:t>
            </a:r>
            <a:r>
              <a:rPr lang="ja-JP" altLang="en-US" sz="1800" dirty="0" smtClean="0">
                <a:latin typeface="+mn-lt"/>
              </a:rPr>
              <a:t>　</a:t>
            </a:r>
            <a:r>
              <a:rPr lang="en-US" altLang="ja-JP" sz="1800" dirty="0" smtClean="0">
                <a:latin typeface="+mn-lt"/>
              </a:rPr>
              <a:t>because it is seen diffraction patterns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>
                <a:latin typeface="+mn-lt"/>
              </a:rPr>
              <a:t> T</a:t>
            </a:r>
            <a:r>
              <a:rPr lang="en-US" altLang="ja-JP" sz="1800" dirty="0" smtClean="0">
                <a:latin typeface="+mn-lt"/>
              </a:rPr>
              <a:t>he beam is reduced to 4.7mm afterward</a:t>
            </a:r>
            <a:endParaRPr lang="en-US" altLang="ja-JP" sz="1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8" y="1880828"/>
            <a:ext cx="2974640" cy="294263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08" y="1871134"/>
            <a:ext cx="2926932" cy="2952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37" y="3356992"/>
            <a:ext cx="2938737" cy="293294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上矢印 7"/>
          <p:cNvSpPr/>
          <p:nvPr/>
        </p:nvSpPr>
        <p:spPr>
          <a:xfrm rot="8268265">
            <a:off x="5894609" y="4437564"/>
            <a:ext cx="432048" cy="474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283968" y="3068960"/>
            <a:ext cx="1008112" cy="0"/>
          </a:xfrm>
          <a:prstGeom prst="straightConnector1">
            <a:avLst/>
          </a:prstGeom>
          <a:ln w="9525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732240" y="4798477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422379" y="2788278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6.2mm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93038" y="449070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4.7mm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51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6419056" cy="706090"/>
          </a:xfrm>
        </p:spPr>
        <p:txBody>
          <a:bodyPr/>
          <a:lstStyle/>
          <a:p>
            <a:pPr algn="ctr"/>
            <a:r>
              <a:rPr lang="en-US" altLang="ja-JP" sz="2800" dirty="0" smtClean="0"/>
              <a:t>Conclusion</a:t>
            </a:r>
            <a:endParaRPr kumimoji="1" lang="ja-JP" altLang="en-US" sz="2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584" y="1772816"/>
            <a:ext cx="7561211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ja-JP" sz="1800" dirty="0" smtClean="0">
                <a:latin typeface="+mn-lt"/>
              </a:rPr>
              <a:t>    An </a:t>
            </a:r>
            <a:r>
              <a:rPr lang="en-GB" altLang="ja-JP" sz="1800" dirty="0">
                <a:latin typeface="+mn-lt"/>
              </a:rPr>
              <a:t>iris diaphragm laser alignment system is developed. The system is composed of a diode laser head, CCD camera and four iris diaphragm </a:t>
            </a:r>
            <a:r>
              <a:rPr lang="en-GB" altLang="ja-JP" sz="1800" dirty="0" smtClean="0">
                <a:latin typeface="+mn-lt"/>
              </a:rPr>
              <a:t>targets. Performance </a:t>
            </a:r>
            <a:r>
              <a:rPr lang="en-GB" altLang="ja-JP" sz="1800" dirty="0">
                <a:latin typeface="+mn-lt"/>
              </a:rPr>
              <a:t>of this system was examined and it is verified that the system has a measurement accuracy of ±7</a:t>
            </a:r>
            <a:r>
              <a:rPr lang="en-GB" altLang="ja-JP" sz="1800" dirty="0">
                <a:latin typeface="Symbol" panose="05050102010706020507" pitchFamily="18" charset="2"/>
              </a:rPr>
              <a:t>m</a:t>
            </a:r>
            <a:r>
              <a:rPr lang="en-GB" altLang="ja-JP" sz="1800" dirty="0">
                <a:latin typeface="+mn-lt"/>
              </a:rPr>
              <a:t>m (2</a:t>
            </a:r>
            <a:r>
              <a:rPr lang="en-GB" altLang="ja-JP" sz="1800" dirty="0">
                <a:latin typeface="Symbol" panose="05050102010706020507" pitchFamily="18" charset="2"/>
              </a:rPr>
              <a:t>s</a:t>
            </a:r>
            <a:r>
              <a:rPr lang="en-GB" altLang="ja-JP" sz="1800" dirty="0">
                <a:latin typeface="+mn-lt"/>
              </a:rPr>
              <a:t>) </a:t>
            </a:r>
            <a:r>
              <a:rPr lang="en-GB" altLang="ja-JP" sz="1800" dirty="0" smtClean="0">
                <a:latin typeface="+mn-lt"/>
              </a:rPr>
              <a:t>in 8 </a:t>
            </a:r>
            <a:r>
              <a:rPr lang="en-GB" altLang="ja-JP" sz="1800" dirty="0">
                <a:latin typeface="+mn-lt"/>
              </a:rPr>
              <a:t>meters range. This reaches the aim of our intention at first, 10</a:t>
            </a:r>
            <a:r>
              <a:rPr lang="en-GB" altLang="ja-JP" sz="1800" dirty="0">
                <a:latin typeface="Symbol" panose="05050102010706020507" pitchFamily="18" charset="2"/>
              </a:rPr>
              <a:t>m</a:t>
            </a:r>
            <a:r>
              <a:rPr lang="en-GB" altLang="ja-JP" sz="1800" dirty="0">
                <a:latin typeface="+mn-lt"/>
              </a:rPr>
              <a:t>m (2</a:t>
            </a:r>
            <a:r>
              <a:rPr lang="en-GB" altLang="ja-JP" sz="1800" dirty="0">
                <a:latin typeface="Symbol" panose="05050102010706020507" pitchFamily="18" charset="2"/>
              </a:rPr>
              <a:t>s</a:t>
            </a:r>
            <a:r>
              <a:rPr lang="en-GB" altLang="ja-JP" sz="1800" dirty="0">
                <a:latin typeface="+mn-lt"/>
              </a:rPr>
              <a:t>) in 10 </a:t>
            </a:r>
            <a:r>
              <a:rPr lang="en-GB" altLang="ja-JP" sz="1800" dirty="0" smtClean="0">
                <a:latin typeface="+mn-lt"/>
              </a:rPr>
              <a:t>meters.</a:t>
            </a:r>
            <a:endParaRPr lang="en-US" altLang="ja-JP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2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2816"/>
            <a:ext cx="5544616" cy="388290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18795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688632" cy="441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44034"/>
          </a:xfrm>
        </p:spPr>
        <p:txBody>
          <a:bodyPr/>
          <a:lstStyle/>
          <a:p>
            <a:r>
              <a:rPr lang="en-US" altLang="ja-JP" sz="2800" dirty="0" smtClean="0"/>
              <a:t>Iris and Airy pattern</a:t>
            </a:r>
            <a:endParaRPr kumimoji="1" lang="ja-JP" altLang="en-US" sz="2800" dirty="0"/>
          </a:p>
        </p:txBody>
      </p:sp>
      <p:sp>
        <p:nvSpPr>
          <p:cNvPr id="38" name="正方形/長方形 37"/>
          <p:cNvSpPr/>
          <p:nvPr/>
        </p:nvSpPr>
        <p:spPr>
          <a:xfrm>
            <a:off x="1754188" y="2411413"/>
            <a:ext cx="73025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755775" y="3211513"/>
            <a:ext cx="71438" cy="5048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テキスト ボックス 12"/>
          <p:cNvSpPr txBox="1">
            <a:spLocks noChangeArrowheads="1"/>
          </p:cNvSpPr>
          <p:nvPr/>
        </p:nvSpPr>
        <p:spPr bwMode="auto">
          <a:xfrm>
            <a:off x="204788" y="1868488"/>
            <a:ext cx="127158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Calibri" pitchFamily="34" charset="0"/>
                <a:ea typeface="ＭＳ 明朝" pitchFamily="17" charset="-128"/>
              </a:rPr>
              <a:t>Plane wave</a:t>
            </a:r>
            <a:endParaRPr lang="ja-JP" altLang="en-US" b="1">
              <a:latin typeface="Calibri" pitchFamily="34" charset="0"/>
              <a:ea typeface="ＭＳ 明朝" pitchFamily="17" charset="-128"/>
            </a:endParaRPr>
          </a:p>
        </p:txBody>
      </p:sp>
      <p:sp>
        <p:nvSpPr>
          <p:cNvPr id="41" name="テキスト ボックス 13"/>
          <p:cNvSpPr txBox="1">
            <a:spLocks noChangeArrowheads="1"/>
          </p:cNvSpPr>
          <p:nvPr/>
        </p:nvSpPr>
        <p:spPr bwMode="auto">
          <a:xfrm>
            <a:off x="1708150" y="1868488"/>
            <a:ext cx="481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Calibri" pitchFamily="34" charset="0"/>
                <a:ea typeface="ＭＳ 明朝" pitchFamily="17" charset="-128"/>
              </a:rPr>
              <a:t>Iris</a:t>
            </a:r>
            <a:endParaRPr lang="ja-JP" altLang="en-US" b="1">
              <a:latin typeface="Calibri" pitchFamily="34" charset="0"/>
              <a:ea typeface="ＭＳ 明朝" pitchFamily="17" charset="-128"/>
            </a:endParaRPr>
          </a:p>
        </p:txBody>
      </p:sp>
      <p:sp>
        <p:nvSpPr>
          <p:cNvPr id="42" name="テキスト ボックス 20"/>
          <p:cNvSpPr txBox="1">
            <a:spLocks noChangeArrowheads="1"/>
          </p:cNvSpPr>
          <p:nvPr/>
        </p:nvSpPr>
        <p:spPr bwMode="auto">
          <a:xfrm>
            <a:off x="1895475" y="3348038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latin typeface="Times New Roman" pitchFamily="18" charset="0"/>
                <a:ea typeface="ＭＳ 明朝" pitchFamily="17" charset="-128"/>
              </a:rPr>
              <a:t>2a</a:t>
            </a:r>
            <a:endParaRPr lang="ja-JP" altLang="en-US" i="1">
              <a:latin typeface="Times New Roman" pitchFamily="18" charset="0"/>
              <a:ea typeface="ＭＳ 明朝" pitchFamily="17" charset="-128"/>
            </a:endParaRPr>
          </a:p>
        </p:txBody>
      </p:sp>
      <p:graphicFrame>
        <p:nvGraphicFramePr>
          <p:cNvPr id="43" name="Object 209"/>
          <p:cNvGraphicFramePr>
            <a:graphicFrameLocks noChangeAspect="1"/>
          </p:cNvGraphicFramePr>
          <p:nvPr/>
        </p:nvGraphicFramePr>
        <p:xfrm>
          <a:off x="666750" y="3417888"/>
          <a:ext cx="177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数式" r:id="rId4" imgW="177646" imgH="228402" progId="Equation.3">
                  <p:embed/>
                </p:oleObj>
              </mc:Choice>
              <mc:Fallback>
                <p:oleObj name="数式" r:id="rId4" imgW="177646" imgH="2284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3417888"/>
                        <a:ext cx="177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920750" y="2424113"/>
            <a:ext cx="0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1073150" y="2424113"/>
            <a:ext cx="0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 flipH="1">
            <a:off x="1225550" y="2424113"/>
            <a:ext cx="0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1377950" y="2424113"/>
            <a:ext cx="0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1530350" y="2424113"/>
            <a:ext cx="0" cy="1292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844550" y="3068638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" name="Arc 24"/>
          <p:cNvSpPr>
            <a:spLocks/>
          </p:cNvSpPr>
          <p:nvPr/>
        </p:nvSpPr>
        <p:spPr bwMode="auto">
          <a:xfrm>
            <a:off x="3130550" y="2916238"/>
            <a:ext cx="76200" cy="346075"/>
          </a:xfrm>
          <a:custGeom>
            <a:avLst/>
            <a:gdLst>
              <a:gd name="T0" fmla="*/ 1062252000 w 21600"/>
              <a:gd name="T1" fmla="*/ 0 h 32681"/>
              <a:gd name="T2" fmla="*/ 1306717767 w 21600"/>
              <a:gd name="T3" fmla="*/ 2147483647 h 32681"/>
              <a:gd name="T4" fmla="*/ 0 w 21600"/>
              <a:gd name="T5" fmla="*/ 2147483647 h 32681"/>
              <a:gd name="T6" fmla="*/ 0 60000 65536"/>
              <a:gd name="T7" fmla="*/ 0 60000 65536"/>
              <a:gd name="T8" fmla="*/ 0 60000 65536"/>
              <a:gd name="T9" fmla="*/ 0 w 21600"/>
              <a:gd name="T10" fmla="*/ 0 h 32681"/>
              <a:gd name="T11" fmla="*/ 21600 w 21600"/>
              <a:gd name="T12" fmla="*/ 32681 h 32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681" fill="none" extrusionOk="0">
                <a:moveTo>
                  <a:pt x="12552" y="-1"/>
                </a:moveTo>
                <a:cubicBezTo>
                  <a:pt x="18230" y="4053"/>
                  <a:pt x="21600" y="10601"/>
                  <a:pt x="21600" y="17578"/>
                </a:cubicBezTo>
                <a:cubicBezTo>
                  <a:pt x="21600" y="23223"/>
                  <a:pt x="19389" y="28645"/>
                  <a:pt x="15441" y="32681"/>
                </a:cubicBezTo>
              </a:path>
              <a:path w="21600" h="32681" stroke="0" extrusionOk="0">
                <a:moveTo>
                  <a:pt x="12552" y="-1"/>
                </a:moveTo>
                <a:cubicBezTo>
                  <a:pt x="18230" y="4053"/>
                  <a:pt x="21600" y="10601"/>
                  <a:pt x="21600" y="17578"/>
                </a:cubicBezTo>
                <a:cubicBezTo>
                  <a:pt x="21600" y="23223"/>
                  <a:pt x="19389" y="28645"/>
                  <a:pt x="15441" y="32681"/>
                </a:cubicBezTo>
                <a:lnTo>
                  <a:pt x="0" y="1757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Freeform 31"/>
          <p:cNvSpPr>
            <a:spLocks/>
          </p:cNvSpPr>
          <p:nvPr/>
        </p:nvSpPr>
        <p:spPr bwMode="auto">
          <a:xfrm>
            <a:off x="6864350" y="2078038"/>
            <a:ext cx="1409700" cy="2209800"/>
          </a:xfrm>
          <a:custGeom>
            <a:avLst/>
            <a:gdLst>
              <a:gd name="T0" fmla="*/ 2147483647 w 888"/>
              <a:gd name="T1" fmla="*/ 0 h 1392"/>
              <a:gd name="T2" fmla="*/ 2147483647 w 888"/>
              <a:gd name="T3" fmla="*/ 2147483647 h 1392"/>
              <a:gd name="T4" fmla="*/ 2147483647 w 888"/>
              <a:gd name="T5" fmla="*/ 2147483647 h 1392"/>
              <a:gd name="T6" fmla="*/ 2147483647 w 888"/>
              <a:gd name="T7" fmla="*/ 2147483647 h 1392"/>
              <a:gd name="T8" fmla="*/ 2147483647 w 888"/>
              <a:gd name="T9" fmla="*/ 2147483647 h 1392"/>
              <a:gd name="T10" fmla="*/ 2147483647 w 888"/>
              <a:gd name="T11" fmla="*/ 2147483647 h 1392"/>
              <a:gd name="T12" fmla="*/ 2147483647 w 888"/>
              <a:gd name="T13" fmla="*/ 2147483647 h 1392"/>
              <a:gd name="T14" fmla="*/ 2147483647 w 888"/>
              <a:gd name="T15" fmla="*/ 2147483647 h 13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88"/>
              <a:gd name="T25" fmla="*/ 0 h 1392"/>
              <a:gd name="T26" fmla="*/ 888 w 888"/>
              <a:gd name="T27" fmla="*/ 1392 h 13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88" h="1392">
                <a:moveTo>
                  <a:pt x="112" y="0"/>
                </a:moveTo>
                <a:cubicBezTo>
                  <a:pt x="160" y="88"/>
                  <a:pt x="208" y="176"/>
                  <a:pt x="208" y="240"/>
                </a:cubicBezTo>
                <a:cubicBezTo>
                  <a:pt x="208" y="304"/>
                  <a:pt x="0" y="320"/>
                  <a:pt x="112" y="384"/>
                </a:cubicBezTo>
                <a:cubicBezTo>
                  <a:pt x="224" y="448"/>
                  <a:pt x="872" y="552"/>
                  <a:pt x="880" y="624"/>
                </a:cubicBezTo>
                <a:cubicBezTo>
                  <a:pt x="888" y="696"/>
                  <a:pt x="280" y="752"/>
                  <a:pt x="160" y="816"/>
                </a:cubicBezTo>
                <a:cubicBezTo>
                  <a:pt x="40" y="880"/>
                  <a:pt x="168" y="952"/>
                  <a:pt x="160" y="1008"/>
                </a:cubicBezTo>
                <a:cubicBezTo>
                  <a:pt x="152" y="1064"/>
                  <a:pt x="120" y="1088"/>
                  <a:pt x="112" y="1152"/>
                </a:cubicBezTo>
                <a:cubicBezTo>
                  <a:pt x="104" y="1216"/>
                  <a:pt x="108" y="1304"/>
                  <a:pt x="112" y="13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>
            <a:off x="1835150" y="29162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>
            <a:off x="1835150" y="32210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Line 39"/>
          <p:cNvSpPr>
            <a:spLocks noChangeShapeType="1"/>
          </p:cNvSpPr>
          <p:nvPr/>
        </p:nvSpPr>
        <p:spPr bwMode="auto">
          <a:xfrm>
            <a:off x="1911350" y="29162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55" name="図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8713" y="1852613"/>
            <a:ext cx="2414587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ドーナツ 55"/>
          <p:cNvSpPr/>
          <p:nvPr/>
        </p:nvSpPr>
        <p:spPr>
          <a:xfrm>
            <a:off x="5737225" y="1385888"/>
            <a:ext cx="3357563" cy="3359150"/>
          </a:xfrm>
          <a:prstGeom prst="donut">
            <a:avLst>
              <a:gd name="adj" fmla="val 1559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 flipV="1">
            <a:off x="2268538" y="2665413"/>
            <a:ext cx="516255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" name="Line 17"/>
          <p:cNvSpPr>
            <a:spLocks noChangeShapeType="1"/>
          </p:cNvSpPr>
          <p:nvPr/>
        </p:nvSpPr>
        <p:spPr bwMode="auto">
          <a:xfrm>
            <a:off x="2268538" y="3221038"/>
            <a:ext cx="516255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1827213" y="4602163"/>
            <a:ext cx="5741987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7431088" y="3065463"/>
            <a:ext cx="31591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12"/>
          <p:cNvSpPr txBox="1">
            <a:spLocks noChangeArrowheads="1"/>
          </p:cNvSpPr>
          <p:nvPr/>
        </p:nvSpPr>
        <p:spPr bwMode="auto">
          <a:xfrm>
            <a:off x="7839075" y="2881313"/>
            <a:ext cx="35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1"/>
                </a:solidFill>
              </a:rPr>
              <a:t>R</a:t>
            </a:r>
            <a:endParaRPr lang="ja-JP" altLang="en-US">
              <a:solidFill>
                <a:schemeClr val="accent1"/>
              </a:solidFill>
            </a:endParaRPr>
          </a:p>
        </p:txBody>
      </p:sp>
      <p:sp>
        <p:nvSpPr>
          <p:cNvPr id="62" name="テキスト ボックス 14"/>
          <p:cNvSpPr txBox="1">
            <a:spLocks noChangeArrowheads="1"/>
          </p:cNvSpPr>
          <p:nvPr/>
        </p:nvSpPr>
        <p:spPr bwMode="auto">
          <a:xfrm>
            <a:off x="6746875" y="1484313"/>
            <a:ext cx="1338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latin typeface="Calibri" pitchFamily="34" charset="0"/>
                <a:ea typeface="ＭＳ 明朝" pitchFamily="17" charset="-128"/>
              </a:rPr>
              <a:t>Airy pattern</a:t>
            </a:r>
            <a:endParaRPr lang="ja-JP" altLang="en-US" b="1">
              <a:latin typeface="Calibri" pitchFamily="34" charset="0"/>
              <a:ea typeface="ＭＳ 明朝" pitchFamily="17" charset="-128"/>
            </a:endParaRPr>
          </a:p>
        </p:txBody>
      </p:sp>
      <p:sp>
        <p:nvSpPr>
          <p:cNvPr id="63" name="正方形/長方形 14"/>
          <p:cNvSpPr>
            <a:spLocks noChangeArrowheads="1"/>
          </p:cNvSpPr>
          <p:nvPr/>
        </p:nvSpPr>
        <p:spPr bwMode="auto">
          <a:xfrm>
            <a:off x="7839075" y="4259263"/>
            <a:ext cx="11223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50" dirty="0">
                <a:solidFill>
                  <a:schemeClr val="bg1"/>
                </a:solidFill>
              </a:rPr>
              <a:t>From Wikipedia</a:t>
            </a:r>
            <a:endParaRPr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20"/>
          <p:cNvSpPr txBox="1">
            <a:spLocks noChangeArrowheads="1"/>
          </p:cNvSpPr>
          <p:nvPr/>
        </p:nvSpPr>
        <p:spPr bwMode="auto">
          <a:xfrm>
            <a:off x="3923408" y="4222751"/>
            <a:ext cx="1212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 dirty="0">
                <a:latin typeface="Times New Roman" pitchFamily="18" charset="0"/>
                <a:ea typeface="ＭＳ 明朝" pitchFamily="17" charset="-128"/>
              </a:rPr>
              <a:t> z &gt;&gt; a</a:t>
            </a:r>
            <a:r>
              <a:rPr lang="en-US" altLang="ja-JP" i="1" baseline="30000" dirty="0">
                <a:latin typeface="Times New Roman" pitchFamily="18" charset="0"/>
                <a:ea typeface="ＭＳ 明朝" pitchFamily="17" charset="-128"/>
              </a:rPr>
              <a:t>2</a:t>
            </a:r>
            <a:r>
              <a:rPr lang="en-US" altLang="ja-JP" i="1" dirty="0">
                <a:latin typeface="Times New Roman" pitchFamily="18" charset="0"/>
                <a:ea typeface="ＭＳ 明朝" pitchFamily="17" charset="-128"/>
              </a:rPr>
              <a:t> /</a:t>
            </a:r>
            <a:r>
              <a:rPr lang="en-US" altLang="ja-JP" i="1" dirty="0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</a:t>
            </a:r>
            <a:endParaRPr lang="ja-JP" altLang="en-US" i="1" dirty="0">
              <a:latin typeface="Times New Roman" pitchFamily="18" charset="0"/>
              <a:ea typeface="ＭＳ 明朝" pitchFamily="17" charset="-128"/>
            </a:endParaRPr>
          </a:p>
          <a:p>
            <a:endParaRPr lang="ja-JP" altLang="en-US" i="1" dirty="0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65" name="テキスト ボックス 20"/>
          <p:cNvSpPr txBox="1">
            <a:spLocks noChangeArrowheads="1"/>
          </p:cNvSpPr>
          <p:nvPr/>
        </p:nvSpPr>
        <p:spPr bwMode="auto">
          <a:xfrm>
            <a:off x="592138" y="334803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</a:t>
            </a:r>
            <a:endParaRPr lang="ja-JP" altLang="en-US" i="1"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66" name="テキスト ボックス 20"/>
          <p:cNvSpPr txBox="1">
            <a:spLocks noChangeArrowheads="1"/>
          </p:cNvSpPr>
          <p:nvPr/>
        </p:nvSpPr>
        <p:spPr bwMode="auto">
          <a:xfrm>
            <a:off x="6746875" y="5084763"/>
            <a:ext cx="1511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>
                <a:latin typeface="Times New Roman" pitchFamily="18" charset="0"/>
                <a:ea typeface="ＭＳ 明朝" pitchFamily="17" charset="-128"/>
              </a:rPr>
              <a:t> R = 0.61</a:t>
            </a:r>
            <a:r>
              <a:rPr lang="en-US" altLang="ja-JP" i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z </a:t>
            </a:r>
            <a:r>
              <a:rPr lang="en-US" altLang="ja-JP" i="1">
                <a:latin typeface="Times New Roman" pitchFamily="18" charset="0"/>
                <a:ea typeface="ＭＳ 明朝" pitchFamily="17" charset="-128"/>
              </a:rPr>
              <a:t>/</a:t>
            </a:r>
            <a:r>
              <a:rPr lang="en-US" altLang="ja-JP" i="1">
                <a:latin typeface="Times New Roman" pitchFamily="18" charset="0"/>
                <a:ea typeface="ＭＳ 明朝" pitchFamily="17" charset="-128"/>
                <a:sym typeface="Symbol" pitchFamily="18" charset="2"/>
              </a:rPr>
              <a:t>a</a:t>
            </a:r>
            <a:endParaRPr lang="ja-JP" altLang="en-US" i="1">
              <a:latin typeface="Times New Roman" pitchFamily="18" charset="0"/>
              <a:ea typeface="ＭＳ 明朝" pitchFamily="17" charset="-128"/>
            </a:endParaRPr>
          </a:p>
          <a:p>
            <a:endParaRPr lang="ja-JP" altLang="en-US" i="1">
              <a:latin typeface="Times New Roman" pitchFamily="18" charset="0"/>
              <a:ea typeface="ＭＳ 明朝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1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SPring-8 storage ring magnets</a:t>
            </a:r>
            <a:endParaRPr kumimoji="1" lang="ja-JP" altLang="en-US" sz="2800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080834"/>
              </p:ext>
            </p:extLst>
          </p:nvPr>
        </p:nvGraphicFramePr>
        <p:xfrm>
          <a:off x="467544" y="2276872"/>
          <a:ext cx="83518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3" imgW="7092619" imgH="704082" progId="Word.Document.8">
                  <p:embed/>
                </p:oleObj>
              </mc:Choice>
              <mc:Fallback>
                <p:oleObj name="Document" r:id="rId3" imgW="7092619" imgH="7040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76872"/>
                        <a:ext cx="835183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90582" y="4238525"/>
            <a:ext cx="4192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altLang="ja-JP" sz="1600" dirty="0" err="1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Chasman</a:t>
            </a:r>
            <a:r>
              <a:rPr lang="en-GB" altLang="ja-JP" sz="16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-Green lattice of 48 cells : </a:t>
            </a:r>
          </a:p>
          <a:p>
            <a:r>
              <a:rPr lang="en-GB" altLang="ja-JP" sz="16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  Bending : 2 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GB" altLang="ja-JP" sz="1600" dirty="0" err="1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Multipole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GB" altLang="ja-JP" sz="16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: 17  on three girders</a:t>
            </a: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5292080" y="4238524"/>
            <a:ext cx="35304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altLang="ja-JP" sz="16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lignment accuracy achieved: </a:t>
            </a:r>
            <a:endParaRPr lang="en-GB" altLang="ja-JP" sz="1600" dirty="0">
              <a:latin typeface="+mn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GB" altLang="ja-JP" sz="16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    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Between girders  </a:t>
            </a:r>
            <a:r>
              <a:rPr lang="en-GB" altLang="ja-JP" sz="16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: 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50 </a:t>
            </a:r>
            <a:r>
              <a:rPr lang="en-GB" altLang="ja-JP" sz="1600" dirty="0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m (</a:t>
            </a:r>
            <a:r>
              <a:rPr lang="en-GB" altLang="ja-JP" sz="1600" dirty="0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GB" altLang="ja-JP" sz="1600" dirty="0">
              <a:latin typeface="+mn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    On </a:t>
            </a:r>
            <a:r>
              <a:rPr lang="en-GB" altLang="ja-JP" sz="1600" dirty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girder : 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20 </a:t>
            </a:r>
            <a:r>
              <a:rPr lang="en-GB" altLang="ja-JP" sz="1600" dirty="0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m (</a:t>
            </a:r>
            <a:r>
              <a:rPr lang="en-GB" altLang="ja-JP" sz="1600" dirty="0" smtClean="0">
                <a:latin typeface="Symbol" panose="05050102010706020507" pitchFamily="18" charset="2"/>
                <a:ea typeface="Arial Unicode MS" panose="020B0604020202020204" pitchFamily="50" charset="-128"/>
                <a:cs typeface="Arial Unicode MS" panose="020B0604020202020204" pitchFamily="50" charset="-128"/>
              </a:rPr>
              <a:t>s</a:t>
            </a:r>
            <a:r>
              <a:rPr lang="en-GB" altLang="ja-JP" sz="1600" dirty="0" smtClean="0">
                <a:latin typeface="+mn-lt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2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64746"/>
          </a:xfrm>
        </p:spPr>
        <p:txBody>
          <a:bodyPr/>
          <a:lstStyle/>
          <a:p>
            <a:r>
              <a:rPr lang="en-US" altLang="ja-JP" sz="2800" dirty="0" smtClean="0"/>
              <a:t>Iris diaphragm laser alignment system of the SPring-8</a:t>
            </a:r>
            <a:endParaRPr kumimoji="1" lang="ja-JP" altLang="en-US" sz="2800" dirty="0"/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683568" y="2204864"/>
            <a:ext cx="7921625" cy="3721100"/>
            <a:chOff x="405" y="1038"/>
            <a:chExt cx="4990" cy="2344"/>
          </a:xfrm>
        </p:grpSpPr>
        <p:grpSp>
          <p:nvGrpSpPr>
            <p:cNvPr id="33" name="グループ化 2"/>
            <p:cNvGrpSpPr>
              <a:grpSpLocks/>
            </p:cNvGrpSpPr>
            <p:nvPr/>
          </p:nvGrpSpPr>
          <p:grpSpPr bwMode="auto">
            <a:xfrm>
              <a:off x="817" y="1992"/>
              <a:ext cx="3981" cy="387"/>
              <a:chOff x="530375" y="2720000"/>
              <a:chExt cx="6321324" cy="614929"/>
            </a:xfrm>
          </p:grpSpPr>
          <p:grpSp>
            <p:nvGrpSpPr>
              <p:cNvPr id="82" name="グループ化 11"/>
              <p:cNvGrpSpPr>
                <a:grpSpLocks/>
              </p:cNvGrpSpPr>
              <p:nvPr/>
            </p:nvGrpSpPr>
            <p:grpSpPr bwMode="auto">
              <a:xfrm>
                <a:off x="685704" y="2974929"/>
                <a:ext cx="432376" cy="360000"/>
                <a:chOff x="1187624" y="2520000"/>
                <a:chExt cx="432376" cy="360000"/>
              </a:xfrm>
            </p:grpSpPr>
            <p:sp>
              <p:nvSpPr>
                <p:cNvPr id="105" name="円/楕円 104"/>
                <p:cNvSpPr/>
                <p:nvPr/>
              </p:nvSpPr>
              <p:spPr>
                <a:xfrm>
                  <a:off x="1187907" y="2519305"/>
                  <a:ext cx="358860" cy="3606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06" name="円/楕円 105"/>
                <p:cNvSpPr/>
                <p:nvPr/>
              </p:nvSpPr>
              <p:spPr>
                <a:xfrm>
                  <a:off x="1224428" y="2519305"/>
                  <a:ext cx="358860" cy="3606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>
                  <a:off x="1260949" y="2519305"/>
                  <a:ext cx="358860" cy="360695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83" name="ドーナツ 82"/>
              <p:cNvSpPr/>
              <p:nvPr/>
            </p:nvSpPr>
            <p:spPr>
              <a:xfrm rot="21062868">
                <a:off x="3472178" y="2720000"/>
                <a:ext cx="504000" cy="504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OffAxis2Right"/>
                <a:lightRig rig="threePt" dir="t"/>
              </a:scene3d>
              <a:sp3d>
                <a:bevelT w="6350" h="25400"/>
                <a:bevelB w="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ドーナツ 83"/>
              <p:cNvSpPr/>
              <p:nvPr/>
            </p:nvSpPr>
            <p:spPr>
              <a:xfrm rot="-540000">
                <a:off x="3060000" y="2721987"/>
                <a:ext cx="504056" cy="504056"/>
              </a:xfrm>
              <a:prstGeom prst="donut">
                <a:avLst>
                  <a:gd name="adj" fmla="val 43770"/>
                </a:avLst>
              </a:prstGeom>
              <a:solidFill>
                <a:schemeClr val="tx1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>
                <a:bevelT w="635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ドーナツ 84"/>
              <p:cNvSpPr/>
              <p:nvPr/>
            </p:nvSpPr>
            <p:spPr>
              <a:xfrm rot="21062868">
                <a:off x="4716000" y="2721808"/>
                <a:ext cx="504000" cy="504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OffAxis2Right"/>
                <a:lightRig rig="threePt" dir="t"/>
              </a:scene3d>
              <a:sp3d>
                <a:bevelT w="6350" h="25400"/>
                <a:bevelB w="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ドーナツ 85"/>
              <p:cNvSpPr/>
              <p:nvPr/>
            </p:nvSpPr>
            <p:spPr>
              <a:xfrm rot="21062868">
                <a:off x="1800000" y="2735158"/>
                <a:ext cx="504000" cy="504000"/>
              </a:xfrm>
              <a:prstGeom prst="donu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OffAxis2Right"/>
                <a:lightRig rig="threePt" dir="t"/>
              </a:scene3d>
              <a:sp3d>
                <a:bevelT w="6350" h="25400"/>
                <a:bevelB w="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円/楕円 86"/>
              <p:cNvSpPr/>
              <p:nvPr/>
            </p:nvSpPr>
            <p:spPr>
              <a:xfrm rot="-480000">
                <a:off x="530375" y="2915158"/>
                <a:ext cx="288000" cy="144000"/>
              </a:xfrm>
              <a:prstGeom prst="ellipse">
                <a:avLst/>
              </a:prstGeom>
              <a:ln>
                <a:noFill/>
              </a:ln>
              <a:scene3d>
                <a:camera prst="isometricOffAxis2Right"/>
                <a:lightRig rig="threePt" dir="t"/>
              </a:scene3d>
              <a:sp3d>
                <a:bevelT w="12700" h="190500"/>
                <a:bevelB w="12700" h="190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88" name="直線コネクタ 87"/>
              <p:cNvCxnSpPr/>
              <p:nvPr/>
            </p:nvCxnSpPr>
            <p:spPr>
              <a:xfrm>
                <a:off x="674871" y="2974234"/>
                <a:ext cx="22706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円/楕円 88"/>
              <p:cNvSpPr/>
              <p:nvPr/>
            </p:nvSpPr>
            <p:spPr>
              <a:xfrm rot="-480000">
                <a:off x="1281111" y="2867563"/>
                <a:ext cx="216023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isometricOffAxis2Right"/>
                <a:lightRig rig="threePt" dir="t"/>
              </a:scene3d>
              <a:sp3d>
                <a:bevelT w="12700" h="127000"/>
                <a:bevelB w="12700" h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90" name="直線コネクタ 89"/>
              <p:cNvCxnSpPr/>
              <p:nvPr/>
            </p:nvCxnSpPr>
            <p:spPr>
              <a:xfrm>
                <a:off x="940046" y="2974234"/>
                <a:ext cx="360447" cy="158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グループ化 1"/>
              <p:cNvGrpSpPr>
                <a:grpSpLocks/>
              </p:cNvGrpSpPr>
              <p:nvPr/>
            </p:nvGrpSpPr>
            <p:grpSpPr bwMode="auto">
              <a:xfrm>
                <a:off x="6480000" y="2806146"/>
                <a:ext cx="371699" cy="288032"/>
                <a:chOff x="6398558" y="2806146"/>
                <a:chExt cx="371699" cy="288032"/>
              </a:xfrm>
            </p:grpSpPr>
            <p:sp>
              <p:nvSpPr>
                <p:cNvPr id="103" name="正方形/長方形 102"/>
                <p:cNvSpPr/>
                <p:nvPr/>
              </p:nvSpPr>
              <p:spPr>
                <a:xfrm>
                  <a:off x="6482225" y="2806146"/>
                  <a:ext cx="288032" cy="288032"/>
                </a:xfrm>
                <a:prstGeom prst="rect">
                  <a:avLst/>
                </a:prstGeom>
                <a:scene3d>
                  <a:camera prst="isometricOffAxis1Left"/>
                  <a:lightRig rig="threePt" dir="t"/>
                </a:scene3d>
                <a:sp3d>
                  <a:bevelT w="12700"/>
                  <a:bevelB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 rot="420000">
                  <a:off x="6398558" y="2865794"/>
                  <a:ext cx="216024" cy="216024"/>
                </a:xfrm>
                <a:prstGeom prst="ellipse">
                  <a:avLst/>
                </a:prstGeom>
                <a:scene3d>
                  <a:camera prst="isometricOffAxis1Left"/>
                  <a:lightRig rig="threePt" dir="t"/>
                </a:scene3d>
                <a:sp3d>
                  <a:bevelT w="12700"/>
                  <a:bevelB w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92" name="直線コネクタ 91"/>
              <p:cNvCxnSpPr/>
              <p:nvPr/>
            </p:nvCxnSpPr>
            <p:spPr>
              <a:xfrm flipV="1">
                <a:off x="1389414" y="2974234"/>
                <a:ext cx="51764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flipV="1">
                <a:off x="1994394" y="2974234"/>
                <a:ext cx="1181378" cy="158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 flipV="1">
                <a:off x="3344086" y="2972646"/>
                <a:ext cx="215951" cy="158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グループ化 60"/>
              <p:cNvGrpSpPr>
                <a:grpSpLocks/>
              </p:cNvGrpSpPr>
              <p:nvPr/>
            </p:nvGrpSpPr>
            <p:grpSpPr bwMode="auto">
              <a:xfrm>
                <a:off x="4922755" y="2941814"/>
                <a:ext cx="1527418" cy="59574"/>
                <a:chOff x="4922755" y="2941814"/>
                <a:chExt cx="1527418" cy="59574"/>
              </a:xfrm>
            </p:grpSpPr>
            <p:cxnSp>
              <p:nvCxnSpPr>
                <p:cNvPr id="100" name="直線コネクタ 99"/>
                <p:cNvCxnSpPr/>
                <p:nvPr/>
              </p:nvCxnSpPr>
              <p:spPr>
                <a:xfrm>
                  <a:off x="4922433" y="2988535"/>
                  <a:ext cx="1527534" cy="12712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/>
                <p:cNvCxnSpPr/>
                <p:nvPr/>
              </p:nvCxnSpPr>
              <p:spPr>
                <a:xfrm flipV="1">
                  <a:off x="4922433" y="2942455"/>
                  <a:ext cx="1527534" cy="7945"/>
                </a:xfrm>
                <a:prstGeom prst="line">
                  <a:avLst/>
                </a:prstGeom>
                <a:ln w="508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コネクタ 101"/>
                <p:cNvCxnSpPr/>
                <p:nvPr/>
              </p:nvCxnSpPr>
              <p:spPr>
                <a:xfrm>
                  <a:off x="5343219" y="2972645"/>
                  <a:ext cx="1106748" cy="317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グループ化 61"/>
              <p:cNvGrpSpPr>
                <a:grpSpLocks/>
              </p:cNvGrpSpPr>
              <p:nvPr/>
            </p:nvGrpSpPr>
            <p:grpSpPr bwMode="auto">
              <a:xfrm>
                <a:off x="3672000" y="2950162"/>
                <a:ext cx="1116000" cy="48374"/>
                <a:chOff x="3672000" y="2950162"/>
                <a:chExt cx="1116000" cy="48374"/>
              </a:xfrm>
            </p:grpSpPr>
            <p:cxnSp>
              <p:nvCxnSpPr>
                <p:cNvPr id="97" name="直線コネクタ 96"/>
                <p:cNvCxnSpPr/>
                <p:nvPr/>
              </p:nvCxnSpPr>
              <p:spPr>
                <a:xfrm>
                  <a:off x="3672776" y="2975824"/>
                  <a:ext cx="1114687" cy="222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/>
                <p:cNvCxnSpPr/>
                <p:nvPr/>
              </p:nvCxnSpPr>
              <p:spPr>
                <a:xfrm flipV="1">
                  <a:off x="3672776" y="2950400"/>
                  <a:ext cx="1114687" cy="1906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/>
                <p:cNvCxnSpPr/>
                <p:nvPr/>
              </p:nvCxnSpPr>
              <p:spPr>
                <a:xfrm flipV="1">
                  <a:off x="4571512" y="2972646"/>
                  <a:ext cx="215951" cy="158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" name="テキスト ボックス 3"/>
            <p:cNvSpPr txBox="1">
              <a:spLocks noChangeArrowheads="1"/>
            </p:cNvSpPr>
            <p:nvPr/>
          </p:nvSpPr>
          <p:spPr bwMode="auto">
            <a:xfrm>
              <a:off x="405" y="1083"/>
              <a:ext cx="1623" cy="2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>
                  <a:latin typeface="Calibri" pitchFamily="34" charset="0"/>
                  <a:ea typeface="ＭＳ 明朝" pitchFamily="17" charset="-128"/>
                </a:rPr>
                <a:t> fiber-coupled diode laser</a:t>
              </a:r>
              <a:endParaRPr lang="ja-JP" altLang="en-US">
                <a:latin typeface="Calibri" pitchFamily="34" charset="0"/>
                <a:ea typeface="ＭＳ 明朝" pitchFamily="17" charset="-128"/>
              </a:endParaRPr>
            </a:p>
          </p:txBody>
        </p:sp>
        <p:sp>
          <p:nvSpPr>
            <p:cNvPr id="35" name="左大かっこ 34"/>
            <p:cNvSpPr>
              <a:spLocks/>
            </p:cNvSpPr>
            <p:nvPr/>
          </p:nvSpPr>
          <p:spPr bwMode="auto">
            <a:xfrm rot="5400000">
              <a:off x="2636" y="911"/>
              <a:ext cx="92" cy="1802"/>
            </a:xfrm>
            <a:prstGeom prst="leftBracket">
              <a:avLst>
                <a:gd name="adj" fmla="val 8343"/>
              </a:avLst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6" name="左大かっこ 35"/>
            <p:cNvSpPr>
              <a:spLocks/>
            </p:cNvSpPr>
            <p:nvPr/>
          </p:nvSpPr>
          <p:spPr bwMode="auto">
            <a:xfrm rot="5400000">
              <a:off x="947" y="1490"/>
              <a:ext cx="143" cy="677"/>
            </a:xfrm>
            <a:prstGeom prst="leftBracket">
              <a:avLst>
                <a:gd name="adj" fmla="val 8329"/>
              </a:avLst>
            </a:prstGeom>
            <a:noFill/>
            <a:ln w="9525" algn="ctr">
              <a:solidFill>
                <a:srgbClr val="4A7EBB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37" name="テキスト ボックス 32"/>
            <p:cNvSpPr txBox="1">
              <a:spLocks noChangeArrowheads="1"/>
            </p:cNvSpPr>
            <p:nvPr/>
          </p:nvSpPr>
          <p:spPr bwMode="auto">
            <a:xfrm>
              <a:off x="4215" y="1083"/>
              <a:ext cx="1180" cy="4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ja-JP">
                  <a:latin typeface="Calibri" pitchFamily="34" charset="0"/>
                  <a:ea typeface="ＭＳ 明朝" pitchFamily="17" charset="-128"/>
                </a:rPr>
                <a:t>CCD camera with CameraLink  I/F</a:t>
              </a:r>
              <a:endParaRPr lang="ja-JP" altLang="en-US">
                <a:latin typeface="Calibri" pitchFamily="34" charset="0"/>
                <a:ea typeface="ＭＳ 明朝" pitchFamily="17" charset="-128"/>
              </a:endParaRPr>
            </a:p>
          </p:txBody>
        </p:sp>
        <p:cxnSp>
          <p:nvCxnSpPr>
            <p:cNvPr id="67" name="直線コネクタ 66"/>
            <p:cNvCxnSpPr>
              <a:endCxn id="36" idx="1"/>
            </p:cNvCxnSpPr>
            <p:nvPr/>
          </p:nvCxnSpPr>
          <p:spPr>
            <a:xfrm>
              <a:off x="1020" y="1355"/>
              <a:ext cx="0" cy="4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endCxn id="35" idx="1"/>
            </p:cNvCxnSpPr>
            <p:nvPr/>
          </p:nvCxnSpPr>
          <p:spPr>
            <a:xfrm flipH="1">
              <a:off x="2682" y="1582"/>
              <a:ext cx="0" cy="1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H="1">
              <a:off x="4798" y="1491"/>
              <a:ext cx="7" cy="3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1313" y="3377"/>
              <a:ext cx="340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47"/>
            <p:cNvSpPr txBox="1">
              <a:spLocks noChangeArrowheads="1"/>
            </p:cNvSpPr>
            <p:nvPr/>
          </p:nvSpPr>
          <p:spPr bwMode="auto">
            <a:xfrm>
              <a:off x="2719" y="3151"/>
              <a:ext cx="4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altLang="ja-JP">
                  <a:latin typeface="Calibri" pitchFamily="34" charset="0"/>
                  <a:ea typeface="ＭＳ 明朝" pitchFamily="17" charset="-128"/>
                </a:rPr>
                <a:t> 10 m</a:t>
              </a:r>
              <a:endParaRPr lang="ja-JP" altLang="en-US">
                <a:latin typeface="Calibri" pitchFamily="34" charset="0"/>
                <a:ea typeface="ＭＳ 明朝" pitchFamily="17" charset="-128"/>
              </a:endParaRPr>
            </a:p>
          </p:txBody>
        </p:sp>
        <p:sp>
          <p:nvSpPr>
            <p:cNvPr id="72" name="テキスト ボックス 31"/>
            <p:cNvSpPr txBox="1">
              <a:spLocks noChangeArrowheads="1"/>
            </p:cNvSpPr>
            <p:nvPr/>
          </p:nvSpPr>
          <p:spPr bwMode="auto">
            <a:xfrm>
              <a:off x="2200" y="2614"/>
              <a:ext cx="519" cy="41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latin typeface="Calibri" pitchFamily="34" charset="0"/>
                  <a:ea typeface="ＭＳ 明朝" pitchFamily="17" charset="-128"/>
                </a:rPr>
                <a:t>Close</a:t>
              </a:r>
            </a:p>
            <a:p>
              <a:r>
                <a:rPr lang="en-US" altLang="ja-JP">
                  <a:latin typeface="Calibri" pitchFamily="34" charset="0"/>
                  <a:ea typeface="ＭＳ 明朝" pitchFamily="17" charset="-128"/>
                </a:rPr>
                <a:t> (iris)</a:t>
              </a:r>
            </a:p>
          </p:txBody>
        </p:sp>
        <p:sp>
          <p:nvSpPr>
            <p:cNvPr id="73" name="テキスト ボックス 31"/>
            <p:cNvSpPr txBox="1">
              <a:spLocks noChangeArrowheads="1"/>
            </p:cNvSpPr>
            <p:nvPr/>
          </p:nvSpPr>
          <p:spPr bwMode="auto">
            <a:xfrm>
              <a:off x="1474" y="2614"/>
              <a:ext cx="479" cy="2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ja-JP">
                  <a:latin typeface="Calibri" pitchFamily="34" charset="0"/>
                  <a:ea typeface="ＭＳ 明朝" pitchFamily="17" charset="-128"/>
                </a:rPr>
                <a:t>open</a:t>
              </a:r>
              <a:endParaRPr lang="en-US" altLang="ja-JP">
                <a:latin typeface="Calibri" pitchFamily="34" charset="0"/>
                <a:ea typeface="ＭＳ 明朝" pitchFamily="17" charset="-128"/>
              </a:endParaRPr>
            </a:p>
          </p:txBody>
        </p:sp>
        <p:sp>
          <p:nvSpPr>
            <p:cNvPr id="74" name="テキスト ボックス 31"/>
            <p:cNvSpPr txBox="1">
              <a:spLocks noChangeArrowheads="1"/>
            </p:cNvSpPr>
            <p:nvPr/>
          </p:nvSpPr>
          <p:spPr bwMode="auto">
            <a:xfrm>
              <a:off x="3334" y="2614"/>
              <a:ext cx="524" cy="2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ja-JP">
                  <a:latin typeface="Calibri" pitchFamily="34" charset="0"/>
                  <a:ea typeface="ＭＳ 明朝" pitchFamily="17" charset="-128"/>
                </a:rPr>
                <a:t> open</a:t>
              </a:r>
              <a:endParaRPr lang="ja-JP" altLang="en-US">
                <a:latin typeface="Calibri" pitchFamily="34" charset="0"/>
                <a:ea typeface="ＭＳ 明朝" pitchFamily="17" charset="-128"/>
              </a:endParaRPr>
            </a:p>
          </p:txBody>
        </p:sp>
        <p:sp>
          <p:nvSpPr>
            <p:cNvPr id="75" name="Line 44"/>
            <p:cNvSpPr>
              <a:spLocks noChangeShapeType="1"/>
            </p:cNvSpPr>
            <p:nvPr/>
          </p:nvSpPr>
          <p:spPr bwMode="auto">
            <a:xfrm>
              <a:off x="1766" y="2353"/>
              <a:ext cx="0" cy="2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Line 45"/>
            <p:cNvSpPr>
              <a:spLocks noChangeShapeType="1"/>
            </p:cNvSpPr>
            <p:nvPr/>
          </p:nvSpPr>
          <p:spPr bwMode="auto">
            <a:xfrm>
              <a:off x="2537" y="2353"/>
              <a:ext cx="0" cy="2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46"/>
            <p:cNvSpPr>
              <a:spLocks noChangeShapeType="1"/>
            </p:cNvSpPr>
            <p:nvPr/>
          </p:nvSpPr>
          <p:spPr bwMode="auto">
            <a:xfrm>
              <a:off x="2809" y="2353"/>
              <a:ext cx="0" cy="2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Line 47"/>
            <p:cNvSpPr>
              <a:spLocks noChangeShapeType="1"/>
            </p:cNvSpPr>
            <p:nvPr/>
          </p:nvSpPr>
          <p:spPr bwMode="auto">
            <a:xfrm>
              <a:off x="3581" y="2353"/>
              <a:ext cx="0" cy="227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79" name="Picture 49" descr="diaphrag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6" y="1038"/>
              <a:ext cx="63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テキスト ボックス 31"/>
            <p:cNvSpPr txBox="1">
              <a:spLocks noChangeArrowheads="1"/>
            </p:cNvSpPr>
            <p:nvPr/>
          </p:nvSpPr>
          <p:spPr bwMode="auto">
            <a:xfrm>
              <a:off x="2996" y="1038"/>
              <a:ext cx="1043" cy="58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ja-JP" dirty="0">
                  <a:latin typeface="Calibri" pitchFamily="34" charset="0"/>
                  <a:ea typeface="ＭＳ 明朝" pitchFamily="17" charset="-128"/>
                </a:rPr>
                <a:t>Iris diaphragms with remote control</a:t>
              </a:r>
              <a:endParaRPr lang="en-US" altLang="ja-JP" dirty="0">
                <a:latin typeface="Calibri" pitchFamily="34" charset="0"/>
                <a:ea typeface="ＭＳ 明朝" pitchFamily="17" charset="-128"/>
              </a:endParaRPr>
            </a:p>
          </p:txBody>
        </p:sp>
        <p:sp>
          <p:nvSpPr>
            <p:cNvPr id="81" name="テキスト ボックス 31"/>
            <p:cNvSpPr txBox="1">
              <a:spLocks noChangeArrowheads="1"/>
            </p:cNvSpPr>
            <p:nvPr/>
          </p:nvSpPr>
          <p:spPr bwMode="auto">
            <a:xfrm>
              <a:off x="2744" y="2614"/>
              <a:ext cx="499" cy="2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ja-JP">
                  <a:latin typeface="Calibri" pitchFamily="34" charset="0"/>
                  <a:ea typeface="ＭＳ 明朝" pitchFamily="17" charset="-128"/>
                </a:rPr>
                <a:t> open</a:t>
              </a:r>
              <a:endParaRPr lang="ja-JP" altLang="en-US">
                <a:latin typeface="Calibri" pitchFamily="34" charset="0"/>
                <a:ea typeface="ＭＳ 明朝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2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26" y="1628800"/>
            <a:ext cx="6815748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32066"/>
          </a:xfrm>
        </p:spPr>
        <p:txBody>
          <a:bodyPr/>
          <a:lstStyle/>
          <a:p>
            <a:r>
              <a:rPr lang="en-US" altLang="ja-JP" sz="2800" dirty="0" smtClean="0"/>
              <a:t>Iris diaphragm laser alignment system of the SPring-8</a:t>
            </a:r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84168" y="191683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aser head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05783" y="191683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CCD camera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4509120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argets 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nd</a:t>
            </a:r>
          </a:p>
          <a:p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4126" y="347547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controller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43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Alignment of the magnets </a:t>
            </a:r>
            <a:r>
              <a:rPr lang="en-US" altLang="ja-JP" sz="2800" dirty="0"/>
              <a:t>on </a:t>
            </a:r>
            <a:r>
              <a:rPr kumimoji="1" lang="en-US" altLang="ja-JP" sz="2800" dirty="0" smtClean="0"/>
              <a:t>common girder</a:t>
            </a:r>
            <a:endParaRPr kumimoji="1" lang="ja-JP" altLang="en-US" sz="28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403648" y="1868921"/>
            <a:ext cx="7037334" cy="4194175"/>
            <a:chOff x="1351091" y="1822494"/>
            <a:chExt cx="7037334" cy="41941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091" y="1822494"/>
              <a:ext cx="6303963" cy="4194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下矢印 2"/>
            <p:cNvSpPr/>
            <p:nvPr/>
          </p:nvSpPr>
          <p:spPr>
            <a:xfrm>
              <a:off x="1835696" y="2955952"/>
              <a:ext cx="144016" cy="26707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下矢印 4"/>
            <p:cNvSpPr/>
            <p:nvPr/>
          </p:nvSpPr>
          <p:spPr>
            <a:xfrm>
              <a:off x="5256000" y="3132000"/>
              <a:ext cx="144016" cy="26707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下矢印 5"/>
            <p:cNvSpPr/>
            <p:nvPr/>
          </p:nvSpPr>
          <p:spPr>
            <a:xfrm>
              <a:off x="5523661" y="3168000"/>
              <a:ext cx="144016" cy="26707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下矢印 6"/>
            <p:cNvSpPr/>
            <p:nvPr/>
          </p:nvSpPr>
          <p:spPr>
            <a:xfrm>
              <a:off x="6147964" y="3220647"/>
              <a:ext cx="144016" cy="267072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92426" y="257360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target</a:t>
              </a:r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236296" y="5085184"/>
              <a:ext cx="1152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controller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732240" y="2955952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laser</a:t>
              </a:r>
              <a:endParaRPr kumimoji="1" lang="ja-JP" altLang="en-US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V="1">
              <a:off x="6804248" y="3265536"/>
              <a:ext cx="144016" cy="3794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38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Laser and CCD camera 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88129"/>
            <a:ext cx="3013668" cy="3019624"/>
          </a:xfrm>
          <a:prstGeom prst="rect">
            <a:avLst/>
          </a:prstGeom>
        </p:spPr>
      </p:pic>
      <p:grpSp>
        <p:nvGrpSpPr>
          <p:cNvPr id="5" name="グループ化 1"/>
          <p:cNvGrpSpPr>
            <a:grpSpLocks/>
          </p:cNvGrpSpPr>
          <p:nvPr/>
        </p:nvGrpSpPr>
        <p:grpSpPr bwMode="auto">
          <a:xfrm>
            <a:off x="3853352" y="2495000"/>
            <a:ext cx="4464050" cy="3024188"/>
            <a:chOff x="4395796" y="1643063"/>
            <a:chExt cx="4464050" cy="3024187"/>
          </a:xfrm>
        </p:grpSpPr>
        <p:pic>
          <p:nvPicPr>
            <p:cNvPr id="6" name="Picture 4" descr="P1020347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95796" y="1643063"/>
              <a:ext cx="4464050" cy="302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794096" y="1831975"/>
              <a:ext cx="718882" cy="188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>
                  <a:latin typeface="Times" pitchFamily="18" charset="0"/>
                  <a:ea typeface="ＭＳ ゴシック" pitchFamily="49" charset="-128"/>
                </a:rPr>
                <a:t>Expander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045331" y="1893253"/>
              <a:ext cx="791881" cy="1905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>
                  <a:latin typeface="Times" pitchFamily="18" charset="0"/>
                  <a:ea typeface="ＭＳ ゴシック" pitchFamily="49" charset="-128"/>
                </a:rPr>
                <a:t>Diode laser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264956" y="1831975"/>
              <a:ext cx="695078" cy="188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>
                  <a:latin typeface="Times" pitchFamily="18" charset="0"/>
                  <a:ea typeface="ＭＳ ゴシック" pitchFamily="49" charset="-128"/>
                </a:rPr>
                <a:t>S.M.fiber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44208" y="1831975"/>
              <a:ext cx="758856" cy="188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>
                  <a:latin typeface="Times" pitchFamily="18" charset="0"/>
                  <a:ea typeface="ＭＳ ゴシック" pitchFamily="49" charset="-128"/>
                </a:rPr>
                <a:t>Collimator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287633" y="2020888"/>
              <a:ext cx="184085" cy="5048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6895199" y="2020888"/>
              <a:ext cx="60304" cy="44291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7264955" y="2020888"/>
              <a:ext cx="245975" cy="56673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8069532" y="2084388"/>
              <a:ext cx="122194" cy="56832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49766" y="1475992"/>
            <a:ext cx="63482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</a:rPr>
              <a:t>Laser and CCD camera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>
                <a:latin typeface="+mn-lt"/>
              </a:rPr>
              <a:t> </a:t>
            </a:r>
            <a:r>
              <a:rPr lang="en-GB" altLang="ja-JP" sz="1800" dirty="0">
                <a:latin typeface="+mn-lt"/>
              </a:rPr>
              <a:t>3.5mW </a:t>
            </a:r>
            <a:r>
              <a:rPr lang="en-GB" altLang="ja-JP" sz="1800" dirty="0" err="1">
                <a:latin typeface="+mn-lt"/>
              </a:rPr>
              <a:t>fiber</a:t>
            </a:r>
            <a:r>
              <a:rPr lang="en-GB" altLang="ja-JP" sz="1800" dirty="0">
                <a:latin typeface="+mn-lt"/>
              </a:rPr>
              <a:t>-coupled diode </a:t>
            </a:r>
            <a:r>
              <a:rPr lang="en-GB" altLang="ja-JP" sz="1800" dirty="0" smtClean="0">
                <a:latin typeface="+mn-lt"/>
              </a:rPr>
              <a:t>laser, beam size: 4.7mm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GB" altLang="ja-JP" sz="1800" dirty="0">
                <a:latin typeface="+mn-lt"/>
              </a:rPr>
              <a:t> </a:t>
            </a:r>
            <a:r>
              <a:rPr lang="en-GB" altLang="ja-JP" sz="1800" dirty="0" smtClean="0">
                <a:latin typeface="+mn-lt"/>
              </a:rPr>
              <a:t>CCD size: 15x15mm</a:t>
            </a:r>
            <a:r>
              <a:rPr lang="en-GB" altLang="ja-JP" sz="1800" baseline="30000" dirty="0" smtClean="0">
                <a:latin typeface="+mn-lt"/>
              </a:rPr>
              <a:t>2</a:t>
            </a:r>
            <a:r>
              <a:rPr lang="en-GB" altLang="ja-JP" sz="1800" dirty="0" smtClean="0">
                <a:latin typeface="+mn-lt"/>
              </a:rPr>
              <a:t>, pixel size: 7.4</a:t>
            </a:r>
            <a:r>
              <a:rPr lang="en-GB" altLang="ja-JP" sz="1800" dirty="0" smtClean="0">
                <a:latin typeface="Symbol" panose="05050102010706020507" pitchFamily="18" charset="2"/>
              </a:rPr>
              <a:t>m</a:t>
            </a:r>
            <a:r>
              <a:rPr lang="en-GB" altLang="ja-JP" sz="1800" dirty="0" smtClean="0">
                <a:latin typeface="+mn-lt"/>
              </a:rPr>
              <a:t>m, total </a:t>
            </a:r>
            <a:r>
              <a:rPr lang="en-GB" altLang="ja-JP" sz="1800" dirty="0">
                <a:latin typeface="+mn-lt"/>
              </a:rPr>
              <a:t>of 4Mpixel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41298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/>
          <a:lstStyle/>
          <a:p>
            <a:r>
              <a:rPr lang="en-US" altLang="ja-JP" sz="2800" dirty="0" smtClean="0"/>
              <a:t>Commercial I</a:t>
            </a:r>
            <a:r>
              <a:rPr kumimoji="1" lang="en-US" altLang="ja-JP" sz="2800" dirty="0" smtClean="0"/>
              <a:t>ris </a:t>
            </a:r>
            <a:r>
              <a:rPr lang="en-US" altLang="ja-JP" sz="2800" dirty="0" smtClean="0"/>
              <a:t>diaphragm and center</a:t>
            </a:r>
            <a:br>
              <a:rPr lang="en-US" altLang="ja-JP" sz="2800" dirty="0" smtClean="0"/>
            </a:br>
            <a:r>
              <a:rPr lang="en-US" altLang="ja-JP" sz="2800" dirty="0" smtClean="0"/>
              <a:t>reproducibility 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02705"/>
            <a:ext cx="3436506" cy="2648044"/>
          </a:xfrm>
          <a:prstGeom prst="rect">
            <a:avLst/>
          </a:prstGeom>
        </p:spPr>
      </p:pic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68751"/>
              </p:ext>
            </p:extLst>
          </p:nvPr>
        </p:nvGraphicFramePr>
        <p:xfrm>
          <a:off x="4351462" y="2298914"/>
          <a:ext cx="4213432" cy="365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KGPlot" r:id="rId4" imgW="5371920" imgH="4660920" progId="KGraph_Plot">
                  <p:embed/>
                </p:oleObj>
              </mc:Choice>
              <mc:Fallback>
                <p:oleObj name="KGPlot" r:id="rId4" imgW="5371920" imgH="466092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51462" y="2298914"/>
                        <a:ext cx="4213432" cy="3655626"/>
                      </a:xfrm>
                      <a:prstGeom prst="rect">
                        <a:avLst/>
                      </a:prstGeom>
                      <a:solidFill>
                        <a:schemeClr val="tx1">
                          <a:alpha val="75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9516" y="1275993"/>
            <a:ext cx="75825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</a:rPr>
              <a:t>Commercial iris diaphragm reproducibility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r>
              <a:rPr lang="en-US" altLang="ja-JP" sz="1800" dirty="0">
                <a:latin typeface="+mn-lt"/>
              </a:rPr>
              <a:t> </a:t>
            </a:r>
            <a:r>
              <a:rPr lang="en-US" altLang="ja-JP" sz="1800" dirty="0" smtClean="0">
                <a:latin typeface="+mn-lt"/>
              </a:rPr>
              <a:t>Large than ±2</a:t>
            </a:r>
            <a:r>
              <a:rPr lang="en-US" altLang="ja-JP" sz="1800" dirty="0" smtClean="0">
                <a:latin typeface="Symbol" panose="05050102010706020507" pitchFamily="18" charset="2"/>
              </a:rPr>
              <a:t>m</a:t>
            </a:r>
            <a:r>
              <a:rPr lang="en-US" altLang="ja-JP" sz="1800" dirty="0" smtClean="0">
                <a:latin typeface="+mn-lt"/>
              </a:rPr>
              <a:t>m </a:t>
            </a:r>
            <a:r>
              <a:rPr lang="en-US" altLang="ja-JP" sz="1800" dirty="0">
                <a:latin typeface="+mn-lt"/>
              </a:rPr>
              <a:t>(</a:t>
            </a:r>
            <a:r>
              <a:rPr lang="en-US" altLang="ja-JP" sz="1800" dirty="0">
                <a:latin typeface="Symbol" panose="05050102010706020507" pitchFamily="18" charset="2"/>
              </a:rPr>
              <a:t>s</a:t>
            </a:r>
            <a:r>
              <a:rPr lang="en-US" altLang="ja-JP" sz="1800" dirty="0" smtClean="0">
                <a:latin typeface="+mn-lt"/>
              </a:rPr>
              <a:t>), getting worse when used at larger caliber</a:t>
            </a:r>
            <a:endParaRPr lang="en-US" altLang="ja-JP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Char char="·"/>
            </a:pPr>
            <a:endParaRPr lang="en-US" altLang="ja-JP" sz="1800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844674" y="5827041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536469" y="551831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20mm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9516" y="236103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B</a:t>
            </a:r>
            <a:r>
              <a:rPr kumimoji="1" lang="en-US" altLang="ja-JP" dirty="0" smtClean="0"/>
              <a:t>lades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54760" y="224669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Base plate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72894" y="280506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Actuatin</a:t>
            </a:r>
            <a:r>
              <a:rPr kumimoji="1" lang="en-US" altLang="ja-JP" dirty="0" smtClean="0"/>
              <a:t>g 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    ring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3004914" y="3451391"/>
            <a:ext cx="558974" cy="2656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9" idx="2"/>
          </p:cNvCxnSpPr>
          <p:nvPr/>
        </p:nvCxnSpPr>
        <p:spPr>
          <a:xfrm flipH="1">
            <a:off x="2362336" y="2616022"/>
            <a:ext cx="229778" cy="512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3" idx="2"/>
          </p:cNvCxnSpPr>
          <p:nvPr/>
        </p:nvCxnSpPr>
        <p:spPr>
          <a:xfrm>
            <a:off x="1104510" y="2730367"/>
            <a:ext cx="474333" cy="853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3126</TotalTime>
  <Words>631</Words>
  <Application>Microsoft Office PowerPoint</Application>
  <PresentationFormat>画面に合わせる (4:3)</PresentationFormat>
  <Paragraphs>123</Paragraphs>
  <Slides>23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23</vt:i4>
      </vt:variant>
    </vt:vector>
  </HeadingPairs>
  <TitlesOfParts>
    <vt:vector size="27" baseType="lpstr">
      <vt:lpstr>イオン</vt:lpstr>
      <vt:lpstr>数式</vt:lpstr>
      <vt:lpstr>Document</vt:lpstr>
      <vt:lpstr>KGPlot</vt:lpstr>
      <vt:lpstr>PowerPoint プレゼンテーション</vt:lpstr>
      <vt:lpstr>PowerPoint プレゼンテーション</vt:lpstr>
      <vt:lpstr>Iris and Airy pattern</vt:lpstr>
      <vt:lpstr>SPring-8 storage ring magnets</vt:lpstr>
      <vt:lpstr>Iris diaphragm laser alignment system of the SPring-8</vt:lpstr>
      <vt:lpstr>Iris diaphragm laser alignment system of the SPring-8</vt:lpstr>
      <vt:lpstr>Alignment of the magnets on common girder</vt:lpstr>
      <vt:lpstr>Laser and CCD camera </vt:lpstr>
      <vt:lpstr>Commercial Iris diaphragm and center reproducibility </vt:lpstr>
      <vt:lpstr>SPring8 Iris diaphragm and center reproducibility </vt:lpstr>
      <vt:lpstr>Iris diaphragm target</vt:lpstr>
      <vt:lpstr>Iris diaphragm target</vt:lpstr>
      <vt:lpstr>Target center displacement</vt:lpstr>
      <vt:lpstr>Laser beam profiles</vt:lpstr>
      <vt:lpstr>Laser beam pointing stability</vt:lpstr>
      <vt:lpstr>Laser beam fluctuations for the irises</vt:lpstr>
      <vt:lpstr>Camera resolution</vt:lpstr>
      <vt:lpstr>PowerPoint プレゼンテーション</vt:lpstr>
      <vt:lpstr>Measurement verification on B-girder</vt:lpstr>
      <vt:lpstr>About laser beam size</vt:lpstr>
      <vt:lpstr>Conclusion</vt:lpstr>
      <vt:lpstr>PowerPoint プレゼンテーション</vt:lpstr>
      <vt:lpstr>PowerPoint プレゼンテーション</vt:lpstr>
    </vt:vector>
  </TitlesOfParts>
  <Company>SPring-8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czhang</dc:creator>
  <cp:lastModifiedBy>zhang</cp:lastModifiedBy>
  <cp:revision>253</cp:revision>
  <cp:lastPrinted>2014-08-13T00:39:59Z</cp:lastPrinted>
  <dcterms:created xsi:type="dcterms:W3CDTF">2014-03-14T08:17:43Z</dcterms:created>
  <dcterms:modified xsi:type="dcterms:W3CDTF">2014-10-14T14:36:55Z</dcterms:modified>
</cp:coreProperties>
</file>