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15"/>
  </p:notesMasterIdLst>
  <p:sldIdLst>
    <p:sldId id="266" r:id="rId2"/>
    <p:sldId id="267" r:id="rId3"/>
    <p:sldId id="269" r:id="rId4"/>
    <p:sldId id="260" r:id="rId5"/>
    <p:sldId id="258" r:id="rId6"/>
    <p:sldId id="261" r:id="rId7"/>
    <p:sldId id="262" r:id="rId8"/>
    <p:sldId id="263" r:id="rId9"/>
    <p:sldId id="264" r:id="rId10"/>
    <p:sldId id="270" r:id="rId11"/>
    <p:sldId id="265" r:id="rId12"/>
    <p:sldId id="268" r:id="rId13"/>
    <p:sldId id="271" r:id="rId14"/>
  </p:sldIdLst>
  <p:sldSz cx="12192000" cy="6858000"/>
  <p:notesSz cx="6881813" cy="92964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95EC1-42C2-4C88-B5BF-4F8E93E24F93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A23D2-5B11-4DCA-9DAA-B717F9862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17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42333-D52C-427F-A920-5A84533EDA8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25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42333-D52C-427F-A920-5A84533EDA8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73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42333-D52C-427F-A920-5A84533EDA8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52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42333-D52C-427F-A920-5A84533EDA8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36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42333-D52C-427F-A920-5A84533EDA8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96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42333-D52C-427F-A920-5A84533EDA8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71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42333-D52C-427F-A920-5A84533EDA8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67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42333-D52C-427F-A920-5A84533EDA8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73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42333-D52C-427F-A920-5A84533EDA8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70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42333-D52C-427F-A920-5A84533EDA8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68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42333-D52C-427F-A920-5A84533EDA8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17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42333-D52C-427F-A920-5A84533EDA8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39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42333-D52C-427F-A920-5A84533EDA8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02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3007-B49E-4AFD-AF7F-1B3EF61D519B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7B49-35B8-49D3-AF79-A1C026E76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53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3007-B49E-4AFD-AF7F-1B3EF61D519B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7B49-35B8-49D3-AF79-A1C026E76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7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3007-B49E-4AFD-AF7F-1B3EF61D519B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7B49-35B8-49D3-AF79-A1C026E76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51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3007-B49E-4AFD-AF7F-1B3EF61D519B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7B49-35B8-49D3-AF79-A1C026E76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5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3007-B49E-4AFD-AF7F-1B3EF61D519B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7B49-35B8-49D3-AF79-A1C026E76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8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3007-B49E-4AFD-AF7F-1B3EF61D519B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7B49-35B8-49D3-AF79-A1C026E76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86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3007-B49E-4AFD-AF7F-1B3EF61D519B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7B49-35B8-49D3-AF79-A1C026E76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36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3007-B49E-4AFD-AF7F-1B3EF61D519B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7B49-35B8-49D3-AF79-A1C026E76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3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3007-B49E-4AFD-AF7F-1B3EF61D519B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7B49-35B8-49D3-AF79-A1C026E76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2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3007-B49E-4AFD-AF7F-1B3EF61D519B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7B49-35B8-49D3-AF79-A1C026E76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3007-B49E-4AFD-AF7F-1B3EF61D519B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7B49-35B8-49D3-AF79-A1C026E76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11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23007-B49E-4AFD-AF7F-1B3EF61D519B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B7B49-35B8-49D3-AF79-A1C026E76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6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gif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0" y="6019800"/>
            <a:ext cx="7543800" cy="5334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Mark Emamian      			IWAA2014	    		10-15-2014</a:t>
            </a:r>
            <a:endParaRPr lang="en-US" dirty="0"/>
          </a:p>
        </p:txBody>
      </p:sp>
      <p:pic>
        <p:nvPicPr>
          <p:cNvPr id="7" name="Picture 358" descr="shieldball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28600"/>
            <a:ext cx="762612" cy="7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dfell_logo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5400" y="152401"/>
            <a:ext cx="1524000" cy="69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743200" y="222746"/>
            <a:ext cx="662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/>
              <a:t>Alignment and long Term Stability of </a:t>
            </a:r>
          </a:p>
          <a:p>
            <a:pPr algn="ctr"/>
            <a:r>
              <a:rPr lang="en-US" sz="2200" i="1" dirty="0"/>
              <a:t> Duke Free Electron Laser Switchyard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780" y="2321560"/>
            <a:ext cx="5410200" cy="3429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92780" y="1241106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i="1" dirty="0">
                <a:latin typeface="Arial" pitchFamily="34" charset="0"/>
                <a:cs typeface="Arial" pitchFamily="34" charset="0"/>
              </a:rPr>
              <a:t>M. Emamian</a:t>
            </a:r>
            <a:br>
              <a:rPr lang="en-US" sz="2000" i="1" dirty="0">
                <a:latin typeface="Arial" pitchFamily="34" charset="0"/>
                <a:cs typeface="Arial" pitchFamily="34" charset="0"/>
              </a:rPr>
            </a:br>
            <a:r>
              <a:rPr lang="en-US" sz="2000" i="1" dirty="0">
                <a:latin typeface="Arial" pitchFamily="34" charset="0"/>
                <a:cs typeface="Arial" pitchFamily="34" charset="0"/>
              </a:rPr>
              <a:t>Duke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Free Electron Laser Laboratory (DFELL)</a:t>
            </a:r>
            <a:br>
              <a:rPr lang="en-US" i="1" dirty="0">
                <a:latin typeface="Arial" pitchFamily="34" charset="0"/>
                <a:cs typeface="Arial" pitchFamily="34" charset="0"/>
              </a:rPr>
            </a:br>
            <a:r>
              <a:rPr lang="en-US" i="1" dirty="0">
                <a:latin typeface="Arial" pitchFamily="34" charset="0"/>
                <a:cs typeface="Arial" pitchFamily="34" charset="0"/>
              </a:rPr>
              <a:t>Durham, NC USA 27708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01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ATA\DOCUMENTS\conference\IWAA2012\SSS_SY_OK4_Ass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3984" y="934367"/>
            <a:ext cx="9007831" cy="5352133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0" y="6019800"/>
            <a:ext cx="7543800" cy="5334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Mark Emamian      			IWAA2014	    		10-15-2014</a:t>
            </a:r>
            <a:endParaRPr lang="en-US" dirty="0"/>
          </a:p>
        </p:txBody>
      </p:sp>
      <p:pic>
        <p:nvPicPr>
          <p:cNvPr id="7" name="Picture 358" descr="shieldball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28600"/>
            <a:ext cx="762612" cy="7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dfell_logo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15400" y="152401"/>
            <a:ext cx="1524000" cy="69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743200" y="222746"/>
            <a:ext cx="662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/>
              <a:t>Alignment and long Term Stability of </a:t>
            </a:r>
          </a:p>
          <a:p>
            <a:pPr algn="ctr"/>
            <a:r>
              <a:rPr lang="en-US" sz="2200" i="1" dirty="0"/>
              <a:t> Duke Free Electron Laser Switchyard</a:t>
            </a:r>
          </a:p>
        </p:txBody>
      </p:sp>
    </p:spTree>
    <p:extLst>
      <p:ext uri="{BB962C8B-B14F-4D97-AF65-F5344CB8AC3E}">
        <p14:creationId xmlns:p14="http://schemas.microsoft.com/office/powerpoint/2010/main" val="123808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0" y="6019800"/>
            <a:ext cx="7543800" cy="5334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Mark Emamian      			IWAA2014	    		10-15-2014</a:t>
            </a:r>
            <a:endParaRPr lang="en-US" dirty="0"/>
          </a:p>
        </p:txBody>
      </p:sp>
      <p:pic>
        <p:nvPicPr>
          <p:cNvPr id="7" name="Picture 358" descr="shieldball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28600"/>
            <a:ext cx="762612" cy="7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dfell_logo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5400" y="152401"/>
            <a:ext cx="1524000" cy="69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743200" y="222746"/>
            <a:ext cx="662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/>
              <a:t>Alignment and long Term Stability of </a:t>
            </a:r>
          </a:p>
          <a:p>
            <a:pPr algn="ctr"/>
            <a:r>
              <a:rPr lang="en-US" sz="2200" i="1" dirty="0"/>
              <a:t> Duke Free Electron Laser Switchyard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640" y="1653576"/>
            <a:ext cx="5079365" cy="1777778"/>
          </a:xfrm>
          <a:prstGeom prst="rect">
            <a:avLst/>
          </a:prstGeom>
        </p:spPr>
      </p:pic>
      <p:pic>
        <p:nvPicPr>
          <p:cNvPr id="9" name="Picture 2" descr="http://www.aps.anl.gov/Science/Highlights/Images/188882-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640" y="3868327"/>
            <a:ext cx="602996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lambda_r = \frac{\lambda_u}{2 \gamma^2}(1+K^2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080" y="3414599"/>
            <a:ext cx="1269997" cy="35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K = \frac{\gamma \lambda_u}{2 \pi \rho } = \frac{e B_0 \lambda_u}{\sqrt{8} \pi m_e c}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080" y="3882005"/>
            <a:ext cx="1520846" cy="27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36740" y="3486213"/>
            <a:ext cx="32079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i="1" dirty="0">
                <a:latin typeface="Arial" panose="020B0604020202020204" pitchFamily="34" charset="0"/>
              </a:rPr>
              <a:t>wavelength of the emitted radiation: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8280" y="3144736"/>
            <a:ext cx="1439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Planar Undulator</a:t>
            </a:r>
            <a:endParaRPr lang="en-US" sz="1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482624" y="5065593"/>
            <a:ext cx="1454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Helical Undulator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18827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0" y="6019800"/>
            <a:ext cx="7543800" cy="5334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Mark Emamian      			IWAA2014	    		10-15-2014</a:t>
            </a:r>
            <a:endParaRPr lang="en-US" dirty="0"/>
          </a:p>
        </p:txBody>
      </p:sp>
      <p:pic>
        <p:nvPicPr>
          <p:cNvPr id="7" name="Picture 358" descr="shieldball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28600"/>
            <a:ext cx="762612" cy="7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dfell_logo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5400" y="152401"/>
            <a:ext cx="1524000" cy="69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743200" y="222746"/>
            <a:ext cx="662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/>
              <a:t>Alignment and long Term Stability of </a:t>
            </a:r>
          </a:p>
          <a:p>
            <a:pPr algn="ctr"/>
            <a:r>
              <a:rPr lang="en-US" sz="2200" i="1" dirty="0"/>
              <a:t> Duke Free Electron Laser Switchyard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45511"/>
            <a:ext cx="8534400" cy="418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4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0" y="6019800"/>
            <a:ext cx="7543800" cy="5334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Mark Emamian      			IWAA2014	    		10-15-2014</a:t>
            </a:r>
            <a:endParaRPr lang="en-US" dirty="0"/>
          </a:p>
        </p:txBody>
      </p:sp>
      <p:pic>
        <p:nvPicPr>
          <p:cNvPr id="7" name="Picture 358" descr="shieldball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28600"/>
            <a:ext cx="762612" cy="7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dfell_logo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5400" y="152401"/>
            <a:ext cx="1524000" cy="69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743200" y="222746"/>
            <a:ext cx="662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/>
              <a:t>Alignment and long Term Stability of </a:t>
            </a:r>
          </a:p>
          <a:p>
            <a:pPr algn="ctr"/>
            <a:r>
              <a:rPr lang="en-US" sz="2200" i="1" dirty="0"/>
              <a:t> Duke Free Electron Laser Switchyard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66335" y="2905829"/>
            <a:ext cx="38688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i="1" dirty="0" smtClean="0"/>
              <a:t>End of Presentation</a:t>
            </a:r>
          </a:p>
          <a:p>
            <a:pPr algn="ctr"/>
            <a:r>
              <a:rPr lang="en-US" sz="3600" i="1" dirty="0" smtClean="0"/>
              <a:t>Thank You!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88671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0" y="6019800"/>
            <a:ext cx="7543800" cy="5334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Mark Emamian      			IWAA2014	    		10-15-2014</a:t>
            </a:r>
            <a:endParaRPr lang="en-US" dirty="0"/>
          </a:p>
        </p:txBody>
      </p:sp>
      <p:pic>
        <p:nvPicPr>
          <p:cNvPr id="7" name="Picture 358" descr="shieldball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28600"/>
            <a:ext cx="762612" cy="7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dfell_logo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5400" y="152401"/>
            <a:ext cx="1524000" cy="69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743200" y="222746"/>
            <a:ext cx="662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/>
              <a:t>Alignment and long Term Stability of </a:t>
            </a:r>
          </a:p>
          <a:p>
            <a:pPr algn="ctr"/>
            <a:r>
              <a:rPr lang="en-US" sz="2200" i="1" dirty="0"/>
              <a:t> Duke Free Electron Laser Switchyard</a:t>
            </a:r>
          </a:p>
        </p:txBody>
      </p:sp>
      <p:sp>
        <p:nvSpPr>
          <p:cNvPr id="3" name="Rectangle 2"/>
          <p:cNvSpPr/>
          <p:nvPr/>
        </p:nvSpPr>
        <p:spPr>
          <a:xfrm>
            <a:off x="2019322" y="1412855"/>
            <a:ext cx="8226034" cy="63709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Brief History of the Duke FEL Laboratory (DFELL)</a:t>
            </a:r>
          </a:p>
          <a:p>
            <a:pPr algn="ctr"/>
            <a:endParaRPr lang="en-US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1989  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Moved to Duke University</a:t>
            </a:r>
          </a:p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1991  Construction of 5300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Sq.m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DFELL Was Completed</a:t>
            </a:r>
            <a:endParaRPr 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1994  Was First Commissioned</a:t>
            </a:r>
          </a:p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1995  Added 2 OK4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Undulators</a:t>
            </a:r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14350" indent="-514350">
              <a:buAutoNum type="arabicPlain" startAt="1996"/>
            </a:pP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P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roduced First UV Laser</a:t>
            </a:r>
          </a:p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1998  Added 1300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Sq.m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Annexed Experimental Building</a:t>
            </a:r>
            <a:endParaRPr 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2000  Produced First High Intensity Gamma Rays</a:t>
            </a:r>
          </a:p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2006  Added a Booster Ring and 2 OK5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Undulators</a:t>
            </a:r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2012  Added 2 More OK5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Undulators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with the Switchyard Design</a:t>
            </a:r>
          </a:p>
          <a:p>
            <a:pPr algn="ctr"/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417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0" y="6019800"/>
            <a:ext cx="7543800" cy="5334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Mark Emamian      			IWAA2014	    		10-15-2014</a:t>
            </a:r>
            <a:endParaRPr lang="en-US" dirty="0"/>
          </a:p>
        </p:txBody>
      </p:sp>
      <p:pic>
        <p:nvPicPr>
          <p:cNvPr id="7" name="Picture 358" descr="shieldball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28600"/>
            <a:ext cx="762612" cy="7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dfell_logo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5400" y="152401"/>
            <a:ext cx="1524000" cy="69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743200" y="222746"/>
            <a:ext cx="662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/>
              <a:t>Alignment and long Term Stability of </a:t>
            </a:r>
          </a:p>
          <a:p>
            <a:pPr algn="ctr"/>
            <a:r>
              <a:rPr lang="en-US" sz="2200" i="1" dirty="0"/>
              <a:t> Duke Free Electron Laser Switchyard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1442085"/>
            <a:ext cx="5067300" cy="33281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09900" y="497131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DFEL is housed in a 5300 sq. meter facility with a 1300 sq. meter experimental laboratory (Keck) annexed to the main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08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9" descr="Ring+UTR1_Sep10.bmp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3943" r="3943"/>
          <a:stretch>
            <a:fillRect/>
          </a:stretch>
        </p:blipFill>
        <p:spPr>
          <a:xfrm>
            <a:off x="-497470" y="-1841937"/>
            <a:ext cx="12689470" cy="10019721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0" y="6019800"/>
            <a:ext cx="7543800" cy="5334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Mark Emamian      			IWAA2014	    		10-15-2014</a:t>
            </a:r>
            <a:endParaRPr lang="en-US" dirty="0"/>
          </a:p>
        </p:txBody>
      </p:sp>
      <p:pic>
        <p:nvPicPr>
          <p:cNvPr id="7" name="Picture 358" descr="shieldball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28600"/>
            <a:ext cx="762612" cy="7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dfell_logo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15400" y="152401"/>
            <a:ext cx="1524000" cy="69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743200" y="222746"/>
            <a:ext cx="662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/>
              <a:t>Alignment and long Term Stability of </a:t>
            </a:r>
          </a:p>
          <a:p>
            <a:pPr algn="ctr"/>
            <a:r>
              <a:rPr lang="en-US" sz="2200" i="1" dirty="0"/>
              <a:t> Duke Free Electron Laser Switchyard</a:t>
            </a:r>
          </a:p>
        </p:txBody>
      </p:sp>
    </p:spTree>
    <p:extLst>
      <p:ext uri="{BB962C8B-B14F-4D97-AF65-F5344CB8AC3E}">
        <p14:creationId xmlns:p14="http://schemas.microsoft.com/office/powerpoint/2010/main" val="404964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64" y="768666"/>
            <a:ext cx="9902952" cy="565785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0" y="6019800"/>
            <a:ext cx="7543800" cy="5334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Mark Emamian      			IWAA2014	    		10-15-2014</a:t>
            </a:r>
            <a:endParaRPr lang="en-US" dirty="0"/>
          </a:p>
        </p:txBody>
      </p:sp>
      <p:pic>
        <p:nvPicPr>
          <p:cNvPr id="7" name="Picture 358" descr="shieldball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28600"/>
            <a:ext cx="762612" cy="7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dfell_logo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15400" y="152401"/>
            <a:ext cx="1524000" cy="69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743200" y="222746"/>
            <a:ext cx="662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/>
              <a:t>Alignment and long Term Stability of </a:t>
            </a:r>
          </a:p>
          <a:p>
            <a:pPr algn="ctr"/>
            <a:r>
              <a:rPr lang="en-US" sz="2200" i="1" dirty="0"/>
              <a:t> Duke Free Electron Laser Switchyard</a:t>
            </a:r>
          </a:p>
        </p:txBody>
      </p:sp>
    </p:spTree>
    <p:extLst>
      <p:ext uri="{BB962C8B-B14F-4D97-AF65-F5344CB8AC3E}">
        <p14:creationId xmlns:p14="http://schemas.microsoft.com/office/powerpoint/2010/main" val="173470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ATA\DOCUMENTS\conference\IWAA2012\SSS_SY_Stru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7320" y="964222"/>
            <a:ext cx="9144001" cy="5322278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0" y="6019800"/>
            <a:ext cx="7543800" cy="5334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Mark Emamian      			IWAA2014	    		10-15-2014</a:t>
            </a:r>
            <a:endParaRPr lang="en-US" dirty="0"/>
          </a:p>
        </p:txBody>
      </p:sp>
      <p:pic>
        <p:nvPicPr>
          <p:cNvPr id="7" name="Picture 358" descr="shieldball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28600"/>
            <a:ext cx="762612" cy="7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dfell_logo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15400" y="152401"/>
            <a:ext cx="1524000" cy="69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743200" y="222746"/>
            <a:ext cx="662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/>
              <a:t>Alignment and long Term Stability of </a:t>
            </a:r>
          </a:p>
          <a:p>
            <a:pPr algn="ctr"/>
            <a:r>
              <a:rPr lang="en-US" sz="2200" i="1" dirty="0"/>
              <a:t> Duke Free Electron Laser Switchyard</a:t>
            </a:r>
          </a:p>
        </p:txBody>
      </p:sp>
    </p:spTree>
    <p:extLst>
      <p:ext uri="{BB962C8B-B14F-4D97-AF65-F5344CB8AC3E}">
        <p14:creationId xmlns:p14="http://schemas.microsoft.com/office/powerpoint/2010/main" val="145800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ATA\DOCUMENTS\conference\IWAA2012\SSS_SY_Structure_NookR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5900" y="992186"/>
            <a:ext cx="9144000" cy="5615972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0" y="6019800"/>
            <a:ext cx="7543800" cy="5334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Mark Emamian      			IWAA2014	    		10-15-2014</a:t>
            </a:r>
            <a:endParaRPr lang="en-US" dirty="0"/>
          </a:p>
        </p:txBody>
      </p:sp>
      <p:pic>
        <p:nvPicPr>
          <p:cNvPr id="7" name="Picture 358" descr="shieldball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28600"/>
            <a:ext cx="762612" cy="7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dfell_logo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15400" y="152401"/>
            <a:ext cx="1524000" cy="69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743200" y="222746"/>
            <a:ext cx="662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/>
              <a:t>Alignment and long Term Stability of </a:t>
            </a:r>
          </a:p>
          <a:p>
            <a:pPr algn="ctr"/>
            <a:r>
              <a:rPr lang="en-US" sz="2200" i="1" dirty="0"/>
              <a:t> Duke Free Electron Laser Switchyard</a:t>
            </a:r>
          </a:p>
        </p:txBody>
      </p:sp>
    </p:spTree>
    <p:extLst>
      <p:ext uri="{BB962C8B-B14F-4D97-AF65-F5344CB8AC3E}">
        <p14:creationId xmlns:p14="http://schemas.microsoft.com/office/powerpoint/2010/main" val="10474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ATA\DOCUMENTS\conference\IWAA2012\Linear Stage pl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8592" y="842908"/>
            <a:ext cx="8572500" cy="6858000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0" y="6019800"/>
            <a:ext cx="7543800" cy="5334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Mark Emamian      			IWAA2014	    		10-15-2014</a:t>
            </a:r>
            <a:endParaRPr lang="en-US" dirty="0"/>
          </a:p>
        </p:txBody>
      </p:sp>
      <p:pic>
        <p:nvPicPr>
          <p:cNvPr id="7" name="Picture 358" descr="shieldball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28600"/>
            <a:ext cx="762612" cy="7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dfell_logo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15400" y="152401"/>
            <a:ext cx="1524000" cy="69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743200" y="222746"/>
            <a:ext cx="662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/>
              <a:t>Alignment and long Term Stability of </a:t>
            </a:r>
          </a:p>
          <a:p>
            <a:pPr algn="ctr"/>
            <a:r>
              <a:rPr lang="en-US" sz="2200" i="1" dirty="0"/>
              <a:t> Duke Free Electron Laser Switchyard</a:t>
            </a:r>
          </a:p>
        </p:txBody>
      </p:sp>
    </p:spTree>
    <p:extLst>
      <p:ext uri="{BB962C8B-B14F-4D97-AF65-F5344CB8AC3E}">
        <p14:creationId xmlns:p14="http://schemas.microsoft.com/office/powerpoint/2010/main" val="404551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ATA\DOCUMENTS\conference\IWAA2012\SSS_SY_Slide Pla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088" y="-73152"/>
            <a:ext cx="10314738" cy="7376376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0" y="6019800"/>
            <a:ext cx="7543800" cy="5334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Mark Emamian      			IWAA2014	    		10-15-2014</a:t>
            </a:r>
            <a:endParaRPr lang="en-US" dirty="0"/>
          </a:p>
        </p:txBody>
      </p:sp>
      <p:pic>
        <p:nvPicPr>
          <p:cNvPr id="7" name="Picture 358" descr="shieldball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28600"/>
            <a:ext cx="762612" cy="7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dfell_logo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15400" y="152401"/>
            <a:ext cx="1524000" cy="69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743200" y="222746"/>
            <a:ext cx="662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/>
              <a:t>Alignment and long Term Stability of </a:t>
            </a:r>
          </a:p>
          <a:p>
            <a:pPr algn="ctr"/>
            <a:r>
              <a:rPr lang="en-US" sz="2200" i="1" dirty="0"/>
              <a:t> Duke Free Electron Laser Switchyard</a:t>
            </a:r>
          </a:p>
        </p:txBody>
      </p:sp>
    </p:spTree>
    <p:extLst>
      <p:ext uri="{BB962C8B-B14F-4D97-AF65-F5344CB8AC3E}">
        <p14:creationId xmlns:p14="http://schemas.microsoft.com/office/powerpoint/2010/main" val="193196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a9e2330ae4969c557bea235db597dd419de42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4005</TotalTime>
  <Words>311</Words>
  <Application>Microsoft Office PowerPoint</Application>
  <PresentationFormat>Widescreen</PresentationFormat>
  <Paragraphs>72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Emamian</dc:creator>
  <cp:lastModifiedBy>Mark Emamian</cp:lastModifiedBy>
  <cp:revision>60</cp:revision>
  <cp:lastPrinted>2014-09-15T19:21:59Z</cp:lastPrinted>
  <dcterms:created xsi:type="dcterms:W3CDTF">2014-09-15T17:36:50Z</dcterms:created>
  <dcterms:modified xsi:type="dcterms:W3CDTF">2014-10-14T20:48:23Z</dcterms:modified>
</cp:coreProperties>
</file>