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handoutMasterIdLst>
    <p:handoutMasterId r:id="rId23"/>
  </p:handoutMasterIdLst>
  <p:sldIdLst>
    <p:sldId id="256" r:id="rId3"/>
    <p:sldId id="298" r:id="rId4"/>
    <p:sldId id="262" r:id="rId5"/>
    <p:sldId id="285" r:id="rId6"/>
    <p:sldId id="284" r:id="rId7"/>
    <p:sldId id="286" r:id="rId8"/>
    <p:sldId id="263" r:id="rId9"/>
    <p:sldId id="283" r:id="rId10"/>
    <p:sldId id="261" r:id="rId11"/>
    <p:sldId id="280" r:id="rId12"/>
    <p:sldId id="290" r:id="rId13"/>
    <p:sldId id="291" r:id="rId14"/>
    <p:sldId id="293" r:id="rId15"/>
    <p:sldId id="281" r:id="rId16"/>
    <p:sldId id="294" r:id="rId17"/>
    <p:sldId id="292" r:id="rId18"/>
    <p:sldId id="282" r:id="rId19"/>
    <p:sldId id="287" r:id="rId20"/>
    <p:sldId id="288" r:id="rId21"/>
    <p:sldId id="279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17A2DF-0102-41DA-BEC1-B6054BC7C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16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Meeting Name/Presentation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Location, Date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xfrm>
            <a:off x="4724400" y="6172200"/>
            <a:ext cx="4249738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IWAA2014 - Laser trajectory with a CCD camera </a:t>
            </a:r>
          </a:p>
          <a:p>
            <a:pPr>
              <a:defRPr/>
            </a:pPr>
            <a:r>
              <a:rPr lang="en-US" dirty="0" smtClean="0"/>
              <a:t>Beijing, October 2014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Meeting Name/Presentation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Location, Date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" y="1219200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219200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Meeting Name/Presentation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Location, Date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Meeting Name/Presentation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Location, Date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Meeting Name/Presentation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Location, Date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Meeting Name/Presentation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Location, Date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Meeting Name/Presentation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Location, Date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Meeting Name/Presentation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Location, Date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Meeting Name/Presentation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Location, Date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1000" y="152400"/>
            <a:ext cx="21717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5900" y="152400"/>
            <a:ext cx="6362700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Meeting Name/Presentation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Location, Date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ar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05800" y="60198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4" descr="SLAC_Logo_hires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6159500"/>
            <a:ext cx="15240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5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05200" y="6172200"/>
            <a:ext cx="28479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Line 5"/>
          <p:cNvSpPr>
            <a:spLocks noChangeShapeType="1"/>
          </p:cNvSpPr>
          <p:nvPr userDrawn="1"/>
        </p:nvSpPr>
        <p:spPr bwMode="auto">
          <a:xfrm>
            <a:off x="0" y="990600"/>
            <a:ext cx="8686800" cy="0"/>
          </a:xfrm>
          <a:prstGeom prst="line">
            <a:avLst/>
          </a:prstGeom>
          <a:noFill/>
          <a:ln w="28575">
            <a:solidFill>
              <a:srgbClr val="B400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 – Arial Bold 36 Point</a:t>
            </a:r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" y="1219200"/>
            <a:ext cx="8686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6" name="Rectangle 10"/>
          <p:cNvSpPr>
            <a:spLocks noChangeArrowheads="1"/>
          </p:cNvSpPr>
          <p:nvPr userDrawn="1"/>
        </p:nvSpPr>
        <p:spPr bwMode="auto">
          <a:xfrm>
            <a:off x="4340225" y="6299200"/>
            <a:ext cx="400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fld id="{15DDDB52-E6C6-4D8D-996D-434DAC90CC08}" type="slidenum">
              <a:rPr lang="en-US" sz="1400" b="1"/>
              <a:pPr>
                <a:defRPr/>
              </a:pPr>
              <a:t>‹#›</a:t>
            </a:fld>
            <a:endParaRPr lang="en-US" sz="1400" b="1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172200"/>
            <a:ext cx="39449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pPr>
              <a:defRPr/>
            </a:pPr>
            <a:r>
              <a:rPr lang="en-US" dirty="0" smtClean="0"/>
              <a:t>IWAA2012 / Delta Undulator Tube Alignment </a:t>
            </a:r>
            <a:endParaRPr lang="en-US" dirty="0" smtClean="0">
              <a:cs typeface="Arial" charset="0"/>
            </a:endParaRPr>
          </a:p>
          <a:p>
            <a:pPr>
              <a:defRPr/>
            </a:pPr>
            <a:r>
              <a:rPr lang="en-US" dirty="0" smtClean="0"/>
              <a:t>FNAL, 9/14/2012</a:t>
            </a:r>
            <a:endParaRPr lang="en-US" dirty="0"/>
          </a:p>
        </p:txBody>
      </p:sp>
      <p:pic>
        <p:nvPicPr>
          <p:cNvPr id="2055" name="Picture 14" descr="SLAC_Logo_hires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6159500"/>
            <a:ext cx="15240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349375"/>
            <a:ext cx="7772400" cy="1470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b="1" dirty="0"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Laser beam trajectory measurement with a CCD camera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200400"/>
            <a:ext cx="6400800" cy="1752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Georg Gassner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– HXRSS (2)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IWAA2014 - Laser trajectory with a CCD camera </a:t>
            </a:r>
          </a:p>
          <a:p>
            <a:pPr>
              <a:defRPr/>
            </a:pPr>
            <a:r>
              <a:rPr lang="en-US" dirty="0"/>
              <a:t>Beijing, October 2014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2690" y="5457623"/>
            <a:ext cx="304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67490" y="5610023"/>
            <a:ext cx="76200" cy="152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343690" y="5686223"/>
            <a:ext cx="43100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881853" y="5567160"/>
            <a:ext cx="381000" cy="238125"/>
            <a:chOff x="7543800" y="3429000"/>
            <a:chExt cx="381000" cy="238125"/>
          </a:xfrm>
        </p:grpSpPr>
        <p:sp>
          <p:nvSpPr>
            <p:cNvPr id="10" name="Rectangle 9"/>
            <p:cNvSpPr/>
            <p:nvPr/>
          </p:nvSpPr>
          <p:spPr>
            <a:xfrm>
              <a:off x="7620000" y="3429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43800" y="3488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15353" y="5567160"/>
            <a:ext cx="381000" cy="238125"/>
            <a:chOff x="7543800" y="3429000"/>
            <a:chExt cx="381000" cy="238125"/>
          </a:xfrm>
        </p:grpSpPr>
        <p:sp>
          <p:nvSpPr>
            <p:cNvPr id="13" name="Rectangle 12"/>
            <p:cNvSpPr/>
            <p:nvPr/>
          </p:nvSpPr>
          <p:spPr>
            <a:xfrm>
              <a:off x="7620000" y="3429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43800" y="3488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510753" y="5567159"/>
            <a:ext cx="381000" cy="238125"/>
            <a:chOff x="7543800" y="3429000"/>
            <a:chExt cx="381000" cy="238125"/>
          </a:xfrm>
        </p:grpSpPr>
        <p:sp>
          <p:nvSpPr>
            <p:cNvPr id="16" name="Rectangle 15"/>
            <p:cNvSpPr/>
            <p:nvPr/>
          </p:nvSpPr>
          <p:spPr>
            <a:xfrm>
              <a:off x="7620000" y="3429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543800" y="3488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Connector 18"/>
          <p:cNvCxnSpPr>
            <a:cxnSpLocks noChangeAspect="1"/>
          </p:cNvCxnSpPr>
          <p:nvPr/>
        </p:nvCxnSpPr>
        <p:spPr>
          <a:xfrm flipV="1">
            <a:off x="8508280" y="5445715"/>
            <a:ext cx="290945" cy="457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053553" y="2092915"/>
            <a:ext cx="1600200" cy="3581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 rot="14740267">
            <a:off x="7602765" y="3622717"/>
            <a:ext cx="381000" cy="238125"/>
            <a:chOff x="7543800" y="3429000"/>
            <a:chExt cx="381000" cy="238125"/>
          </a:xfrm>
        </p:grpSpPr>
        <p:sp>
          <p:nvSpPr>
            <p:cNvPr id="29" name="Rectangle 28"/>
            <p:cNvSpPr/>
            <p:nvPr/>
          </p:nvSpPr>
          <p:spPr>
            <a:xfrm>
              <a:off x="7620000" y="3429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43800" y="3488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 rot="14740267">
            <a:off x="7009238" y="2284593"/>
            <a:ext cx="381000" cy="238125"/>
            <a:chOff x="7543800" y="3429000"/>
            <a:chExt cx="381000" cy="238125"/>
          </a:xfrm>
        </p:grpSpPr>
        <p:sp>
          <p:nvSpPr>
            <p:cNvPr id="32" name="Rectangle 31"/>
            <p:cNvSpPr/>
            <p:nvPr/>
          </p:nvSpPr>
          <p:spPr>
            <a:xfrm>
              <a:off x="7620000" y="3429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543800" y="3488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 rot="14740267">
            <a:off x="8123663" y="4799194"/>
            <a:ext cx="381000" cy="238125"/>
            <a:chOff x="7543800" y="3429000"/>
            <a:chExt cx="381000" cy="238125"/>
          </a:xfrm>
        </p:grpSpPr>
        <p:sp>
          <p:nvSpPr>
            <p:cNvPr id="35" name="Rectangle 34"/>
            <p:cNvSpPr/>
            <p:nvPr/>
          </p:nvSpPr>
          <p:spPr>
            <a:xfrm>
              <a:off x="7620000" y="3429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543800" y="3488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Content Placeholder 2"/>
          <p:cNvSpPr>
            <a:spLocks noGrp="1"/>
          </p:cNvSpPr>
          <p:nvPr>
            <p:ph idx="1"/>
          </p:nvPr>
        </p:nvSpPr>
        <p:spPr>
          <a:xfrm>
            <a:off x="215900" y="1219200"/>
            <a:ext cx="6489700" cy="4525963"/>
          </a:xfrm>
        </p:spPr>
        <p:txBody>
          <a:bodyPr/>
          <a:lstStyle/>
          <a:p>
            <a:r>
              <a:rPr lang="en-US" dirty="0" smtClean="0"/>
              <a:t>Bench Top alignment in the lab by mapping the camera at 3 different locations for the incoming beam and 3 different locations for the outgoing beam</a:t>
            </a:r>
          </a:p>
        </p:txBody>
      </p:sp>
    </p:spTree>
    <p:extLst>
      <p:ext uri="{BB962C8B-B14F-4D97-AF65-F5344CB8AC3E}">
        <p14:creationId xmlns:p14="http://schemas.microsoft.com/office/powerpoint/2010/main" val="396856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Application: Mirror tool for e-gun diagnostic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828800"/>
            <a:ext cx="7334443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IWAA2014 - Laser trajectory with a CCD camera </a:t>
            </a:r>
          </a:p>
          <a:p>
            <a:pPr>
              <a:defRPr/>
            </a:pPr>
            <a:r>
              <a:rPr lang="en-US" dirty="0" smtClean="0"/>
              <a:t>Beijing, October 2014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96850" y="1524000"/>
            <a:ext cx="8686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err="1" smtClean="0"/>
              <a:t>Benchtop</a:t>
            </a:r>
            <a:r>
              <a:rPr lang="en-US" kern="0" dirty="0" smtClean="0"/>
              <a:t> alignment of two mirrors with laser and CCD camera</a:t>
            </a:r>
          </a:p>
          <a:p>
            <a:endParaRPr lang="en-US" kern="0" dirty="0" smtClean="0"/>
          </a:p>
          <a:p>
            <a:pPr marL="457200" lvl="1" indent="0">
              <a:buFontTx/>
              <a:buNone/>
            </a:pPr>
            <a:endParaRPr lang="en-US" kern="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7204" y="2995822"/>
            <a:ext cx="3459163" cy="259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31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Aligning the laser to simulate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IWAA2014 - Laser trajectory with a CCD camera </a:t>
            </a:r>
          </a:p>
          <a:p>
            <a:pPr>
              <a:defRPr/>
            </a:pPr>
            <a:r>
              <a:rPr lang="en-US" smtClean="0"/>
              <a:t>Beijing, October 2014</a:t>
            </a:r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2192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724400" y="158853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Laser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072009" y="1914525"/>
            <a:ext cx="223891" cy="2513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52503" y="35814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Precision Lift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 flipV="1">
            <a:off x="5858043" y="3286422"/>
            <a:ext cx="314157" cy="4796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19445" y="2819400"/>
            <a:ext cx="200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Translation stage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572275" y="2743200"/>
            <a:ext cx="599925" cy="3160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79361" y="2518886"/>
            <a:ext cx="218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Two rotation stages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 flipV="1">
            <a:off x="5664639" y="2526268"/>
            <a:ext cx="583761" cy="1772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8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</a:t>
            </a:r>
            <a:r>
              <a:rPr lang="en-US" dirty="0" err="1" smtClean="0"/>
              <a:t>Fiducialization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Map Camera at 3 different locations</a:t>
            </a:r>
          </a:p>
          <a:p>
            <a:r>
              <a:rPr lang="en-US" sz="2400" dirty="0" smtClean="0"/>
              <a:t>Map cross structure </a:t>
            </a:r>
            <a:r>
              <a:rPr lang="en-US" sz="2400" dirty="0" err="1" smtClean="0"/>
              <a:t>fiducials</a:t>
            </a:r>
            <a:endParaRPr lang="en-US" sz="2400" dirty="0" smtClean="0"/>
          </a:p>
          <a:p>
            <a:r>
              <a:rPr lang="en-US" sz="2400" dirty="0" smtClean="0"/>
              <a:t>Fit line through calculated camera positions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IWAA2014 - Laser trajectory with a CCD camera </a:t>
            </a:r>
          </a:p>
          <a:p>
            <a:pPr>
              <a:defRPr/>
            </a:pPr>
            <a:r>
              <a:rPr lang="en-US" smtClean="0"/>
              <a:t>Beijing, October 2014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00800" y="4898308"/>
            <a:ext cx="20574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7437512" y="3055733"/>
            <a:ext cx="125338" cy="228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>
            <a:off x="7406177" y="3131933"/>
            <a:ext cx="31335" cy="76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914400" y="3170033"/>
            <a:ext cx="64917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315200" y="2993308"/>
            <a:ext cx="228600" cy="28194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flipH="1">
            <a:off x="6138862" y="2924251"/>
            <a:ext cx="523875" cy="504825"/>
            <a:chOff x="2371725" y="3686175"/>
            <a:chExt cx="523875" cy="504825"/>
          </a:xfrm>
        </p:grpSpPr>
        <p:sp>
          <p:nvSpPr>
            <p:cNvPr id="12" name="Rectangle 11"/>
            <p:cNvSpPr/>
            <p:nvPr/>
          </p:nvSpPr>
          <p:spPr>
            <a:xfrm>
              <a:off x="2447925" y="3810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371725" y="3869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433637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752725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752725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433637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828925" y="3919537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681287" y="397192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 flipH="1">
            <a:off x="1066800" y="2943300"/>
            <a:ext cx="523875" cy="504825"/>
            <a:chOff x="2371725" y="3686175"/>
            <a:chExt cx="523875" cy="504825"/>
          </a:xfrm>
        </p:grpSpPr>
        <p:sp>
          <p:nvSpPr>
            <p:cNvPr id="22" name="Rectangle 21"/>
            <p:cNvSpPr/>
            <p:nvPr/>
          </p:nvSpPr>
          <p:spPr>
            <a:xfrm>
              <a:off x="2447925" y="3810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71725" y="3869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433637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752725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752725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433637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828925" y="3919537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681287" y="397192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 flipH="1">
            <a:off x="3602831" y="2924251"/>
            <a:ext cx="523875" cy="504825"/>
            <a:chOff x="2371725" y="3686175"/>
            <a:chExt cx="523875" cy="504825"/>
          </a:xfrm>
        </p:grpSpPr>
        <p:sp>
          <p:nvSpPr>
            <p:cNvPr id="31" name="Rectangle 30"/>
            <p:cNvSpPr/>
            <p:nvPr/>
          </p:nvSpPr>
          <p:spPr>
            <a:xfrm>
              <a:off x="2447925" y="3810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371725" y="3869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33637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752725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752725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433637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828925" y="3919537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681287" y="397192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/>
          <p:cNvSpPr/>
          <p:nvPr/>
        </p:nvSpPr>
        <p:spPr>
          <a:xfrm flipH="1">
            <a:off x="7391400" y="3148087"/>
            <a:ext cx="666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flipH="1">
            <a:off x="7391400" y="4974508"/>
            <a:ext cx="666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flipH="1">
            <a:off x="8305800" y="4974508"/>
            <a:ext cx="666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flipH="1">
            <a:off x="6477000" y="4974508"/>
            <a:ext cx="666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 rot="20830307">
            <a:off x="1981200" y="5126908"/>
            <a:ext cx="935832" cy="914400"/>
            <a:chOff x="1447800" y="4495800"/>
            <a:chExt cx="935832" cy="914400"/>
          </a:xfrm>
        </p:grpSpPr>
        <p:sp>
          <p:nvSpPr>
            <p:cNvPr id="51" name="Oval 50"/>
            <p:cNvSpPr/>
            <p:nvPr/>
          </p:nvSpPr>
          <p:spPr>
            <a:xfrm>
              <a:off x="1447800" y="4495800"/>
              <a:ext cx="935832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687116" y="4800600"/>
              <a:ext cx="4572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763316" y="4495800"/>
              <a:ext cx="3048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3348089" y="5879068"/>
            <a:ext cx="159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Laser Tracker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H="1" flipV="1">
            <a:off x="3006867" y="5584108"/>
            <a:ext cx="341222" cy="2949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919991" y="374277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Camera Positions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H="1" flipV="1">
            <a:off x="1603187" y="3448125"/>
            <a:ext cx="341222" cy="2949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3155583" y="3352876"/>
            <a:ext cx="385012" cy="4283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3642240" y="3371925"/>
            <a:ext cx="2453760" cy="3973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791551" y="536225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Fiducials</a:t>
            </a:r>
            <a:endParaRPr lang="en-US" dirty="0" smtClean="0">
              <a:solidFill>
                <a:srgbClr val="FF0000"/>
              </a:solidFill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H="1" flipV="1">
            <a:off x="7620940" y="5133810"/>
            <a:ext cx="341222" cy="2949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 flipV="1">
            <a:off x="6586537" y="5050708"/>
            <a:ext cx="1237125" cy="4590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 flipV="1">
            <a:off x="7500180" y="3284333"/>
            <a:ext cx="618564" cy="2171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8239503" y="5133810"/>
            <a:ext cx="99634" cy="3221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14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Thin crystal spectrometer (1)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IWAA2014 - Laser trajectory with a CCD camera </a:t>
            </a:r>
          </a:p>
          <a:p>
            <a:pPr>
              <a:defRPr/>
            </a:pPr>
            <a:r>
              <a:rPr lang="en-US" dirty="0"/>
              <a:t>Beijing, October 2014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5900" y="12192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In-situ replacement of bent crystal (5x15mm).</a:t>
            </a:r>
          </a:p>
        </p:txBody>
      </p:sp>
      <p:pic>
        <p:nvPicPr>
          <p:cNvPr id="6" name="Picture 5" descr="Fig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62200"/>
            <a:ext cx="3276600" cy="3047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000500" y="1809750"/>
            <a:ext cx="4495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Alignment of Laser to be in-line with x-ray beam</a:t>
            </a:r>
            <a:endParaRPr lang="en-US" kern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3657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70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To reduce the beam diameter we used a 0.8mm pinhole:</a:t>
            </a:r>
          </a:p>
          <a:p>
            <a:pPr marL="0" indent="0">
              <a:buNone/>
            </a:pPr>
            <a:r>
              <a:rPr lang="en-US" dirty="0" smtClean="0"/>
              <a:t>Pro:</a:t>
            </a:r>
            <a:r>
              <a:rPr lang="en-US" dirty="0"/>
              <a:t>	</a:t>
            </a:r>
            <a:r>
              <a:rPr lang="en-US" dirty="0" smtClean="0"/>
              <a:t>simple</a:t>
            </a:r>
          </a:p>
          <a:p>
            <a:pPr marL="0" indent="0">
              <a:buNone/>
            </a:pPr>
            <a:r>
              <a:rPr lang="en-US" dirty="0" smtClean="0"/>
              <a:t>Con:</a:t>
            </a:r>
            <a:r>
              <a:rPr lang="en-US" dirty="0"/>
              <a:t>	</a:t>
            </a:r>
            <a:r>
              <a:rPr lang="en-US" dirty="0" smtClean="0"/>
              <a:t>bigger beam </a:t>
            </a:r>
          </a:p>
          <a:p>
            <a:pPr marL="0" indent="0">
              <a:buNone/>
            </a:pPr>
            <a:r>
              <a:rPr lang="en-US" dirty="0" smtClean="0"/>
              <a:t>divergence </a:t>
            </a:r>
          </a:p>
          <a:p>
            <a:pPr marL="0" indent="0">
              <a:buNone/>
            </a:pPr>
            <a:r>
              <a:rPr lang="en-US" dirty="0" smtClean="0"/>
              <a:t>compared with lens </a:t>
            </a:r>
          </a:p>
          <a:p>
            <a:pPr marL="0" indent="0">
              <a:buNone/>
            </a:pP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IWAA2014 - Laser trajectory with a CCD camera </a:t>
            </a:r>
          </a:p>
          <a:p>
            <a:pPr>
              <a:defRPr/>
            </a:pPr>
            <a:r>
              <a:rPr lang="en-US" smtClean="0"/>
              <a:t>Beijing, October 2014</a:t>
            </a:r>
            <a:endParaRPr lang="en-US" dirty="0"/>
          </a:p>
        </p:txBody>
      </p:sp>
      <p:pic>
        <p:nvPicPr>
          <p:cNvPr id="4098" name="Picture 2" descr="D:\georg\My Documents\presentation\IWAA2014\IMG_047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55989" r="44139" b="31250"/>
          <a:stretch/>
        </p:blipFill>
        <p:spPr bwMode="auto">
          <a:xfrm>
            <a:off x="4876800" y="1752600"/>
            <a:ext cx="3697057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georg\My Documents\presentation\IWAA2014\pinhol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2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Thin crystal spectrometer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Align the laser in place of the x-ray beam</a:t>
            </a:r>
          </a:p>
          <a:p>
            <a:r>
              <a:rPr lang="en-US" dirty="0" smtClean="0"/>
              <a:t>Manually manipulate the crystal until centered on the camera.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IWAA2014 - Laser trajectory with a CCD camera </a:t>
            </a:r>
          </a:p>
          <a:p>
            <a:pPr>
              <a:defRPr/>
            </a:pPr>
            <a:r>
              <a:rPr lang="en-US" smtClean="0"/>
              <a:t>Beijing, October 2014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3124200"/>
            <a:ext cx="4495800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71800"/>
            <a:ext cx="4286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2562225"/>
            <a:ext cx="3657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819400"/>
            <a:ext cx="3657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74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Energy Spectrometer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IWAA2014 - Laser trajectory with a CCD camera </a:t>
            </a:r>
          </a:p>
          <a:p>
            <a:pPr>
              <a:defRPr/>
            </a:pPr>
            <a:r>
              <a:rPr lang="en-US" dirty="0"/>
              <a:t>Beijing, October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021" y="1353374"/>
            <a:ext cx="4208385" cy="428121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133496" y="2863123"/>
            <a:ext cx="547167" cy="96744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15500" y="2206539"/>
            <a:ext cx="2056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Chamber </a:t>
            </a:r>
            <a:r>
              <a:rPr lang="en-US" sz="1600" b="1" dirty="0">
                <a:solidFill>
                  <a:srgbClr val="0070C0"/>
                </a:solidFill>
              </a:rPr>
              <a:t>sub-assy.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3848" y="1796156"/>
            <a:ext cx="20541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Detector sub-assy.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3512172"/>
            <a:ext cx="16862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Detector Arm </a:t>
            </a:r>
            <a:r>
              <a:rPr lang="en-US" sz="1600" b="1" dirty="0">
                <a:solidFill>
                  <a:srgbClr val="0070C0"/>
                </a:solidFill>
              </a:rPr>
              <a:t>sub-assy.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80661" y="2693846"/>
            <a:ext cx="23755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Crystal </a:t>
            </a:r>
            <a:r>
              <a:rPr lang="en-US" sz="1600" b="1" dirty="0">
                <a:solidFill>
                  <a:srgbClr val="0070C0"/>
                </a:solidFill>
              </a:rPr>
              <a:t>sub-assy.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686213" y="2534862"/>
            <a:ext cx="1019762" cy="126969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568577" y="1965433"/>
            <a:ext cx="235273" cy="48221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3"/>
          </p:cNvCxnSpPr>
          <p:nvPr/>
        </p:nvCxnSpPr>
        <p:spPr>
          <a:xfrm>
            <a:off x="1914827" y="3804560"/>
            <a:ext cx="1547861" cy="80799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16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Energy </a:t>
            </a:r>
            <a:r>
              <a:rPr lang="en-US" dirty="0" smtClean="0"/>
              <a:t>Spectrometer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219200"/>
            <a:ext cx="4660900" cy="4525963"/>
          </a:xfrm>
        </p:spPr>
        <p:txBody>
          <a:bodyPr/>
          <a:lstStyle/>
          <a:p>
            <a:r>
              <a:rPr lang="en-US" dirty="0" smtClean="0"/>
              <a:t>Establish local coordinate system</a:t>
            </a:r>
          </a:p>
          <a:p>
            <a:r>
              <a:rPr lang="en-US" dirty="0" smtClean="0"/>
              <a:t>Setup laser to emulate beam</a:t>
            </a:r>
          </a:p>
          <a:p>
            <a:r>
              <a:rPr lang="en-US" dirty="0" smtClean="0"/>
              <a:t>Calculate z and y position by intersecting in and outgoing 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IWAA2014 - Laser trajectory with a CCD camera </a:t>
            </a:r>
          </a:p>
          <a:p>
            <a:pPr>
              <a:defRPr/>
            </a:pPr>
            <a:r>
              <a:rPr lang="en-US" smtClean="0"/>
              <a:t>Beijing, October 2014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/>
          <a:stretch/>
        </p:blipFill>
        <p:spPr bwMode="auto">
          <a:xfrm>
            <a:off x="4876800" y="1981200"/>
            <a:ext cx="4267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30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E-gun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Place the </a:t>
            </a:r>
            <a:r>
              <a:rPr lang="en-US" dirty="0" err="1"/>
              <a:t>Spiricon</a:t>
            </a:r>
            <a:r>
              <a:rPr lang="en-US" dirty="0"/>
              <a:t> camera at the desired cathode location relative to the mirror </a:t>
            </a:r>
            <a:r>
              <a:rPr lang="en-US" dirty="0" smtClean="0"/>
              <a:t>chamber.</a:t>
            </a:r>
          </a:p>
          <a:p>
            <a:r>
              <a:rPr lang="en-US" dirty="0" smtClean="0"/>
              <a:t>Replace camera </a:t>
            </a:r>
          </a:p>
          <a:p>
            <a:pPr marL="0" indent="0">
              <a:buNone/>
            </a:pPr>
            <a:r>
              <a:rPr lang="en-US" dirty="0" smtClean="0"/>
              <a:t>with gun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IWAA2014 - Laser trajectory with a CCD camera </a:t>
            </a:r>
          </a:p>
          <a:p>
            <a:pPr>
              <a:defRPr/>
            </a:pPr>
            <a:r>
              <a:rPr lang="en-US" smtClean="0"/>
              <a:t>Beijing, October 2014</a:t>
            </a:r>
            <a:endParaRPr lang="en-US" dirty="0"/>
          </a:p>
        </p:txBody>
      </p:sp>
      <p:pic>
        <p:nvPicPr>
          <p:cNvPr id="5" name="Picture 2" descr="D:\Documents\RF gun-cathode R&amp;D\Pix\IMG_0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95525"/>
            <a:ext cx="5074709" cy="380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dirty="0"/>
              <a:t>Determine angle of a reflective surface by measuring the </a:t>
            </a:r>
            <a:r>
              <a:rPr lang="en-US" dirty="0" smtClean="0"/>
              <a:t>trajectory of an incoming laser beam and its reflection of the surface. 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IWAA2014 - Laser trajectory with a CCD camera </a:t>
            </a:r>
          </a:p>
          <a:p>
            <a:pPr>
              <a:defRPr/>
            </a:pPr>
            <a:r>
              <a:rPr lang="en-US" smtClean="0"/>
              <a:t>Beijing, October 2014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1800000">
            <a:off x="6629400" y="4267200"/>
            <a:ext cx="762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endCxn id="5" idx="1"/>
          </p:cNvCxnSpPr>
          <p:nvPr/>
        </p:nvCxnSpPr>
        <p:spPr>
          <a:xfrm>
            <a:off x="2895600" y="5010150"/>
            <a:ext cx="37389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86400" y="3048000"/>
            <a:ext cx="1148103" cy="1962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-1800000">
            <a:off x="5051432" y="3458821"/>
            <a:ext cx="1148103" cy="196215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81800" y="3963901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Reflective Surface</a:t>
            </a:r>
            <a:endParaRPr lang="en-US" dirty="0" smtClean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895600" y="5010150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791200" y="3581400"/>
            <a:ext cx="462304" cy="7688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026120" y="5112634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d</a:t>
            </a:r>
            <a:endParaRPr lang="en-US" dirty="0" smtClean="0">
              <a:latin typeface="Symbol" panose="05050102010706020507" pitchFamily="18" charset="2"/>
            </a:endParaRPr>
          </a:p>
        </p:txBody>
      </p:sp>
      <p:sp>
        <p:nvSpPr>
          <p:cNvPr id="24" name="Arc 23"/>
          <p:cNvSpPr/>
          <p:nvPr/>
        </p:nvSpPr>
        <p:spPr>
          <a:xfrm flipH="1" flipV="1">
            <a:off x="6188469" y="4607512"/>
            <a:ext cx="849392" cy="798604"/>
          </a:xfrm>
          <a:prstGeom prst="arc">
            <a:avLst>
              <a:gd name="adj1" fmla="val 17844651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/>
          <p:cNvSpPr/>
          <p:nvPr/>
        </p:nvSpPr>
        <p:spPr>
          <a:xfrm rot="7200000" flipH="1" flipV="1">
            <a:off x="6229458" y="4569215"/>
            <a:ext cx="849392" cy="798604"/>
          </a:xfrm>
          <a:prstGeom prst="arc">
            <a:avLst>
              <a:gd name="adj1" fmla="val 17844651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518260" y="449580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d</a:t>
            </a:r>
            <a:endParaRPr lang="en-US" dirty="0" smtClean="0">
              <a:latin typeface="Symbol" panose="05050102010706020507" pitchFamily="18" charset="2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378982" y="4960682"/>
            <a:ext cx="137160" cy="220918"/>
            <a:chOff x="3622413" y="3593835"/>
            <a:chExt cx="137160" cy="220918"/>
          </a:xfrm>
        </p:grpSpPr>
        <p:cxnSp>
          <p:nvCxnSpPr>
            <p:cNvPr id="27" name="Straight Connector 26"/>
            <p:cNvCxnSpPr>
              <a:cxnSpLocks noChangeAspect="1"/>
            </p:cNvCxnSpPr>
            <p:nvPr/>
          </p:nvCxnSpPr>
          <p:spPr>
            <a:xfrm rot="-1800000">
              <a:off x="3679035" y="3677593"/>
              <a:ext cx="80256" cy="13716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cxnSpLocks noChangeAspect="1"/>
            </p:cNvCxnSpPr>
            <p:nvPr/>
          </p:nvCxnSpPr>
          <p:spPr>
            <a:xfrm rot="3600000">
              <a:off x="3650865" y="3565383"/>
              <a:ext cx="80256" cy="13716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2743590" y="5064673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Incomin</a:t>
            </a:r>
            <a:r>
              <a:rPr lang="en-US" dirty="0" smtClean="0"/>
              <a:t>g beam</a:t>
            </a:r>
            <a:endParaRPr lang="en-US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5625483" y="293390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Reflected beam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1585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components of the system are available at labs.</a:t>
            </a:r>
          </a:p>
          <a:p>
            <a:r>
              <a:rPr lang="en-US" dirty="0" smtClean="0"/>
              <a:t>Laser beam trajectory measurements with a camera can achieve about 50µm point accuracy when used in combination with a Leica AT401.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IWAA2014 - Laser trajectory with a CCD camera </a:t>
            </a:r>
          </a:p>
          <a:p>
            <a:pPr>
              <a:defRPr/>
            </a:pPr>
            <a:r>
              <a:rPr lang="en-US" dirty="0"/>
              <a:t>Beijing, October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trajectory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Principle</a:t>
            </a:r>
            <a:endParaRPr lang="en-US" dirty="0" smtClean="0"/>
          </a:p>
          <a:p>
            <a:pPr lvl="1"/>
            <a:r>
              <a:rPr lang="en-US" dirty="0" smtClean="0"/>
              <a:t>Determine points on the laser trajectory at two different locations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IWAA2014 - Laser trajectory with a CCD camera </a:t>
            </a:r>
          </a:p>
          <a:p>
            <a:pPr>
              <a:defRPr/>
            </a:pPr>
            <a:r>
              <a:rPr lang="en-US" dirty="0"/>
              <a:t>Beijing, October 2014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953000"/>
            <a:ext cx="304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0" y="5105400"/>
            <a:ext cx="76200" cy="152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5181600"/>
            <a:ext cx="7772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100263" y="5062535"/>
            <a:ext cx="381000" cy="238125"/>
            <a:chOff x="1981200" y="3429000"/>
            <a:chExt cx="381000" cy="238125"/>
          </a:xfrm>
        </p:grpSpPr>
        <p:sp>
          <p:nvSpPr>
            <p:cNvPr id="9" name="Rectangle 8"/>
            <p:cNvSpPr/>
            <p:nvPr/>
          </p:nvSpPr>
          <p:spPr>
            <a:xfrm>
              <a:off x="2057400" y="3429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81200" y="3488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62863" y="5062535"/>
            <a:ext cx="381000" cy="238125"/>
            <a:chOff x="7543800" y="3429000"/>
            <a:chExt cx="381000" cy="238125"/>
          </a:xfrm>
        </p:grpSpPr>
        <p:sp>
          <p:nvSpPr>
            <p:cNvPr id="18" name="Rectangle 17"/>
            <p:cNvSpPr/>
            <p:nvPr/>
          </p:nvSpPr>
          <p:spPr>
            <a:xfrm>
              <a:off x="7620000" y="3429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43800" y="3488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- Laser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IWAA2014 - Laser trajectory with a CCD camera </a:t>
            </a:r>
          </a:p>
          <a:p>
            <a:pPr>
              <a:defRPr/>
            </a:pPr>
            <a:r>
              <a:rPr lang="en-US" smtClean="0"/>
              <a:t>Beijing, October 2014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140" y="1882775"/>
            <a:ext cx="5044611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219201"/>
            <a:ext cx="8686800" cy="4571999"/>
          </a:xfrm>
        </p:spPr>
        <p:txBody>
          <a:bodyPr/>
          <a:lstStyle/>
          <a:p>
            <a:r>
              <a:rPr lang="en-US" dirty="0"/>
              <a:t>Laser (</a:t>
            </a:r>
            <a:r>
              <a:rPr lang="en-US" dirty="0" err="1"/>
              <a:t>Hamar</a:t>
            </a:r>
            <a:r>
              <a:rPr lang="en-US" dirty="0"/>
              <a:t> L-705 Bore Laser Alignment System</a:t>
            </a:r>
            <a:r>
              <a:rPr lang="en-US" dirty="0" smtClean="0"/>
              <a:t>)</a:t>
            </a:r>
          </a:p>
          <a:p>
            <a:pPr lvl="1"/>
            <a:r>
              <a:rPr lang="en-US" sz="2400" dirty="0" smtClean="0"/>
              <a:t>  &lt;</a:t>
            </a:r>
            <a:r>
              <a:rPr lang="en-US" sz="2400" dirty="0"/>
              <a:t>1mW </a:t>
            </a:r>
            <a:r>
              <a:rPr lang="en-US" sz="2400" dirty="0" err="1" smtClean="0"/>
              <a:t>Cw</a:t>
            </a:r>
            <a:r>
              <a:rPr lang="en-US" sz="2400" dirty="0" smtClean="0"/>
              <a:t> </a:t>
            </a:r>
          </a:p>
          <a:p>
            <a:pPr marL="457200" lvl="1" indent="0">
              <a:buNone/>
            </a:pPr>
            <a:r>
              <a:rPr lang="en-US" sz="2400" dirty="0" smtClean="0"/>
              <a:t>	</a:t>
            </a:r>
            <a:r>
              <a:rPr lang="en-US" sz="2000" dirty="0" smtClean="0"/>
              <a:t>670nm</a:t>
            </a:r>
            <a:endParaRPr lang="en-US" sz="2000" dirty="0"/>
          </a:p>
          <a:p>
            <a:pPr lvl="1"/>
            <a:r>
              <a:rPr lang="en-US" sz="2400" dirty="0" smtClean="0"/>
              <a:t>  Beam Stability: </a:t>
            </a:r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10µrad/</a:t>
            </a:r>
            <a:r>
              <a:rPr lang="en-US" sz="2400" dirty="0" err="1" smtClean="0"/>
              <a:t>hr</a:t>
            </a:r>
            <a:r>
              <a:rPr lang="en-US" sz="2400" dirty="0" smtClean="0"/>
              <a:t>/</a:t>
            </a:r>
            <a:r>
              <a:rPr lang="en-US" sz="2400" dirty="0" err="1" smtClean="0"/>
              <a:t>degC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42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IWAA2014 - Laser trajectory with a CCD camera </a:t>
            </a:r>
          </a:p>
          <a:p>
            <a:pPr>
              <a:defRPr/>
            </a:pPr>
            <a:r>
              <a:rPr lang="en-US" smtClean="0"/>
              <a:t>Beijing, October 2014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000" y="1981200"/>
            <a:ext cx="5170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 Grey - FL2-20S4M-C</a:t>
            </a:r>
          </a:p>
          <a:p>
            <a:pPr lvl="1"/>
            <a:r>
              <a:rPr lang="en-US" dirty="0"/>
              <a:t>1624x1224 pixel </a:t>
            </a:r>
            <a:endParaRPr lang="en-US" dirty="0" smtClean="0"/>
          </a:p>
          <a:p>
            <a:pPr lvl="1"/>
            <a:r>
              <a:rPr lang="en-US" dirty="0" smtClean="0"/>
              <a:t>4.4µm </a:t>
            </a:r>
            <a:r>
              <a:rPr lang="en-US" dirty="0"/>
              <a:t>pixel size</a:t>
            </a:r>
          </a:p>
          <a:p>
            <a:pPr lvl="1"/>
            <a:r>
              <a:rPr lang="en-US" dirty="0" smtClean="0"/>
              <a:t>Natural Density </a:t>
            </a:r>
          </a:p>
          <a:p>
            <a:pPr marL="457200" lvl="1" indent="0">
              <a:buNone/>
            </a:pPr>
            <a:r>
              <a:rPr lang="en-US" dirty="0" smtClean="0"/>
              <a:t>	Filter </a:t>
            </a:r>
            <a:r>
              <a:rPr lang="en-US" dirty="0"/>
              <a:t>(</a:t>
            </a:r>
            <a:r>
              <a:rPr lang="en-US" dirty="0" smtClean="0"/>
              <a:t>OD=2)</a:t>
            </a:r>
          </a:p>
          <a:p>
            <a:r>
              <a:rPr lang="en-US" dirty="0" smtClean="0"/>
              <a:t>Newport Stages</a:t>
            </a:r>
          </a:p>
          <a:p>
            <a:pPr lvl="1"/>
            <a:r>
              <a:rPr lang="en-US" dirty="0" smtClean="0"/>
              <a:t>12.7mm travel</a:t>
            </a:r>
          </a:p>
          <a:p>
            <a:pPr lvl="1"/>
            <a:r>
              <a:rPr lang="en-US" dirty="0" smtClean="0"/>
              <a:t>XZ 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2368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IWAA2014 - Laser trajectory with a CCD camera </a:t>
            </a:r>
          </a:p>
          <a:p>
            <a:pPr>
              <a:defRPr/>
            </a:pPr>
            <a:r>
              <a:rPr lang="en-US" smtClean="0"/>
              <a:t>Beijing, October 2014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3048000"/>
            <a:ext cx="3962400" cy="29718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5080000" cy="3810000"/>
          </a:xfrm>
        </p:spPr>
      </p:pic>
      <p:grpSp>
        <p:nvGrpSpPr>
          <p:cNvPr id="10" name="Group 9"/>
          <p:cNvGrpSpPr/>
          <p:nvPr/>
        </p:nvGrpSpPr>
        <p:grpSpPr>
          <a:xfrm>
            <a:off x="6736610" y="4403940"/>
            <a:ext cx="304800" cy="304800"/>
            <a:chOff x="6743700" y="4400550"/>
            <a:chExt cx="304800" cy="3048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896100" y="4400550"/>
              <a:ext cx="0" cy="304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>
              <a:off x="6896100" y="4400551"/>
              <a:ext cx="0" cy="304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685800" y="119645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Camera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319" y="3429000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Computer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Screen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4200" y="140386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Laser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828800" y="2057400"/>
            <a:ext cx="6096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5999" y="259080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Retro reflectors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124200" y="1981200"/>
            <a:ext cx="11430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67400" y="2689741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 shot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471809" y="1729859"/>
            <a:ext cx="223891" cy="2513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85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Fiducialization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Relative position of </a:t>
            </a:r>
            <a:r>
              <a:rPr lang="en-US" dirty="0" err="1" smtClean="0"/>
              <a:t>fiducials</a:t>
            </a:r>
            <a:r>
              <a:rPr lang="en-US" dirty="0" smtClean="0"/>
              <a:t> on CMM.</a:t>
            </a:r>
          </a:p>
          <a:p>
            <a:r>
              <a:rPr lang="en-US" dirty="0" smtClean="0"/>
              <a:t>Offset determination by setting the camera up on a laser line and measuring at different orientations to the laser line.</a:t>
            </a:r>
          </a:p>
          <a:p>
            <a:r>
              <a:rPr lang="en-US" dirty="0" smtClean="0"/>
              <a:t>Mapping with laser tracker.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IWAA2014 - Laser trajectory with a CCD camera </a:t>
            </a:r>
          </a:p>
          <a:p>
            <a:pPr>
              <a:defRPr/>
            </a:pPr>
            <a:r>
              <a:rPr lang="en-US" dirty="0"/>
              <a:t>Beijing, October 2014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4872550"/>
            <a:ext cx="304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200" y="5024950"/>
            <a:ext cx="76200" cy="152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914400" y="5101150"/>
            <a:ext cx="7772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219200" y="4853499"/>
            <a:ext cx="523875" cy="504825"/>
            <a:chOff x="2371725" y="3686175"/>
            <a:chExt cx="523875" cy="504825"/>
          </a:xfrm>
        </p:grpSpPr>
        <p:sp>
          <p:nvSpPr>
            <p:cNvPr id="5" name="Rectangle 4"/>
            <p:cNvSpPr/>
            <p:nvPr/>
          </p:nvSpPr>
          <p:spPr>
            <a:xfrm>
              <a:off x="2447925" y="3810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371725" y="3869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433637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52725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752725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33637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828925" y="3919537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81287" y="397192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 rot="2400000">
            <a:off x="1880816" y="5039017"/>
            <a:ext cx="523875" cy="504825"/>
            <a:chOff x="2371725" y="3686175"/>
            <a:chExt cx="523875" cy="504825"/>
          </a:xfrm>
        </p:grpSpPr>
        <p:sp>
          <p:nvSpPr>
            <p:cNvPr id="21" name="Rectangle 20"/>
            <p:cNvSpPr/>
            <p:nvPr/>
          </p:nvSpPr>
          <p:spPr>
            <a:xfrm>
              <a:off x="2447925" y="3810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371725" y="3869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433637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752725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752725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433637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828925" y="3919537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681287" y="397192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 rot="-2400000">
            <a:off x="2494712" y="4681317"/>
            <a:ext cx="523875" cy="504825"/>
            <a:chOff x="2371725" y="3686175"/>
            <a:chExt cx="523875" cy="504825"/>
          </a:xfrm>
        </p:grpSpPr>
        <p:sp>
          <p:nvSpPr>
            <p:cNvPr id="30" name="Rectangle 29"/>
            <p:cNvSpPr/>
            <p:nvPr/>
          </p:nvSpPr>
          <p:spPr>
            <a:xfrm>
              <a:off x="2447925" y="3810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371725" y="3869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433637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752725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752725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433637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828925" y="3919537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681287" y="397192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657601" y="4863024"/>
            <a:ext cx="381000" cy="504825"/>
            <a:chOff x="2371725" y="3686175"/>
            <a:chExt cx="523875" cy="504825"/>
          </a:xfrm>
        </p:grpSpPr>
        <p:sp>
          <p:nvSpPr>
            <p:cNvPr id="39" name="Rectangle 38"/>
            <p:cNvSpPr/>
            <p:nvPr/>
          </p:nvSpPr>
          <p:spPr>
            <a:xfrm>
              <a:off x="2447925" y="3810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371725" y="3869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2433637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752725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752725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2433637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2828925" y="3919537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681287" y="397192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 rot="2400000">
            <a:off x="4319216" y="5048542"/>
            <a:ext cx="523875" cy="504825"/>
            <a:chOff x="2371725" y="3686175"/>
            <a:chExt cx="523875" cy="504825"/>
          </a:xfrm>
        </p:grpSpPr>
        <p:sp>
          <p:nvSpPr>
            <p:cNvPr id="48" name="Rectangle 47"/>
            <p:cNvSpPr/>
            <p:nvPr/>
          </p:nvSpPr>
          <p:spPr>
            <a:xfrm>
              <a:off x="2447925" y="3810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371725" y="3869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433637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752725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2752725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433637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828925" y="3919537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681287" y="397192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 rot="-2400000">
            <a:off x="4933112" y="4690842"/>
            <a:ext cx="523875" cy="504825"/>
            <a:chOff x="2371725" y="3686175"/>
            <a:chExt cx="523875" cy="504825"/>
          </a:xfrm>
        </p:grpSpPr>
        <p:sp>
          <p:nvSpPr>
            <p:cNvPr id="57" name="Rectangle 56"/>
            <p:cNvSpPr/>
            <p:nvPr/>
          </p:nvSpPr>
          <p:spPr>
            <a:xfrm>
              <a:off x="2447925" y="3810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371725" y="3869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433637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752725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752725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433637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828925" y="3919537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681287" y="397192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019800" y="4863024"/>
            <a:ext cx="523875" cy="504825"/>
            <a:chOff x="2371725" y="3686175"/>
            <a:chExt cx="523875" cy="504825"/>
          </a:xfrm>
        </p:grpSpPr>
        <p:sp>
          <p:nvSpPr>
            <p:cNvPr id="66" name="Rectangle 65"/>
            <p:cNvSpPr/>
            <p:nvPr/>
          </p:nvSpPr>
          <p:spPr>
            <a:xfrm>
              <a:off x="2447925" y="3810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371725" y="3869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2433637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2752725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752725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433637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828925" y="3919537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2681287" y="397192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 rot="2400000">
            <a:off x="6681416" y="5039017"/>
            <a:ext cx="523875" cy="504825"/>
            <a:chOff x="2371725" y="3686175"/>
            <a:chExt cx="523875" cy="504825"/>
          </a:xfrm>
        </p:grpSpPr>
        <p:sp>
          <p:nvSpPr>
            <p:cNvPr id="75" name="Rectangle 74"/>
            <p:cNvSpPr/>
            <p:nvPr/>
          </p:nvSpPr>
          <p:spPr>
            <a:xfrm>
              <a:off x="2447925" y="3810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371725" y="3869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2433637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2752725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752725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433637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828925" y="3919537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2681287" y="397192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 rot="-2400000">
            <a:off x="7295312" y="4690842"/>
            <a:ext cx="523875" cy="504825"/>
            <a:chOff x="2371725" y="3686175"/>
            <a:chExt cx="523875" cy="504825"/>
          </a:xfrm>
        </p:grpSpPr>
        <p:sp>
          <p:nvSpPr>
            <p:cNvPr id="84" name="Rectangle 83"/>
            <p:cNvSpPr/>
            <p:nvPr/>
          </p:nvSpPr>
          <p:spPr>
            <a:xfrm>
              <a:off x="2447925" y="3810000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371725" y="3869531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2433637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2752725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752725" y="4114800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2433637" y="368617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2828925" y="3919537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2681287" y="3971925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05800" y="4853499"/>
            <a:ext cx="523875" cy="504825"/>
            <a:chOff x="8305800" y="4853499"/>
            <a:chExt cx="523875" cy="504825"/>
          </a:xfrm>
        </p:grpSpPr>
        <p:sp>
          <p:nvSpPr>
            <p:cNvPr id="93" name="Rectangle 92"/>
            <p:cNvSpPr/>
            <p:nvPr/>
          </p:nvSpPr>
          <p:spPr>
            <a:xfrm flipV="1">
              <a:off x="8382000" y="4996374"/>
              <a:ext cx="304800" cy="2381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 flipV="1">
              <a:off x="8305800" y="5055905"/>
              <a:ext cx="76200" cy="1190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 flipV="1">
              <a:off x="8367712" y="4853499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 flipV="1">
              <a:off x="8686800" y="5282124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 flipV="1">
              <a:off x="8686800" y="4853499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 flipV="1">
              <a:off x="8367712" y="5282124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 flipV="1">
              <a:off x="8763000" y="5048762"/>
              <a:ext cx="66675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 Least Squares Problem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Numeric Approach</a:t>
                </a:r>
              </a:p>
              <a:p>
                <a:pPr lvl="1"/>
                <a:r>
                  <a:rPr lang="en-US" dirty="0" smtClean="0"/>
                  <a:t>Calculate Orientation of Camera relative to CMM data with a six par transformation for every setup.</a:t>
                </a:r>
              </a:p>
              <a:p>
                <a:pPr lvl="1"/>
                <a:r>
                  <a:rPr lang="en-US" dirty="0" smtClean="0"/>
                  <a:t>Iteratively change offsets (</a:t>
                </a:r>
                <a:r>
                  <a:rPr lang="en-US" dirty="0" err="1" smtClean="0">
                    <a:latin typeface="Symbol" panose="05050102010706020507" pitchFamily="18" charset="2"/>
                  </a:rPr>
                  <a:t>D</a:t>
                </a:r>
                <a:r>
                  <a:rPr lang="en-US" dirty="0" err="1" smtClean="0"/>
                  <a:t>x</a:t>
                </a:r>
                <a:r>
                  <a:rPr lang="en-US" dirty="0" smtClean="0"/>
                  <a:t>, </a:t>
                </a:r>
                <a:r>
                  <a:rPr lang="en-US" dirty="0" err="1">
                    <a:latin typeface="Symbol" panose="05050102010706020507" pitchFamily="18" charset="2"/>
                  </a:rPr>
                  <a:t>D</a:t>
                </a:r>
                <a:r>
                  <a:rPr lang="en-US" dirty="0" err="1" smtClean="0"/>
                  <a:t>y</a:t>
                </a:r>
                <a:r>
                  <a:rPr lang="en-US" dirty="0" smtClean="0"/>
                  <a:t>, </a:t>
                </a:r>
                <a:r>
                  <a:rPr lang="en-US" dirty="0" err="1">
                    <a:latin typeface="Symbol" panose="05050102010706020507" pitchFamily="18" charset="2"/>
                  </a:rPr>
                  <a:t>D</a:t>
                </a:r>
                <a:r>
                  <a:rPr lang="en-US" dirty="0" err="1" smtClean="0"/>
                  <a:t>z</a:t>
                </a:r>
                <a:r>
                  <a:rPr lang="en-US" dirty="0" smtClean="0"/>
                  <a:t>) apply transformation parameters and fit new line to the data.</a:t>
                </a:r>
              </a:p>
              <a:p>
                <a:pPr lvl="1"/>
                <a:r>
                  <a:rPr lang="en-US" dirty="0" smtClean="0"/>
                  <a:t>Calculate distance of the individual camera positions to the estimated line and find minimum of	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pt-BR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pt-BR" i="1" smtClean="0"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pt-BR" i="1" smtClean="0">
                            <a:latin typeface="Cambria Math"/>
                          </a:rPr>
                          <m:t>𝑛</m:t>
                        </m:r>
                        <m:r>
                          <a:rPr lang="en-US" b="0" i="1" smtClean="0">
                            <a:latin typeface="Cambria Math"/>
                          </a:rPr>
                          <m:t>𝑢𝑚</m:t>
                        </m:r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r>
                          <a:rPr lang="en-US" b="0" i="1" smtClean="0">
                            <a:latin typeface="Cambria Math"/>
                          </a:rPr>
                          <m:t>𝑠𝑒𝑡𝑢𝑝𝑠</m:t>
                        </m:r>
                      </m:sup>
                      <m:e>
                        <m:sSub>
                          <m:sSubPr>
                            <m:ctrlPr>
                              <a:rPr lang="pt-BR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𝑑𝑖𝑠𝑡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 smtClean="0"/>
                  <a:t>.</a:t>
                </a:r>
              </a:p>
              <a:p>
                <a:pPr lvl="1"/>
                <a:r>
                  <a:rPr lang="en-US" dirty="0" smtClean="0"/>
                  <a:t>Standard deviation single shot: 30µm</a:t>
                </a:r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04" t="-1752" r="-1544" b="-2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IWAA2014 - Laser trajectory with a CCD camera </a:t>
            </a:r>
          </a:p>
          <a:p>
            <a:pPr>
              <a:defRPr/>
            </a:pPr>
            <a:r>
              <a:rPr lang="en-US" dirty="0"/>
              <a:t>Beijing, October 2014</a:t>
            </a:r>
          </a:p>
        </p:txBody>
      </p:sp>
    </p:spTree>
    <p:extLst>
      <p:ext uri="{BB962C8B-B14F-4D97-AF65-F5344CB8AC3E}">
        <p14:creationId xmlns:p14="http://schemas.microsoft.com/office/powerpoint/2010/main" val="83624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HXRSS (1)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IWAA2014 - Laser trajectory with a CCD camera </a:t>
            </a:r>
          </a:p>
          <a:p>
            <a:pPr>
              <a:defRPr/>
            </a:pPr>
            <a:r>
              <a:rPr lang="en-US" dirty="0"/>
              <a:t>Beijing, October 2014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5900" y="1219200"/>
            <a:ext cx="8686800" cy="4525963"/>
          </a:xfrm>
        </p:spPr>
        <p:txBody>
          <a:bodyPr/>
          <a:lstStyle/>
          <a:p>
            <a:r>
              <a:rPr lang="en-US" dirty="0" smtClean="0"/>
              <a:t>Align a crystal at a nominal orientation without touching it.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41052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96" y="2133600"/>
            <a:ext cx="4297429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8357</TotalTime>
  <Words>682</Words>
  <Application>Microsoft Office PowerPoint</Application>
  <PresentationFormat>On-screen Show (4:3)</PresentationFormat>
  <Paragraphs>129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Default Design</vt:lpstr>
      <vt:lpstr>2_Default Design</vt:lpstr>
      <vt:lpstr>Laser beam trajectory measurement with a CCD camera </vt:lpstr>
      <vt:lpstr>Motivation</vt:lpstr>
      <vt:lpstr>Laser trajectory measurement</vt:lpstr>
      <vt:lpstr>Hardware - Laser</vt:lpstr>
      <vt:lpstr>Hardware</vt:lpstr>
      <vt:lpstr>Measurement System</vt:lpstr>
      <vt:lpstr>Fiducialization</vt:lpstr>
      <vt:lpstr>Solve Least Squares Problem</vt:lpstr>
      <vt:lpstr>Application: HXRSS (1)</vt:lpstr>
      <vt:lpstr>Application – HXRSS (2)</vt:lpstr>
      <vt:lpstr>Application: Mirror tool for e-gun diagnostic</vt:lpstr>
      <vt:lpstr>Aligning the laser to simulate beam</vt:lpstr>
      <vt:lpstr>Laser Fiducialization</vt:lpstr>
      <vt:lpstr>Application: Thin crystal spectrometer (1)</vt:lpstr>
      <vt:lpstr>Pinhole</vt:lpstr>
      <vt:lpstr>Application: Thin crystal spectrometer (2)</vt:lpstr>
      <vt:lpstr>Variable Energy Spectrometer (1)</vt:lpstr>
      <vt:lpstr>Variable Energy Spectrometer (2)</vt:lpstr>
      <vt:lpstr>E-gun setup</vt:lpstr>
      <vt:lpstr>Summary</vt:lpstr>
    </vt:vector>
  </TitlesOfParts>
  <Company>Stanford Linear Accelerator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mtlee</dc:creator>
  <cp:lastModifiedBy>Gassner, Georg L.</cp:lastModifiedBy>
  <cp:revision>407</cp:revision>
  <dcterms:created xsi:type="dcterms:W3CDTF">2008-11-05T19:53:02Z</dcterms:created>
  <dcterms:modified xsi:type="dcterms:W3CDTF">2014-10-11T05:40:33Z</dcterms:modified>
</cp:coreProperties>
</file>