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70" r:id="rId3"/>
    <p:sldId id="256" r:id="rId4"/>
    <p:sldId id="277" r:id="rId5"/>
    <p:sldId id="363" r:id="rId6"/>
    <p:sldId id="368" r:id="rId7"/>
    <p:sldId id="366" r:id="rId8"/>
    <p:sldId id="364" r:id="rId9"/>
    <p:sldId id="370" r:id="rId10"/>
    <p:sldId id="365" r:id="rId11"/>
    <p:sldId id="374" r:id="rId12"/>
    <p:sldId id="375" r:id="rId13"/>
    <p:sldId id="376" r:id="rId14"/>
    <p:sldId id="377" r:id="rId15"/>
    <p:sldId id="372" r:id="rId16"/>
    <p:sldId id="378" r:id="rId17"/>
    <p:sldId id="380" r:id="rId18"/>
    <p:sldId id="381" r:id="rId19"/>
    <p:sldId id="382" r:id="rId20"/>
    <p:sldId id="383" r:id="rId21"/>
    <p:sldId id="384" r:id="rId22"/>
    <p:sldId id="343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07B60"/>
    <a:srgbClr val="0000FF"/>
    <a:srgbClr val="FF0000"/>
    <a:srgbClr val="FFCC00"/>
    <a:srgbClr val="00CCFF"/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3" autoAdjust="0"/>
    <p:restoredTop sz="99654" autoAdjust="0"/>
  </p:normalViewPr>
  <p:slideViewPr>
    <p:cSldViewPr>
      <p:cViewPr varScale="1">
        <p:scale>
          <a:sx n="71" d="100"/>
          <a:sy n="71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0D4E60-BF07-46DC-A364-A4BD673CBE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606411-21B3-4F3B-A353-0426578272D5}" type="slidenum">
              <a:rPr lang="en-US" altLang="zh-CN" smtClean="0"/>
              <a:pPr/>
              <a:t>1</a:t>
            </a:fld>
            <a:endParaRPr lang="en-US" altLang="zh-CN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05F5-EEFD-4CC5-95DD-8403321F2F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D495-5EAF-49EA-BFBA-021A58AD9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4CC1-BD70-4559-9B98-49F27A0DE2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7C69-5806-47AD-8AB0-E0909E43A5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77A5D-6E76-4FAE-A273-B19A1D923D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B39BE-68F8-4DE0-AB2F-94D2C1FCF0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AAEE-6EE0-4199-BE1D-07EFD03D97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3503-FF30-488F-BDA4-EB70D97461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854C-6DC9-46DD-ABE1-2C0B945B7D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08DBD-81D5-40ED-A9E2-96BC125B31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2282E-4823-404E-86DE-1C07D2B18A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E66C-EA8D-44A9-8380-FFDE1A85E7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755A-1056-4FA6-89A0-9349168242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A1554-4694-4942-B730-644CD15690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4D9A-AE7B-46F0-8AA1-6408E78C18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2C72B-4E0C-4B4F-AF30-221C63C1B6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B1689-A4CA-4B60-9180-41DA030CBF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883B-7D4D-4401-8B0A-30CBD58067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F2C3-F23D-42E4-9CBB-EBA449B533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CB8E-7709-49C9-AFE9-B5E1641997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2C396-BBE6-4D71-935A-C62F6404C9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0166-69A7-441F-83A9-56A1A66BC1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07EE-02BE-4090-8B5F-E21DE04FD0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763C-C324-4D16-8F8E-F9F11E567E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4D66-227A-4523-A5F8-5D7D48A1C2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 dirty="0"/>
              <a:t>Feb.21,2012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 dirty="0"/>
              <a:t>Workshop/Review in </a:t>
            </a:r>
            <a:r>
              <a:rPr lang="en-US" altLang="zh-CN" dirty="0" err="1"/>
              <a:t>Daya</a:t>
            </a:r>
            <a:r>
              <a:rPr lang="en-US" altLang="zh-CN" dirty="0"/>
              <a:t> Bay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993A95D-1E6A-49B3-BA64-E6E890607E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 Unicode MS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Feb.21,2012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 Unicode MS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Workshop/Review in Daya Bay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Arial Unicode MS" pitchFamily="34" charset="-122"/>
                <a:cs typeface="+mn-cs"/>
              </a:defRPr>
            </a:lvl1pPr>
          </a:lstStyle>
          <a:p>
            <a:pPr>
              <a:defRPr/>
            </a:pPr>
            <a:fld id="{3696DCE4-4F2C-495E-86AB-0C04D27F51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  <a:ea typeface="宋体" pitchFamily="2" charset="-122"/>
          <a:cs typeface="Arial Unicode MS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5EF1E-B62E-48A4-81D5-830095E47676}" type="slidenum">
              <a:rPr lang="en-US" altLang="zh-CN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000108"/>
            <a:ext cx="8178827" cy="1200329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00FF"/>
                </a:solidFill>
                <a:latin typeface="Calibri" pitchFamily="34" charset="0"/>
              </a:rPr>
              <a:t>Research on laser tracker measurement accuracy and data processing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429000"/>
            <a:ext cx="6400800" cy="1976438"/>
          </a:xfrm>
          <a:ln>
            <a:solidFill>
              <a:srgbClr val="3366FF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 smtClean="0">
                <a:latin typeface="Calibri" pitchFamily="34" charset="0"/>
              </a:rPr>
              <a:t>Liang Jing</a:t>
            </a:r>
          </a:p>
          <a:p>
            <a:pPr eaLnBrk="1" hangingPunct="1"/>
            <a:r>
              <a:rPr lang="en-US" altLang="zh-CN" sz="3600" b="1" dirty="0" smtClean="0">
                <a:latin typeface="Calibri" pitchFamily="34" charset="0"/>
              </a:rPr>
              <a:t>IHEP,CHINA</a:t>
            </a:r>
          </a:p>
          <a:p>
            <a:pPr eaLnBrk="1" hangingPunct="1"/>
            <a:r>
              <a:rPr lang="en-US" altLang="zh-CN" sz="3600" b="1" dirty="0" smtClean="0">
                <a:latin typeface="Calibri" pitchFamily="34" charset="0"/>
              </a:rPr>
              <a:t>2014.10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358217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lvl="2"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----repeatability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from 2007-2010 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28596" y="1500174"/>
            <a:ext cx="492922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zh-CN" dirty="0"/>
          </a:p>
          <a:p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Using the common points of neighboring stations , we can translate neighboring coordinate system to the same coordinate system to calculate the slantwise distance, horizontal angle and vertical angle difference of neighboring stations.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Repeatability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stastistics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laser tracker in BEPCII storage ring from 2007-2010 is shown as follows.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       </a:t>
            </a:r>
            <a:endParaRPr lang="en-US" altLang="zh-CN" sz="2000" b="1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7" name="直接箭头连接符 5"/>
          <p:cNvCxnSpPr>
            <a:cxnSpLocks noChangeShapeType="1"/>
          </p:cNvCxnSpPr>
          <p:nvPr/>
        </p:nvCxnSpPr>
        <p:spPr bwMode="auto">
          <a:xfrm flipV="1">
            <a:off x="5429267" y="2928938"/>
            <a:ext cx="1643063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直接箭头连接符 6"/>
          <p:cNvCxnSpPr>
            <a:cxnSpLocks noChangeShapeType="1"/>
          </p:cNvCxnSpPr>
          <p:nvPr/>
        </p:nvCxnSpPr>
        <p:spPr bwMode="auto">
          <a:xfrm rot="16200000" flipV="1">
            <a:off x="4929205" y="2571750"/>
            <a:ext cx="10096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直接箭头连接符 8"/>
          <p:cNvCxnSpPr>
            <a:cxnSpLocks noChangeShapeType="1"/>
          </p:cNvCxnSpPr>
          <p:nvPr/>
        </p:nvCxnSpPr>
        <p:spPr bwMode="auto">
          <a:xfrm>
            <a:off x="5429267" y="3071813"/>
            <a:ext cx="10001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直接箭头连接符 12"/>
          <p:cNvCxnSpPr>
            <a:cxnSpLocks noChangeShapeType="1"/>
          </p:cNvCxnSpPr>
          <p:nvPr/>
        </p:nvCxnSpPr>
        <p:spPr bwMode="auto">
          <a:xfrm rot="10800000">
            <a:off x="7429529" y="2857500"/>
            <a:ext cx="1490663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直接箭头连接符 13"/>
          <p:cNvCxnSpPr>
            <a:cxnSpLocks noChangeShapeType="1"/>
          </p:cNvCxnSpPr>
          <p:nvPr/>
        </p:nvCxnSpPr>
        <p:spPr bwMode="auto">
          <a:xfrm rot="16200000" flipV="1">
            <a:off x="8420130" y="2500312"/>
            <a:ext cx="10096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直接箭头连接符 14"/>
          <p:cNvCxnSpPr>
            <a:cxnSpLocks noChangeShapeType="1"/>
          </p:cNvCxnSpPr>
          <p:nvPr/>
        </p:nvCxnSpPr>
        <p:spPr bwMode="auto">
          <a:xfrm rot="10800000" flipV="1">
            <a:off x="8277254" y="3000375"/>
            <a:ext cx="642938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直接箭头连接符 24"/>
          <p:cNvCxnSpPr>
            <a:cxnSpLocks noChangeShapeType="1"/>
          </p:cNvCxnSpPr>
          <p:nvPr/>
        </p:nvCxnSpPr>
        <p:spPr bwMode="auto">
          <a:xfrm flipV="1">
            <a:off x="6929452" y="5121293"/>
            <a:ext cx="1571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直接箭头连接符 25"/>
          <p:cNvCxnSpPr>
            <a:cxnSpLocks noChangeShapeType="1"/>
          </p:cNvCxnSpPr>
          <p:nvPr/>
        </p:nvCxnSpPr>
        <p:spPr bwMode="auto">
          <a:xfrm rot="16200000" flipV="1">
            <a:off x="6429390" y="4621230"/>
            <a:ext cx="10096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直接箭头连接符 26"/>
          <p:cNvCxnSpPr>
            <a:cxnSpLocks noChangeShapeType="1"/>
          </p:cNvCxnSpPr>
          <p:nvPr/>
        </p:nvCxnSpPr>
        <p:spPr bwMode="auto">
          <a:xfrm>
            <a:off x="6929452" y="5121293"/>
            <a:ext cx="714375" cy="642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直接连接符 30"/>
          <p:cNvCxnSpPr>
            <a:cxnSpLocks noChangeShapeType="1"/>
          </p:cNvCxnSpPr>
          <p:nvPr/>
        </p:nvCxnSpPr>
        <p:spPr bwMode="auto">
          <a:xfrm rot="5400000" flipH="1" flipV="1">
            <a:off x="6893733" y="4442637"/>
            <a:ext cx="714375" cy="642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直接连接符 31"/>
          <p:cNvCxnSpPr>
            <a:cxnSpLocks noChangeShapeType="1"/>
          </p:cNvCxnSpPr>
          <p:nvPr/>
        </p:nvCxnSpPr>
        <p:spPr bwMode="auto">
          <a:xfrm rot="5400000" flipH="1" flipV="1">
            <a:off x="7073914" y="4906980"/>
            <a:ext cx="99853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直接连接符 38"/>
          <p:cNvCxnSpPr>
            <a:cxnSpLocks noChangeShapeType="1"/>
          </p:cNvCxnSpPr>
          <p:nvPr/>
        </p:nvCxnSpPr>
        <p:spPr bwMode="auto">
          <a:xfrm rot="10800000">
            <a:off x="6929452" y="5121293"/>
            <a:ext cx="642937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直接连接符 42"/>
          <p:cNvCxnSpPr>
            <a:cxnSpLocks noChangeShapeType="1"/>
          </p:cNvCxnSpPr>
          <p:nvPr/>
        </p:nvCxnSpPr>
        <p:spPr bwMode="auto">
          <a:xfrm rot="5400000" flipH="1" flipV="1">
            <a:off x="7500952" y="5192730"/>
            <a:ext cx="28575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直接连接符 43"/>
          <p:cNvCxnSpPr>
            <a:cxnSpLocks noChangeShapeType="1"/>
          </p:cNvCxnSpPr>
          <p:nvPr/>
        </p:nvCxnSpPr>
        <p:spPr bwMode="auto">
          <a:xfrm rot="16200000" flipV="1">
            <a:off x="7286639" y="4692668"/>
            <a:ext cx="7143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弧形 22"/>
          <p:cNvSpPr/>
          <p:nvPr/>
        </p:nvSpPr>
        <p:spPr bwMode="auto">
          <a:xfrm>
            <a:off x="7072327" y="4906980"/>
            <a:ext cx="142875" cy="642938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弧形 23"/>
          <p:cNvSpPr/>
          <p:nvPr/>
        </p:nvSpPr>
        <p:spPr bwMode="auto">
          <a:xfrm>
            <a:off x="7286639" y="5121293"/>
            <a:ext cx="71438" cy="35718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6572264" y="497841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O</a:t>
            </a:r>
            <a:endParaRPr lang="zh-CN" altLang="en-US"/>
          </a:p>
        </p:txBody>
      </p:sp>
      <p:sp>
        <p:nvSpPr>
          <p:cNvPr id="26" name="TextBox 57"/>
          <p:cNvSpPr txBox="1">
            <a:spLocks noChangeArrowheads="1"/>
          </p:cNvSpPr>
          <p:nvPr/>
        </p:nvSpPr>
        <p:spPr bwMode="auto">
          <a:xfrm>
            <a:off x="8429639" y="4978418"/>
            <a:ext cx="36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X</a:t>
            </a:r>
            <a:endParaRPr lang="zh-CN" altLang="en-US"/>
          </a:p>
        </p:txBody>
      </p:sp>
      <p:sp>
        <p:nvSpPr>
          <p:cNvPr id="27" name="TextBox 58"/>
          <p:cNvSpPr txBox="1">
            <a:spLocks noChangeArrowheads="1"/>
          </p:cNvSpPr>
          <p:nvPr/>
        </p:nvSpPr>
        <p:spPr bwMode="auto">
          <a:xfrm>
            <a:off x="6572264" y="4049730"/>
            <a:ext cx="3762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Z</a:t>
            </a:r>
            <a:endParaRPr lang="zh-CN" altLang="en-US"/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>
            <a:off x="7572389" y="5692793"/>
            <a:ext cx="36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Y</a:t>
            </a:r>
            <a:endParaRPr lang="zh-CN" altLang="en-US"/>
          </a:p>
        </p:txBody>
      </p:sp>
      <p:sp>
        <p:nvSpPr>
          <p:cNvPr id="29" name="TextBox 60"/>
          <p:cNvSpPr txBox="1">
            <a:spLocks noChangeArrowheads="1"/>
          </p:cNvSpPr>
          <p:nvPr/>
        </p:nvSpPr>
        <p:spPr bwMode="auto">
          <a:xfrm>
            <a:off x="7572389" y="4264043"/>
            <a:ext cx="366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P</a:t>
            </a:r>
            <a:endParaRPr lang="zh-CN" altLang="en-US"/>
          </a:p>
        </p:txBody>
      </p:sp>
      <p:sp>
        <p:nvSpPr>
          <p:cNvPr id="30" name="下箭头 29"/>
          <p:cNvSpPr/>
          <p:nvPr/>
        </p:nvSpPr>
        <p:spPr bwMode="auto">
          <a:xfrm rot="19485980">
            <a:off x="6463309" y="3427210"/>
            <a:ext cx="209550" cy="6794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" name="下箭头 30"/>
          <p:cNvSpPr/>
          <p:nvPr/>
        </p:nvSpPr>
        <p:spPr bwMode="auto">
          <a:xfrm rot="1809668">
            <a:off x="7854274" y="3442955"/>
            <a:ext cx="220663" cy="61277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TextBox 70"/>
          <p:cNvSpPr txBox="1">
            <a:spLocks noChangeArrowheads="1"/>
          </p:cNvSpPr>
          <p:nvPr/>
        </p:nvSpPr>
        <p:spPr bwMode="auto">
          <a:xfrm>
            <a:off x="7072327" y="481331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r</a:t>
            </a:r>
            <a:endParaRPr lang="zh-CN" altLang="en-US"/>
          </a:p>
        </p:txBody>
      </p:sp>
      <p:sp>
        <p:nvSpPr>
          <p:cNvPr id="33" name="TextBox 71"/>
          <p:cNvSpPr txBox="1">
            <a:spLocks noChangeArrowheads="1"/>
          </p:cNvSpPr>
          <p:nvPr/>
        </p:nvSpPr>
        <p:spPr bwMode="auto">
          <a:xfrm>
            <a:off x="7286639" y="5099068"/>
            <a:ext cx="42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β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501093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lvl="2"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---- slant distance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endParaRPr lang="en-US" altLang="zh-CN" sz="3200" b="1" i="1" u="sng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4" name="图片 33" descr="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358246" cy="57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501093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lvl="2"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---- horizontal angle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endParaRPr lang="en-US" altLang="zh-CN" sz="3200" b="1" i="1" u="sng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图片 7" descr="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69401"/>
            <a:ext cx="8358246" cy="57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501093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lvl="2"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---- vertical angle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endParaRPr lang="en-US" altLang="zh-CN" sz="3200" b="1" i="1" u="sng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图片 8" descr="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19326"/>
            <a:ext cx="8286780" cy="55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8596" y="3810012"/>
          <a:ext cx="8429684" cy="2547946"/>
        </p:xfrm>
        <a:graphic>
          <a:graphicData uri="http://schemas.openxmlformats.org/drawingml/2006/table">
            <a:tbl>
              <a:tblPr/>
              <a:tblGrid>
                <a:gridCol w="1357322"/>
                <a:gridCol w="2500330"/>
                <a:gridCol w="2214578"/>
                <a:gridCol w="2357454"/>
              </a:tblGrid>
              <a:tr h="1214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year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slant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distance Repeatability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（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horizontal angle Repeatability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(″)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vertical angle Repeatability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(″)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0.097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3.838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2. Repeatability </a:t>
            </a:r>
            <a:r>
              <a:rPr kumimoji="0" lang="en-US" altLang="zh-CN" sz="32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stastistics</a:t>
            </a:r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 in BEPCII storage ring </a:t>
            </a:r>
            <a:b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</a:br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     ---- Repeatability </a:t>
            </a:r>
            <a:r>
              <a:rPr kumimoji="0" lang="en-US" altLang="zh-CN" sz="32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stastistics</a:t>
            </a:r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 result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850112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From the graph above, the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maximum slant distance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deviation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is 0.2mm. the maximum horizontal and vertical angle 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deviation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are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90” and 30”. Distance measurement  of laser tracker is more stable.</a:t>
            </a:r>
          </a:p>
          <a:p>
            <a:pPr indent="-342900" algn="just" eaLnBrk="0" hangingPunct="0">
              <a:spcBef>
                <a:spcPts val="0"/>
              </a:spcBef>
            </a:pP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 RMS of  Repeatability is shown as follows. 2” and 3”in 10m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measurement range amount to 0.1mm and 0.15mm, distance measurement repeatability is better than angle measurement.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584775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2"/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3. </a:t>
            </a:r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Three dimension distance network adjustment </a:t>
            </a:r>
            <a:endParaRPr kumimoji="0" lang="en-US" altLang="zh-CN" sz="3200" b="1" i="1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Arial Unicode MS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8501122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Laser tracker distance measurement accuracy and repeatability  are better than angle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 measurement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. We 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consider only use distance measurement in data processing to reduce measuring error. So three dimension distance network adjustment  program is on progress.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2"/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3. </a:t>
            </a:r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Three dimension distance network adjustment</a:t>
            </a:r>
          </a:p>
          <a:p>
            <a:pPr marL="0" lvl="2"/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        ---- theoretical basis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Assume </a:t>
            </a:r>
            <a:r>
              <a:rPr lang="en-US" altLang="zh-CN" sz="2400" kern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altLang="zh-CN" sz="2400" kern="0" baseline="-250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ij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to be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distance from station(L</a:t>
            </a:r>
            <a:r>
              <a:rPr kumimoji="0" lang="en-US" altLang="zh-CN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to point (</a:t>
            </a:r>
            <a:r>
              <a:rPr kumimoji="0" lang="en-US" altLang="zh-CN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altLang="zh-CN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the 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station(L) coordinates are 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,</a:t>
            </a:r>
            <a:r>
              <a:rPr lang="zh-CN" altLang="en-US" sz="2400" dirty="0" smtClean="0">
                <a:latin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</a:rPr>
              <a:t>(</a:t>
            </a:r>
            <a:r>
              <a:rPr lang="en-US" altLang="zh-CN" sz="2400" i="1" dirty="0" err="1" smtClean="0">
                <a:latin typeface="Times New Roman" pitchFamily="18" charset="0"/>
              </a:rPr>
              <a:t>i</a:t>
            </a:r>
            <a:r>
              <a:rPr lang="en-US" altLang="zh-CN" sz="2400" dirty="0" smtClean="0">
                <a:latin typeface="Times New Roman" pitchFamily="18" charset="0"/>
              </a:rPr>
              <a:t>=1</a:t>
            </a:r>
            <a:r>
              <a:rPr lang="zh-CN" altLang="en-US" sz="2400" dirty="0" smtClean="0">
                <a:latin typeface="Times New Roman" pitchFamily="18" charset="0"/>
              </a:rPr>
              <a:t>，</a:t>
            </a:r>
            <a:r>
              <a:rPr lang="en-US" altLang="zh-CN" sz="2400" dirty="0" smtClean="0">
                <a:latin typeface="Times New Roman" pitchFamily="18" charset="0"/>
              </a:rPr>
              <a:t>…</a:t>
            </a:r>
            <a:r>
              <a:rPr lang="zh-CN" altLang="en-US" sz="2400" dirty="0" smtClean="0">
                <a:latin typeface="Times New Roman" pitchFamily="18" charset="0"/>
              </a:rPr>
              <a:t>，</a:t>
            </a:r>
            <a:r>
              <a:rPr lang="en-US" altLang="zh-CN" sz="2400" i="1" dirty="0" smtClean="0">
                <a:latin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</a:rPr>
              <a:t>), 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point (P) coordinates are</a:t>
            </a:r>
            <a:r>
              <a:rPr lang="zh-CN" altLang="en-US" sz="2400" dirty="0" smtClean="0">
                <a:latin typeface="Times New Roman" pitchFamily="18" charset="0"/>
              </a:rPr>
              <a:t>           </a:t>
            </a:r>
            <a:r>
              <a:rPr lang="zh-CN" altLang="en-US" sz="2400" dirty="0" smtClean="0">
                <a:latin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</a:rPr>
              <a:t>,</a:t>
            </a:r>
            <a:r>
              <a:rPr lang="zh-CN" altLang="en-US" sz="2400" b="1" dirty="0" smtClean="0">
                <a:latin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</a:rPr>
              <a:t>(</a:t>
            </a:r>
            <a:r>
              <a:rPr lang="en-US" altLang="zh-CN" sz="2400" i="1" dirty="0" smtClean="0">
                <a:latin typeface="Times New Roman" pitchFamily="18" charset="0"/>
              </a:rPr>
              <a:t>j</a:t>
            </a:r>
            <a:r>
              <a:rPr lang="en-US" altLang="zh-CN" sz="2400" dirty="0" smtClean="0">
                <a:latin typeface="Times New Roman" pitchFamily="18" charset="0"/>
              </a:rPr>
              <a:t>=</a:t>
            </a:r>
            <a:r>
              <a:rPr lang="en-US" altLang="zh-CN" sz="2400" i="1" dirty="0" smtClean="0">
                <a:latin typeface="Times New Roman" pitchFamily="18" charset="0"/>
              </a:rPr>
              <a:t>m</a:t>
            </a:r>
            <a:r>
              <a:rPr lang="en-US" altLang="zh-CN" sz="2400" dirty="0" smtClean="0">
                <a:latin typeface="Times New Roman" pitchFamily="18" charset="0"/>
              </a:rPr>
              <a:t>+1</a:t>
            </a:r>
            <a:r>
              <a:rPr lang="zh-CN" altLang="en-US" sz="2400" dirty="0" smtClean="0">
                <a:latin typeface="Times New Roman" pitchFamily="18" charset="0"/>
              </a:rPr>
              <a:t>，</a:t>
            </a:r>
            <a:r>
              <a:rPr lang="en-US" altLang="zh-CN" sz="2400" dirty="0" smtClean="0">
                <a:latin typeface="Times New Roman" pitchFamily="18" charset="0"/>
              </a:rPr>
              <a:t>…</a:t>
            </a:r>
            <a:r>
              <a:rPr lang="zh-CN" altLang="en-US" sz="2400" dirty="0" smtClean="0">
                <a:latin typeface="Times New Roman" pitchFamily="18" charset="0"/>
              </a:rPr>
              <a:t>，</a:t>
            </a:r>
            <a:r>
              <a:rPr lang="en-US" altLang="zh-CN" sz="2400" i="1" dirty="0" err="1" smtClean="0">
                <a:latin typeface="Times New Roman" pitchFamily="18" charset="0"/>
              </a:rPr>
              <a:t>m</a:t>
            </a:r>
            <a:r>
              <a:rPr lang="en-US" altLang="zh-CN" sz="2400" dirty="0" err="1" smtClean="0">
                <a:latin typeface="Times New Roman" pitchFamily="18" charset="0"/>
              </a:rPr>
              <a:t>+</a:t>
            </a:r>
            <a:r>
              <a:rPr lang="en-US" altLang="zh-CN" sz="2400" i="1" dirty="0" err="1" smtClean="0">
                <a:latin typeface="Times New Roman" pitchFamily="18" charset="0"/>
              </a:rPr>
              <a:t>n</a:t>
            </a:r>
            <a:r>
              <a:rPr lang="en-US" altLang="zh-CN" sz="2400" dirty="0" smtClean="0">
                <a:latin typeface="Times New Roman" pitchFamily="18" charset="0"/>
              </a:rPr>
              <a:t>)</a:t>
            </a:r>
            <a:r>
              <a:rPr lang="zh-CN" altLang="en-US" sz="2400" dirty="0" smtClean="0">
                <a:latin typeface="Times New Roman" pitchFamily="18" charset="0"/>
              </a:rPr>
              <a:t>，</a:t>
            </a:r>
            <a:r>
              <a:rPr lang="en-US" altLang="zh-CN" sz="2400" dirty="0" smtClean="0">
                <a:latin typeface="Times New Roman" pitchFamily="18" charset="0"/>
              </a:rPr>
              <a:t>so the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observation equation is</a:t>
            </a:r>
            <a:r>
              <a:rPr lang="zh-CN" alt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643306" y="1643050"/>
          <a:ext cx="1130300" cy="434975"/>
        </p:xfrm>
        <a:graphic>
          <a:graphicData uri="http://schemas.openxmlformats.org/presentationml/2006/ole">
            <p:oleObj spid="_x0000_s49154" name="Equation" r:id="rId3" imgW="634725" imgH="228501" progId="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357422" y="2071678"/>
          <a:ext cx="1085850" cy="317500"/>
        </p:xfrm>
        <a:graphic>
          <a:graphicData uri="http://schemas.openxmlformats.org/presentationml/2006/ole">
            <p:oleObj spid="_x0000_s49155" name="Equation" r:id="rId4" imgW="698500" imgH="241300" progId="">
              <p:embed/>
            </p:oleObj>
          </a:graphicData>
        </a:graphic>
      </p:graphicFrame>
      <p:graphicFrame>
        <p:nvGraphicFramePr>
          <p:cNvPr id="7170" name="Object 42"/>
          <p:cNvGraphicFramePr>
            <a:graphicFrameLocks noChangeAspect="1"/>
          </p:cNvGraphicFramePr>
          <p:nvPr/>
        </p:nvGraphicFramePr>
        <p:xfrm>
          <a:off x="1714480" y="3071810"/>
          <a:ext cx="5143536" cy="490417"/>
        </p:xfrm>
        <a:graphic>
          <a:graphicData uri="http://schemas.openxmlformats.org/presentationml/2006/ole">
            <p:oleObj spid="_x0000_s49156" name="公式" r:id="rId5" imgW="2971800" imgH="266700" progId="Equation.3">
              <p:embed/>
            </p:oleObj>
          </a:graphicData>
        </a:graphic>
      </p:graphicFrame>
      <p:grpSp>
        <p:nvGrpSpPr>
          <p:cNvPr id="45" name="组合 52"/>
          <p:cNvGrpSpPr>
            <a:grpSpLocks/>
          </p:cNvGrpSpPr>
          <p:nvPr/>
        </p:nvGrpSpPr>
        <p:grpSpPr bwMode="auto">
          <a:xfrm>
            <a:off x="279400" y="3929067"/>
            <a:ext cx="8864600" cy="1287462"/>
            <a:chOff x="203200" y="4822827"/>
            <a:chExt cx="8864600" cy="1287461"/>
          </a:xfrm>
        </p:grpSpPr>
        <p:sp>
          <p:nvSpPr>
            <p:cNvPr id="46" name="Rectangle 50"/>
            <p:cNvSpPr>
              <a:spLocks noChangeArrowheads="1"/>
            </p:cNvSpPr>
            <p:nvPr/>
          </p:nvSpPr>
          <p:spPr bwMode="auto">
            <a:xfrm>
              <a:off x="203200" y="4822827"/>
              <a:ext cx="85074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we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can get error equation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from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linearized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kern="0" dirty="0" smtClean="0">
                  <a:latin typeface="Times New Roman" pitchFamily="18" charset="0"/>
                  <a:cs typeface="Times New Roman" pitchFamily="18" charset="0"/>
                </a:rPr>
                <a:t>observation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equations </a:t>
              </a:r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zh-CN" altLang="en-US" sz="2400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49"/>
            <p:cNvGraphicFramePr>
              <a:graphicFrameLocks noChangeAspect="1"/>
            </p:cNvGraphicFramePr>
            <p:nvPr/>
          </p:nvGraphicFramePr>
          <p:xfrm>
            <a:off x="355600" y="5486400"/>
            <a:ext cx="8712200" cy="623888"/>
          </p:xfrm>
          <a:graphic>
            <a:graphicData uri="http://schemas.openxmlformats.org/presentationml/2006/ole">
              <p:oleObj spid="_x0000_s49157" name="公式" r:id="rId6" imgW="3530600" imgH="2413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2"/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3. </a:t>
            </a:r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Three dimension distance network adjustment</a:t>
            </a:r>
          </a:p>
          <a:p>
            <a:pPr marL="0" lvl="2"/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        ---- theoretical basis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757242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altLang="zh-CN" sz="24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error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kumimoji="0" lang="en-US" altLang="zh-CN" sz="2400" b="0" i="0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coefficient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are</a:t>
            </a:r>
            <a:r>
              <a:rPr lang="zh-CN" alt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： </a:t>
            </a:r>
            <a:endParaRPr lang="en-US" altLang="zh-CN" sz="24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1643042" y="1976438"/>
          <a:ext cx="6811963" cy="1593850"/>
        </p:xfrm>
        <a:graphic>
          <a:graphicData uri="http://schemas.openxmlformats.org/presentationml/2006/ole">
            <p:oleObj spid="_x0000_s50182" name="公式" r:id="rId3" imgW="3657600" imgH="812800" progId="Equation.3">
              <p:embed/>
            </p:oleObj>
          </a:graphicData>
        </a:graphic>
      </p:graphicFrame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884363" y="5481657"/>
          <a:ext cx="5335587" cy="661987"/>
        </p:xfrm>
        <a:graphic>
          <a:graphicData uri="http://schemas.openxmlformats.org/presentationml/2006/ole">
            <p:oleObj spid="_x0000_s50183" name="公式" r:id="rId4" imgW="2819400" imgH="330200" progId="Equation.3">
              <p:embed/>
            </p:oleObj>
          </a:graphicData>
        </a:graphic>
      </p:graphicFrame>
      <p:grpSp>
        <p:nvGrpSpPr>
          <p:cNvPr id="13" name="组合 70"/>
          <p:cNvGrpSpPr>
            <a:grpSpLocks/>
          </p:cNvGrpSpPr>
          <p:nvPr/>
        </p:nvGrpSpPr>
        <p:grpSpPr bwMode="auto">
          <a:xfrm>
            <a:off x="1142976" y="3786190"/>
            <a:ext cx="7452388" cy="1643074"/>
            <a:chOff x="120581" y="3148868"/>
            <a:chExt cx="7451299" cy="1642344"/>
          </a:xfrm>
        </p:grpSpPr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120581" y="3244203"/>
            <a:ext cx="1311724" cy="485965"/>
          </p:xfrm>
          <a:graphic>
            <a:graphicData uri="http://schemas.openxmlformats.org/presentationml/2006/ole">
              <p:oleObj spid="_x0000_s50184" name="公式" r:id="rId5" imgW="825500" imgH="241300" progId="Equation.3">
                <p:embed/>
              </p:oleObj>
            </a:graphicData>
          </a:graphic>
        </p:graphicFrame>
        <p:graphicFrame>
          <p:nvGraphicFramePr>
            <p:cNvPr id="15" name="Object 13"/>
            <p:cNvGraphicFramePr>
              <a:graphicFrameLocks noChangeAspect="1"/>
            </p:cNvGraphicFramePr>
            <p:nvPr/>
          </p:nvGraphicFramePr>
          <p:xfrm>
            <a:off x="120581" y="3746983"/>
            <a:ext cx="1349829" cy="444650"/>
          </p:xfrm>
          <a:graphic>
            <a:graphicData uri="http://schemas.openxmlformats.org/presentationml/2006/ole">
              <p:oleObj spid="_x0000_s50185" name="公式" r:id="rId6" imgW="825500" imgH="254000" progId="Equation.3">
                <p:embed/>
              </p:oleObj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192009" y="4257810"/>
            <a:ext cx="400050" cy="533402"/>
          </p:xfrm>
          <a:graphic>
            <a:graphicData uri="http://schemas.openxmlformats.org/presentationml/2006/ole">
              <p:oleObj spid="_x0000_s50186" name="公式" r:id="rId7" imgW="203024" imgH="253780" progId="Equation.3">
                <p:embed/>
              </p:oleObj>
            </a:graphicData>
          </a:graphic>
        </p:graphicFrame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43426" y="3148868"/>
              <a:ext cx="6528454" cy="553752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pPr indent="358775" eaLnBrk="0" hangingPunct="0">
                <a:lnSpc>
                  <a:spcPct val="125000"/>
                </a:lnSpc>
                <a:buFontTx/>
                <a:buNone/>
              </a:pPr>
              <a:r>
                <a:rPr lang="en-US" sz="2400" dirty="0" smtClean="0"/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are the approximate coordinates of stations. 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00298" y="4286256"/>
            <a:ext cx="652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approximate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coordinates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points.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918" y="4878958"/>
            <a:ext cx="6543699" cy="47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approximate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measuring distances: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Where: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431925" y="280988"/>
            <a:ext cx="771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ea typeface="楷体_GB2312" pitchFamily="49" charset="-122"/>
              </a:rPr>
              <a:t>三、激光干涉测距三维网平差技术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2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4" name="Rectangle 48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zh-CN" sz="900"/>
              <a:t> </a:t>
            </a:r>
            <a:endParaRPr lang="zh-CN" altLang="zh-CN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419100" y="1436688"/>
            <a:ext cx="7104063" cy="681037"/>
            <a:chOff x="418646" y="1435897"/>
            <a:chExt cx="7104743" cy="682171"/>
          </a:xfrm>
        </p:grpSpPr>
        <p:sp>
          <p:nvSpPr>
            <p:cNvPr id="8213" name="矩形 12"/>
            <p:cNvSpPr>
              <a:spLocks noChangeArrowheads="1"/>
            </p:cNvSpPr>
            <p:nvPr/>
          </p:nvSpPr>
          <p:spPr bwMode="auto">
            <a:xfrm>
              <a:off x="418646" y="1479439"/>
              <a:ext cx="7104743" cy="46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Matrix form of error equation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:</a:t>
              </a:r>
              <a:endParaRPr lang="zh-CN" altLang="en-US" sz="2400" b="1" dirty="0"/>
            </a:p>
          </p:txBody>
        </p:sp>
        <p:graphicFrame>
          <p:nvGraphicFramePr>
            <p:cNvPr id="8196" name="Object 1"/>
            <p:cNvGraphicFramePr>
              <a:graphicFrameLocks noChangeAspect="1"/>
            </p:cNvGraphicFramePr>
            <p:nvPr/>
          </p:nvGraphicFramePr>
          <p:xfrm>
            <a:off x="4703229" y="1435897"/>
            <a:ext cx="2297839" cy="682171"/>
          </p:xfrm>
          <a:graphic>
            <a:graphicData uri="http://schemas.openxmlformats.org/presentationml/2006/ole">
              <p:oleObj spid="_x0000_s51204" name="公式" r:id="rId3" imgW="1244600" imgH="342900" progId="Equation.3">
                <p:embed/>
              </p:oleObj>
            </a:graphicData>
          </a:graphic>
        </p:graphicFrame>
      </p:grpSp>
      <p:sp>
        <p:nvSpPr>
          <p:cNvPr id="8210" name="Rectangle 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2"/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3. </a:t>
            </a:r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Three dimension distance network adjustment</a:t>
            </a:r>
          </a:p>
          <a:p>
            <a:pPr marL="0" lvl="2"/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        ---- theoretical basis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596" y="2428868"/>
            <a:ext cx="742955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According to the least square method, the equation can be solved :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3214678" y="3214686"/>
          <a:ext cx="2865437" cy="557212"/>
        </p:xfrm>
        <a:graphic>
          <a:graphicData uri="http://schemas.openxmlformats.org/presentationml/2006/ole">
            <p:oleObj spid="_x0000_s51205" name="公式" r:id="rId4" imgW="1104900" imgH="203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6" name="Picture 6" descr="C:\Documents and Settings\lj\Application Data\Tencent\Users\527948997\QQ\WinTemp\RichOle\1ISL299T(HMXC`_SED$P4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7215238" cy="3298624"/>
          </a:xfrm>
          <a:prstGeom prst="rect">
            <a:avLst/>
          </a:prstGeom>
          <a:noFill/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431925" y="280988"/>
            <a:ext cx="771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ea typeface="楷体_GB2312" pitchFamily="49" charset="-122"/>
              </a:rPr>
              <a:t>三、激光干涉测距三维网平差技术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2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4" name="Rectangle 48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zh-CN" sz="900"/>
              <a:t> </a:t>
            </a:r>
            <a:endParaRPr lang="zh-CN" altLang="zh-CN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10" name="Rectangle 3"/>
          <p:cNvSpPr>
            <a:spLocks noChangeArrowheads="1"/>
          </p:cNvSpPr>
          <p:nvPr/>
        </p:nvSpPr>
        <p:spPr bwMode="auto">
          <a:xfrm>
            <a:off x="0" y="36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00063" y="188913"/>
            <a:ext cx="8501093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lvl="2"/>
            <a:r>
              <a:rPr kumimoji="0" lang="en-US" altLang="zh-C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 Unicode MS" pitchFamily="34" charset="-122"/>
              </a:rPr>
              <a:t>3. </a:t>
            </a:r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Three dimension distance network adjustment</a:t>
            </a:r>
          </a:p>
          <a:p>
            <a:pPr marL="0" lvl="2"/>
            <a:r>
              <a:rPr lang="en-US" altLang="zh-CN" sz="3200" b="1" i="1" u="sng" kern="0" dirty="0" smtClean="0">
                <a:solidFill>
                  <a:srgbClr val="0000FF"/>
                </a:solidFill>
                <a:latin typeface="Calibri" pitchFamily="34" charset="0"/>
                <a:cs typeface="Arial Unicode MS" pitchFamily="34" charset="-122"/>
              </a:rPr>
              <a:t>        ---- simulation result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850112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We simulate a </a:t>
            </a:r>
            <a:r>
              <a:rPr lang="en-US" altLang="zh-CN" sz="2400" kern="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Linac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control network which consist of  55 points to test the program. Random error from -0.1mm to 0.1mm is added to simulation measurements, and the deviation of adjustment result to the theoretical value is shown as follows , the average deviation is 0.03mm.</a:t>
            </a:r>
            <a:r>
              <a:rPr lang="en-US" sz="2400" b="1" dirty="0" smtClean="0"/>
              <a:t>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precision evaluation results are from -0.1mm to 0.1mm.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CBECE-42BA-4D95-97B6-659CD26F13D2}" type="slidenum">
              <a:rPr lang="en-US" altLang="zh-CN" smtClean="0"/>
              <a:pPr/>
              <a:t>2</a:t>
            </a:fld>
            <a:endParaRPr lang="en-US" altLang="zh-CN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765175"/>
            <a:ext cx="9144000" cy="5299912"/>
          </a:xfrm>
          <a:ln>
            <a:solidFill>
              <a:srgbClr val="00B050">
                <a:alpha val="89000"/>
              </a:srgbClr>
            </a:solidFill>
          </a:ln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1. Accuracy test experiment for laser tracker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 the transversal direction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 the longitudinal direction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In the vertical direction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2. Repeatability </a:t>
            </a:r>
            <a:r>
              <a:rPr lang="en-US" altLang="zh-CN" sz="2400" b="1" dirty="0" err="1" smtClean="0">
                <a:latin typeface="Times New Roman" pitchFamily="18" charset="0"/>
                <a:cs typeface="Times New Roman" pitchFamily="18" charset="0"/>
              </a:rPr>
              <a:t>stastistics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of laser tracker in BEPCII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Layout of BEPCII storage ring control network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BEPCII control network measurement scheme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Repeatability 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stastistics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from 2007-2010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3. Three dimension distance network adjustment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Theoretical basis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Simulation result</a:t>
            </a:r>
          </a:p>
          <a:p>
            <a:pPr marL="741600" lvl="2" eaLnBrk="1" hangingPunct="1">
              <a:lnSpc>
                <a:spcPct val="90000"/>
              </a:lnSpc>
              <a:buFont typeface="Calibri" pitchFamily="34" charset="0"/>
              <a:buChar char="–"/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4. Summary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 smtClean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35988" cy="584200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smtClean="0">
                <a:solidFill>
                  <a:srgbClr val="0000FF"/>
                </a:solidFill>
                <a:latin typeface="Calibri" pitchFamily="3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CBECE-42BA-4D95-97B6-659CD26F13D2}" type="slidenum">
              <a:rPr lang="en-US" altLang="zh-CN" smtClean="0"/>
              <a:pPr/>
              <a:t>20</a:t>
            </a:fld>
            <a:endParaRPr lang="en-US" altLang="zh-CN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765175"/>
            <a:ext cx="9144000" cy="4856714"/>
          </a:xfrm>
          <a:ln>
            <a:solidFill>
              <a:srgbClr val="00B050">
                <a:alpha val="89000"/>
              </a:srgbClr>
            </a:solidFill>
          </a:ln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1.From the laser tracker test experiment,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is more accurate in the longitudinal direction. Distance measurement has higher accuracy than angle measurement.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2. Repeatability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stastistics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laser tracker in BEPCII storage ring from 2007-2010 shows that distance measurement repeatability  is better than angle measurement repeatability.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3. Three dimension distance network adjustment  program is on progress ,simulation results are correct. More test will be done, such as using actual measurement data.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400" b="1" dirty="0" smtClean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535988" cy="584775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CBCAFD6-F55D-478C-AC5F-84EDEE73419C}" type="slidenum">
              <a:rPr lang="en-US" altLang="zh-CN" smtClean="0"/>
              <a:pPr>
                <a:defRPr/>
              </a:pPr>
              <a:t>21</a:t>
            </a:fld>
            <a:endParaRPr lang="en-US" altLang="zh-CN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2000250"/>
            <a:ext cx="4071937" cy="2308225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</a:rPr>
              <a:t/>
            </a:r>
            <a:br>
              <a:rPr lang="en-US" altLang="zh-CN" sz="3200" b="1" i="1" u="sng" dirty="0" smtClean="0">
                <a:solidFill>
                  <a:srgbClr val="0000FF"/>
                </a:solidFill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</a:rPr>
              <a:t>    </a:t>
            </a:r>
            <a:r>
              <a:rPr lang="en-US" altLang="zh-CN" sz="4800" b="1" i="1" u="sng" dirty="0" smtClean="0">
                <a:solidFill>
                  <a:srgbClr val="0000FF"/>
                </a:solidFill>
                <a:latin typeface="Calibri" pitchFamily="34" charset="0"/>
              </a:rPr>
              <a:t>Thank you</a:t>
            </a:r>
            <a:r>
              <a:rPr lang="zh-CN" altLang="en-US" sz="4800" b="1" i="1" u="sng" smtClean="0">
                <a:solidFill>
                  <a:srgbClr val="0000FF"/>
                </a:solidFill>
              </a:rPr>
              <a:t>！      </a:t>
            </a:r>
            <a:r>
              <a:rPr lang="en-US" altLang="zh-CN" sz="3200" b="1" i="1" u="sng" dirty="0" smtClean="0">
                <a:solidFill>
                  <a:srgbClr val="0000FF"/>
                </a:solidFill>
              </a:rPr>
              <a:t/>
            </a:r>
            <a:br>
              <a:rPr lang="en-US" altLang="zh-CN" sz="3200" b="1" i="1" u="sng" dirty="0" smtClean="0">
                <a:solidFill>
                  <a:srgbClr val="0000FF"/>
                </a:solidFill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</a:rPr>
              <a:t/>
            </a:r>
            <a:br>
              <a:rPr lang="en-US" altLang="zh-CN" sz="3200" b="1" i="1" u="sng" dirty="0" smtClean="0">
                <a:solidFill>
                  <a:srgbClr val="0000FF"/>
                </a:solidFill>
              </a:rPr>
            </a:br>
            <a:endParaRPr lang="en-US" altLang="zh-CN" sz="3200" b="1" i="1" u="sng" dirty="0" smtClean="0">
              <a:solidFill>
                <a:srgbClr val="3333CC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Arial Unicode MS" pitchFamily="34" charset="-12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ea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584775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7929562" cy="2751522"/>
          </a:xfrm>
          <a:ln>
            <a:noFill/>
          </a:ln>
        </p:spPr>
        <p:txBody>
          <a:bodyPr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n-US" altLang="zh-CN" sz="2400" b="1" dirty="0" smtClean="0">
                <a:latin typeface="Calibri" pitchFamily="34" charset="0"/>
              </a:rPr>
              <a:t>  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We used the instrument calibration device of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Changcheng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Institute of Metrology &amp; Measurement to carry out the laser tracker accuracy test experiment 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laser interferometer in the device is as the standard and gives the reference lengths in horizontal and vertical direction . we tested the laser tracker accuracy in the transversal,  longitudinal and vertical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direction.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b="1" dirty="0" smtClean="0"/>
          </a:p>
        </p:txBody>
      </p:sp>
      <p:pic>
        <p:nvPicPr>
          <p:cNvPr id="27649" name="Picture 1" descr="C:\Documents and Settings\Administrator\Application Data\Tencent\Users\527948997\QQ\WinTemp\RichOle\3ZGSW{WR7AOVXQRM4S983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39938"/>
            <a:ext cx="2466989" cy="3339063"/>
          </a:xfrm>
          <a:prstGeom prst="rect">
            <a:avLst/>
          </a:prstGeom>
          <a:noFill/>
        </p:spPr>
      </p:pic>
      <p:pic>
        <p:nvPicPr>
          <p:cNvPr id="27650" name="Picture 2" descr="C:\Documents and Settings\Administrator\Application Data\Tencent\Users\527948997\QQ\WinTemp\RichOle\L3[ZTR3_O31F7KHA4HBV%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47158"/>
            <a:ext cx="2286016" cy="332511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28596" y="6488668"/>
            <a:ext cx="3393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itchFamily="34" charset="0"/>
              </a:rPr>
              <a:t>Horizontal calibration device:30m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46653" y="6488668"/>
            <a:ext cx="311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Calibri" pitchFamily="34" charset="0"/>
              </a:rPr>
              <a:t>vertical calibration device:3m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----in the transversal direction</a:t>
            </a:r>
          </a:p>
        </p:txBody>
      </p:sp>
      <p:pic>
        <p:nvPicPr>
          <p:cNvPr id="1027" name="Picture 3" descr="C:\Documents and Settings\Administrator\Application Data\Tencent\Users\527948997\QQ\WinTemp\RichOle\2L2F%]A~]0}LAL_A4]_KU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70223"/>
            <a:ext cx="6110283" cy="2835378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792956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The laser tracker stationed away from the horizontal device 9m and 3m 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separately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target moves along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guide rail ,from the difference between the laser tracker measuring distance and the standard distance given by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laser interferometer, we can calculate the laser tracker accuracy in the transversal direction.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zh-CN" sz="24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214414" y="5072074"/>
            <a:ext cx="135732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72462" y="4214818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Laser tracker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77418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guide rail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7429520" y="4714884"/>
            <a:ext cx="71438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357818" y="50720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>
            <a:stCxn id="18" idx="1"/>
          </p:cNvCxnSpPr>
          <p:nvPr/>
        </p:nvCxnSpPr>
        <p:spPr>
          <a:xfrm rot="10800000" flipV="1">
            <a:off x="4714876" y="5256740"/>
            <a:ext cx="642942" cy="529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86512" y="53578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3m/9m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10800000" flipV="1">
            <a:off x="4857752" y="5000636"/>
            <a:ext cx="2428892" cy="100013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----in the longitudinal direction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792956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The laser tracker stationed on one side of the guide rail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target moves along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the guide rail ,from the difference between the laser tracker measuring distance and the standard distance given by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interferometer, we can calculate the laser tracker accuracy in the longitudinal direction.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zh-CN" sz="24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3" name="Picture 1" descr="C:\Documents and Settings\Administrator\Application Data\Tencent\Users\527948997\QQ\WinTemp\RichOle\7}}QGKW%`L1(KOO~AY_T7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00438"/>
            <a:ext cx="4791061" cy="30103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43570" y="4214818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Laser tracker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rot="10800000" flipV="1">
            <a:off x="5000628" y="4714884"/>
            <a:ext cx="71438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----in the vertical direction</a:t>
            </a:r>
          </a:p>
        </p:txBody>
      </p:sp>
      <p:pic>
        <p:nvPicPr>
          <p:cNvPr id="1026" name="Picture 2" descr="F:\工作照片\304所测试照片\P31204-140157_2577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397468"/>
            <a:ext cx="4000528" cy="3154286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792956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The laser tracker stationed away from the vertical device 9m and 3m separately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The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target moves along the guide rail in the vertical direction, from the difference between the measuring distance and the standard distance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, we can calculate the laser tracker accuracy in the vertical direction.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zh-CN" sz="2400" kern="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4071942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Laser tracker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2500298" y="4643446"/>
            <a:ext cx="78581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 flipV="1">
            <a:off x="4786314" y="4226960"/>
            <a:ext cx="1357322" cy="487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214942" y="3929066"/>
            <a:ext cx="1120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guide rail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500430" y="4714884"/>
            <a:ext cx="1143008" cy="14287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43306" y="44169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3m/9m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785812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1. Accuracy test experiment for laser tracker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----the result of test experiment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14414" y="3643314"/>
          <a:ext cx="6786610" cy="3000396"/>
        </p:xfrm>
        <a:graphic>
          <a:graphicData uri="http://schemas.openxmlformats.org/drawingml/2006/table">
            <a:tbl>
              <a:tblPr/>
              <a:tblGrid>
                <a:gridCol w="1643074"/>
                <a:gridCol w="1899737"/>
                <a:gridCol w="1600725"/>
                <a:gridCol w="1643074"/>
              </a:tblGrid>
              <a:tr h="5048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宋体"/>
                        </a:rPr>
                        <a:t> </a:t>
                      </a:r>
                      <a:r>
                        <a:rPr lang="en-US" sz="2000" b="1" i="0" u="none" strike="noStrike" dirty="0">
                          <a:latin typeface="宋体"/>
                        </a:rPr>
                        <a:t>Laser </a:t>
                      </a:r>
                      <a:r>
                        <a:rPr lang="en-US" sz="2000" b="1" i="0" u="none" strike="noStrike" dirty="0" smtClean="0">
                          <a:latin typeface="宋体"/>
                        </a:rPr>
                        <a:t>tracker : Faro </a:t>
                      </a:r>
                      <a:r>
                        <a:rPr lang="en-US" sz="2000" b="1" i="0" u="none" strike="noStrike" dirty="0">
                          <a:latin typeface="宋体"/>
                        </a:rPr>
                        <a:t>Xi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latin typeface="Times New Roman"/>
                        </a:rPr>
                        <a:t>Direction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Times New Roman"/>
                        </a:rPr>
                        <a:t>Distance of laser tracker to guide rail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Measurement range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RMS of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difference</a:t>
                      </a:r>
                      <a:endParaRPr lang="en-US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latin typeface="宋体"/>
                        </a:rPr>
                        <a:t>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宋体"/>
                        </a:rPr>
                        <a:t>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宋体"/>
                        </a:rPr>
                        <a:t>22.1µm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8m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17.9µm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latin typeface="宋体"/>
                        </a:rPr>
                        <a:t>longitudinal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0.3m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32m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4.3µm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latin typeface="宋体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宋体"/>
                        </a:rPr>
                        <a:t>9m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11.1µm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宋体"/>
                        </a:rPr>
                        <a:t>3m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宋体"/>
                        </a:rPr>
                        <a:t>17.3µm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4282" y="1248982"/>
            <a:ext cx="792956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342900" algn="just" eaLnBrk="0" hangingPunct="0">
              <a:spcBef>
                <a:spcPts val="0"/>
              </a:spcBef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We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measured 270 distances using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Faro Xi laser tracker, the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RMS of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difference is shown as follow.</a:t>
            </a:r>
          </a:p>
          <a:p>
            <a:pPr indent="-342900" algn="just" eaLnBrk="0" hangingPunct="0">
              <a:spcBef>
                <a:spcPts val="0"/>
              </a:spcBef>
            </a:pP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 It is more accurate in the longitudinal direction,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RMS of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difference is 4.3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µm</a:t>
            </a:r>
            <a:r>
              <a:rPr lang="en-US" sz="2400" b="1" dirty="0" smtClean="0">
                <a:latin typeface="宋体"/>
              </a:rPr>
              <a:t>.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It is mostly influenced by distance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measurement </a:t>
            </a:r>
            <a:r>
              <a:rPr lang="en-US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error in the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longitudinal direction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, and in the two other direction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mostly influenced by angle measurement error</a:t>
            </a:r>
            <a:r>
              <a:rPr lang="en-US" altLang="zh-CN" sz="2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429655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----layout 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of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tunel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control network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28596" y="1500174"/>
            <a:ext cx="4572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zh-CN" dirty="0"/>
          </a:p>
          <a:p>
            <a:pPr indent="-342900" algn="just" eaLnBrk="0" hangingPunct="0">
              <a:spcBef>
                <a:spcPts val="0"/>
              </a:spcBef>
            </a:pP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BEPCII storage ring tunnel is about 240 m in circumference. Control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point sections are set with the interval of 6 m along the tunnel. In each section, there are four control points, two on the floor, one on the inner wall and one on the outer wall.</a:t>
            </a:r>
          </a:p>
          <a:p>
            <a:pPr indent="-342900" algn="just" eaLnBrk="0" hangingPunct="0">
              <a:spcBef>
                <a:spcPts val="0"/>
              </a:spcBef>
            </a:pP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There </a:t>
            </a:r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are 67 control point sections along tunnel, totally 268 control points.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       </a:t>
            </a:r>
            <a:endParaRPr lang="en-US" altLang="zh-CN" sz="2000" b="1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8" name="图片 1" descr="C:\Documents and Settings\Administrator\桌面\未命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29680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397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1FB-BB77-4766-A72E-776BAAD4D553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358217" cy="1077218"/>
          </a:xfrm>
          <a:solidFill>
            <a:srgbClr val="FFFF99"/>
          </a:solidFill>
          <a:ln>
            <a:solidFill>
              <a:srgbClr val="00FF00"/>
            </a:solidFill>
          </a:ln>
        </p:spPr>
        <p:txBody>
          <a:bodyPr wrap="square" anchor="t">
            <a:spAutoFit/>
          </a:bodyPr>
          <a:lstStyle/>
          <a:p>
            <a:pPr algn="l" eaLnBrk="1" hangingPunct="1"/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2. Repeatability </a:t>
            </a:r>
            <a:r>
              <a:rPr lang="en-US" altLang="zh-CN" sz="3200" b="1" i="1" u="sng" dirty="0" err="1" smtClean="0">
                <a:solidFill>
                  <a:srgbClr val="0000FF"/>
                </a:solidFill>
                <a:latin typeface="Calibri" pitchFamily="34" charset="0"/>
              </a:rPr>
              <a:t>stastistics</a:t>
            </a: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in BEPCII storage ring </a:t>
            </a:r>
            <a:b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altLang="zh-CN" sz="3200" b="1" i="1" u="sng" dirty="0" smtClean="0">
                <a:solidFill>
                  <a:srgbClr val="0000FF"/>
                </a:solidFill>
                <a:latin typeface="Calibri" pitchFamily="34" charset="0"/>
              </a:rPr>
              <a:t>                  ----measurement scheme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417036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428596" y="1500174"/>
            <a:ext cx="45720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altLang="zh-CN" dirty="0"/>
          </a:p>
          <a:p>
            <a:r>
              <a:rPr lang="en-US" altLang="zh-CN" sz="2400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We used  laser tracker to carry out control network survey by free station method. The measuring station is set between every two neighboring sections.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Each station laser tracker should measure 30 points and the number of common control points between neighboring stations is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25.It is more than 30 plus the magnet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pionts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       </a:t>
            </a:r>
            <a:endParaRPr lang="en-US" altLang="zh-CN" sz="20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4143380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Laser tracker</a:t>
            </a:r>
            <a:endParaRPr lang="zh-CN" altLang="en-US" dirty="0"/>
          </a:p>
        </p:txBody>
      </p:sp>
      <p:cxnSp>
        <p:nvCxnSpPr>
          <p:cNvPr id="11" name="直接箭头连接符 10"/>
          <p:cNvCxnSpPr>
            <a:stCxn id="10" idx="0"/>
          </p:cNvCxnSpPr>
          <p:nvPr/>
        </p:nvCxnSpPr>
        <p:spPr>
          <a:xfrm rot="5400000" flipH="1" flipV="1">
            <a:off x="5982893" y="3411132"/>
            <a:ext cx="857256" cy="6072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0"/>
          </p:cNvCxnSpPr>
          <p:nvPr/>
        </p:nvCxnSpPr>
        <p:spPr>
          <a:xfrm rot="5400000" flipH="1" flipV="1">
            <a:off x="6411520" y="3339695"/>
            <a:ext cx="500066" cy="11073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 Unicode MS"/>
        <a:ea typeface="宋体"/>
        <a:cs typeface="Arial Unicode MS"/>
      </a:majorFont>
      <a:minorFont>
        <a:latin typeface="Arial Unicode MS"/>
        <a:ea typeface="宋体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18308</TotalTime>
  <Words>1184</Words>
  <Application>Microsoft Office PowerPoint</Application>
  <PresentationFormat>全屏显示(4:3)</PresentationFormat>
  <Paragraphs>166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默认设计模板</vt:lpstr>
      <vt:lpstr>1_默认设计模板</vt:lpstr>
      <vt:lpstr>Equation</vt:lpstr>
      <vt:lpstr>公式</vt:lpstr>
      <vt:lpstr>Research on laser tracker measurement accuracy and data processing</vt:lpstr>
      <vt:lpstr>Outline</vt:lpstr>
      <vt:lpstr>1. Accuracy test experiment for laser tracker </vt:lpstr>
      <vt:lpstr>1. Accuracy test experiment for laser tracker                    ----in the transversal direction</vt:lpstr>
      <vt:lpstr>1. Accuracy test experiment for laser tracker                    ----in the longitudinal direction</vt:lpstr>
      <vt:lpstr>1. Accuracy test experiment for laser tracker                    ----in the vertical direction</vt:lpstr>
      <vt:lpstr>1. Accuracy test experiment for laser tracker                    ----the result of test experiment</vt:lpstr>
      <vt:lpstr>2. Repeatability stastistics in BEPCII storage ring                    ----layout of tunel control network</vt:lpstr>
      <vt:lpstr>2. Repeatability stastistics in BEPCII storage ring                    ----measurement scheme</vt:lpstr>
      <vt:lpstr>2. Repeatability stastistics in BEPCII storage ring          ----repeatability stastistics from 2007-2010 </vt:lpstr>
      <vt:lpstr>2. Repeatability stastistics in BEPCII storage ring       ---- slant distance Repeatability stastistics</vt:lpstr>
      <vt:lpstr>2. Repeatability stastistics in BEPCII storage ring       ---- horizontal angle Repeatability stastistics</vt:lpstr>
      <vt:lpstr>2. Repeatability stastistics in BEPCII storage ring       ---- vertical angle Repeatability stastistics</vt:lpstr>
      <vt:lpstr>1. Accuracy test experiment for laser tracker                    ----</vt:lpstr>
      <vt:lpstr>幻灯片 15</vt:lpstr>
      <vt:lpstr>幻灯片 16</vt:lpstr>
      <vt:lpstr>幻灯片 17</vt:lpstr>
      <vt:lpstr>幻灯片 18</vt:lpstr>
      <vt:lpstr>幻灯片 19</vt:lpstr>
      <vt:lpstr>Summary</vt:lpstr>
      <vt:lpstr>     Thank you！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be done before the end of June  — Global Survey Report</dc:title>
  <dc:creator> </dc:creator>
  <cp:lastModifiedBy>lj</cp:lastModifiedBy>
  <cp:revision>661</cp:revision>
  <dcterms:created xsi:type="dcterms:W3CDTF">2011-04-08T17:06:17Z</dcterms:created>
  <dcterms:modified xsi:type="dcterms:W3CDTF">2014-10-15T05:07:40Z</dcterms:modified>
</cp:coreProperties>
</file>