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1" r:id="rId3"/>
    <p:sldId id="263" r:id="rId4"/>
    <p:sldId id="264" r:id="rId5"/>
    <p:sldId id="259"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71" autoAdjust="0"/>
  </p:normalViewPr>
  <p:slideViewPr>
    <p:cSldViewPr>
      <p:cViewPr>
        <p:scale>
          <a:sx n="98" d="100"/>
          <a:sy n="98" d="100"/>
        </p:scale>
        <p:origin x="-168" y="1314"/>
      </p:cViewPr>
      <p:guideLst>
        <p:guide orient="horz" pos="1248"/>
        <p:guide pos="1344"/>
      </p:guideLst>
    </p:cSldViewPr>
  </p:slideViewPr>
  <p:notesTextViewPr>
    <p:cViewPr>
      <p:scale>
        <a:sx n="1" d="1"/>
        <a:sy n="1" d="1"/>
      </p:scale>
      <p:origin x="0" y="46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1FAE8-340C-4F59-956F-BD1B4EF1C95E}" type="datetimeFigureOut">
              <a:rPr lang="en-US" smtClean="0"/>
              <a:t>10/13/2014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C6252-67C6-4342-B620-0F63D2A5547C}" type="slidenum">
              <a:rPr lang="en-US" smtClean="0"/>
              <a:t>‹#›</a:t>
            </a:fld>
            <a:endParaRPr lang="en-US"/>
          </a:p>
        </p:txBody>
      </p:sp>
    </p:spTree>
    <p:extLst>
      <p:ext uri="{BB962C8B-B14F-4D97-AF65-F5344CB8AC3E}">
        <p14:creationId xmlns:p14="http://schemas.microsoft.com/office/powerpoint/2010/main" val="334388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p>
          <a:p>
            <a:r>
              <a:rPr lang="en-US" dirty="0" smtClean="0"/>
              <a:t>I am honored to be speaking here at the beginning of the 13</a:t>
            </a:r>
            <a:r>
              <a:rPr lang="en-US" baseline="30000" dirty="0" smtClean="0"/>
              <a:t>th</a:t>
            </a:r>
            <a:r>
              <a:rPr lang="en-US" dirty="0" smtClean="0"/>
              <a:t> incarnation of our workshop. </a:t>
            </a:r>
          </a:p>
          <a:p>
            <a:r>
              <a:rPr lang="en-US" dirty="0" smtClean="0"/>
              <a:t>It is exciting to have the workshop for the first time here in China, a country with such a long history. Your ancestors had already built dynasties when many of ours were still gatherers</a:t>
            </a:r>
            <a:r>
              <a:rPr lang="en-US" baseline="0" dirty="0" smtClean="0"/>
              <a:t> and hunters.</a:t>
            </a:r>
          </a:p>
          <a:p>
            <a:r>
              <a:rPr lang="en-US" baseline="0" dirty="0" smtClean="0"/>
              <a:t>But I am not here to talk about Chinese history, although I will talk about the past, but only IWAA’s past.</a:t>
            </a:r>
          </a:p>
          <a:p>
            <a:r>
              <a:rPr lang="en-US" baseline="0" dirty="0" smtClean="0"/>
              <a:t>The idea for this talk occurred to me, when I recently started clearing my office. I don’t want to leave all my junk for my successor to dump. Wading through piles of old documents, I found a letter I had written in 1989 to my then peers, Michel Mayoud at CERN and Franz Löffler at DESY.</a:t>
            </a:r>
          </a:p>
          <a:p>
            <a:endParaRPr lang="en-US" baseline="0" dirty="0" smtClean="0"/>
          </a:p>
          <a:p>
            <a:r>
              <a:rPr lang="en-US" baseline="0" dirty="0" smtClean="0"/>
              <a:t>Next slide </a:t>
            </a:r>
          </a:p>
          <a:p>
            <a:endParaRPr lang="en-US" dirty="0"/>
          </a:p>
        </p:txBody>
      </p:sp>
      <p:sp>
        <p:nvSpPr>
          <p:cNvPr id="4" name="Slide Number Placeholder 3"/>
          <p:cNvSpPr>
            <a:spLocks noGrp="1"/>
          </p:cNvSpPr>
          <p:nvPr>
            <p:ph type="sldNum" sz="quarter" idx="10"/>
          </p:nvPr>
        </p:nvSpPr>
        <p:spPr/>
        <p:txBody>
          <a:bodyPr/>
          <a:lstStyle/>
          <a:p>
            <a:fld id="{8E4C6252-67C6-4342-B620-0F63D2A5547C}" type="slidenum">
              <a:rPr lang="en-US" smtClean="0"/>
              <a:t>1</a:t>
            </a:fld>
            <a:endParaRPr lang="en-US"/>
          </a:p>
        </p:txBody>
      </p:sp>
    </p:spTree>
    <p:extLst>
      <p:ext uri="{BB962C8B-B14F-4D97-AF65-F5344CB8AC3E}">
        <p14:creationId xmlns:p14="http://schemas.microsoft.com/office/powerpoint/2010/main" val="233876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of us had discussed many times how we</a:t>
            </a:r>
            <a:r>
              <a:rPr lang="en-US" baseline="0" dirty="0" smtClean="0"/>
              <a:t> could create a forum to exchange ideas. We all knew we needed such an exchange. This was the time when physicists started to talk about “micron” dimensioned tolerances when we still were struggling to achieve the “sub-millimeter” tolerances. And before moving on into the micron world, we still had to solve many problems in the then present world, e.g. moving data analysis from mainframes to PCs or Unix workstations, creating data bases instead of using files stored on tapes or even punch cards, and many more. </a:t>
            </a:r>
            <a:r>
              <a:rPr lang="en-US" sz="1200" kern="1200" dirty="0" smtClean="0">
                <a:solidFill>
                  <a:schemeClr val="tx1"/>
                </a:solidFill>
                <a:effectLst/>
                <a:latin typeface="+mn-lt"/>
                <a:ea typeface="+mn-ea"/>
                <a:cs typeface="+mn-cs"/>
              </a:rPr>
              <a:t>Instead for each of us reinventing the wheel over again, we wanted to find a way to cross fertilize our ideas. </a:t>
            </a:r>
            <a:endParaRPr lang="en-US" baseline="0" dirty="0" smtClean="0"/>
          </a:p>
          <a:p>
            <a:endParaRPr lang="en-US" baseline="0" dirty="0" smtClean="0"/>
          </a:p>
          <a:p>
            <a:r>
              <a:rPr lang="en-US" baseline="0" dirty="0" smtClean="0"/>
              <a:t>And as </a:t>
            </a:r>
            <a:r>
              <a:rPr lang="en-US" baseline="0" smtClean="0"/>
              <a:t>you recall, </a:t>
            </a:r>
            <a:r>
              <a:rPr lang="en-US" baseline="0" dirty="0" smtClean="0"/>
              <a:t>the late 80ties was pre-internet, no email or messaging, and first generation of personal computers without a graphical user interface, i.e. pre-Windows and pre-Mac. We still used typewriters and wrote letters send by mail. And additionally, long distance and especially transcontinental telephone calls were way too expensive for longer conversations. In other words, communication compared to today, was really slow. </a:t>
            </a:r>
          </a:p>
          <a:p>
            <a:endParaRPr lang="en-US" baseline="0" dirty="0" smtClean="0"/>
          </a:p>
          <a:p>
            <a:r>
              <a:rPr lang="en-US" baseline="0" dirty="0" smtClean="0"/>
              <a:t>So, 25 years ago, in January of 1989, I took the initiative and suggested to create a workshop type meeting to discuss our technical problems and to exchange ideas. And voilà, IWAA was born. </a:t>
            </a:r>
          </a:p>
        </p:txBody>
      </p:sp>
      <p:sp>
        <p:nvSpPr>
          <p:cNvPr id="4" name="Slide Number Placeholder 3"/>
          <p:cNvSpPr>
            <a:spLocks noGrp="1"/>
          </p:cNvSpPr>
          <p:nvPr>
            <p:ph type="sldNum" sz="quarter" idx="10"/>
          </p:nvPr>
        </p:nvSpPr>
        <p:spPr/>
        <p:txBody>
          <a:bodyPr/>
          <a:lstStyle/>
          <a:p>
            <a:fld id="{8E4C6252-67C6-4342-B620-0F63D2A5547C}" type="slidenum">
              <a:rPr lang="en-US" smtClean="0"/>
              <a:t>2</a:t>
            </a:fld>
            <a:endParaRPr lang="en-US"/>
          </a:p>
        </p:txBody>
      </p:sp>
    </p:spTree>
    <p:extLst>
      <p:ext uri="{BB962C8B-B14F-4D97-AF65-F5344CB8AC3E}">
        <p14:creationId xmlns:p14="http://schemas.microsoft.com/office/powerpoint/2010/main" val="407732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group picture of the first workshop. Let me only say,</a:t>
            </a:r>
            <a:r>
              <a:rPr lang="en-US" baseline="0" dirty="0" smtClean="0"/>
              <a:t> time flies!</a:t>
            </a:r>
            <a:endParaRPr lang="en-US" dirty="0"/>
          </a:p>
        </p:txBody>
      </p:sp>
      <p:sp>
        <p:nvSpPr>
          <p:cNvPr id="4" name="Slide Number Placeholder 3"/>
          <p:cNvSpPr>
            <a:spLocks noGrp="1"/>
          </p:cNvSpPr>
          <p:nvPr>
            <p:ph type="sldNum" sz="quarter" idx="10"/>
          </p:nvPr>
        </p:nvSpPr>
        <p:spPr/>
        <p:txBody>
          <a:bodyPr/>
          <a:lstStyle/>
          <a:p>
            <a:fld id="{8E4C6252-67C6-4342-B620-0F63D2A5547C}" type="slidenum">
              <a:rPr lang="en-US" smtClean="0"/>
              <a:t>3</a:t>
            </a:fld>
            <a:endParaRPr lang="en-US"/>
          </a:p>
        </p:txBody>
      </p:sp>
    </p:spTree>
    <p:extLst>
      <p:ext uri="{BB962C8B-B14F-4D97-AF65-F5344CB8AC3E}">
        <p14:creationId xmlns:p14="http://schemas.microsoft.com/office/powerpoint/2010/main" val="285390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IWAA history condensed onto</a:t>
            </a:r>
            <a:r>
              <a:rPr lang="en-US" baseline="0" dirty="0" smtClean="0"/>
              <a:t> one page. </a:t>
            </a:r>
          </a:p>
          <a:p>
            <a:r>
              <a:rPr lang="en-US" dirty="0" smtClean="0"/>
              <a:t>After the third workshop, we changed the schedule to a two year rhythm and a rotation sequence from the Americas to Europe to Asia.</a:t>
            </a:r>
            <a:endParaRPr lang="en-US" dirty="0"/>
          </a:p>
        </p:txBody>
      </p:sp>
      <p:sp>
        <p:nvSpPr>
          <p:cNvPr id="4" name="Slide Number Placeholder 3"/>
          <p:cNvSpPr>
            <a:spLocks noGrp="1"/>
          </p:cNvSpPr>
          <p:nvPr>
            <p:ph type="sldNum" sz="quarter" idx="10"/>
          </p:nvPr>
        </p:nvSpPr>
        <p:spPr/>
        <p:txBody>
          <a:bodyPr/>
          <a:lstStyle/>
          <a:p>
            <a:fld id="{8E4C6252-67C6-4342-B620-0F63D2A5547C}" type="slidenum">
              <a:rPr lang="en-US" smtClean="0"/>
              <a:t>4</a:t>
            </a:fld>
            <a:endParaRPr lang="en-US"/>
          </a:p>
        </p:txBody>
      </p:sp>
    </p:spTree>
    <p:extLst>
      <p:ext uri="{BB962C8B-B14F-4D97-AF65-F5344CB8AC3E}">
        <p14:creationId xmlns:p14="http://schemas.microsoft.com/office/powerpoint/2010/main" val="354442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wonder, why did I delve into the past?</a:t>
            </a:r>
          </a:p>
          <a:p>
            <a:endParaRPr lang="en-US" dirty="0" smtClean="0"/>
          </a:p>
          <a:p>
            <a:r>
              <a:rPr lang="en-US" dirty="0" smtClean="0"/>
              <a:t>Because</a:t>
            </a:r>
            <a:r>
              <a:rPr lang="en-US" baseline="0" dirty="0" smtClean="0"/>
              <a:t> the first workshop happened 25 years ago; 2014 marks the 25</a:t>
            </a:r>
            <a:r>
              <a:rPr lang="en-US" baseline="30000" dirty="0" smtClean="0"/>
              <a:t>th</a:t>
            </a:r>
            <a:r>
              <a:rPr lang="en-US" baseline="0" dirty="0" smtClean="0"/>
              <a:t> anniversary of IWAA, it is time to celebrate!</a:t>
            </a:r>
            <a:endParaRPr lang="en-US" dirty="0" smtClean="0"/>
          </a:p>
          <a:p>
            <a:r>
              <a:rPr lang="en-US" dirty="0" smtClean="0"/>
              <a:t>Thank you to all who have attended the past workshops to make IWAA the success it is. The fact that the workshop is still here after such a long time only shows that it is still relevant. And with your continued participation, it will continue for a long time.</a:t>
            </a:r>
            <a:endParaRPr lang="en-US" dirty="0"/>
          </a:p>
        </p:txBody>
      </p:sp>
      <p:sp>
        <p:nvSpPr>
          <p:cNvPr id="4" name="Slide Number Placeholder 3"/>
          <p:cNvSpPr>
            <a:spLocks noGrp="1"/>
          </p:cNvSpPr>
          <p:nvPr>
            <p:ph type="sldNum" sz="quarter" idx="10"/>
          </p:nvPr>
        </p:nvSpPr>
        <p:spPr/>
        <p:txBody>
          <a:bodyPr/>
          <a:lstStyle/>
          <a:p>
            <a:fld id="{8E4C6252-67C6-4342-B620-0F63D2A5547C}" type="slidenum">
              <a:rPr lang="en-US" smtClean="0"/>
              <a:t>5</a:t>
            </a:fld>
            <a:endParaRPr lang="en-US"/>
          </a:p>
        </p:txBody>
      </p:sp>
    </p:spTree>
    <p:extLst>
      <p:ext uri="{BB962C8B-B14F-4D97-AF65-F5344CB8AC3E}">
        <p14:creationId xmlns:p14="http://schemas.microsoft.com/office/powerpoint/2010/main" val="26916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Back to today, let the 13</a:t>
            </a:r>
            <a:r>
              <a:rPr lang="en-US" baseline="30000" dirty="0" smtClean="0"/>
              <a:t>th</a:t>
            </a:r>
            <a:r>
              <a:rPr lang="en-US" baseline="0" dirty="0" smtClean="0"/>
              <a:t> workshop begin.</a:t>
            </a:r>
          </a:p>
          <a:p>
            <a:endParaRPr lang="en-US" dirty="0"/>
          </a:p>
        </p:txBody>
      </p:sp>
      <p:sp>
        <p:nvSpPr>
          <p:cNvPr id="4" name="Slide Number Placeholder 3"/>
          <p:cNvSpPr>
            <a:spLocks noGrp="1"/>
          </p:cNvSpPr>
          <p:nvPr>
            <p:ph type="sldNum" sz="quarter" idx="10"/>
          </p:nvPr>
        </p:nvSpPr>
        <p:spPr/>
        <p:txBody>
          <a:bodyPr/>
          <a:lstStyle/>
          <a:p>
            <a:fld id="{8E4C6252-67C6-4342-B620-0F63D2A5547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3876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332CC-0D36-4E9A-8769-1A0F28ABE3B7}"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56891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332CC-0D36-4E9A-8769-1A0F28ABE3B7}"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35083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332CC-0D36-4E9A-8769-1A0F28ABE3B7}"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160251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332CC-0D36-4E9A-8769-1A0F28ABE3B7}"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145082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332CC-0D36-4E9A-8769-1A0F28ABE3B7}"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155079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332CC-0D36-4E9A-8769-1A0F28ABE3B7}"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372720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332CC-0D36-4E9A-8769-1A0F28ABE3B7}" type="datetimeFigureOut">
              <a:rPr lang="en-US" smtClean="0"/>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375730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332CC-0D36-4E9A-8769-1A0F28ABE3B7}" type="datetimeFigureOut">
              <a:rPr lang="en-US" smtClean="0"/>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339951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332CC-0D36-4E9A-8769-1A0F28ABE3B7}" type="datetimeFigureOut">
              <a:rPr lang="en-US" smtClean="0"/>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210936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332CC-0D36-4E9A-8769-1A0F28ABE3B7}"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33786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332CC-0D36-4E9A-8769-1A0F28ABE3B7}"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9575-420E-41B8-815C-BCF68B65A5BB}" type="slidenum">
              <a:rPr lang="en-US" smtClean="0"/>
              <a:t>‹#›</a:t>
            </a:fld>
            <a:endParaRPr lang="en-US"/>
          </a:p>
        </p:txBody>
      </p:sp>
    </p:spTree>
    <p:extLst>
      <p:ext uri="{BB962C8B-B14F-4D97-AF65-F5344CB8AC3E}">
        <p14:creationId xmlns:p14="http://schemas.microsoft.com/office/powerpoint/2010/main" val="118429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332CC-0D36-4E9A-8769-1A0F28ABE3B7}" type="datetimeFigureOut">
              <a:rPr lang="en-US" smtClean="0"/>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C9575-420E-41B8-815C-BCF68B65A5BB}" type="slidenum">
              <a:rPr lang="en-US" smtClean="0"/>
              <a:t>‹#›</a:t>
            </a:fld>
            <a:endParaRPr lang="en-US"/>
          </a:p>
        </p:txBody>
      </p:sp>
    </p:spTree>
    <p:extLst>
      <p:ext uri="{BB962C8B-B14F-4D97-AF65-F5344CB8AC3E}">
        <p14:creationId xmlns:p14="http://schemas.microsoft.com/office/powerpoint/2010/main" val="165588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GIF"/><Relationship Id="rId3" Type="http://schemas.openxmlformats.org/officeDocument/2006/relationships/image" Target="../media/image10.gif"/><Relationship Id="rId7" Type="http://schemas.openxmlformats.org/officeDocument/2006/relationships/image" Target="../media/image14.gif"/><Relationship Id="rId12"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g"/><Relationship Id="rId5" Type="http://schemas.openxmlformats.org/officeDocument/2006/relationships/image" Target="../media/image12.gif"/><Relationship Id="rId15" Type="http://schemas.openxmlformats.org/officeDocument/2006/relationships/image" Target="../media/image22.jpeg"/><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png"/><Relationship Id="rId14" Type="http://schemas.openxmlformats.org/officeDocument/2006/relationships/image" Target="../media/image21.gi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7798039" cy="250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3818" y="2667000"/>
            <a:ext cx="8229601"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13</a:t>
            </a:r>
            <a:r>
              <a:rPr lang="en-US" sz="24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International Workshop on Accelerator Alignment</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976009" y="533400"/>
            <a:ext cx="7010400" cy="1446550"/>
          </a:xfrm>
          <a:prstGeom prst="rect">
            <a:avLst/>
          </a:prstGeom>
        </p:spPr>
        <p:txBody>
          <a:bodyPr wrap="square">
            <a:spAutoFit/>
          </a:bodyPr>
          <a:lstStyle/>
          <a:p>
            <a:pPr algn="ctr"/>
            <a:r>
              <a:rPr lang="en-US" sz="4400" b="1" dirty="0">
                <a:ln w="1054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rPr>
              <a:t>Celebrating IWAA’s Anniversary</a:t>
            </a:r>
            <a:endParaRPr lang="en-US" sz="4400" dirty="0">
              <a:effectLst/>
              <a:latin typeface="Times New Roman"/>
              <a:ea typeface="Times New Roman"/>
            </a:endParaRPr>
          </a:p>
        </p:txBody>
      </p:sp>
    </p:spTree>
    <p:extLst>
      <p:ext uri="{BB962C8B-B14F-4D97-AF65-F5344CB8AC3E}">
        <p14:creationId xmlns:p14="http://schemas.microsoft.com/office/powerpoint/2010/main" val="72805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88217"/>
            <a:ext cx="4038600" cy="335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dirty="0" smtClean="0"/>
              <a:t>Letter to M. Mayoud &amp; F. Löffler</a:t>
            </a:r>
            <a:endParaRPr lang="en-US" sz="2800" dirty="0"/>
          </a:p>
        </p:txBody>
      </p:sp>
      <p:pic>
        <p:nvPicPr>
          <p:cNvPr id="2052"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 y="1947435"/>
            <a:ext cx="4038600" cy="38314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852" y="2895600"/>
            <a:ext cx="3633985" cy="22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3350" y="2880090"/>
            <a:ext cx="3686987" cy="26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5562" y="3937356"/>
            <a:ext cx="3633985" cy="22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6850" y="3898346"/>
            <a:ext cx="3686987" cy="26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0432" y="4861564"/>
            <a:ext cx="530968" cy="287608"/>
          </a:xfrm>
          <a:prstGeom prst="rect">
            <a:avLst/>
          </a:prstGeom>
        </p:spPr>
      </p:pic>
    </p:spTree>
    <p:extLst>
      <p:ext uri="{BB962C8B-B14F-4D97-AF65-F5344CB8AC3E}">
        <p14:creationId xmlns:p14="http://schemas.microsoft.com/office/powerpoint/2010/main" val="72856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0" fill="hold"/>
                                        <p:tgtEl>
                                          <p:spTgt spid="2055"/>
                                        </p:tgtEl>
                                      </p:cBhvr>
                                      <p:by x="200000" y="200000"/>
                                    </p:animScale>
                                  </p:childTnLst>
                                </p:cTn>
                              </p:par>
                              <p:par>
                                <p:cTn id="7" presetID="42" presetClass="path" presetSubtype="0" accel="50000" decel="50000" fill="hold" nodeType="withEffect">
                                  <p:stCondLst>
                                    <p:cond delay="0"/>
                                  </p:stCondLst>
                                  <p:childTnLst>
                                    <p:animMotion origin="layout" path="M 0 1.11111E-6 L -0.19792 -0.16111 " pathEditMode="relative" rAng="0" ptsTypes="AA">
                                      <p:cBhvr>
                                        <p:cTn id="8" dur="5000" fill="hold"/>
                                        <p:tgtEl>
                                          <p:spTgt spid="2055"/>
                                        </p:tgtEl>
                                        <p:attrNameLst>
                                          <p:attrName>ppt_x</p:attrName>
                                          <p:attrName>ppt_y</p:attrName>
                                        </p:attrNameLst>
                                      </p:cBhvr>
                                      <p:rCtr x="-9896" y="-8056"/>
                                    </p:animMotion>
                                  </p:childTnLst>
                                </p:cTn>
                              </p:par>
                            </p:childTnLst>
                          </p:cTn>
                        </p:par>
                        <p:par>
                          <p:cTn id="9" fill="hold">
                            <p:stCondLst>
                              <p:cond delay="5000"/>
                            </p:stCondLst>
                            <p:childTnLst>
                              <p:par>
                                <p:cTn id="10" presetID="10" presetClass="exit" presetSubtype="0" fill="hold" nodeType="afterEffect">
                                  <p:stCondLst>
                                    <p:cond delay="5000"/>
                                  </p:stCondLst>
                                  <p:childTnLst>
                                    <p:animEffect transition="out" filter="fade">
                                      <p:cBhvr>
                                        <p:cTn id="11" dur="3000"/>
                                        <p:tgtEl>
                                          <p:spTgt spid="2055"/>
                                        </p:tgtEl>
                                      </p:cBhvr>
                                    </p:animEffect>
                                    <p:set>
                                      <p:cBhvr>
                                        <p:cTn id="12" dur="1" fill="hold">
                                          <p:stCondLst>
                                            <p:cond delay="2999"/>
                                          </p:stCondLst>
                                        </p:cTn>
                                        <p:tgtEl>
                                          <p:spTgt spid="205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5000" fill="hold"/>
                                        <p:tgtEl>
                                          <p:spTgt spid="2056"/>
                                        </p:tgtEl>
                                      </p:cBhvr>
                                      <p:by x="200000" y="200000"/>
                                    </p:animScale>
                                  </p:childTnLst>
                                </p:cTn>
                              </p:par>
                              <p:par>
                                <p:cTn id="17" presetID="42" presetClass="path" presetSubtype="0" accel="50000" decel="50000" fill="hold" nodeType="withEffect">
                                  <p:stCondLst>
                                    <p:cond delay="0"/>
                                  </p:stCondLst>
                                  <p:childTnLst>
                                    <p:animMotion origin="layout" path="M 2.5E-6 2.22222E-6 L -0.19636 -0.3125 " pathEditMode="relative" rAng="0" ptsTypes="AA">
                                      <p:cBhvr>
                                        <p:cTn id="18" dur="5000" fill="hold"/>
                                        <p:tgtEl>
                                          <p:spTgt spid="2056"/>
                                        </p:tgtEl>
                                        <p:attrNameLst>
                                          <p:attrName>ppt_x</p:attrName>
                                          <p:attrName>ppt_y</p:attrName>
                                        </p:attrNameLst>
                                      </p:cBhvr>
                                      <p:rCtr x="-9826" y="-15625"/>
                                    </p:animMotion>
                                  </p:childTnLst>
                                </p:cTn>
                              </p:par>
                            </p:childTnLst>
                          </p:cTn>
                        </p:par>
                        <p:par>
                          <p:cTn id="19" fill="hold">
                            <p:stCondLst>
                              <p:cond delay="5000"/>
                            </p:stCondLst>
                            <p:childTnLst>
                              <p:par>
                                <p:cTn id="20" presetID="10" presetClass="exit" presetSubtype="0" fill="hold" nodeType="afterEffect">
                                  <p:stCondLst>
                                    <p:cond delay="5000"/>
                                  </p:stCondLst>
                                  <p:childTnLst>
                                    <p:animEffect transition="out" filter="fade">
                                      <p:cBhvr>
                                        <p:cTn id="21" dur="3000"/>
                                        <p:tgtEl>
                                          <p:spTgt spid="2056"/>
                                        </p:tgtEl>
                                      </p:cBhvr>
                                    </p:animEffect>
                                    <p:set>
                                      <p:cBhvr>
                                        <p:cTn id="22" dur="1" fill="hold">
                                          <p:stCondLst>
                                            <p:cond delay="2999"/>
                                          </p:stCondLst>
                                        </p:cTn>
                                        <p:tgtEl>
                                          <p:spTgt spid="20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949" y="2057400"/>
            <a:ext cx="6400800" cy="4248912"/>
          </a:xfrm>
          <a:prstGeom prst="rect">
            <a:avLst/>
          </a:prstGeom>
        </p:spPr>
      </p:pic>
      <p:sp>
        <p:nvSpPr>
          <p:cNvPr id="3" name="TextBox 2"/>
          <p:cNvSpPr txBox="1"/>
          <p:nvPr/>
        </p:nvSpPr>
        <p:spPr>
          <a:xfrm>
            <a:off x="451852" y="533400"/>
            <a:ext cx="7913257" cy="800219"/>
          </a:xfrm>
          <a:prstGeom prst="rect">
            <a:avLst/>
          </a:prstGeom>
          <a:noFill/>
        </p:spPr>
        <p:txBody>
          <a:bodyPr wrap="none" rtlCol="0">
            <a:spAutoFit/>
          </a:bodyPr>
          <a:lstStyle/>
          <a:p>
            <a:pPr algn="ctr"/>
            <a:r>
              <a:rPr lang="en-US" sz="2800" dirty="0" smtClean="0"/>
              <a:t>1</a:t>
            </a:r>
            <a:r>
              <a:rPr lang="en-US" sz="2800" baseline="30000" dirty="0" smtClean="0"/>
              <a:t>st</a:t>
            </a:r>
            <a:r>
              <a:rPr lang="en-US" sz="2800" dirty="0" smtClean="0"/>
              <a:t> International Workshop On Accelerator Alignment</a:t>
            </a:r>
          </a:p>
          <a:p>
            <a:pPr algn="ctr"/>
            <a:r>
              <a:rPr lang="en-US" dirty="0" smtClean="0"/>
              <a:t>31 July – 2 August 1989, SLAC</a:t>
            </a:r>
            <a:endParaRPr lang="en-US" dirty="0"/>
          </a:p>
        </p:txBody>
      </p:sp>
    </p:spTree>
    <p:extLst>
      <p:ext uri="{BB962C8B-B14F-4D97-AF65-F5344CB8AC3E}">
        <p14:creationId xmlns:p14="http://schemas.microsoft.com/office/powerpoint/2010/main" val="3810217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868" y="3659618"/>
            <a:ext cx="1072374" cy="82831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740" y="895199"/>
            <a:ext cx="917066" cy="91706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2555" y="954365"/>
            <a:ext cx="798735" cy="79873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4995" y="4881540"/>
            <a:ext cx="1118259" cy="7293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2018" y="2297385"/>
            <a:ext cx="754361" cy="93352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1923" y="3725719"/>
            <a:ext cx="1458878" cy="69611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3319" y="4994768"/>
            <a:ext cx="1856086" cy="502844"/>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7506" y="954365"/>
            <a:ext cx="1132010" cy="890763"/>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80793" y="3747659"/>
            <a:ext cx="1157660" cy="72932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49517" y="2316706"/>
            <a:ext cx="887483" cy="894880"/>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5977" y="911630"/>
            <a:ext cx="1094562" cy="976231"/>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0188" y="2361939"/>
            <a:ext cx="1143621" cy="804411"/>
          </a:xfrm>
          <a:prstGeom prst="rect">
            <a:avLst/>
          </a:prstGeom>
        </p:spPr>
      </p:pic>
      <p:sp>
        <p:nvSpPr>
          <p:cNvPr id="15" name="Rectangle 14"/>
          <p:cNvSpPr/>
          <p:nvPr/>
        </p:nvSpPr>
        <p:spPr>
          <a:xfrm>
            <a:off x="1749517" y="1817718"/>
            <a:ext cx="868207" cy="287002"/>
          </a:xfrm>
          <a:prstGeom prst="rect">
            <a:avLst/>
          </a:prstGeom>
        </p:spPr>
        <p:txBody>
          <a:bodyPr wrap="square">
            <a:spAutoFit/>
          </a:bodyPr>
          <a:lstStyle/>
          <a:p>
            <a:pPr>
              <a:lnSpc>
                <a:spcPct val="115000"/>
              </a:lnSpc>
              <a:spcAft>
                <a:spcPts val="1000"/>
              </a:spcAft>
            </a:pPr>
            <a:r>
              <a:rPr lang="en-US" sz="1100" dirty="0">
                <a:ea typeface="Calibri"/>
                <a:cs typeface="Times New Roman"/>
              </a:rPr>
              <a:t>SLAC 1989</a:t>
            </a:r>
          </a:p>
        </p:txBody>
      </p:sp>
      <p:sp>
        <p:nvSpPr>
          <p:cNvPr id="16" name="Rectangle 15"/>
          <p:cNvSpPr/>
          <p:nvPr/>
        </p:nvSpPr>
        <p:spPr>
          <a:xfrm>
            <a:off x="3554962" y="1817219"/>
            <a:ext cx="796328" cy="287002"/>
          </a:xfrm>
          <a:prstGeom prst="rect">
            <a:avLst/>
          </a:prstGeom>
        </p:spPr>
        <p:txBody>
          <a:bodyPr wrap="square">
            <a:spAutoFit/>
          </a:bodyPr>
          <a:lstStyle/>
          <a:p>
            <a:pPr>
              <a:lnSpc>
                <a:spcPct val="115000"/>
              </a:lnSpc>
              <a:spcAft>
                <a:spcPts val="1000"/>
              </a:spcAft>
            </a:pPr>
            <a:r>
              <a:rPr lang="en-US" sz="1100" dirty="0">
                <a:ea typeface="Calibri"/>
                <a:cs typeface="Times New Roman"/>
              </a:rPr>
              <a:t>DESY 1990</a:t>
            </a:r>
          </a:p>
        </p:txBody>
      </p:sp>
      <p:sp>
        <p:nvSpPr>
          <p:cNvPr id="17" name="Rectangle 16"/>
          <p:cNvSpPr/>
          <p:nvPr/>
        </p:nvSpPr>
        <p:spPr>
          <a:xfrm>
            <a:off x="4826808" y="1817219"/>
            <a:ext cx="826931" cy="287002"/>
          </a:xfrm>
          <a:prstGeom prst="rect">
            <a:avLst/>
          </a:prstGeom>
        </p:spPr>
        <p:txBody>
          <a:bodyPr wrap="square">
            <a:spAutoFit/>
          </a:bodyPr>
          <a:lstStyle/>
          <a:p>
            <a:pPr>
              <a:lnSpc>
                <a:spcPct val="115000"/>
              </a:lnSpc>
              <a:spcAft>
                <a:spcPts val="1000"/>
              </a:spcAft>
            </a:pPr>
            <a:r>
              <a:rPr lang="en-US" sz="1100" dirty="0">
                <a:ea typeface="Calibri"/>
                <a:cs typeface="Times New Roman"/>
              </a:rPr>
              <a:t>CERN 1993</a:t>
            </a:r>
          </a:p>
        </p:txBody>
      </p:sp>
      <p:sp>
        <p:nvSpPr>
          <p:cNvPr id="18" name="Rectangle 17"/>
          <p:cNvSpPr/>
          <p:nvPr/>
        </p:nvSpPr>
        <p:spPr>
          <a:xfrm>
            <a:off x="6757438" y="1817718"/>
            <a:ext cx="800394" cy="287002"/>
          </a:xfrm>
          <a:prstGeom prst="rect">
            <a:avLst/>
          </a:prstGeom>
        </p:spPr>
        <p:txBody>
          <a:bodyPr wrap="square">
            <a:spAutoFit/>
          </a:bodyPr>
          <a:lstStyle/>
          <a:p>
            <a:pPr>
              <a:lnSpc>
                <a:spcPct val="115000"/>
              </a:lnSpc>
              <a:spcAft>
                <a:spcPts val="1000"/>
              </a:spcAft>
            </a:pPr>
            <a:r>
              <a:rPr lang="en-US" sz="1100" dirty="0">
                <a:ea typeface="Calibri"/>
                <a:cs typeface="Times New Roman"/>
              </a:rPr>
              <a:t>KEK 1995</a:t>
            </a:r>
          </a:p>
        </p:txBody>
      </p:sp>
      <p:sp>
        <p:nvSpPr>
          <p:cNvPr id="19" name="Rectangle 18"/>
          <p:cNvSpPr/>
          <p:nvPr/>
        </p:nvSpPr>
        <p:spPr>
          <a:xfrm>
            <a:off x="1848527" y="3199567"/>
            <a:ext cx="751197" cy="287002"/>
          </a:xfrm>
          <a:prstGeom prst="rect">
            <a:avLst/>
          </a:prstGeom>
        </p:spPr>
        <p:txBody>
          <a:bodyPr wrap="square">
            <a:spAutoFit/>
          </a:bodyPr>
          <a:lstStyle/>
          <a:p>
            <a:pPr>
              <a:lnSpc>
                <a:spcPct val="115000"/>
              </a:lnSpc>
              <a:spcAft>
                <a:spcPts val="1000"/>
              </a:spcAft>
            </a:pPr>
            <a:r>
              <a:rPr lang="en-US" sz="1100" dirty="0">
                <a:ea typeface="Calibri"/>
                <a:cs typeface="Times New Roman"/>
              </a:rPr>
              <a:t>ANL 1997</a:t>
            </a:r>
          </a:p>
        </p:txBody>
      </p:sp>
      <p:sp>
        <p:nvSpPr>
          <p:cNvPr id="20" name="Rectangle 19"/>
          <p:cNvSpPr/>
          <p:nvPr/>
        </p:nvSpPr>
        <p:spPr>
          <a:xfrm>
            <a:off x="4274992" y="3199567"/>
            <a:ext cx="812740" cy="287002"/>
          </a:xfrm>
          <a:prstGeom prst="rect">
            <a:avLst/>
          </a:prstGeom>
        </p:spPr>
        <p:txBody>
          <a:bodyPr wrap="square">
            <a:spAutoFit/>
          </a:bodyPr>
          <a:lstStyle/>
          <a:p>
            <a:pPr>
              <a:lnSpc>
                <a:spcPct val="115000"/>
              </a:lnSpc>
              <a:spcAft>
                <a:spcPts val="1000"/>
              </a:spcAft>
            </a:pPr>
            <a:r>
              <a:rPr lang="en-US" sz="1100" dirty="0">
                <a:ea typeface="Calibri"/>
                <a:cs typeface="Times New Roman"/>
              </a:rPr>
              <a:t>ESRF 1999</a:t>
            </a:r>
          </a:p>
        </p:txBody>
      </p:sp>
      <p:sp>
        <p:nvSpPr>
          <p:cNvPr id="21" name="Rectangle 20"/>
          <p:cNvSpPr/>
          <p:nvPr/>
        </p:nvSpPr>
        <p:spPr>
          <a:xfrm>
            <a:off x="6757438" y="3199567"/>
            <a:ext cx="1004371" cy="287002"/>
          </a:xfrm>
          <a:prstGeom prst="rect">
            <a:avLst/>
          </a:prstGeom>
        </p:spPr>
        <p:txBody>
          <a:bodyPr wrap="square">
            <a:spAutoFit/>
          </a:bodyPr>
          <a:lstStyle/>
          <a:p>
            <a:pPr>
              <a:lnSpc>
                <a:spcPct val="115000"/>
              </a:lnSpc>
              <a:spcAft>
                <a:spcPts val="1000"/>
              </a:spcAft>
            </a:pPr>
            <a:r>
              <a:rPr lang="en-US" sz="1100" dirty="0">
                <a:ea typeface="Calibri"/>
                <a:cs typeface="Times New Roman"/>
              </a:rPr>
              <a:t>Spring8 2002</a:t>
            </a:r>
          </a:p>
        </p:txBody>
      </p:sp>
      <p:sp>
        <p:nvSpPr>
          <p:cNvPr id="22" name="Rectangle 21"/>
          <p:cNvSpPr/>
          <p:nvPr/>
        </p:nvSpPr>
        <p:spPr>
          <a:xfrm>
            <a:off x="1822114" y="4487934"/>
            <a:ext cx="906128" cy="287002"/>
          </a:xfrm>
          <a:prstGeom prst="rect">
            <a:avLst/>
          </a:prstGeom>
        </p:spPr>
        <p:txBody>
          <a:bodyPr wrap="square">
            <a:spAutoFit/>
          </a:bodyPr>
          <a:lstStyle/>
          <a:p>
            <a:pPr>
              <a:lnSpc>
                <a:spcPct val="115000"/>
              </a:lnSpc>
              <a:spcAft>
                <a:spcPts val="1000"/>
              </a:spcAft>
            </a:pPr>
            <a:r>
              <a:rPr lang="en-US" sz="1100" dirty="0">
                <a:ea typeface="Calibri"/>
                <a:cs typeface="Times New Roman"/>
              </a:rPr>
              <a:t>CERN 2004</a:t>
            </a:r>
          </a:p>
        </p:txBody>
      </p:sp>
      <p:sp>
        <p:nvSpPr>
          <p:cNvPr id="23" name="Rectangle 22"/>
          <p:cNvSpPr/>
          <p:nvPr/>
        </p:nvSpPr>
        <p:spPr>
          <a:xfrm>
            <a:off x="4310958" y="4476985"/>
            <a:ext cx="891831" cy="287002"/>
          </a:xfrm>
          <a:prstGeom prst="rect">
            <a:avLst/>
          </a:prstGeom>
        </p:spPr>
        <p:txBody>
          <a:bodyPr wrap="square">
            <a:spAutoFit/>
          </a:bodyPr>
          <a:lstStyle/>
          <a:p>
            <a:pPr>
              <a:lnSpc>
                <a:spcPct val="115000"/>
              </a:lnSpc>
              <a:spcAft>
                <a:spcPts val="1000"/>
              </a:spcAft>
            </a:pPr>
            <a:r>
              <a:rPr lang="en-US" sz="1100" dirty="0">
                <a:ea typeface="Calibri"/>
                <a:cs typeface="Times New Roman"/>
              </a:rPr>
              <a:t>SLAC 2006</a:t>
            </a:r>
          </a:p>
        </p:txBody>
      </p:sp>
      <p:sp>
        <p:nvSpPr>
          <p:cNvPr id="24" name="Rectangle 23"/>
          <p:cNvSpPr/>
          <p:nvPr/>
        </p:nvSpPr>
        <p:spPr>
          <a:xfrm>
            <a:off x="6944401" y="4487934"/>
            <a:ext cx="725115" cy="287002"/>
          </a:xfrm>
          <a:prstGeom prst="rect">
            <a:avLst/>
          </a:prstGeom>
        </p:spPr>
        <p:txBody>
          <a:bodyPr wrap="square">
            <a:spAutoFit/>
          </a:bodyPr>
          <a:lstStyle/>
          <a:p>
            <a:pPr>
              <a:lnSpc>
                <a:spcPct val="115000"/>
              </a:lnSpc>
              <a:spcAft>
                <a:spcPts val="1000"/>
              </a:spcAft>
            </a:pPr>
            <a:r>
              <a:rPr lang="en-US" sz="1100" dirty="0">
                <a:ea typeface="Calibri"/>
                <a:cs typeface="Times New Roman"/>
              </a:rPr>
              <a:t>KEK 2008</a:t>
            </a:r>
          </a:p>
        </p:txBody>
      </p:sp>
      <p:sp>
        <p:nvSpPr>
          <p:cNvPr id="25" name="Rectangle 24"/>
          <p:cNvSpPr/>
          <p:nvPr/>
        </p:nvSpPr>
        <p:spPr>
          <a:xfrm>
            <a:off x="1892578" y="5610840"/>
            <a:ext cx="835664" cy="287002"/>
          </a:xfrm>
          <a:prstGeom prst="rect">
            <a:avLst/>
          </a:prstGeom>
        </p:spPr>
        <p:txBody>
          <a:bodyPr wrap="square">
            <a:spAutoFit/>
          </a:bodyPr>
          <a:lstStyle/>
          <a:p>
            <a:pPr>
              <a:lnSpc>
                <a:spcPct val="115000"/>
              </a:lnSpc>
              <a:spcAft>
                <a:spcPts val="1000"/>
              </a:spcAft>
            </a:pPr>
            <a:r>
              <a:rPr lang="en-US" sz="1100" dirty="0">
                <a:ea typeface="Calibri"/>
                <a:cs typeface="Times New Roman"/>
              </a:rPr>
              <a:t>DESY 2010</a:t>
            </a:r>
          </a:p>
        </p:txBody>
      </p:sp>
      <p:sp>
        <p:nvSpPr>
          <p:cNvPr id="26" name="Rectangle 25"/>
          <p:cNvSpPr/>
          <p:nvPr/>
        </p:nvSpPr>
        <p:spPr>
          <a:xfrm>
            <a:off x="4310958" y="5610840"/>
            <a:ext cx="896263" cy="287002"/>
          </a:xfrm>
          <a:prstGeom prst="rect">
            <a:avLst/>
          </a:prstGeom>
        </p:spPr>
        <p:txBody>
          <a:bodyPr wrap="square">
            <a:spAutoFit/>
          </a:bodyPr>
          <a:lstStyle/>
          <a:p>
            <a:pPr>
              <a:lnSpc>
                <a:spcPct val="115000"/>
              </a:lnSpc>
              <a:spcAft>
                <a:spcPts val="1000"/>
              </a:spcAft>
            </a:pPr>
            <a:r>
              <a:rPr lang="en-US" sz="1100" dirty="0">
                <a:ea typeface="Calibri"/>
                <a:cs typeface="Times New Roman"/>
              </a:rPr>
              <a:t>FNAL 2012</a:t>
            </a:r>
          </a:p>
        </p:txBody>
      </p:sp>
      <p:pic>
        <p:nvPicPr>
          <p:cNvPr id="2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90505" y="4952344"/>
            <a:ext cx="1832905" cy="58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6867546" y="5610840"/>
            <a:ext cx="896263" cy="275588"/>
          </a:xfrm>
          <a:prstGeom prst="rect">
            <a:avLst/>
          </a:prstGeom>
        </p:spPr>
        <p:txBody>
          <a:bodyPr wrap="square">
            <a:spAutoFit/>
          </a:bodyPr>
          <a:lstStyle/>
          <a:p>
            <a:pPr>
              <a:lnSpc>
                <a:spcPct val="115000"/>
              </a:lnSpc>
              <a:spcAft>
                <a:spcPts val="1000"/>
              </a:spcAft>
            </a:pPr>
            <a:r>
              <a:rPr lang="en-US" sz="1100" dirty="0" smtClean="0">
                <a:ea typeface="Calibri"/>
                <a:cs typeface="Times New Roman"/>
              </a:rPr>
              <a:t>IHEP 2014</a:t>
            </a:r>
            <a:endParaRPr lang="en-US" sz="1100" dirty="0">
              <a:ea typeface="Calibri"/>
              <a:cs typeface="Times New Roman"/>
            </a:endParaRPr>
          </a:p>
        </p:txBody>
      </p:sp>
      <p:sp>
        <p:nvSpPr>
          <p:cNvPr id="7" name="TextBox 6"/>
          <p:cNvSpPr txBox="1"/>
          <p:nvPr/>
        </p:nvSpPr>
        <p:spPr>
          <a:xfrm>
            <a:off x="1392823" y="6324600"/>
            <a:ext cx="6867970" cy="369332"/>
          </a:xfrm>
          <a:prstGeom prst="rect">
            <a:avLst/>
          </a:prstGeom>
          <a:noFill/>
        </p:spPr>
        <p:txBody>
          <a:bodyPr wrap="none" rtlCol="0">
            <a:spAutoFit/>
          </a:bodyPr>
          <a:lstStyle/>
          <a:p>
            <a:r>
              <a:rPr lang="en-US" dirty="0" smtClean="0"/>
              <a:t>IWAA Homepage: http://www-conf.slac.stanford.edu/iwaa/default.htm</a:t>
            </a:r>
            <a:endParaRPr lang="en-US" dirty="0"/>
          </a:p>
        </p:txBody>
      </p:sp>
    </p:spTree>
    <p:extLst>
      <p:ext uri="{BB962C8B-B14F-4D97-AF65-F5344CB8AC3E}">
        <p14:creationId xmlns:p14="http://schemas.microsoft.com/office/powerpoint/2010/main" val="158604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083733"/>
            <a:ext cx="5458970" cy="4690836"/>
          </a:xfrm>
          <a:prstGeom prst="rect">
            <a:avLst/>
          </a:prstGeom>
        </p:spPr>
      </p:pic>
    </p:spTree>
    <p:extLst>
      <p:ext uri="{BB962C8B-B14F-4D97-AF65-F5344CB8AC3E}">
        <p14:creationId xmlns:p14="http://schemas.microsoft.com/office/powerpoint/2010/main" val="2492960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7798039" cy="250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399" y="609600"/>
            <a:ext cx="8229601" cy="1754326"/>
          </a:xfrm>
          <a:prstGeom prst="rect">
            <a:avLst/>
          </a:prstGeom>
          <a:noFill/>
        </p:spPr>
        <p:txBody>
          <a:bodyPr wrap="square" lIns="91440" tIns="45720" rIns="91440" bIns="45720">
            <a:spAutoFit/>
          </a:bodyPr>
          <a:lstStyle/>
          <a:p>
            <a:pPr algn="ctr"/>
            <a:r>
              <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13</a:t>
            </a:r>
            <a:r>
              <a:rPr lang="en-US" sz="5400" b="1" baseline="3000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th</a:t>
            </a:r>
            <a:r>
              <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International Workshop on Accelerator Alignment</a:t>
            </a:r>
          </a:p>
        </p:txBody>
      </p:sp>
      <p:sp>
        <p:nvSpPr>
          <p:cNvPr id="4" name="TextBox 3"/>
          <p:cNvSpPr txBox="1"/>
          <p:nvPr/>
        </p:nvSpPr>
        <p:spPr>
          <a:xfrm>
            <a:off x="4390244" y="2590800"/>
            <a:ext cx="515910" cy="584775"/>
          </a:xfrm>
          <a:prstGeom prst="rect">
            <a:avLst/>
          </a:prstGeom>
          <a:noFill/>
        </p:spPr>
        <p:txBody>
          <a:bodyPr wrap="none" rtlCol="0">
            <a:spAutoFit/>
          </a:bodyPr>
          <a:lstStyle/>
          <a:p>
            <a:r>
              <a:rPr lang="en-US" sz="3200" dirty="0">
                <a:solidFill>
                  <a:prstClr val="white">
                    <a:lumMod val="50000"/>
                  </a:prstClr>
                </a:solidFill>
              </a:rPr>
              <a:t>at</a:t>
            </a:r>
          </a:p>
        </p:txBody>
      </p:sp>
    </p:spTree>
    <p:extLst>
      <p:ext uri="{BB962C8B-B14F-4D97-AF65-F5344CB8AC3E}">
        <p14:creationId xmlns:p14="http://schemas.microsoft.com/office/powerpoint/2010/main" val="1361577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625</Words>
  <Application>Microsoft Office PowerPoint</Application>
  <PresentationFormat>On-screen Show (4:3)</PresentationFormat>
  <Paragraphs>48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Letter to M. Mayoud &amp; F. Löffler</vt:lpstr>
      <vt:lpstr>PowerPoint Presentation</vt:lpstr>
      <vt:lpstr>PowerPoint Presentation</vt:lpstr>
      <vt:lpstr>PowerPoint Presentation</vt:lpstr>
      <vt:lpstr>PowerPoint Presentation</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Ruland</dc:creator>
  <cp:lastModifiedBy>SLAC</cp:lastModifiedBy>
  <cp:revision>40</cp:revision>
  <dcterms:created xsi:type="dcterms:W3CDTF">2014-10-09T21:19:11Z</dcterms:created>
  <dcterms:modified xsi:type="dcterms:W3CDTF">2014-10-13T13:12:15Z</dcterms:modified>
</cp:coreProperties>
</file>