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77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7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8A1D4-833C-9040-8DE7-F184EA41C41B}" type="datetimeFigureOut">
              <a:rPr kumimoji="1" lang="zh-CN" altLang="en-US" smtClean="0"/>
              <a:pPr/>
              <a:t>2014/10/14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ACCE0-2909-BF41-8AFD-DAE5469C9B42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86050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B00C55F7-F2D6-49B2-ADBB-D6BB017D77B5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4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>
              <a:latin typeface="Times New Roman" charset="0"/>
              <a:ea typeface="SimSun" charset="0"/>
            </a:endParaRPr>
          </a:p>
        </p:txBody>
      </p:sp>
      <p:sp>
        <p:nvSpPr>
          <p:cNvPr id="1771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algn="r"/>
            <a:fld id="{928E046F-8388-C945-BF39-C55C7377B8BE}" type="slidenum">
              <a:rPr kumimoji="0" lang="zh-CN" altLang="en-US">
                <a:solidFill>
                  <a:srgbClr val="000000"/>
                </a:solidFill>
                <a:latin typeface="Calibri" charset="0"/>
              </a:rPr>
              <a:pPr algn="r"/>
              <a:t>15</a:t>
            </a:fld>
            <a:endParaRPr kumimoji="0" lang="en-US" altLang="zh-CN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B00C55F7-F2D6-49B2-ADBB-D6BB017D77B5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631EB1-11C3-9048-AE7F-803B669A2F3A}" type="datetimeFigureOut">
              <a:rPr lang="zh-CN" altLang="en-US"/>
              <a:pPr/>
              <a:t>2014/10/14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918D8-AB4A-6943-BDAE-7764C99701A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99890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A104F-3E57-6249-AE28-833F0D18DF25}" type="datetimeFigureOut">
              <a:rPr lang="zh-CN" altLang="en-US"/>
              <a:pPr/>
              <a:t>2014/10/14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F2886-CE03-8B46-B385-A6EB44A18EE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24820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DD69C8-8D17-9E4E-A3FA-E5DA7BA2D764}" type="datetimeFigureOut">
              <a:rPr lang="zh-CN" altLang="en-US"/>
              <a:pPr/>
              <a:t>2014/10/14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23335-D25C-C84A-8D00-C9E39681D47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082976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69588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3175" y="728663"/>
            <a:ext cx="7920038" cy="107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srgbClr val="F79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956550" y="728663"/>
            <a:ext cx="118745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srgbClr val="F79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02840" y="29303"/>
            <a:ext cx="8229600" cy="807433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CN" altLang="en-US" sz="3600" b="1" kern="120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charset="0"/>
              </a:defRPr>
            </a:lvl1pPr>
          </a:lstStyle>
          <a:p>
            <a:fld id="{9D8C5DFF-F2E8-2944-9F54-711BA993002C}" type="datetime1">
              <a:rPr lang="zh-CN" altLang="en-US"/>
              <a:pPr/>
              <a:t>2014/10/14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SimSun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charset="0"/>
              </a:defRPr>
            </a:lvl1pPr>
          </a:lstStyle>
          <a:p>
            <a:fld id="{5673DC87-A73B-064C-9F10-C778EC912AF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5196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9732D-2731-6947-B69A-BF88AFE61F06}" type="datetimeFigureOut">
              <a:rPr lang="zh-CN" altLang="en-US"/>
              <a:pPr/>
              <a:t>2014/10/14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61E19-A0A3-2B41-B7C8-C15FB20DBD7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87254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AC6C7-1111-004F-9A1C-5F9F7949FE51}" type="datetimeFigureOut">
              <a:rPr lang="zh-CN" altLang="en-US"/>
              <a:pPr/>
              <a:t>2014/10/14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CE1D8-1560-7C48-AE5B-C885CC9DCAB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68756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2473F4-AF05-2F42-80FA-42161771DEAC}" type="datetimeFigureOut">
              <a:rPr lang="zh-CN" altLang="en-US"/>
              <a:pPr/>
              <a:t>2014/10/14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BF6380-C30C-5548-A782-2453EE50F10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558348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F5DEA-7AF0-A44F-98CF-6D99A3B6B39F}" type="datetimeFigureOut">
              <a:rPr lang="zh-CN" altLang="en-US"/>
              <a:pPr/>
              <a:t>2014/10/14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01C01-4DD1-3446-B924-9DFBD4A8E08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74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9D9B1-A6FA-834E-85D7-1AA4B32E1F89}" type="datetimeFigureOut">
              <a:rPr lang="zh-CN" altLang="en-US"/>
              <a:pPr/>
              <a:t>2014/10/14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D67571-1D3A-1A40-9CCA-F2B18EC1866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06507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DD2B8-C2D5-314E-B039-C46795CD84D2}" type="datetimeFigureOut">
              <a:rPr lang="zh-CN" altLang="en-US"/>
              <a:pPr/>
              <a:t>2014/10/14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BDEEA-6CD3-8F4C-AF18-70ADDC6CC4C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88111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F2127-C71B-1649-B53E-31A95D4520C1}" type="datetimeFigureOut">
              <a:rPr lang="zh-CN" altLang="en-US"/>
              <a:pPr/>
              <a:t>2014/10/14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B8C661-00E1-6C4B-96FB-8901F09D6D1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7573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4AC15-0B1F-4E4E-8518-C206DEE0B6B3}" type="datetimeFigureOut">
              <a:rPr lang="zh-CN" altLang="en-US"/>
              <a:pPr/>
              <a:t>2014/10/14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63411-5073-FA42-93D8-55141F3655B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72954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755650" y="5876925"/>
            <a:ext cx="7704138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  <a:cs typeface="+mn-cs"/>
            </a:endParaRPr>
          </a:p>
        </p:txBody>
      </p:sp>
      <p:pic>
        <p:nvPicPr>
          <p:cNvPr id="7171" name="Picture 10" descr="symbol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994400"/>
            <a:ext cx="24415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550" y="809625"/>
            <a:ext cx="100806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charset="0"/>
                <a:ea typeface="仿宋_GB2312" charset="0"/>
                <a:cs typeface="仿宋_GB2312" charset="0"/>
              </a:defRPr>
            </a:lvl1pPr>
          </a:lstStyle>
          <a:p>
            <a:fld id="{9C48A3C2-13A6-3D4C-8C49-D1911D5429B8}" type="datetimeFigureOut">
              <a:rPr lang="zh-CN" altLang="en-US"/>
              <a:pPr/>
              <a:t>2014/10/14</a:t>
            </a:fld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charset="0"/>
                <a:ea typeface="仿宋_GB2312" charset="0"/>
                <a:cs typeface="仿宋_GB2312" charset="0"/>
              </a:defRPr>
            </a:lvl1pPr>
          </a:lstStyle>
          <a:p>
            <a:fld id="{A1622E53-BCDD-8544-B567-C7CEEE17C6AC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57238" y="1196975"/>
            <a:ext cx="712787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楷体_GB2312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rgbClr val="3333CC"/>
          </a:solidFill>
          <a:latin typeface="+mn-lt"/>
          <a:ea typeface="+mn-ea"/>
          <a:cs typeface="仿宋_GB2312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660033"/>
          </a:solidFill>
          <a:latin typeface="+mn-lt"/>
          <a:ea typeface="宋体" pitchFamily="2" charset="-122"/>
          <a:cs typeface="宋体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000066"/>
          </a:solidFill>
          <a:latin typeface="+mn-lt"/>
          <a:ea typeface="宋体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rgbClr val="006600"/>
          </a:solidFill>
          <a:latin typeface="+mn-lt"/>
          <a:ea typeface="宋体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97-2003____1.xls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logol.jpg"/>
          <p:cNvPicPr>
            <a:picLocks noChangeAspect="1"/>
          </p:cNvPicPr>
          <p:nvPr/>
        </p:nvPicPr>
        <p:blipFill rotWithShape="1">
          <a:blip r:embed="rId2" cstate="print">
            <a:alphaModFix amt="38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35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673"/>
          <a:stretch/>
        </p:blipFill>
        <p:spPr>
          <a:xfrm>
            <a:off x="0" y="3176898"/>
            <a:ext cx="5306128" cy="36473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245905"/>
            <a:ext cx="7772400" cy="1470025"/>
          </a:xfrm>
        </p:spPr>
        <p:txBody>
          <a:bodyPr/>
          <a:lstStyle/>
          <a:p>
            <a:r>
              <a:rPr kumimoji="1" lang="en-US" altLang="zh-CN" sz="4400" dirty="0" smtClean="0"/>
              <a:t>Welcome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to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IHEP</a:t>
            </a:r>
            <a:endParaRPr kumimoji="1" lang="zh-CN" altLang="en-US" sz="4400" dirty="0"/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4295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标题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Calibri" charset="0"/>
                <a:ea typeface="SimSun" charset="0"/>
                <a:cs typeface="SimSun" charset="0"/>
              </a:rPr>
              <a:t>Future: CEPC+SppC</a:t>
            </a:r>
            <a:endParaRPr lang="zh-CN" altLang="en-US" b="1">
              <a:solidFill>
                <a:srgbClr val="FF0000"/>
              </a:solidFill>
              <a:latin typeface="Calibri" charset="0"/>
              <a:ea typeface="SimSun" charset="0"/>
              <a:cs typeface="SimSun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388" y="1268413"/>
            <a:ext cx="8785225" cy="108108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rgbClr val="7030A0"/>
                </a:solidFill>
                <a:ea typeface="黑体" pitchFamily="49" charset="-122"/>
              </a:rPr>
              <a:t>Thanks to the discovery of the low mass Higgs boson, and stimulated by ideas of Circular Higgs Factories in the world, </a:t>
            </a:r>
            <a:r>
              <a:rPr lang="en-US" altLang="zh-CN" dirty="0" err="1">
                <a:solidFill>
                  <a:srgbClr val="7030A0"/>
                </a:solidFill>
                <a:ea typeface="黑体" pitchFamily="49" charset="-122"/>
              </a:rPr>
              <a:t>CEPC+SppC</a:t>
            </a:r>
            <a:r>
              <a:rPr lang="en-US" altLang="zh-CN" dirty="0">
                <a:solidFill>
                  <a:srgbClr val="7030A0"/>
                </a:solidFill>
                <a:ea typeface="黑体" pitchFamily="49" charset="-122"/>
              </a:rPr>
              <a:t> configuration was proposed in Sep. 2012 </a:t>
            </a:r>
          </a:p>
        </p:txBody>
      </p:sp>
      <p:grpSp>
        <p:nvGrpSpPr>
          <p:cNvPr id="162820" name="组合 20"/>
          <p:cNvGrpSpPr>
            <a:grpSpLocks/>
          </p:cNvGrpSpPr>
          <p:nvPr/>
        </p:nvGrpSpPr>
        <p:grpSpPr bwMode="auto">
          <a:xfrm>
            <a:off x="436563" y="2876550"/>
            <a:ext cx="8210550" cy="3741738"/>
            <a:chOff x="467419" y="1736327"/>
            <a:chExt cx="8209235" cy="3741178"/>
          </a:xfrm>
        </p:grpSpPr>
        <p:sp>
          <p:nvSpPr>
            <p:cNvPr id="162822" name="TextBox 78"/>
            <p:cNvSpPr txBox="1">
              <a:spLocks noChangeArrowheads="1"/>
            </p:cNvSpPr>
            <p:nvPr/>
          </p:nvSpPr>
          <p:spPr bwMode="auto">
            <a:xfrm>
              <a:off x="467419" y="4769619"/>
              <a:ext cx="192392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r>
                <a:rPr kumimoji="0" lang="en-US" altLang="zh-CN" sz="1000" b="1">
                  <a:solidFill>
                    <a:srgbClr val="000000"/>
                  </a:solidFill>
                  <a:latin typeface="Times New Roman" charset="0"/>
                  <a:ea typeface="SimSun" charset="0"/>
                  <a:cs typeface="Times New Roman" charset="0"/>
                </a:rPr>
                <a:t>LTB : Linac to Booster </a:t>
              </a:r>
            </a:p>
            <a:p>
              <a:endParaRPr kumimoji="0" lang="en-US" altLang="zh-CN" sz="1000">
                <a:solidFill>
                  <a:srgbClr val="000000"/>
                </a:solidFill>
                <a:latin typeface="Times New Roman" charset="0"/>
                <a:ea typeface="SimSun" charset="0"/>
                <a:cs typeface="Times New Roman" charset="0"/>
              </a:endParaRPr>
            </a:p>
            <a:p>
              <a:r>
                <a:rPr kumimoji="0" lang="en-US" altLang="zh-CN" sz="1000" b="1">
                  <a:solidFill>
                    <a:srgbClr val="000000"/>
                  </a:solidFill>
                  <a:latin typeface="Times New Roman" charset="0"/>
                  <a:ea typeface="SimSun" charset="0"/>
                  <a:cs typeface="Times New Roman" charset="0"/>
                </a:rPr>
                <a:t>BTC : Booster to Collider Ring </a:t>
              </a:r>
            </a:p>
            <a:p>
              <a:endParaRPr kumimoji="0" lang="zh-CN" altLang="en-US" sz="1000">
                <a:solidFill>
                  <a:srgbClr val="000000"/>
                </a:solidFill>
                <a:latin typeface="Times New Roman" charset="0"/>
                <a:ea typeface="SimSun" charset="0"/>
                <a:cs typeface="Times New Roman" charset="0"/>
              </a:endParaRPr>
            </a:p>
          </p:txBody>
        </p:sp>
        <p:cxnSp>
          <p:nvCxnSpPr>
            <p:cNvPr id="6" name="直接连接符 5"/>
            <p:cNvCxnSpPr>
              <a:stCxn id="162845" idx="5"/>
            </p:cNvCxnSpPr>
            <p:nvPr/>
          </p:nvCxnSpPr>
          <p:spPr>
            <a:xfrm flipV="1">
              <a:off x="6379909" y="2799793"/>
              <a:ext cx="119044" cy="13333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>
              <a:off x="899150" y="1988702"/>
              <a:ext cx="7234666" cy="2758662"/>
            </a:xfrm>
            <a:prstGeom prst="ellipse">
              <a:avLst/>
            </a:prstGeom>
            <a:noFill/>
            <a:ln w="76200">
              <a:solidFill>
                <a:srgbClr val="1108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7425904" y="2664876"/>
              <a:ext cx="566646" cy="315865"/>
            </a:xfrm>
            <a:custGeom>
              <a:avLst/>
              <a:gdLst>
                <a:gd name="connsiteX0" fmla="*/ 523875 w 525249"/>
                <a:gd name="connsiteY0" fmla="*/ 315699 h 315699"/>
                <a:gd name="connsiteX1" fmla="*/ 523875 w 525249"/>
                <a:gd name="connsiteY1" fmla="*/ 239499 h 315699"/>
                <a:gd name="connsiteX2" fmla="*/ 509587 w 525249"/>
                <a:gd name="connsiteY2" fmla="*/ 215687 h 315699"/>
                <a:gd name="connsiteX3" fmla="*/ 495300 w 525249"/>
                <a:gd name="connsiteY3" fmla="*/ 172824 h 315699"/>
                <a:gd name="connsiteX4" fmla="*/ 442912 w 525249"/>
                <a:gd name="connsiteY4" fmla="*/ 120437 h 315699"/>
                <a:gd name="connsiteX5" fmla="*/ 395287 w 525249"/>
                <a:gd name="connsiteY5" fmla="*/ 91862 h 315699"/>
                <a:gd name="connsiteX6" fmla="*/ 309562 w 525249"/>
                <a:gd name="connsiteY6" fmla="*/ 63287 h 315699"/>
                <a:gd name="connsiteX7" fmla="*/ 247650 w 525249"/>
                <a:gd name="connsiteY7" fmla="*/ 44237 h 315699"/>
                <a:gd name="connsiteX8" fmla="*/ 185737 w 525249"/>
                <a:gd name="connsiteY8" fmla="*/ 34712 h 315699"/>
                <a:gd name="connsiteX9" fmla="*/ 95250 w 525249"/>
                <a:gd name="connsiteY9" fmla="*/ 20424 h 315699"/>
                <a:gd name="connsiteX10" fmla="*/ 42862 w 525249"/>
                <a:gd name="connsiteY10" fmla="*/ 15662 h 315699"/>
                <a:gd name="connsiteX11" fmla="*/ 23812 w 525249"/>
                <a:gd name="connsiteY11" fmla="*/ 1374 h 315699"/>
                <a:gd name="connsiteX12" fmla="*/ 0 w 525249"/>
                <a:gd name="connsiteY12" fmla="*/ 1374 h 31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5249" h="315699">
                  <a:moveTo>
                    <a:pt x="523875" y="315699"/>
                  </a:moveTo>
                  <a:cubicBezTo>
                    <a:pt x="525065" y="285933"/>
                    <a:pt x="526256" y="256168"/>
                    <a:pt x="523875" y="239499"/>
                  </a:cubicBezTo>
                  <a:cubicBezTo>
                    <a:pt x="521494" y="222830"/>
                    <a:pt x="514349" y="226799"/>
                    <a:pt x="509587" y="215687"/>
                  </a:cubicBezTo>
                  <a:cubicBezTo>
                    <a:pt x="504825" y="204575"/>
                    <a:pt x="506412" y="188699"/>
                    <a:pt x="495300" y="172824"/>
                  </a:cubicBezTo>
                  <a:cubicBezTo>
                    <a:pt x="484187" y="156949"/>
                    <a:pt x="459581" y="133931"/>
                    <a:pt x="442912" y="120437"/>
                  </a:cubicBezTo>
                  <a:cubicBezTo>
                    <a:pt x="426243" y="106943"/>
                    <a:pt x="417512" y="101387"/>
                    <a:pt x="395287" y="91862"/>
                  </a:cubicBezTo>
                  <a:cubicBezTo>
                    <a:pt x="373062" y="82337"/>
                    <a:pt x="334168" y="71224"/>
                    <a:pt x="309562" y="63287"/>
                  </a:cubicBezTo>
                  <a:cubicBezTo>
                    <a:pt x="284956" y="55350"/>
                    <a:pt x="268287" y="48999"/>
                    <a:pt x="247650" y="44237"/>
                  </a:cubicBezTo>
                  <a:cubicBezTo>
                    <a:pt x="227013" y="39475"/>
                    <a:pt x="185737" y="34712"/>
                    <a:pt x="185737" y="34712"/>
                  </a:cubicBezTo>
                  <a:lnTo>
                    <a:pt x="95250" y="20424"/>
                  </a:lnTo>
                  <a:cubicBezTo>
                    <a:pt x="71437" y="17249"/>
                    <a:pt x="54768" y="18837"/>
                    <a:pt x="42862" y="15662"/>
                  </a:cubicBezTo>
                  <a:cubicBezTo>
                    <a:pt x="30956" y="12487"/>
                    <a:pt x="30956" y="3755"/>
                    <a:pt x="23812" y="1374"/>
                  </a:cubicBezTo>
                  <a:cubicBezTo>
                    <a:pt x="16668" y="-1007"/>
                    <a:pt x="8334" y="183"/>
                    <a:pt x="0" y="1374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1084857" y="2612496"/>
              <a:ext cx="636486" cy="371419"/>
            </a:xfrm>
            <a:custGeom>
              <a:avLst/>
              <a:gdLst>
                <a:gd name="connsiteX0" fmla="*/ 0 w 666750"/>
                <a:gd name="connsiteY0" fmla="*/ 419100 h 419100"/>
                <a:gd name="connsiteX1" fmla="*/ 28575 w 666750"/>
                <a:gd name="connsiteY1" fmla="*/ 285750 h 419100"/>
                <a:gd name="connsiteX2" fmla="*/ 95250 w 666750"/>
                <a:gd name="connsiteY2" fmla="*/ 206375 h 419100"/>
                <a:gd name="connsiteX3" fmla="*/ 260350 w 666750"/>
                <a:gd name="connsiteY3" fmla="*/ 123825 h 419100"/>
                <a:gd name="connsiteX4" fmla="*/ 508000 w 666750"/>
                <a:gd name="connsiteY4" fmla="*/ 73025 h 419100"/>
                <a:gd name="connsiteX5" fmla="*/ 666750 w 666750"/>
                <a:gd name="connsiteY5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0" h="419100">
                  <a:moveTo>
                    <a:pt x="0" y="419100"/>
                  </a:moveTo>
                  <a:cubicBezTo>
                    <a:pt x="6350" y="370152"/>
                    <a:pt x="12700" y="321204"/>
                    <a:pt x="28575" y="285750"/>
                  </a:cubicBezTo>
                  <a:cubicBezTo>
                    <a:pt x="44450" y="250296"/>
                    <a:pt x="56621" y="233362"/>
                    <a:pt x="95250" y="206375"/>
                  </a:cubicBezTo>
                  <a:cubicBezTo>
                    <a:pt x="133879" y="179388"/>
                    <a:pt x="191559" y="146050"/>
                    <a:pt x="260350" y="123825"/>
                  </a:cubicBezTo>
                  <a:cubicBezTo>
                    <a:pt x="329141" y="101600"/>
                    <a:pt x="440267" y="93662"/>
                    <a:pt x="508000" y="73025"/>
                  </a:cubicBezTo>
                  <a:cubicBezTo>
                    <a:pt x="575733" y="52388"/>
                    <a:pt x="621241" y="26194"/>
                    <a:pt x="66675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62827" name="TextBox 76"/>
            <p:cNvSpPr txBox="1">
              <a:spLocks noChangeArrowheads="1"/>
            </p:cNvSpPr>
            <p:nvPr/>
          </p:nvSpPr>
          <p:spPr bwMode="auto">
            <a:xfrm>
              <a:off x="1461748" y="2743036"/>
              <a:ext cx="445956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r>
                <a:rPr kumimoji="0" lang="en-US" altLang="zh-CN" sz="1000" b="1">
                  <a:solidFill>
                    <a:srgbClr val="FF0000"/>
                  </a:solidFill>
                  <a:latin typeface="Times New Roman" charset="0"/>
                  <a:ea typeface="SimSun" charset="0"/>
                  <a:cs typeface="Times New Roman" charset="0"/>
                </a:rPr>
                <a:t>BTC</a:t>
              </a:r>
              <a:endParaRPr kumimoji="0" lang="zh-CN" altLang="en-US" sz="1000" b="1">
                <a:solidFill>
                  <a:srgbClr val="FF0000"/>
                </a:solidFill>
                <a:latin typeface="Times New Roman" charset="0"/>
                <a:ea typeface="SimSun" charset="0"/>
                <a:cs typeface="Times New Roman" charset="0"/>
              </a:endParaRPr>
            </a:p>
          </p:txBody>
        </p:sp>
        <p:sp>
          <p:nvSpPr>
            <p:cNvPr id="11" name="右箭头 10"/>
            <p:cNvSpPr/>
            <p:nvPr/>
          </p:nvSpPr>
          <p:spPr>
            <a:xfrm rot="20678478">
              <a:off x="1318183" y="2687098"/>
              <a:ext cx="79362" cy="57141"/>
            </a:xfrm>
            <a:prstGeom prst="rightArrow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62829" name="TextBox 6"/>
            <p:cNvSpPr txBox="1">
              <a:spLocks noChangeArrowheads="1"/>
            </p:cNvSpPr>
            <p:nvPr/>
          </p:nvSpPr>
          <p:spPr bwMode="auto">
            <a:xfrm>
              <a:off x="4233114" y="2141662"/>
              <a:ext cx="5762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r>
                <a:rPr kumimoji="0" lang="en-US" altLang="zh-CN" sz="1200" b="1">
                  <a:solidFill>
                    <a:srgbClr val="CC00FF"/>
                  </a:solidFill>
                  <a:latin typeface="Times New Roman" charset="0"/>
                  <a:ea typeface="SimSun" charset="0"/>
                  <a:cs typeface="Times New Roman" charset="0"/>
                </a:rPr>
                <a:t>IP1</a:t>
              </a:r>
              <a:endParaRPr kumimoji="0" lang="zh-CN" altLang="en-US" sz="1800" b="1">
                <a:solidFill>
                  <a:srgbClr val="CC00FF"/>
                </a:solidFill>
                <a:latin typeface="Times New Roman" charset="0"/>
                <a:ea typeface="SimSun" charset="0"/>
                <a:cs typeface="Times New Roman" charset="0"/>
              </a:endParaRPr>
            </a:p>
          </p:txBody>
        </p:sp>
        <p:sp>
          <p:nvSpPr>
            <p:cNvPr id="162830" name="TextBox 7"/>
            <p:cNvSpPr txBox="1">
              <a:spLocks noChangeArrowheads="1"/>
            </p:cNvSpPr>
            <p:nvPr/>
          </p:nvSpPr>
          <p:spPr bwMode="auto">
            <a:xfrm>
              <a:off x="4501613" y="4283313"/>
              <a:ext cx="4324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r>
                <a:rPr kumimoji="0" lang="en-US" altLang="zh-CN" sz="1200" b="1">
                  <a:solidFill>
                    <a:srgbClr val="CC00FF"/>
                  </a:solidFill>
                  <a:latin typeface="Times New Roman" charset="0"/>
                  <a:ea typeface="SimSun" charset="0"/>
                  <a:cs typeface="Times New Roman" charset="0"/>
                </a:rPr>
                <a:t>IP2</a:t>
              </a:r>
              <a:endParaRPr kumimoji="0" lang="zh-CN" altLang="en-US" sz="1800" b="1">
                <a:solidFill>
                  <a:srgbClr val="CC00FF"/>
                </a:solidFill>
                <a:latin typeface="Times New Roman" charset="0"/>
                <a:ea typeface="SimSun" charset="0"/>
                <a:cs typeface="Times New Roman" charset="0"/>
              </a:endParaRPr>
            </a:p>
          </p:txBody>
        </p:sp>
        <p:sp>
          <p:nvSpPr>
            <p:cNvPr id="162831" name="TextBox 11"/>
            <p:cNvSpPr txBox="1">
              <a:spLocks noChangeArrowheads="1"/>
            </p:cNvSpPr>
            <p:nvPr/>
          </p:nvSpPr>
          <p:spPr bwMode="auto">
            <a:xfrm>
              <a:off x="3464686" y="2113445"/>
              <a:ext cx="5762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r>
                <a:rPr kumimoji="0" lang="en-US" altLang="zh-CN" sz="1200" b="1">
                  <a:solidFill>
                    <a:srgbClr val="FF0000"/>
                  </a:solidFill>
                  <a:latin typeface="Arial" charset="0"/>
                  <a:ea typeface="SimSun" charset="0"/>
                </a:rPr>
                <a:t>e+</a:t>
              </a:r>
              <a:endParaRPr kumimoji="0" lang="zh-CN" altLang="en-US" sz="1800" b="1">
                <a:solidFill>
                  <a:srgbClr val="FF0000"/>
                </a:solidFill>
                <a:latin typeface="Arial" charset="0"/>
                <a:ea typeface="SimSun" charset="0"/>
              </a:endParaRPr>
            </a:p>
          </p:txBody>
        </p:sp>
        <p:sp>
          <p:nvSpPr>
            <p:cNvPr id="162832" name="TextBox 12"/>
            <p:cNvSpPr txBox="1">
              <a:spLocks noChangeArrowheads="1"/>
            </p:cNvSpPr>
            <p:nvPr/>
          </p:nvSpPr>
          <p:spPr bwMode="auto">
            <a:xfrm>
              <a:off x="5298529" y="2113445"/>
              <a:ext cx="5762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r>
                <a:rPr kumimoji="0" lang="en-US" altLang="zh-CN" sz="1200" b="1">
                  <a:solidFill>
                    <a:srgbClr val="00B0F0"/>
                  </a:solidFill>
                  <a:latin typeface="Arial" charset="0"/>
                  <a:ea typeface="SimSun" charset="0"/>
                </a:rPr>
                <a:t>e-</a:t>
              </a:r>
              <a:endParaRPr kumimoji="0" lang="zh-CN" altLang="en-US" sz="1800" b="1">
                <a:solidFill>
                  <a:srgbClr val="00B0F0"/>
                </a:solidFill>
                <a:latin typeface="Arial" charset="0"/>
                <a:ea typeface="SimSun" charset="0"/>
              </a:endParaRPr>
            </a:p>
          </p:txBody>
        </p:sp>
        <p:sp>
          <p:nvSpPr>
            <p:cNvPr id="162833" name="TextBox 25"/>
            <p:cNvSpPr txBox="1">
              <a:spLocks noChangeArrowheads="1"/>
            </p:cNvSpPr>
            <p:nvPr/>
          </p:nvSpPr>
          <p:spPr bwMode="auto">
            <a:xfrm>
              <a:off x="6698910" y="2618765"/>
              <a:ext cx="81109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r>
                <a:rPr kumimoji="0" lang="en-US" altLang="zh-CN" sz="1000" b="1">
                  <a:solidFill>
                    <a:srgbClr val="002060"/>
                  </a:solidFill>
                  <a:latin typeface="Times New Roman" charset="0"/>
                  <a:ea typeface="SimSun" charset="0"/>
                  <a:cs typeface="Times New Roman" charset="0"/>
                </a:rPr>
                <a:t>e+ e- Linac</a:t>
              </a:r>
            </a:p>
            <a:p>
              <a:r>
                <a:rPr kumimoji="0" lang="en-US" altLang="zh-CN" sz="1000" b="1">
                  <a:solidFill>
                    <a:srgbClr val="002060"/>
                  </a:solidFill>
                  <a:latin typeface="Times New Roman" charset="0"/>
                  <a:ea typeface="SimSun" charset="0"/>
                  <a:cs typeface="Times New Roman" charset="0"/>
                </a:rPr>
                <a:t>  (240m)</a:t>
              </a:r>
              <a:endParaRPr kumimoji="0" lang="zh-CN" altLang="en-US" sz="1000" b="1">
                <a:solidFill>
                  <a:srgbClr val="002060"/>
                </a:solidFill>
                <a:latin typeface="Times New Roman" charset="0"/>
                <a:ea typeface="SimSun" charset="0"/>
                <a:cs typeface="Times New Roman" charset="0"/>
              </a:endParaRPr>
            </a:p>
          </p:txBody>
        </p:sp>
        <p:sp>
          <p:nvSpPr>
            <p:cNvPr id="162834" name="TextBox 15"/>
            <p:cNvSpPr txBox="1">
              <a:spLocks noChangeArrowheads="1"/>
            </p:cNvSpPr>
            <p:nvPr/>
          </p:nvSpPr>
          <p:spPr bwMode="auto">
            <a:xfrm>
              <a:off x="6796752" y="2102659"/>
              <a:ext cx="43954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r>
                <a:rPr kumimoji="0" lang="en-US" altLang="zh-CN" sz="1000" b="1">
                  <a:solidFill>
                    <a:srgbClr val="000000"/>
                  </a:solidFill>
                  <a:latin typeface="Times New Roman" charset="0"/>
                  <a:ea typeface="SimSun" charset="0"/>
                  <a:cs typeface="Times New Roman" charset="0"/>
                </a:rPr>
                <a:t>LTB</a:t>
              </a:r>
              <a:endParaRPr kumimoji="0" lang="zh-CN" altLang="en-US" sz="900" b="1">
                <a:solidFill>
                  <a:srgbClr val="000000"/>
                </a:solidFill>
                <a:latin typeface="Times New Roman" charset="0"/>
                <a:ea typeface="SimSun" charset="0"/>
                <a:cs typeface="Times New Roman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056287" y="2096636"/>
              <a:ext cx="6920391" cy="2520573"/>
            </a:xfrm>
            <a:prstGeom prst="ellipse">
              <a:avLst/>
            </a:prstGeom>
            <a:noFill/>
            <a:ln w="57150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9" name="右箭头 18"/>
            <p:cNvSpPr/>
            <p:nvPr/>
          </p:nvSpPr>
          <p:spPr>
            <a:xfrm rot="21289895">
              <a:off x="3587944" y="2080763"/>
              <a:ext cx="187295" cy="126981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右箭头 19"/>
            <p:cNvSpPr/>
            <p:nvPr/>
          </p:nvSpPr>
          <p:spPr>
            <a:xfrm rot="14382723">
              <a:off x="6688628" y="2111715"/>
              <a:ext cx="82538" cy="65078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1" name="右箭头 20"/>
            <p:cNvSpPr/>
            <p:nvPr/>
          </p:nvSpPr>
          <p:spPr>
            <a:xfrm rot="12476930">
              <a:off x="7814779" y="2745826"/>
              <a:ext cx="131742" cy="46031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62839" name="TextBox 48"/>
            <p:cNvSpPr txBox="1">
              <a:spLocks noChangeArrowheads="1"/>
            </p:cNvSpPr>
            <p:nvPr/>
          </p:nvSpPr>
          <p:spPr bwMode="auto">
            <a:xfrm rot="411638">
              <a:off x="2431937" y="4166756"/>
              <a:ext cx="19938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r>
                <a:rPr kumimoji="0" lang="en-US" altLang="zh-CN" sz="1100" b="1">
                  <a:solidFill>
                    <a:srgbClr val="CC00FF"/>
                  </a:solidFill>
                  <a:latin typeface="Times New Roman" charset="0"/>
                  <a:ea typeface="SimSun" charset="0"/>
                  <a:cs typeface="Times New Roman" charset="0"/>
                </a:rPr>
                <a:t>CEPC Collider Ring(50Km</a:t>
              </a:r>
              <a:r>
                <a:rPr kumimoji="0" lang="en-US" altLang="zh-CN" sz="1600" b="1">
                  <a:solidFill>
                    <a:srgbClr val="CC00FF"/>
                  </a:solidFill>
                  <a:latin typeface="Times New Roman" charset="0"/>
                  <a:ea typeface="SimSun" charset="0"/>
                  <a:cs typeface="Times New Roman" charset="0"/>
                </a:rPr>
                <a:t>)</a:t>
              </a:r>
              <a:endParaRPr kumimoji="0" lang="zh-CN" altLang="en-US" sz="1600" b="1">
                <a:solidFill>
                  <a:srgbClr val="CC00FF"/>
                </a:solidFill>
                <a:latin typeface="Times New Roman" charset="0"/>
                <a:ea typeface="SimSun" charset="0"/>
                <a:cs typeface="Times New Roman" charset="0"/>
              </a:endParaRPr>
            </a:p>
          </p:txBody>
        </p:sp>
        <p:sp>
          <p:nvSpPr>
            <p:cNvPr id="162840" name="TextBox 50"/>
            <p:cNvSpPr txBox="1">
              <a:spLocks noChangeArrowheads="1"/>
            </p:cNvSpPr>
            <p:nvPr/>
          </p:nvSpPr>
          <p:spPr bwMode="auto">
            <a:xfrm rot="336818">
              <a:off x="2864436" y="3840646"/>
              <a:ext cx="11288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r>
                <a:rPr kumimoji="0" lang="en-US" altLang="zh-CN" sz="1100" b="1">
                  <a:solidFill>
                    <a:srgbClr val="00B050"/>
                  </a:solidFill>
                  <a:latin typeface="Times New Roman" charset="0"/>
                  <a:ea typeface="SimSun" charset="0"/>
                  <a:cs typeface="Times New Roman" charset="0"/>
                </a:rPr>
                <a:t>Booster(50Km</a:t>
              </a:r>
              <a:r>
                <a:rPr kumimoji="0" lang="en-US" altLang="zh-CN" sz="1600" b="1">
                  <a:solidFill>
                    <a:srgbClr val="00B050"/>
                  </a:solidFill>
                  <a:latin typeface="Times New Roman" charset="0"/>
                  <a:ea typeface="SimSun" charset="0"/>
                  <a:cs typeface="Times New Roman" charset="0"/>
                </a:rPr>
                <a:t>)</a:t>
              </a:r>
              <a:endParaRPr kumimoji="0" lang="zh-CN" altLang="en-US" sz="1600" b="1">
                <a:solidFill>
                  <a:srgbClr val="00B050"/>
                </a:solidFill>
                <a:latin typeface="Times New Roman" charset="0"/>
                <a:ea typeface="SimSun" charset="0"/>
                <a:cs typeface="Times New Roman" charset="0"/>
              </a:endParaRPr>
            </a:p>
          </p:txBody>
        </p:sp>
        <p:sp>
          <p:nvSpPr>
            <p:cNvPr id="162841" name="TextBox 61"/>
            <p:cNvSpPr txBox="1">
              <a:spLocks noChangeArrowheads="1"/>
            </p:cNvSpPr>
            <p:nvPr/>
          </p:nvSpPr>
          <p:spPr bwMode="auto">
            <a:xfrm>
              <a:off x="7956376" y="2564904"/>
              <a:ext cx="445956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r>
                <a:rPr kumimoji="0" lang="en-US" altLang="zh-CN" sz="1000" b="1">
                  <a:solidFill>
                    <a:srgbClr val="00B0F0"/>
                  </a:solidFill>
                  <a:latin typeface="Times New Roman" charset="0"/>
                  <a:ea typeface="SimSun" charset="0"/>
                  <a:cs typeface="Times New Roman" charset="0"/>
                </a:rPr>
                <a:t>BTC</a:t>
              </a:r>
              <a:endParaRPr kumimoji="0" lang="zh-CN" altLang="en-US" sz="1000" b="1">
                <a:solidFill>
                  <a:srgbClr val="00B0F0"/>
                </a:solidFill>
                <a:latin typeface="Times New Roman" charset="0"/>
                <a:ea typeface="SimSun" charset="0"/>
                <a:cs typeface="Times New Roman" charset="0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 flipV="1">
              <a:off x="6559268" y="2566466"/>
              <a:ext cx="144439" cy="176186"/>
            </a:xfrm>
            <a:prstGeom prst="line">
              <a:avLst/>
            </a:prstGeom>
            <a:ln w="38100">
              <a:solidFill>
                <a:schemeClr val="accent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右箭头 25"/>
            <p:cNvSpPr/>
            <p:nvPr/>
          </p:nvSpPr>
          <p:spPr>
            <a:xfrm rot="11153906">
              <a:off x="5346612" y="2079176"/>
              <a:ext cx="187295" cy="126981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62844" name="Oval 11"/>
            <p:cNvSpPr>
              <a:spLocks noChangeArrowheads="1"/>
            </p:cNvSpPr>
            <p:nvPr/>
          </p:nvSpPr>
          <p:spPr bwMode="auto">
            <a:xfrm>
              <a:off x="5632551" y="2571034"/>
              <a:ext cx="685800" cy="36703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kumimoji="0" lang="en-US" altLang="zh-CN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162845" name="Oval 12"/>
            <p:cNvSpPr>
              <a:spLocks noChangeArrowheads="1"/>
            </p:cNvSpPr>
            <p:nvPr/>
          </p:nvSpPr>
          <p:spPr bwMode="auto">
            <a:xfrm>
              <a:off x="6256404" y="2855818"/>
              <a:ext cx="144016" cy="90483"/>
            </a:xfrm>
            <a:prstGeom prst="ellips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kumimoji="0" lang="en-US" altLang="zh-CN">
                <a:solidFill>
                  <a:srgbClr val="000000"/>
                </a:solidFill>
                <a:latin typeface="Times" charset="0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V="1">
              <a:off x="6473557" y="2761699"/>
              <a:ext cx="63490" cy="7142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847" name="TextBox 22"/>
            <p:cNvSpPr txBox="1">
              <a:spLocks noChangeArrowheads="1"/>
            </p:cNvSpPr>
            <p:nvPr/>
          </p:nvSpPr>
          <p:spPr bwMode="auto">
            <a:xfrm>
              <a:off x="3464686" y="2701004"/>
              <a:ext cx="231587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/>
              <a:r>
                <a:rPr kumimoji="0" lang="en-US" altLang="zh-CN" sz="1100" b="1">
                  <a:solidFill>
                    <a:srgbClr val="FF0000"/>
                  </a:solidFill>
                  <a:latin typeface="Times New Roman" charset="0"/>
                  <a:ea typeface="SimSun" charset="0"/>
                  <a:cs typeface="Times New Roman" charset="0"/>
                </a:rPr>
                <a:t>Medium Energy</a:t>
              </a:r>
              <a:r>
                <a:rPr kumimoji="0" lang="zh-CN" altLang="en-US" sz="1100" b="1">
                  <a:solidFill>
                    <a:srgbClr val="FF0000"/>
                  </a:solidFill>
                  <a:latin typeface="Times New Roman" charset="0"/>
                  <a:ea typeface="SimSun" charset="0"/>
                  <a:cs typeface="Times New Roman" charset="0"/>
                </a:rPr>
                <a:t> </a:t>
              </a:r>
              <a:r>
                <a:rPr kumimoji="0" lang="en-US" altLang="zh-CN" sz="1100" b="1">
                  <a:solidFill>
                    <a:srgbClr val="FF0000"/>
                  </a:solidFill>
                  <a:latin typeface="Times New Roman" charset="0"/>
                  <a:ea typeface="SimSun" charset="0"/>
                  <a:cs typeface="Times New Roman" charset="0"/>
                </a:rPr>
                <a:t> Booster(4.5Km)</a:t>
              </a:r>
            </a:p>
          </p:txBody>
        </p:sp>
        <p:sp>
          <p:nvSpPr>
            <p:cNvPr id="162848" name="TextBox 23"/>
            <p:cNvSpPr txBox="1">
              <a:spLocks noChangeArrowheads="1"/>
            </p:cNvSpPr>
            <p:nvPr/>
          </p:nvSpPr>
          <p:spPr bwMode="auto">
            <a:xfrm>
              <a:off x="4018255" y="3000967"/>
              <a:ext cx="195719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/>
              <a:r>
                <a:rPr kumimoji="0" lang="en-US" altLang="zh-CN" sz="1100" b="1">
                  <a:solidFill>
                    <a:srgbClr val="FF6600"/>
                  </a:solidFill>
                  <a:latin typeface="Times New Roman" charset="0"/>
                  <a:ea typeface="SimSun" charset="0"/>
                  <a:cs typeface="Times New Roman" charset="0"/>
                </a:rPr>
                <a:t>Low Energy Booster(0.4Km)</a:t>
              </a:r>
            </a:p>
          </p:txBody>
        </p:sp>
        <p:sp>
          <p:nvSpPr>
            <p:cNvPr id="162849" name="TextBox 6"/>
            <p:cNvSpPr txBox="1">
              <a:spLocks noChangeArrowheads="1"/>
            </p:cNvSpPr>
            <p:nvPr/>
          </p:nvSpPr>
          <p:spPr bwMode="auto">
            <a:xfrm>
              <a:off x="467419" y="3212976"/>
              <a:ext cx="43217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r>
                <a:rPr kumimoji="0" lang="en-US" altLang="zh-CN" sz="1200" b="1">
                  <a:solidFill>
                    <a:srgbClr val="1108C8"/>
                  </a:solidFill>
                  <a:latin typeface="Times New Roman" charset="0"/>
                  <a:ea typeface="SimSun" charset="0"/>
                  <a:cs typeface="Times New Roman" charset="0"/>
                </a:rPr>
                <a:t>IP4</a:t>
              </a:r>
              <a:endParaRPr kumimoji="0" lang="zh-CN" altLang="en-US" sz="1800" b="1">
                <a:solidFill>
                  <a:srgbClr val="1108C8"/>
                </a:solidFill>
                <a:latin typeface="Times New Roman" charset="0"/>
                <a:ea typeface="SimSun" charset="0"/>
                <a:cs typeface="Times New Roman" charset="0"/>
              </a:endParaRPr>
            </a:p>
          </p:txBody>
        </p:sp>
        <p:sp>
          <p:nvSpPr>
            <p:cNvPr id="162850" name="TextBox 6"/>
            <p:cNvSpPr txBox="1">
              <a:spLocks noChangeArrowheads="1"/>
            </p:cNvSpPr>
            <p:nvPr/>
          </p:nvSpPr>
          <p:spPr bwMode="auto">
            <a:xfrm>
              <a:off x="8244408" y="3140968"/>
              <a:ext cx="4322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r>
                <a:rPr kumimoji="0" lang="en-US" altLang="zh-CN" sz="1200" b="1">
                  <a:solidFill>
                    <a:srgbClr val="1108C8"/>
                  </a:solidFill>
                  <a:latin typeface="Times New Roman" charset="0"/>
                  <a:ea typeface="SimSun" charset="0"/>
                  <a:cs typeface="Times New Roman" charset="0"/>
                </a:rPr>
                <a:t>IP3</a:t>
              </a:r>
              <a:endParaRPr kumimoji="0" lang="zh-CN" altLang="en-US" sz="1800" b="1">
                <a:solidFill>
                  <a:srgbClr val="1108C8"/>
                </a:solidFill>
                <a:latin typeface="Times New Roman" charset="0"/>
                <a:ea typeface="SimSun" charset="0"/>
                <a:cs typeface="Times New Roman" charset="0"/>
              </a:endParaRPr>
            </a:p>
          </p:txBody>
        </p:sp>
        <p:sp>
          <p:nvSpPr>
            <p:cNvPr id="162851" name="TextBox 111"/>
            <p:cNvSpPr txBox="1">
              <a:spLocks noChangeArrowheads="1"/>
            </p:cNvSpPr>
            <p:nvPr/>
          </p:nvSpPr>
          <p:spPr bwMode="auto">
            <a:xfrm rot="432443">
              <a:off x="2451039" y="4747786"/>
              <a:ext cx="183575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r>
                <a:rPr kumimoji="0" lang="en-US" altLang="zh-CN" sz="1100" b="1">
                  <a:solidFill>
                    <a:srgbClr val="1108C8"/>
                  </a:solidFill>
                  <a:latin typeface="Times New Roman" charset="0"/>
                  <a:ea typeface="SimSun" charset="0"/>
                  <a:cs typeface="Times New Roman" charset="0"/>
                </a:rPr>
                <a:t>SppC Collider Ring(50Km)</a:t>
              </a:r>
              <a:endParaRPr kumimoji="0" lang="zh-CN" altLang="en-US" sz="1100" b="1">
                <a:solidFill>
                  <a:srgbClr val="1108C8"/>
                </a:solidFill>
                <a:latin typeface="Times New Roman" charset="0"/>
                <a:ea typeface="SimSun" charset="0"/>
                <a:cs typeface="Times New Roman" charset="0"/>
              </a:endParaRPr>
            </a:p>
          </p:txBody>
        </p:sp>
        <p:sp>
          <p:nvSpPr>
            <p:cNvPr id="162852" name="TextBox 24"/>
            <p:cNvSpPr txBox="1">
              <a:spLocks noChangeArrowheads="1"/>
            </p:cNvSpPr>
            <p:nvPr/>
          </p:nvSpPr>
          <p:spPr bwMode="auto">
            <a:xfrm>
              <a:off x="6021192" y="2998628"/>
              <a:ext cx="1174562" cy="4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/>
              <a:r>
                <a:rPr kumimoji="0" lang="en-US" altLang="zh-CN" sz="1000" b="1">
                  <a:solidFill>
                    <a:srgbClr val="215968"/>
                  </a:solidFill>
                  <a:latin typeface="Times New Roman" charset="0"/>
                  <a:ea typeface="SimSun" charset="0"/>
                  <a:cs typeface="Times New Roman" charset="0"/>
                </a:rPr>
                <a:t>Proton Linac</a:t>
              </a:r>
            </a:p>
            <a:p>
              <a:pPr algn="ctr"/>
              <a:r>
                <a:rPr kumimoji="0" lang="en-US" altLang="zh-CN" sz="1000" b="1">
                  <a:solidFill>
                    <a:srgbClr val="215968"/>
                  </a:solidFill>
                  <a:latin typeface="Times New Roman" charset="0"/>
                  <a:ea typeface="SimSun" charset="0"/>
                  <a:cs typeface="Times New Roman" charset="0"/>
                </a:rPr>
                <a:t>(100m)</a:t>
              </a:r>
            </a:p>
          </p:txBody>
        </p:sp>
        <p:sp>
          <p:nvSpPr>
            <p:cNvPr id="36" name="椭圆 35"/>
            <p:cNvSpPr/>
            <p:nvPr/>
          </p:nvSpPr>
          <p:spPr>
            <a:xfrm>
              <a:off x="813439" y="3271210"/>
              <a:ext cx="173009" cy="169837"/>
            </a:xfrm>
            <a:prstGeom prst="ellipse">
              <a:avLst/>
            </a:prstGeom>
            <a:solidFill>
              <a:srgbClr val="0101AF"/>
            </a:solidFill>
            <a:ln>
              <a:solidFill>
                <a:srgbClr val="0101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494261" y="2033146"/>
              <a:ext cx="139678" cy="141266"/>
            </a:xfrm>
            <a:prstGeom prst="ellipse">
              <a:avLst/>
            </a:prstGeom>
            <a:solidFill>
              <a:srgbClr val="CC00FF"/>
            </a:solidFill>
            <a:ln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62855" name="Oval 4"/>
            <p:cNvSpPr>
              <a:spLocks noChangeArrowheads="1"/>
            </p:cNvSpPr>
            <p:nvPr/>
          </p:nvSpPr>
          <p:spPr bwMode="auto">
            <a:xfrm>
              <a:off x="4650357" y="2055538"/>
              <a:ext cx="1325094" cy="62536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kumimoji="0" lang="en-US" altLang="zh-CN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4503784" y="4523560"/>
              <a:ext cx="139678" cy="139679"/>
            </a:xfrm>
            <a:prstGeom prst="ellipse">
              <a:avLst/>
            </a:prstGeom>
            <a:solidFill>
              <a:srgbClr val="CC00FF"/>
            </a:solidFill>
            <a:ln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8062389" y="3233116"/>
              <a:ext cx="171423" cy="169837"/>
            </a:xfrm>
            <a:prstGeom prst="ellipse">
              <a:avLst/>
            </a:prstGeom>
            <a:solidFill>
              <a:srgbClr val="0101AF"/>
            </a:solidFill>
            <a:ln>
              <a:solidFill>
                <a:srgbClr val="0101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6703707" y="2299806"/>
              <a:ext cx="801560" cy="261898"/>
            </a:xfrm>
            <a:custGeom>
              <a:avLst/>
              <a:gdLst>
                <a:gd name="connsiteX0" fmla="*/ 0 w 802481"/>
                <a:gd name="connsiteY0" fmla="*/ 263004 h 263004"/>
                <a:gd name="connsiteX1" fmla="*/ 42862 w 802481"/>
                <a:gd name="connsiteY1" fmla="*/ 212998 h 263004"/>
                <a:gd name="connsiteX2" fmla="*/ 80962 w 802481"/>
                <a:gd name="connsiteY2" fmla="*/ 167754 h 263004"/>
                <a:gd name="connsiteX3" fmla="*/ 147637 w 802481"/>
                <a:gd name="connsiteY3" fmla="*/ 117748 h 263004"/>
                <a:gd name="connsiteX4" fmla="*/ 240506 w 802481"/>
                <a:gd name="connsiteY4" fmla="*/ 65360 h 263004"/>
                <a:gd name="connsiteX5" fmla="*/ 357187 w 802481"/>
                <a:gd name="connsiteY5" fmla="*/ 32023 h 263004"/>
                <a:gd name="connsiteX6" fmla="*/ 514350 w 802481"/>
                <a:gd name="connsiteY6" fmla="*/ 1067 h 263004"/>
                <a:gd name="connsiteX7" fmla="*/ 619125 w 802481"/>
                <a:gd name="connsiteY7" fmla="*/ 10592 h 263004"/>
                <a:gd name="connsiteX8" fmla="*/ 771525 w 802481"/>
                <a:gd name="connsiteY8" fmla="*/ 43929 h 263004"/>
                <a:gd name="connsiteX9" fmla="*/ 802481 w 802481"/>
                <a:gd name="connsiteY9" fmla="*/ 60598 h 26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2481" h="263004">
                  <a:moveTo>
                    <a:pt x="0" y="263004"/>
                  </a:moveTo>
                  <a:lnTo>
                    <a:pt x="42862" y="212998"/>
                  </a:lnTo>
                  <a:cubicBezTo>
                    <a:pt x="56356" y="197123"/>
                    <a:pt x="63500" y="183629"/>
                    <a:pt x="80962" y="167754"/>
                  </a:cubicBezTo>
                  <a:cubicBezTo>
                    <a:pt x="98424" y="151879"/>
                    <a:pt x="121046" y="134814"/>
                    <a:pt x="147637" y="117748"/>
                  </a:cubicBezTo>
                  <a:cubicBezTo>
                    <a:pt x="174228" y="100682"/>
                    <a:pt x="205581" y="79647"/>
                    <a:pt x="240506" y="65360"/>
                  </a:cubicBezTo>
                  <a:cubicBezTo>
                    <a:pt x="275431" y="51072"/>
                    <a:pt x="311546" y="42738"/>
                    <a:pt x="357187" y="32023"/>
                  </a:cubicBezTo>
                  <a:cubicBezTo>
                    <a:pt x="402828" y="21308"/>
                    <a:pt x="470694" y="4639"/>
                    <a:pt x="514350" y="1067"/>
                  </a:cubicBezTo>
                  <a:cubicBezTo>
                    <a:pt x="558006" y="-2505"/>
                    <a:pt x="576262" y="3448"/>
                    <a:pt x="619125" y="10592"/>
                  </a:cubicBezTo>
                  <a:cubicBezTo>
                    <a:pt x="661988" y="17736"/>
                    <a:pt x="740966" y="35595"/>
                    <a:pt x="771525" y="43929"/>
                  </a:cubicBezTo>
                  <a:cubicBezTo>
                    <a:pt x="802084" y="52263"/>
                    <a:pt x="802282" y="56430"/>
                    <a:pt x="802481" y="60598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6470382" y="1960131"/>
              <a:ext cx="312687" cy="606334"/>
            </a:xfrm>
            <a:custGeom>
              <a:avLst/>
              <a:gdLst>
                <a:gd name="connsiteX0" fmla="*/ 233363 w 312916"/>
                <a:gd name="connsiteY0" fmla="*/ 607219 h 607219"/>
                <a:gd name="connsiteX1" fmla="*/ 280988 w 312916"/>
                <a:gd name="connsiteY1" fmla="*/ 507206 h 607219"/>
                <a:gd name="connsiteX2" fmla="*/ 311944 w 312916"/>
                <a:gd name="connsiteY2" fmla="*/ 400050 h 607219"/>
                <a:gd name="connsiteX3" fmla="*/ 300038 w 312916"/>
                <a:gd name="connsiteY3" fmla="*/ 276225 h 607219"/>
                <a:gd name="connsiteX4" fmla="*/ 250032 w 312916"/>
                <a:gd name="connsiteY4" fmla="*/ 171450 h 607219"/>
                <a:gd name="connsiteX5" fmla="*/ 192882 w 312916"/>
                <a:gd name="connsiteY5" fmla="*/ 111919 h 607219"/>
                <a:gd name="connsiteX6" fmla="*/ 114300 w 312916"/>
                <a:gd name="connsiteY6" fmla="*/ 54769 h 607219"/>
                <a:gd name="connsiteX7" fmla="*/ 0 w 312916"/>
                <a:gd name="connsiteY7" fmla="*/ 0 h 60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916" h="607219">
                  <a:moveTo>
                    <a:pt x="233363" y="607219"/>
                  </a:moveTo>
                  <a:cubicBezTo>
                    <a:pt x="250627" y="574476"/>
                    <a:pt x="267891" y="541734"/>
                    <a:pt x="280988" y="507206"/>
                  </a:cubicBezTo>
                  <a:cubicBezTo>
                    <a:pt x="294085" y="472678"/>
                    <a:pt x="308769" y="438547"/>
                    <a:pt x="311944" y="400050"/>
                  </a:cubicBezTo>
                  <a:cubicBezTo>
                    <a:pt x="315119" y="361553"/>
                    <a:pt x="310357" y="314325"/>
                    <a:pt x="300038" y="276225"/>
                  </a:cubicBezTo>
                  <a:cubicBezTo>
                    <a:pt x="289719" y="238125"/>
                    <a:pt x="267891" y="198834"/>
                    <a:pt x="250032" y="171450"/>
                  </a:cubicBezTo>
                  <a:cubicBezTo>
                    <a:pt x="232173" y="144066"/>
                    <a:pt x="215504" y="131366"/>
                    <a:pt x="192882" y="111919"/>
                  </a:cubicBezTo>
                  <a:cubicBezTo>
                    <a:pt x="170260" y="92472"/>
                    <a:pt x="146447" y="73422"/>
                    <a:pt x="114300" y="54769"/>
                  </a:cubicBezTo>
                  <a:cubicBezTo>
                    <a:pt x="82153" y="36116"/>
                    <a:pt x="41076" y="18058"/>
                    <a:pt x="0" y="0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43" name="右箭头 42"/>
            <p:cNvSpPr/>
            <p:nvPr/>
          </p:nvSpPr>
          <p:spPr>
            <a:xfrm rot="21079377">
              <a:off x="7108455" y="2280759"/>
              <a:ext cx="82537" cy="63490"/>
            </a:xfrm>
            <a:prstGeom prst="rightArrow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084857" y="1736327"/>
              <a:ext cx="6920391" cy="2526922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62862" name="TextBox 21"/>
            <p:cNvSpPr txBox="1">
              <a:spLocks noChangeArrowheads="1"/>
            </p:cNvSpPr>
            <p:nvPr/>
          </p:nvSpPr>
          <p:spPr bwMode="auto">
            <a:xfrm>
              <a:off x="2715568" y="2419359"/>
              <a:ext cx="215074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/>
              <a:r>
                <a:rPr kumimoji="0" lang="en-US" altLang="zh-CN" sz="1100" b="1">
                  <a:solidFill>
                    <a:srgbClr val="C00000"/>
                  </a:solidFill>
                  <a:latin typeface="Times New Roman" charset="0"/>
                  <a:ea typeface="SimSun" charset="0"/>
                  <a:cs typeface="Times New Roman" charset="0"/>
                </a:rPr>
                <a:t>High Energy</a:t>
              </a:r>
              <a:r>
                <a:rPr kumimoji="0" lang="zh-CN" altLang="en-US" sz="1100" b="1">
                  <a:solidFill>
                    <a:srgbClr val="C00000"/>
                  </a:solidFill>
                  <a:latin typeface="Times New Roman" charset="0"/>
                  <a:ea typeface="SimSun" charset="0"/>
                  <a:cs typeface="Times New Roman" charset="0"/>
                </a:rPr>
                <a:t> </a:t>
              </a:r>
              <a:r>
                <a:rPr kumimoji="0" lang="en-US" altLang="zh-CN" sz="1100" b="1">
                  <a:solidFill>
                    <a:srgbClr val="C00000"/>
                  </a:solidFill>
                  <a:latin typeface="Times New Roman" charset="0"/>
                  <a:ea typeface="SimSun" charset="0"/>
                  <a:cs typeface="Times New Roman" charset="0"/>
                </a:rPr>
                <a:t>Booster(7.2Km)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38517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48"/>
          <p:cNvSpPr>
            <a:spLocks noChangeArrowheads="1"/>
          </p:cNvSpPr>
          <p:nvPr/>
        </p:nvSpPr>
        <p:spPr bwMode="auto">
          <a:xfrm>
            <a:off x="0" y="7620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3600" b="1" i="1">
                <a:solidFill>
                  <a:srgbClr val="FF3300"/>
                </a:solidFill>
                <a:latin typeface="Arial" charset="0"/>
              </a:rPr>
              <a:t>Daya Bay reactor neutrino experiment</a:t>
            </a:r>
            <a:endParaRPr lang="zh-CN" altLang="en-US" sz="3600" b="1" i="1">
              <a:solidFill>
                <a:srgbClr val="FF3300"/>
              </a:solidFill>
              <a:latin typeface="Arial" charset="0"/>
            </a:endParaRPr>
          </a:p>
        </p:txBody>
      </p:sp>
      <p:grpSp>
        <p:nvGrpSpPr>
          <p:cNvPr id="163843" name="Group 50"/>
          <p:cNvGrpSpPr>
            <a:grpSpLocks/>
          </p:cNvGrpSpPr>
          <p:nvPr/>
        </p:nvGrpSpPr>
        <p:grpSpPr bwMode="auto">
          <a:xfrm>
            <a:off x="1116013" y="822325"/>
            <a:ext cx="2651125" cy="2843213"/>
            <a:chOff x="248" y="590"/>
            <a:chExt cx="3546" cy="3467"/>
          </a:xfrm>
        </p:grpSpPr>
        <p:pic>
          <p:nvPicPr>
            <p:cNvPr id="163847" name="Picture 51" descr="DYB_tunne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" y="590"/>
              <a:ext cx="3546" cy="3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48" name="AutoShape 52"/>
            <p:cNvSpPr>
              <a:spLocks noChangeArrowheads="1"/>
            </p:cNvSpPr>
            <p:nvPr/>
          </p:nvSpPr>
          <p:spPr bwMode="auto">
            <a:xfrm>
              <a:off x="888" y="824"/>
              <a:ext cx="128" cy="192"/>
            </a:xfrm>
            <a:prstGeom prst="can">
              <a:avLst>
                <a:gd name="adj" fmla="val 37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zh-CN" altLang="en-US" sz="4400" b="1">
                <a:solidFill>
                  <a:srgbClr val="0033CC"/>
                </a:solidFill>
              </a:endParaRPr>
            </a:p>
          </p:txBody>
        </p:sp>
        <p:sp>
          <p:nvSpPr>
            <p:cNvPr id="163849" name="AutoShape 53"/>
            <p:cNvSpPr>
              <a:spLocks noChangeArrowheads="1"/>
            </p:cNvSpPr>
            <p:nvPr/>
          </p:nvSpPr>
          <p:spPr bwMode="auto">
            <a:xfrm>
              <a:off x="1056" y="824"/>
              <a:ext cx="128" cy="192"/>
            </a:xfrm>
            <a:prstGeom prst="can">
              <a:avLst>
                <a:gd name="adj" fmla="val 37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zh-CN" altLang="en-US" sz="4400" b="1">
                <a:solidFill>
                  <a:srgbClr val="0033CC"/>
                </a:solidFill>
              </a:endParaRPr>
            </a:p>
          </p:txBody>
        </p:sp>
        <p:sp>
          <p:nvSpPr>
            <p:cNvPr id="163850" name="AutoShape 54"/>
            <p:cNvSpPr>
              <a:spLocks noChangeArrowheads="1"/>
            </p:cNvSpPr>
            <p:nvPr/>
          </p:nvSpPr>
          <p:spPr bwMode="auto">
            <a:xfrm>
              <a:off x="1208" y="824"/>
              <a:ext cx="128" cy="192"/>
            </a:xfrm>
            <a:prstGeom prst="can">
              <a:avLst>
                <a:gd name="adj" fmla="val 37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zh-CN" altLang="en-US" sz="4400" b="1">
                <a:solidFill>
                  <a:srgbClr val="0033CC"/>
                </a:solidFill>
              </a:endParaRPr>
            </a:p>
          </p:txBody>
        </p:sp>
        <p:sp>
          <p:nvSpPr>
            <p:cNvPr id="163851" name="AutoShape 55"/>
            <p:cNvSpPr>
              <a:spLocks noChangeArrowheads="1"/>
            </p:cNvSpPr>
            <p:nvPr/>
          </p:nvSpPr>
          <p:spPr bwMode="auto">
            <a:xfrm>
              <a:off x="1360" y="832"/>
              <a:ext cx="128" cy="192"/>
            </a:xfrm>
            <a:prstGeom prst="can">
              <a:avLst>
                <a:gd name="adj" fmla="val 37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zh-CN" altLang="en-US" sz="4400" b="1">
                <a:solidFill>
                  <a:srgbClr val="0033CC"/>
                </a:solidFill>
              </a:endParaRPr>
            </a:p>
          </p:txBody>
        </p:sp>
        <p:sp>
          <p:nvSpPr>
            <p:cNvPr id="163852" name="AutoShape 56"/>
            <p:cNvSpPr>
              <a:spLocks noChangeArrowheads="1"/>
            </p:cNvSpPr>
            <p:nvPr/>
          </p:nvSpPr>
          <p:spPr bwMode="auto">
            <a:xfrm>
              <a:off x="1936" y="3056"/>
              <a:ext cx="128" cy="192"/>
            </a:xfrm>
            <a:prstGeom prst="can">
              <a:avLst>
                <a:gd name="adj" fmla="val 37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zh-CN" altLang="en-US" sz="4400" b="1">
                <a:solidFill>
                  <a:srgbClr val="0033CC"/>
                </a:solidFill>
              </a:endParaRPr>
            </a:p>
          </p:txBody>
        </p:sp>
        <p:sp>
          <p:nvSpPr>
            <p:cNvPr id="163853" name="AutoShape 57"/>
            <p:cNvSpPr>
              <a:spLocks noChangeArrowheads="1"/>
            </p:cNvSpPr>
            <p:nvPr/>
          </p:nvSpPr>
          <p:spPr bwMode="auto">
            <a:xfrm>
              <a:off x="2104" y="3056"/>
              <a:ext cx="128" cy="192"/>
            </a:xfrm>
            <a:prstGeom prst="can">
              <a:avLst>
                <a:gd name="adj" fmla="val 37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zh-CN" altLang="en-US" sz="4400" b="1">
                <a:solidFill>
                  <a:srgbClr val="0033CC"/>
                </a:solidFill>
              </a:endParaRPr>
            </a:p>
          </p:txBody>
        </p:sp>
        <p:sp>
          <p:nvSpPr>
            <p:cNvPr id="163854" name="AutoShape 58"/>
            <p:cNvSpPr>
              <a:spLocks noChangeArrowheads="1"/>
            </p:cNvSpPr>
            <p:nvPr/>
          </p:nvSpPr>
          <p:spPr bwMode="auto">
            <a:xfrm>
              <a:off x="2752" y="1888"/>
              <a:ext cx="128" cy="192"/>
            </a:xfrm>
            <a:prstGeom prst="can">
              <a:avLst>
                <a:gd name="adj" fmla="val 37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zh-CN" altLang="en-US" sz="4400" b="1">
                <a:solidFill>
                  <a:srgbClr val="0033CC"/>
                </a:solidFill>
              </a:endParaRPr>
            </a:p>
          </p:txBody>
        </p:sp>
        <p:sp>
          <p:nvSpPr>
            <p:cNvPr id="163855" name="AutoShape 59"/>
            <p:cNvSpPr>
              <a:spLocks noChangeArrowheads="1"/>
            </p:cNvSpPr>
            <p:nvPr/>
          </p:nvSpPr>
          <p:spPr bwMode="auto">
            <a:xfrm>
              <a:off x="2920" y="1888"/>
              <a:ext cx="128" cy="192"/>
            </a:xfrm>
            <a:prstGeom prst="can">
              <a:avLst>
                <a:gd name="adj" fmla="val 37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zh-CN" altLang="en-US" sz="4400" b="1">
                <a:solidFill>
                  <a:srgbClr val="0033CC"/>
                </a:solidFill>
              </a:endParaRPr>
            </a:p>
          </p:txBody>
        </p:sp>
      </p:grpSp>
      <p:pic>
        <p:nvPicPr>
          <p:cNvPr id="163844" name="Picture 2" descr="C:\Users\thinkX1\YFWANG\MY DOCU\theta13\photo\DSC_2603-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2138" y="952500"/>
            <a:ext cx="4078287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150" y="3790950"/>
            <a:ext cx="816610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6" name="矩形 2"/>
          <p:cNvSpPr>
            <a:spLocks noChangeArrowheads="1"/>
          </p:cNvSpPr>
          <p:nvPr/>
        </p:nvSpPr>
        <p:spPr bwMode="auto">
          <a:xfrm>
            <a:off x="1744663" y="6381750"/>
            <a:ext cx="570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3333FF"/>
                </a:solidFill>
              </a:rPr>
              <a:t>Data taking will continue until about 2017</a:t>
            </a:r>
            <a:endParaRPr lang="zh-CN" altLang="en-US" b="1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055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67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SimSun" charset="0"/>
                <a:cs typeface="Arial" charset="0"/>
              </a:rPr>
              <a:t>Next Step: JUNO for Mass Hierarchy</a:t>
            </a:r>
            <a:endParaRPr lang="zh-CN" altLang="en-US" sz="360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SimSun" charset="0"/>
            </a:endParaRPr>
          </a:p>
        </p:txBody>
      </p:sp>
      <p:pic>
        <p:nvPicPr>
          <p:cNvPr id="164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050" y="950913"/>
            <a:ext cx="82169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8" name="TextBox 6"/>
          <p:cNvSpPr txBox="1">
            <a:spLocks noChangeArrowheads="1"/>
          </p:cNvSpPr>
          <p:nvPr/>
        </p:nvSpPr>
        <p:spPr bwMode="auto">
          <a:xfrm>
            <a:off x="5568950" y="2820988"/>
            <a:ext cx="113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>
              <a:spcBef>
                <a:spcPct val="20000"/>
              </a:spcBef>
              <a:buClr>
                <a:srgbClr val="FF9900"/>
              </a:buClr>
              <a:buSzPct val="75000"/>
              <a:buFont typeface="Wingdings" charset="0"/>
              <a:buNone/>
            </a:pPr>
            <a:r>
              <a:rPr kumimoji="0" lang="en-US" altLang="zh-CN" sz="2000">
                <a:solidFill>
                  <a:srgbClr val="FFFFCC"/>
                </a:solidFill>
                <a:latin typeface="Arial Narrow" charset="0"/>
                <a:ea typeface="楷体_GB2312" charset="0"/>
                <a:cs typeface="楷体_GB2312" charset="0"/>
              </a:rPr>
              <a:t>Daya Bay</a:t>
            </a:r>
            <a:endParaRPr kumimoji="0" lang="zh-CN" altLang="en-US" sz="2000">
              <a:solidFill>
                <a:srgbClr val="FFFFCC"/>
              </a:solidFill>
              <a:latin typeface="Arial Narrow" charset="0"/>
              <a:ea typeface="楷体_GB2312" charset="0"/>
              <a:cs typeface="楷体_GB2312" charset="0"/>
            </a:endParaRPr>
          </a:p>
        </p:txBody>
      </p:sp>
      <p:sp>
        <p:nvSpPr>
          <p:cNvPr id="164869" name="TextBox 7"/>
          <p:cNvSpPr txBox="1">
            <a:spLocks noChangeArrowheads="1"/>
          </p:cNvSpPr>
          <p:nvPr/>
        </p:nvSpPr>
        <p:spPr bwMode="auto">
          <a:xfrm>
            <a:off x="6575425" y="2478088"/>
            <a:ext cx="1012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>
              <a:spcBef>
                <a:spcPct val="20000"/>
              </a:spcBef>
              <a:buClr>
                <a:srgbClr val="FF9900"/>
              </a:buClr>
              <a:buSzPct val="75000"/>
              <a:buFont typeface="Wingdings" charset="0"/>
              <a:buNone/>
            </a:pPr>
            <a:r>
              <a:rPr kumimoji="0" lang="en-US" altLang="zh-CN" sz="2000">
                <a:solidFill>
                  <a:srgbClr val="FFFFCC"/>
                </a:solidFill>
                <a:latin typeface="Arial Narrow" charset="0"/>
                <a:ea typeface="楷体_GB2312" charset="0"/>
                <a:cs typeface="楷体_GB2312" charset="0"/>
              </a:rPr>
              <a:t>Huizhou</a:t>
            </a:r>
            <a:endParaRPr kumimoji="0" lang="zh-CN" altLang="en-US" sz="2000">
              <a:solidFill>
                <a:srgbClr val="FFFFCC"/>
              </a:solidFill>
              <a:latin typeface="Arial Narrow" charset="0"/>
              <a:ea typeface="楷体_GB2312" charset="0"/>
              <a:cs typeface="楷体_GB2312" charset="0"/>
            </a:endParaRPr>
          </a:p>
        </p:txBody>
      </p:sp>
      <p:sp>
        <p:nvSpPr>
          <p:cNvPr id="164870" name="TextBox 8"/>
          <p:cNvSpPr txBox="1">
            <a:spLocks noChangeArrowheads="1"/>
          </p:cNvSpPr>
          <p:nvPr/>
        </p:nvSpPr>
        <p:spPr bwMode="auto">
          <a:xfrm>
            <a:off x="7904163" y="2252663"/>
            <a:ext cx="885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>
              <a:spcBef>
                <a:spcPct val="20000"/>
              </a:spcBef>
              <a:buClr>
                <a:srgbClr val="FF9900"/>
              </a:buClr>
              <a:buSzPct val="75000"/>
              <a:buFont typeface="Wingdings" charset="0"/>
              <a:buNone/>
            </a:pPr>
            <a:r>
              <a:rPr kumimoji="0" lang="en-US" altLang="zh-CN" sz="2000">
                <a:solidFill>
                  <a:srgbClr val="FFFFCC"/>
                </a:solidFill>
                <a:latin typeface="Arial Narrow" charset="0"/>
                <a:ea typeface="楷体_GB2312" charset="0"/>
                <a:cs typeface="楷体_GB2312" charset="0"/>
              </a:rPr>
              <a:t>Lufeng</a:t>
            </a:r>
            <a:endParaRPr kumimoji="0" lang="zh-CN" altLang="en-US" sz="2000">
              <a:solidFill>
                <a:srgbClr val="FFFFCC"/>
              </a:solidFill>
              <a:latin typeface="Arial Narrow" charset="0"/>
              <a:ea typeface="楷体_GB2312" charset="0"/>
              <a:cs typeface="楷体_GB2312" charset="0"/>
            </a:endParaRPr>
          </a:p>
        </p:txBody>
      </p:sp>
      <p:sp>
        <p:nvSpPr>
          <p:cNvPr id="164871" name="TextBox 9"/>
          <p:cNvSpPr txBox="1">
            <a:spLocks noChangeArrowheads="1"/>
          </p:cNvSpPr>
          <p:nvPr/>
        </p:nvSpPr>
        <p:spPr bwMode="auto">
          <a:xfrm>
            <a:off x="5770563" y="1243013"/>
            <a:ext cx="1758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>
              <a:spcBef>
                <a:spcPct val="20000"/>
              </a:spcBef>
              <a:buClr>
                <a:srgbClr val="FF9900"/>
              </a:buClr>
              <a:buSzPct val="75000"/>
              <a:buFont typeface="Wingdings" charset="0"/>
              <a:buNone/>
            </a:pPr>
            <a:r>
              <a:rPr kumimoji="0" lang="en-US" altLang="zh-CN">
                <a:solidFill>
                  <a:srgbClr val="FFFFCC"/>
                </a:solidFill>
                <a:latin typeface="Arial Narrow" charset="0"/>
                <a:ea typeface="楷体" charset="0"/>
                <a:cs typeface="楷体" charset="0"/>
              </a:rPr>
              <a:t>Previous site</a:t>
            </a:r>
            <a:endParaRPr kumimoji="0" lang="zh-CN" altLang="en-US">
              <a:solidFill>
                <a:srgbClr val="FFFFCC"/>
              </a:solidFill>
              <a:latin typeface="Arial Narrow" charset="0"/>
              <a:ea typeface="楷体" charset="0"/>
              <a:cs typeface="楷体" charset="0"/>
            </a:endParaRPr>
          </a:p>
        </p:txBody>
      </p:sp>
      <p:sp>
        <p:nvSpPr>
          <p:cNvPr id="164872" name="TextBox 10"/>
          <p:cNvSpPr txBox="1">
            <a:spLocks noChangeArrowheads="1"/>
          </p:cNvSpPr>
          <p:nvPr/>
        </p:nvSpPr>
        <p:spPr bwMode="auto">
          <a:xfrm>
            <a:off x="803275" y="3763963"/>
            <a:ext cx="1601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>
              <a:spcBef>
                <a:spcPct val="20000"/>
              </a:spcBef>
              <a:buClr>
                <a:srgbClr val="FF9900"/>
              </a:buClr>
              <a:buSzPct val="75000"/>
              <a:buFont typeface="Wingdings" charset="0"/>
              <a:buNone/>
            </a:pPr>
            <a:r>
              <a:rPr kumimoji="0" lang="en-US" altLang="zh-CN">
                <a:solidFill>
                  <a:srgbClr val="FFFFCC"/>
                </a:solidFill>
                <a:latin typeface="Arial Narrow" charset="0"/>
                <a:ea typeface="楷体" charset="0"/>
                <a:cs typeface="楷体" charset="0"/>
              </a:rPr>
              <a:t>Current site</a:t>
            </a:r>
            <a:endParaRPr kumimoji="0" lang="zh-CN" altLang="en-US">
              <a:solidFill>
                <a:srgbClr val="FFFFCC"/>
              </a:solidFill>
              <a:latin typeface="Arial Narrow" charset="0"/>
              <a:ea typeface="楷体" charset="0"/>
              <a:cs typeface="楷体" charset="0"/>
            </a:endParaRPr>
          </a:p>
        </p:txBody>
      </p:sp>
      <p:sp>
        <p:nvSpPr>
          <p:cNvPr id="164873" name="TextBox 11"/>
          <p:cNvSpPr txBox="1">
            <a:spLocks noChangeArrowheads="1"/>
          </p:cNvSpPr>
          <p:nvPr/>
        </p:nvSpPr>
        <p:spPr bwMode="auto">
          <a:xfrm>
            <a:off x="946150" y="5132388"/>
            <a:ext cx="1176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>
              <a:spcBef>
                <a:spcPct val="20000"/>
              </a:spcBef>
              <a:buClr>
                <a:srgbClr val="FF9900"/>
              </a:buClr>
              <a:buSzPct val="75000"/>
              <a:buFont typeface="Wingdings" charset="0"/>
              <a:buNone/>
            </a:pPr>
            <a:r>
              <a:rPr kumimoji="0" lang="en-US" altLang="zh-CN" sz="2000">
                <a:solidFill>
                  <a:srgbClr val="FFFFCC"/>
                </a:solidFill>
                <a:latin typeface="Arial Narrow" charset="0"/>
                <a:ea typeface="楷体_GB2312" charset="0"/>
                <a:cs typeface="楷体_GB2312" charset="0"/>
              </a:rPr>
              <a:t>Yangjiang</a:t>
            </a:r>
            <a:endParaRPr kumimoji="0" lang="zh-CN" altLang="en-US" sz="2000">
              <a:solidFill>
                <a:srgbClr val="FFFFCC"/>
              </a:solidFill>
              <a:latin typeface="Arial Narrow" charset="0"/>
              <a:ea typeface="楷体_GB2312" charset="0"/>
              <a:cs typeface="楷体_GB2312" charset="0"/>
            </a:endParaRPr>
          </a:p>
        </p:txBody>
      </p:sp>
      <p:sp>
        <p:nvSpPr>
          <p:cNvPr id="164874" name="TextBox 12"/>
          <p:cNvSpPr txBox="1">
            <a:spLocks noChangeArrowheads="1"/>
          </p:cNvSpPr>
          <p:nvPr/>
        </p:nvSpPr>
        <p:spPr bwMode="auto">
          <a:xfrm>
            <a:off x="2425700" y="4840288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>
              <a:spcBef>
                <a:spcPct val="20000"/>
              </a:spcBef>
              <a:buClr>
                <a:srgbClr val="FF9900"/>
              </a:buClr>
              <a:buSzPct val="75000"/>
              <a:buFont typeface="Wingdings" charset="0"/>
              <a:buNone/>
            </a:pPr>
            <a:r>
              <a:rPr kumimoji="0" lang="en-US" altLang="zh-CN" sz="2000">
                <a:solidFill>
                  <a:srgbClr val="FFFFCC"/>
                </a:solidFill>
                <a:latin typeface="Arial Narrow" charset="0"/>
                <a:ea typeface="楷体_GB2312" charset="0"/>
                <a:cs typeface="楷体_GB2312" charset="0"/>
              </a:rPr>
              <a:t>Taishan</a:t>
            </a:r>
            <a:endParaRPr kumimoji="0" lang="zh-CN" altLang="en-US" sz="2000">
              <a:solidFill>
                <a:srgbClr val="FFFFCC"/>
              </a:solidFill>
              <a:latin typeface="Arial Narrow" charset="0"/>
              <a:ea typeface="楷体_GB2312" charset="0"/>
              <a:cs typeface="楷体_GB2312" charset="0"/>
            </a:endParaRPr>
          </a:p>
        </p:txBody>
      </p:sp>
      <p:sp>
        <p:nvSpPr>
          <p:cNvPr id="164875" name="矩形 1"/>
          <p:cNvSpPr>
            <a:spLocks noChangeArrowheads="1"/>
          </p:cNvSpPr>
          <p:nvPr/>
        </p:nvSpPr>
        <p:spPr bwMode="auto">
          <a:xfrm>
            <a:off x="4265613" y="4024313"/>
            <a:ext cx="1316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9900"/>
              </a:buClr>
              <a:buSzPct val="75000"/>
              <a:buFont typeface="Wingdings" charset="0"/>
              <a:buNone/>
            </a:pPr>
            <a:r>
              <a:rPr kumimoji="0" lang="en-US" altLang="zh-CN" sz="2000" b="1">
                <a:solidFill>
                  <a:srgbClr val="FFFFCC"/>
                </a:solidFill>
                <a:latin typeface="Arial Narrow" charset="0"/>
                <a:ea typeface="楷体" charset="0"/>
                <a:cs typeface="楷体" charset="0"/>
              </a:rPr>
              <a:t>Hong Kong</a:t>
            </a:r>
            <a:endParaRPr kumimoji="0" lang="zh-CN" altLang="en-US" sz="2000" b="1">
              <a:solidFill>
                <a:srgbClr val="0000CC"/>
              </a:solidFill>
            </a:endParaRPr>
          </a:p>
        </p:txBody>
      </p:sp>
      <p:grpSp>
        <p:nvGrpSpPr>
          <p:cNvPr id="164876" name="组合 4"/>
          <p:cNvGrpSpPr>
            <a:grpSpLocks/>
          </p:cNvGrpSpPr>
          <p:nvPr/>
        </p:nvGrpSpPr>
        <p:grpSpPr bwMode="auto">
          <a:xfrm>
            <a:off x="5537200" y="836613"/>
            <a:ext cx="3203575" cy="2622550"/>
            <a:chOff x="132770" y="1784306"/>
            <a:chExt cx="5294310" cy="4525014"/>
          </a:xfrm>
        </p:grpSpPr>
        <p:pic>
          <p:nvPicPr>
            <p:cNvPr id="164881" name="Picture 4" descr="allbaseline_dyb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770" y="2021036"/>
              <a:ext cx="5294310" cy="4288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882" name="Text Box 5"/>
            <p:cNvSpPr txBox="1">
              <a:spLocks noChangeArrowheads="1"/>
            </p:cNvSpPr>
            <p:nvPr/>
          </p:nvSpPr>
          <p:spPr bwMode="auto">
            <a:xfrm>
              <a:off x="2603277" y="1876575"/>
              <a:ext cx="1229529" cy="902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000CC"/>
                  </a:solidFill>
                  <a:latin typeface="Times New Roman" charset="0"/>
                  <a:ea typeface="SimSun" charset="0"/>
                  <a:cs typeface="SimSun" charset="0"/>
                </a:defRPr>
              </a:lvl1pPr>
              <a:lvl2pPr marL="742950" indent="-285750">
                <a:defRPr sz="2000">
                  <a:solidFill>
                    <a:srgbClr val="0000CC"/>
                  </a:solidFill>
                  <a:latin typeface="Times New Roman" charset="0"/>
                  <a:ea typeface="SimSun" charset="0"/>
                  <a:cs typeface="SimSun" charset="0"/>
                </a:defRPr>
              </a:lvl2pPr>
              <a:lvl3pPr marL="1143000" indent="-228600">
                <a:defRPr sz="2000">
                  <a:solidFill>
                    <a:srgbClr val="0000CC"/>
                  </a:solidFill>
                  <a:latin typeface="Times New Roman" charset="0"/>
                  <a:ea typeface="SimSun" charset="0"/>
                  <a:cs typeface="SimSun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FF9900"/>
                </a:buClr>
                <a:buSzPct val="75000"/>
                <a:buFont typeface="Wingdings" charset="0"/>
                <a:buNone/>
              </a:pPr>
              <a:r>
                <a:rPr kumimoji="0" lang="en-US" altLang="zh-CN" sz="1400">
                  <a:solidFill>
                    <a:srgbClr val="FF0000"/>
                  </a:solidFill>
                </a:rPr>
                <a:t>Daya Bay</a:t>
              </a:r>
              <a:endParaRPr kumimoji="0" lang="zh-CN" altLang="en-US" sz="1400">
                <a:solidFill>
                  <a:srgbClr val="FF0000"/>
                </a:solidFill>
              </a:endParaRPr>
            </a:p>
          </p:txBody>
        </p:sp>
        <p:sp>
          <p:nvSpPr>
            <p:cNvPr id="164883" name="Oval 7"/>
            <p:cNvSpPr>
              <a:spLocks noChangeArrowheads="1"/>
            </p:cNvSpPr>
            <p:nvPr/>
          </p:nvSpPr>
          <p:spPr bwMode="auto">
            <a:xfrm>
              <a:off x="4574161" y="4965399"/>
              <a:ext cx="142875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FF9900"/>
                </a:buClr>
                <a:buSzPct val="75000"/>
                <a:buFont typeface="Wingdings" charset="0"/>
                <a:buNone/>
              </a:pPr>
              <a:endParaRPr kumimoji="0" lang="zh-CN" altLang="en-US" sz="2000" b="1">
                <a:solidFill>
                  <a:srgbClr val="0000CC"/>
                </a:solidFill>
              </a:endParaRPr>
            </a:p>
          </p:txBody>
        </p:sp>
        <p:sp>
          <p:nvSpPr>
            <p:cNvPr id="164884" name="Text Box 9"/>
            <p:cNvSpPr txBox="1">
              <a:spLocks noChangeArrowheads="1"/>
            </p:cNvSpPr>
            <p:nvPr/>
          </p:nvSpPr>
          <p:spPr bwMode="auto">
            <a:xfrm>
              <a:off x="3832802" y="1784306"/>
              <a:ext cx="1573285" cy="7434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000CC"/>
                  </a:solidFill>
                  <a:latin typeface="Times New Roman" charset="0"/>
                  <a:ea typeface="SimSun" charset="0"/>
                  <a:cs typeface="SimSun" charset="0"/>
                </a:defRPr>
              </a:lvl1pPr>
              <a:lvl2pPr marL="742950" indent="-285750">
                <a:defRPr sz="2000">
                  <a:solidFill>
                    <a:srgbClr val="0000CC"/>
                  </a:solidFill>
                  <a:latin typeface="Times New Roman" charset="0"/>
                  <a:ea typeface="SimSun" charset="0"/>
                  <a:cs typeface="SimSun" charset="0"/>
                </a:defRPr>
              </a:lvl2pPr>
              <a:lvl3pPr marL="1143000" indent="-228600">
                <a:defRPr sz="2000">
                  <a:solidFill>
                    <a:srgbClr val="0000CC"/>
                  </a:solidFill>
                  <a:latin typeface="Times New Roman" charset="0"/>
                  <a:ea typeface="SimSun" charset="0"/>
                  <a:cs typeface="SimSun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9pPr>
            </a:lstStyle>
            <a:p>
              <a:pPr>
                <a:buClr>
                  <a:srgbClr val="FF9900"/>
                </a:buClr>
                <a:buSzPct val="75000"/>
                <a:buFont typeface="Wingdings" charset="0"/>
                <a:buNone/>
              </a:pPr>
              <a:r>
                <a:rPr kumimoji="0" lang="en-US" altLang="zh-CN" sz="1100">
                  <a:solidFill>
                    <a:srgbClr val="FF0000"/>
                  </a:solidFill>
                </a:rPr>
                <a:t>60 km JUNO</a:t>
              </a:r>
            </a:p>
          </p:txBody>
        </p:sp>
        <p:sp>
          <p:nvSpPr>
            <p:cNvPr id="164885" name="Line 11"/>
            <p:cNvSpPr>
              <a:spLocks noChangeShapeType="1"/>
            </p:cNvSpPr>
            <p:nvPr/>
          </p:nvSpPr>
          <p:spPr bwMode="auto">
            <a:xfrm>
              <a:off x="4647886" y="2308374"/>
              <a:ext cx="0" cy="25209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6487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988" y="985838"/>
            <a:ext cx="206692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78" name="矩形 1"/>
          <p:cNvSpPr>
            <a:spLocks noChangeArrowheads="1"/>
          </p:cNvSpPr>
          <p:nvPr/>
        </p:nvSpPr>
        <p:spPr bwMode="auto">
          <a:xfrm>
            <a:off x="1228725" y="1411288"/>
            <a:ext cx="750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 typeface="Wingdings" charset="0"/>
              <a:buNone/>
            </a:pPr>
            <a:r>
              <a:rPr kumimoji="0" lang="en-US" altLang="zh-CN" sz="1400" b="1">
                <a:solidFill>
                  <a:srgbClr val="000066"/>
                </a:solidFill>
                <a:latin typeface="Arial Narrow" charset="0"/>
                <a:ea typeface="SimHei" charset="0"/>
                <a:cs typeface="SimHei" charset="0"/>
              </a:rPr>
              <a:t>20 kt LS</a:t>
            </a:r>
            <a:endParaRPr kumimoji="0" lang="de-DE" altLang="zh-CN" sz="1400" b="1">
              <a:solidFill>
                <a:srgbClr val="000066"/>
              </a:solidFill>
              <a:latin typeface="Arial Narrow" charset="0"/>
              <a:ea typeface="SimHei" charset="0"/>
              <a:cs typeface="SimHei" charset="0"/>
            </a:endParaRPr>
          </a:p>
        </p:txBody>
      </p:sp>
      <p:sp>
        <p:nvSpPr>
          <p:cNvPr id="164879" name="矩形 7"/>
          <p:cNvSpPr>
            <a:spLocks noChangeArrowheads="1"/>
          </p:cNvSpPr>
          <p:nvPr/>
        </p:nvSpPr>
        <p:spPr bwMode="auto">
          <a:xfrm>
            <a:off x="5546725" y="3445549"/>
            <a:ext cx="3535363" cy="22869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 anchor="b"/>
          <a:lstStyle/>
          <a:p>
            <a:pPr marL="357188" indent="-185738">
              <a:buFont typeface="Arial" charset="0"/>
              <a:buChar char="•"/>
            </a:pPr>
            <a:r>
              <a:rPr kumimoji="0" lang="en-US" altLang="zh-CN" sz="2000">
                <a:solidFill>
                  <a:srgbClr val="000000"/>
                </a:solidFill>
                <a:ea typeface="楷体" charset="0"/>
                <a:cs typeface="楷体" charset="0"/>
              </a:rPr>
              <a:t>Mass hierarchy</a:t>
            </a:r>
            <a:endParaRPr kumimoji="0" lang="zh-CN" altLang="en-US" sz="2000">
              <a:solidFill>
                <a:srgbClr val="000000"/>
              </a:solidFill>
              <a:ea typeface="楷体" charset="0"/>
              <a:cs typeface="楷体" charset="0"/>
            </a:endParaRPr>
          </a:p>
          <a:p>
            <a:pPr marL="357188" indent="-185738">
              <a:buFont typeface="Arial" charset="0"/>
              <a:buChar char="•"/>
            </a:pPr>
            <a:r>
              <a:rPr kumimoji="0" lang="en-US" altLang="zh-CN" sz="2000">
                <a:solidFill>
                  <a:srgbClr val="000000"/>
                </a:solidFill>
                <a:ea typeface="楷体" charset="0"/>
                <a:cs typeface="楷体" charset="0"/>
              </a:rPr>
              <a:t>Precision mixing parameters</a:t>
            </a:r>
            <a:endParaRPr kumimoji="0" lang="zh-CN" altLang="en-US" sz="2000">
              <a:solidFill>
                <a:srgbClr val="000000"/>
              </a:solidFill>
              <a:ea typeface="楷体" charset="0"/>
              <a:cs typeface="楷体" charset="0"/>
            </a:endParaRPr>
          </a:p>
          <a:p>
            <a:pPr marL="357188" indent="-185738">
              <a:buFont typeface="Arial" charset="0"/>
              <a:buChar char="•"/>
            </a:pPr>
            <a:r>
              <a:rPr kumimoji="0" lang="en-US" altLang="zh-CN" sz="2000">
                <a:solidFill>
                  <a:srgbClr val="000000"/>
                </a:solidFill>
                <a:ea typeface="楷体" charset="0"/>
                <a:cs typeface="楷体" charset="0"/>
              </a:rPr>
              <a:t>Supernova neutrinos</a:t>
            </a:r>
            <a:endParaRPr kumimoji="0" lang="zh-CN" altLang="en-US" sz="2000">
              <a:solidFill>
                <a:srgbClr val="000000"/>
              </a:solidFill>
              <a:ea typeface="楷体" charset="0"/>
              <a:cs typeface="楷体" charset="0"/>
            </a:endParaRPr>
          </a:p>
          <a:p>
            <a:pPr marL="357188" indent="-185738">
              <a:buFont typeface="Arial" charset="0"/>
              <a:buChar char="•"/>
            </a:pPr>
            <a:r>
              <a:rPr kumimoji="0" lang="en-US" altLang="zh-CN" sz="2000">
                <a:solidFill>
                  <a:srgbClr val="000000"/>
                </a:solidFill>
                <a:ea typeface="楷体" charset="0"/>
                <a:cs typeface="楷体" charset="0"/>
              </a:rPr>
              <a:t>Geoneutrinos</a:t>
            </a:r>
            <a:endParaRPr kumimoji="0" lang="zh-CN" altLang="en-US" sz="2000">
              <a:solidFill>
                <a:srgbClr val="000000"/>
              </a:solidFill>
              <a:ea typeface="楷体" charset="0"/>
              <a:cs typeface="楷体" charset="0"/>
            </a:endParaRPr>
          </a:p>
          <a:p>
            <a:pPr marL="357188" indent="-185738">
              <a:buFont typeface="Arial" charset="0"/>
              <a:buChar char="•"/>
            </a:pPr>
            <a:r>
              <a:rPr kumimoji="0" lang="en-US" altLang="zh-CN" sz="2000">
                <a:solidFill>
                  <a:srgbClr val="000000"/>
                </a:solidFill>
                <a:ea typeface="楷体" charset="0"/>
                <a:cs typeface="楷体" charset="0"/>
              </a:rPr>
              <a:t>Sterile neutrinos</a:t>
            </a:r>
            <a:r>
              <a:rPr kumimoji="0" lang="zh-CN" altLang="en-US" sz="2000">
                <a:solidFill>
                  <a:srgbClr val="000000"/>
                </a:solidFill>
                <a:ea typeface="楷体" charset="0"/>
                <a:cs typeface="楷体" charset="0"/>
              </a:rPr>
              <a:t> </a:t>
            </a:r>
            <a:endParaRPr kumimoji="0" lang="en-US" altLang="zh-CN" sz="2000">
              <a:solidFill>
                <a:srgbClr val="000000"/>
              </a:solidFill>
              <a:ea typeface="楷体" charset="0"/>
              <a:cs typeface="楷体" charset="0"/>
            </a:endParaRPr>
          </a:p>
          <a:p>
            <a:pPr marL="357188" indent="-185738">
              <a:buFont typeface="Arial" charset="0"/>
              <a:buChar char="•"/>
            </a:pPr>
            <a:r>
              <a:rPr kumimoji="0" lang="en-US" altLang="zh-CN" sz="2000">
                <a:solidFill>
                  <a:srgbClr val="000000"/>
                </a:solidFill>
                <a:ea typeface="楷体" charset="0"/>
                <a:cs typeface="楷体" charset="0"/>
              </a:rPr>
              <a:t>…</a:t>
            </a:r>
            <a:endParaRPr kumimoji="0" lang="zh-CN" altLang="en-US" sz="2000">
              <a:solidFill>
                <a:srgbClr val="000000"/>
              </a:solidFill>
              <a:ea typeface="楷体" charset="0"/>
              <a:cs typeface="楷体" charset="0"/>
            </a:endParaRPr>
          </a:p>
        </p:txBody>
      </p:sp>
      <p:sp>
        <p:nvSpPr>
          <p:cNvPr id="164880" name="内容占位符 1"/>
          <p:cNvSpPr>
            <a:spLocks noGrp="1"/>
          </p:cNvSpPr>
          <p:nvPr>
            <p:ph idx="1"/>
          </p:nvPr>
        </p:nvSpPr>
        <p:spPr>
          <a:xfrm>
            <a:off x="395288" y="5732463"/>
            <a:ext cx="8377237" cy="1003300"/>
          </a:xfrm>
        </p:spPr>
        <p:txBody>
          <a:bodyPr/>
          <a:lstStyle/>
          <a:p>
            <a:r>
              <a:rPr lang="en-US" altLang="zh-CN" sz="2400" dirty="0">
                <a:latin typeface="Times New Roman" charset="0"/>
                <a:ea typeface="SimSun" charset="0"/>
              </a:rPr>
              <a:t>The only one based on reactor: independent of CP phase</a:t>
            </a:r>
          </a:p>
          <a:p>
            <a:r>
              <a:rPr lang="en-US" altLang="zh-CN" sz="2400" dirty="0">
                <a:latin typeface="Times New Roman" charset="0"/>
                <a:ea typeface="SimSun" charset="0"/>
              </a:rPr>
              <a:t>Construction: 2015-2020</a:t>
            </a:r>
          </a:p>
        </p:txBody>
      </p:sp>
    </p:spTree>
    <p:extLst>
      <p:ext uri="{BB962C8B-B14F-4D97-AF65-F5344CB8AC3E}">
        <p14:creationId xmlns:p14="http://schemas.microsoft.com/office/powerpoint/2010/main" xmlns="" val="263040016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32872"/>
            <a:ext cx="9144000" cy="657225"/>
          </a:xfrm>
        </p:spPr>
        <p:txBody>
          <a:bodyPr/>
          <a:lstStyle/>
          <a:p>
            <a:r>
              <a:rPr kumimoji="1"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ea typeface="SimSun" charset="0"/>
              </a:rPr>
              <a:t>From </a:t>
            </a:r>
            <a:r>
              <a:rPr kumimoji="1" lang="en-US" altLang="zh-CN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ea typeface="SimSun" charset="0"/>
              </a:rPr>
              <a:t>AS</a:t>
            </a:r>
            <a:r>
              <a:rPr kumimoji="1" lang="en-US" altLang="zh-CN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0"/>
                <a:ea typeface="SimSun" charset="0"/>
              </a:rPr>
              <a:t>g</a:t>
            </a:r>
            <a:r>
              <a:rPr kumimoji="1"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ea typeface="SimSun" charset="0"/>
              </a:rPr>
              <a:t>/ARGO to LHAASO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SimSun" charset="0"/>
            </a:endParaRPr>
          </a:p>
        </p:txBody>
      </p:sp>
      <p:sp>
        <p:nvSpPr>
          <p:cNvPr id="165891" name="内容占位符 2"/>
          <p:cNvSpPr>
            <a:spLocks noGrp="1"/>
          </p:cNvSpPr>
          <p:nvPr>
            <p:ph idx="1"/>
          </p:nvPr>
        </p:nvSpPr>
        <p:spPr>
          <a:xfrm>
            <a:off x="282897" y="1231928"/>
            <a:ext cx="4351338" cy="24431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zh-CN" sz="2400" dirty="0">
                <a:latin typeface="Times New Roman" charset="0"/>
                <a:ea typeface="SimSun" charset="0"/>
              </a:rPr>
              <a:t>Site: Sichuan,  Altitude ~ 4400 m</a:t>
            </a:r>
          </a:p>
          <a:p>
            <a:pPr>
              <a:spcBef>
                <a:spcPts val="600"/>
              </a:spcBef>
            </a:pPr>
            <a:r>
              <a:rPr lang="en-US" altLang="zh-CN" sz="2400" dirty="0">
                <a:latin typeface="Times New Roman" charset="0"/>
                <a:ea typeface="SimSun" charset="0"/>
              </a:rPr>
              <a:t>Start construction: 2015 ?</a:t>
            </a:r>
          </a:p>
          <a:p>
            <a:pPr>
              <a:spcBef>
                <a:spcPts val="600"/>
              </a:spcBef>
            </a:pPr>
            <a:r>
              <a:rPr lang="en-US" altLang="zh-CN" sz="2400" dirty="0">
                <a:latin typeface="Times New Roman" charset="0"/>
                <a:ea typeface="SimSun" charset="0"/>
              </a:rPr>
              <a:t>International collaboration: China, France, Italy, …</a:t>
            </a:r>
          </a:p>
          <a:p>
            <a:endParaRPr lang="zh-CN" altLang="en-US" sz="2400" dirty="0">
              <a:latin typeface="Times New Roman" charset="0"/>
              <a:ea typeface="SimSun" charset="0"/>
            </a:endParaRPr>
          </a:p>
        </p:txBody>
      </p:sp>
      <p:sp>
        <p:nvSpPr>
          <p:cNvPr id="165892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fld id="{907AC8AB-3DE6-9342-812A-05D7F1B63398}" type="datetime1">
              <a:rPr lang="zh-CN" altLang="en-US" sz="1600" b="0">
                <a:solidFill>
                  <a:srgbClr val="898989"/>
                </a:solidFill>
              </a:rPr>
              <a:pPr/>
              <a:t>2014/10/14</a:t>
            </a:fld>
            <a:endParaRPr lang="zh-CN" altLang="en-US" sz="1600" b="0">
              <a:solidFill>
                <a:srgbClr val="898989"/>
              </a:solidFill>
            </a:endParaRPr>
          </a:p>
        </p:txBody>
      </p:sp>
      <p:sp>
        <p:nvSpPr>
          <p:cNvPr id="165893" name="灯片编号占位符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fld id="{55305F2A-8A7E-1543-A282-15602E55A0F6}" type="slidenum">
              <a:rPr lang="zh-CN" altLang="en-US" sz="1600" b="0">
                <a:solidFill>
                  <a:srgbClr val="898989"/>
                </a:solidFill>
              </a:rPr>
              <a:pPr/>
              <a:t>13</a:t>
            </a:fld>
            <a:endParaRPr lang="zh-CN" altLang="en-US" sz="1600" b="0">
              <a:solidFill>
                <a:srgbClr val="898989"/>
              </a:solidFill>
            </a:endParaRPr>
          </a:p>
        </p:txBody>
      </p:sp>
      <p:pic>
        <p:nvPicPr>
          <p:cNvPr id="165894" name="Picture 2" descr="G:\My Documents\My Pictures\asg\TibetIII-2003-01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9163" y="1102158"/>
            <a:ext cx="4414837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5" name="图片 5" descr="LHAASO-artist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0255" y="3707159"/>
            <a:ext cx="4125913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6" name="Picture 12" descr="lhaa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315" y="3723871"/>
            <a:ext cx="4206875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064999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647700"/>
          </a:xfrm>
        </p:spPr>
        <p:txBody>
          <a:bodyPr/>
          <a:lstStyle/>
          <a:p>
            <a:r>
              <a:rPr lang="en-US" altLang="zh-CN" sz="3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SimSun" charset="0"/>
              </a:rPr>
              <a:t>Current Space Program</a:t>
            </a:r>
            <a:endParaRPr lang="zh-CN" altLang="en-US" sz="360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SimSun" charset="0"/>
            </a:endParaRPr>
          </a:p>
        </p:txBody>
      </p:sp>
      <p:sp>
        <p:nvSpPr>
          <p:cNvPr id="166915" name="内容占位符 2"/>
          <p:cNvSpPr>
            <a:spLocks noGrp="1"/>
          </p:cNvSpPr>
          <p:nvPr>
            <p:ph idx="1"/>
          </p:nvPr>
        </p:nvSpPr>
        <p:spPr>
          <a:xfrm>
            <a:off x="0" y="1187289"/>
            <a:ext cx="6673840" cy="7408120"/>
          </a:xfrm>
        </p:spPr>
        <p:txBody>
          <a:bodyPr/>
          <a:lstStyle/>
          <a:p>
            <a:r>
              <a:rPr lang="en-US" altLang="zh-CN" dirty="0">
                <a:ea typeface="SimSun" charset="0"/>
              </a:rPr>
              <a:t>Hard X-ray modulated telescope (HXMT):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b="1" dirty="0">
                <a:solidFill>
                  <a:schemeClr val="tx1"/>
                </a:solidFill>
                <a:ea typeface="SimHei" charset="0"/>
                <a:cs typeface="SimHei" charset="0"/>
              </a:rPr>
              <a:t>Total</a:t>
            </a:r>
            <a:r>
              <a:rPr lang="zh-CN" altLang="en-US" b="1" dirty="0">
                <a:solidFill>
                  <a:schemeClr val="tx1"/>
                </a:solidFill>
                <a:ea typeface="SimHei" charset="0"/>
                <a:cs typeface="SimHei" charset="0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ea typeface="SimHei" charset="0"/>
                <a:cs typeface="SimHei" charset="0"/>
              </a:rPr>
              <a:t>mass</a:t>
            </a:r>
            <a:r>
              <a:rPr lang="zh-CN" altLang="en-US" b="1" dirty="0">
                <a:solidFill>
                  <a:schemeClr val="tx1"/>
                </a:solidFill>
                <a:ea typeface="SimHei" charset="0"/>
                <a:cs typeface="SimHei" charset="0"/>
              </a:rPr>
              <a:t>：</a:t>
            </a:r>
            <a:r>
              <a:rPr lang="en-US" altLang="zh-CN" b="1" dirty="0">
                <a:solidFill>
                  <a:schemeClr val="tx1"/>
                </a:solidFill>
                <a:ea typeface="SimHei" charset="0"/>
                <a:cs typeface="SimHei" charset="0"/>
              </a:rPr>
              <a:t>1021kg; Power: 350 W</a:t>
            </a:r>
            <a:endParaRPr lang="zh-CN" altLang="en-US" b="1" dirty="0">
              <a:solidFill>
                <a:schemeClr val="tx1"/>
              </a:solidFill>
              <a:ea typeface="SimSun" charset="0"/>
            </a:endParaRPr>
          </a:p>
          <a:p>
            <a:pPr lvl="1">
              <a:spcBef>
                <a:spcPct val="0"/>
              </a:spcBef>
            </a:pPr>
            <a:r>
              <a:rPr lang="en-US" altLang="zh-CN" b="1" dirty="0">
                <a:solidFill>
                  <a:schemeClr val="tx1"/>
                </a:solidFill>
                <a:ea typeface="SimSun" charset="0"/>
              </a:rPr>
              <a:t>to be launched in 2015</a:t>
            </a:r>
          </a:p>
          <a:p>
            <a:pPr>
              <a:spcBef>
                <a:spcPct val="0"/>
              </a:spcBef>
            </a:pPr>
            <a:r>
              <a:rPr lang="en-US" altLang="zh-CN" dirty="0">
                <a:solidFill>
                  <a:srgbClr val="3333FF"/>
                </a:solidFill>
                <a:ea typeface="SimHei" charset="0"/>
                <a:cs typeface="SimHei" charset="0"/>
              </a:rPr>
              <a:t>Gamma-ray burst polarization (POLAR):</a:t>
            </a:r>
          </a:p>
          <a:p>
            <a:pPr lvl="1">
              <a:spcBef>
                <a:spcPct val="0"/>
              </a:spcBef>
            </a:pPr>
            <a:r>
              <a:rPr lang="en-US" altLang="zh-CN" b="1" dirty="0">
                <a:solidFill>
                  <a:schemeClr val="tx1"/>
                </a:solidFill>
                <a:ea typeface="SimHei" charset="0"/>
                <a:cs typeface="SimHei" charset="0"/>
              </a:rPr>
              <a:t>onboard China’s Spacelab: TG-2</a:t>
            </a:r>
          </a:p>
          <a:p>
            <a:pPr lvl="1">
              <a:spcBef>
                <a:spcPct val="0"/>
              </a:spcBef>
            </a:pPr>
            <a:r>
              <a:rPr lang="en-US" altLang="zh-CN" b="1" dirty="0">
                <a:solidFill>
                  <a:schemeClr val="tx1"/>
                </a:solidFill>
                <a:ea typeface="SimSun" charset="0"/>
              </a:rPr>
              <a:t>An international collaboration: China, Switzerland, France, Poland</a:t>
            </a:r>
            <a:endParaRPr lang="en-US" altLang="zh-CN" b="1" dirty="0">
              <a:solidFill>
                <a:schemeClr val="tx1"/>
              </a:solidFill>
              <a:ea typeface="SimHei" charset="0"/>
              <a:cs typeface="SimHei" charset="0"/>
            </a:endParaRPr>
          </a:p>
          <a:p>
            <a:pPr lvl="1">
              <a:spcBef>
                <a:spcPct val="0"/>
              </a:spcBef>
            </a:pPr>
            <a:r>
              <a:rPr lang="en-US" altLang="zh-CN" b="1" dirty="0">
                <a:solidFill>
                  <a:schemeClr val="tx1"/>
                </a:solidFill>
                <a:ea typeface="SimSun" charset="0"/>
              </a:rPr>
              <a:t>Launch time ~ 2015</a:t>
            </a:r>
          </a:p>
          <a:p>
            <a:pPr>
              <a:spcBef>
                <a:spcPct val="0"/>
              </a:spcBef>
            </a:pPr>
            <a:r>
              <a:rPr lang="en-US" altLang="zh-CN" dirty="0">
                <a:solidFill>
                  <a:srgbClr val="3333FF"/>
                </a:solidFill>
                <a:ea typeface="SimHei" charset="0"/>
                <a:cs typeface="SimHei" charset="0"/>
              </a:rPr>
              <a:t>SVOM</a:t>
            </a:r>
          </a:p>
          <a:p>
            <a:pPr lvl="1">
              <a:spcBef>
                <a:spcPct val="0"/>
              </a:spcBef>
            </a:pPr>
            <a:r>
              <a:rPr lang="en-US" altLang="zh-CN" b="1" dirty="0">
                <a:solidFill>
                  <a:schemeClr val="tx1"/>
                </a:solidFill>
                <a:ea typeface="SimHei" charset="0"/>
                <a:cs typeface="SimHei" charset="0"/>
              </a:rPr>
              <a:t>Redefined program: On board Chinese spacecraft </a:t>
            </a:r>
          </a:p>
          <a:p>
            <a:pPr lvl="1">
              <a:spcBef>
                <a:spcPct val="0"/>
              </a:spcBef>
            </a:pPr>
            <a:r>
              <a:rPr lang="en-US" altLang="zh-CN" b="1" dirty="0">
                <a:solidFill>
                  <a:schemeClr val="tx1"/>
                </a:solidFill>
                <a:ea typeface="SimSun" charset="0"/>
              </a:rPr>
              <a:t>A collaboration of China and France </a:t>
            </a:r>
            <a:endParaRPr lang="en-US" altLang="zh-CN" b="1" dirty="0">
              <a:solidFill>
                <a:schemeClr val="tx1"/>
              </a:solidFill>
              <a:ea typeface="SimHei" charset="0"/>
              <a:cs typeface="SimHei" charset="0"/>
            </a:endParaRPr>
          </a:p>
          <a:p>
            <a:pPr lvl="1">
              <a:spcBef>
                <a:spcPct val="0"/>
              </a:spcBef>
            </a:pPr>
            <a:r>
              <a:rPr lang="en-US" altLang="zh-CN" b="1" dirty="0">
                <a:solidFill>
                  <a:schemeClr val="tx1"/>
                </a:solidFill>
                <a:ea typeface="SimSun" charset="0"/>
              </a:rPr>
              <a:t>to be launched in 2017-2018</a:t>
            </a:r>
            <a:endParaRPr lang="en-US" altLang="zh-CN" b="1" dirty="0">
              <a:solidFill>
                <a:schemeClr val="tx1"/>
              </a:solidFill>
              <a:ea typeface="SimHei" charset="0"/>
              <a:cs typeface="SimHei" charset="0"/>
            </a:endParaRPr>
          </a:p>
          <a:p>
            <a:pPr>
              <a:spcBef>
                <a:spcPct val="0"/>
              </a:spcBef>
            </a:pPr>
            <a:r>
              <a:rPr lang="en-US" altLang="zh-CN" dirty="0">
                <a:solidFill>
                  <a:srgbClr val="C00000"/>
                </a:solidFill>
                <a:ea typeface="SimHei" charset="0"/>
                <a:cs typeface="SimHei" charset="0"/>
              </a:rPr>
              <a:t>AMS </a:t>
            </a:r>
          </a:p>
          <a:p>
            <a:pPr lvl="1">
              <a:spcBef>
                <a:spcPct val="0"/>
              </a:spcBef>
            </a:pPr>
            <a:endParaRPr lang="zh-CN" altLang="en-US" b="1" dirty="0">
              <a:ea typeface="SimSun" charset="0"/>
            </a:endParaRPr>
          </a:p>
        </p:txBody>
      </p:sp>
      <p:sp>
        <p:nvSpPr>
          <p:cNvPr id="166916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fld id="{16B3F350-14C7-3D4E-8E5B-A8D837DA1411}" type="datetime1">
              <a:rPr lang="zh-CN" altLang="en-US" sz="1600" b="0">
                <a:solidFill>
                  <a:srgbClr val="898989"/>
                </a:solidFill>
              </a:rPr>
              <a:pPr/>
              <a:t>2014/10/14</a:t>
            </a:fld>
            <a:endParaRPr lang="zh-CN" altLang="en-US" sz="1600" b="0">
              <a:solidFill>
                <a:srgbClr val="898989"/>
              </a:solidFill>
            </a:endParaRPr>
          </a:p>
        </p:txBody>
      </p:sp>
      <p:sp>
        <p:nvSpPr>
          <p:cNvPr id="166917" name="灯片编号占位符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fld id="{80AB6B88-5C70-204A-9B9D-B472CFC83CC1}" type="slidenum">
              <a:rPr lang="zh-CN" altLang="en-US" sz="1600" b="0">
                <a:solidFill>
                  <a:srgbClr val="898989"/>
                </a:solidFill>
              </a:rPr>
              <a:pPr/>
              <a:t>14</a:t>
            </a:fld>
            <a:endParaRPr lang="zh-CN" altLang="en-US" sz="1600" b="0">
              <a:solidFill>
                <a:srgbClr val="898989"/>
              </a:solidFill>
            </a:endParaRPr>
          </a:p>
        </p:txBody>
      </p:sp>
      <p:grpSp>
        <p:nvGrpSpPr>
          <p:cNvPr id="166918" name="组合 19"/>
          <p:cNvGrpSpPr>
            <a:grpSpLocks/>
          </p:cNvGrpSpPr>
          <p:nvPr/>
        </p:nvGrpSpPr>
        <p:grpSpPr bwMode="auto">
          <a:xfrm>
            <a:off x="5979733" y="973138"/>
            <a:ext cx="2979737" cy="1804987"/>
            <a:chOff x="785812" y="2780928"/>
            <a:chExt cx="5516707" cy="3822700"/>
          </a:xfrm>
        </p:grpSpPr>
        <p:pic>
          <p:nvPicPr>
            <p:cNvPr id="166921" name="Picture 2" descr="F:\图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780928"/>
              <a:ext cx="4873625" cy="382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6922" name="TextBox 11"/>
            <p:cNvSpPr txBox="1">
              <a:spLocks noChangeArrowheads="1"/>
            </p:cNvSpPr>
            <p:nvPr/>
          </p:nvSpPr>
          <p:spPr bwMode="auto">
            <a:xfrm>
              <a:off x="5500685" y="2852364"/>
              <a:ext cx="801834" cy="628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rgbClr val="0000CC"/>
                  </a:solidFill>
                  <a:latin typeface="Times New Roman" charset="0"/>
                  <a:ea typeface="SimSun" charset="0"/>
                  <a:cs typeface="SimSun" charset="0"/>
                </a:defRPr>
              </a:lvl1pPr>
              <a:lvl2pPr marL="742950" indent="-285750">
                <a:defRPr sz="2000">
                  <a:solidFill>
                    <a:srgbClr val="0000CC"/>
                  </a:solidFill>
                  <a:latin typeface="Times New Roman" charset="0"/>
                  <a:ea typeface="SimSun" charset="0"/>
                  <a:cs typeface="SimSun" charset="0"/>
                </a:defRPr>
              </a:lvl2pPr>
              <a:lvl3pPr marL="1143000" indent="-228600">
                <a:defRPr sz="2000">
                  <a:solidFill>
                    <a:srgbClr val="0000CC"/>
                  </a:solidFill>
                  <a:latin typeface="Times New Roman" charset="0"/>
                  <a:ea typeface="SimSun" charset="0"/>
                  <a:cs typeface="SimSun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9pPr>
            </a:lstStyle>
            <a:p>
              <a:pPr eaLnBrk="0" hangingPunct="0"/>
              <a:r>
                <a:rPr kumimoji="0" lang="en-US" altLang="zh-CN" sz="1800" b="0">
                  <a:solidFill>
                    <a:srgbClr val="000000"/>
                  </a:solidFill>
                  <a:latin typeface="Arial" charset="0"/>
                  <a:ea typeface="SimHei" charset="0"/>
                  <a:cs typeface="SimHei" charset="0"/>
                </a:rPr>
                <a:t>ME</a:t>
              </a:r>
              <a:endParaRPr kumimoji="0" lang="zh-CN" altLang="en-US" sz="1800" b="0">
                <a:solidFill>
                  <a:srgbClr val="000000"/>
                </a:solidFill>
                <a:latin typeface="Arial" charset="0"/>
                <a:ea typeface="SimHei" charset="0"/>
                <a:cs typeface="SimHei" charset="0"/>
              </a:endParaRPr>
            </a:p>
          </p:txBody>
        </p:sp>
        <p:sp>
          <p:nvSpPr>
            <p:cNvPr id="166923" name="TextBox 12"/>
            <p:cNvSpPr txBox="1">
              <a:spLocks noChangeArrowheads="1"/>
            </p:cNvSpPr>
            <p:nvPr/>
          </p:nvSpPr>
          <p:spPr bwMode="auto">
            <a:xfrm>
              <a:off x="785812" y="5709865"/>
              <a:ext cx="704993" cy="628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rgbClr val="0000CC"/>
                  </a:solidFill>
                  <a:latin typeface="Times New Roman" charset="0"/>
                  <a:ea typeface="SimSun" charset="0"/>
                  <a:cs typeface="SimSun" charset="0"/>
                </a:defRPr>
              </a:lvl1pPr>
              <a:lvl2pPr marL="742950" indent="-285750">
                <a:defRPr sz="2000">
                  <a:solidFill>
                    <a:srgbClr val="0000CC"/>
                  </a:solidFill>
                  <a:latin typeface="Times New Roman" charset="0"/>
                  <a:ea typeface="SimSun" charset="0"/>
                  <a:cs typeface="SimSun" charset="0"/>
                </a:defRPr>
              </a:lvl2pPr>
              <a:lvl3pPr marL="1143000" indent="-228600">
                <a:defRPr sz="2000">
                  <a:solidFill>
                    <a:srgbClr val="0000CC"/>
                  </a:solidFill>
                  <a:latin typeface="Times New Roman" charset="0"/>
                  <a:ea typeface="SimSun" charset="0"/>
                  <a:cs typeface="SimSun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9pPr>
            </a:lstStyle>
            <a:p>
              <a:pPr eaLnBrk="0" hangingPunct="0"/>
              <a:r>
                <a:rPr kumimoji="0" lang="en-US" altLang="zh-CN" sz="1800" b="0">
                  <a:solidFill>
                    <a:srgbClr val="000000"/>
                  </a:solidFill>
                  <a:latin typeface="Arial" charset="0"/>
                  <a:ea typeface="SimHei" charset="0"/>
                  <a:cs typeface="SimHei" charset="0"/>
                </a:rPr>
                <a:t>LE</a:t>
              </a:r>
              <a:endParaRPr kumimoji="0" lang="zh-CN" altLang="en-US" sz="1800" b="0">
                <a:solidFill>
                  <a:srgbClr val="000000"/>
                </a:solidFill>
                <a:latin typeface="Arial" charset="0"/>
                <a:ea typeface="SimHei" charset="0"/>
                <a:cs typeface="SimHei" charset="0"/>
              </a:endParaRPr>
            </a:p>
          </p:txBody>
        </p:sp>
        <p:sp>
          <p:nvSpPr>
            <p:cNvPr id="166924" name="TextBox 13"/>
            <p:cNvSpPr txBox="1">
              <a:spLocks noChangeArrowheads="1"/>
            </p:cNvSpPr>
            <p:nvPr/>
          </p:nvSpPr>
          <p:spPr bwMode="auto">
            <a:xfrm>
              <a:off x="5219697" y="5755900"/>
              <a:ext cx="763098" cy="628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rgbClr val="0000CC"/>
                  </a:solidFill>
                  <a:latin typeface="Times New Roman" charset="0"/>
                  <a:ea typeface="SimSun" charset="0"/>
                  <a:cs typeface="SimSun" charset="0"/>
                </a:defRPr>
              </a:lvl1pPr>
              <a:lvl2pPr marL="742950" indent="-285750">
                <a:defRPr sz="2000">
                  <a:solidFill>
                    <a:srgbClr val="0000CC"/>
                  </a:solidFill>
                  <a:latin typeface="Times New Roman" charset="0"/>
                  <a:ea typeface="SimSun" charset="0"/>
                  <a:cs typeface="SimSun" charset="0"/>
                </a:defRPr>
              </a:lvl2pPr>
              <a:lvl3pPr marL="1143000" indent="-228600">
                <a:defRPr sz="2000">
                  <a:solidFill>
                    <a:srgbClr val="0000CC"/>
                  </a:solidFill>
                  <a:latin typeface="Times New Roman" charset="0"/>
                  <a:ea typeface="SimSun" charset="0"/>
                  <a:cs typeface="SimSun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9pPr>
            </a:lstStyle>
            <a:p>
              <a:pPr eaLnBrk="0" hangingPunct="0"/>
              <a:r>
                <a:rPr kumimoji="0" lang="en-US" altLang="zh-CN" sz="1800" b="0">
                  <a:solidFill>
                    <a:srgbClr val="000000"/>
                  </a:solidFill>
                  <a:latin typeface="Arial" charset="0"/>
                  <a:ea typeface="SimHei" charset="0"/>
                  <a:cs typeface="SimHei" charset="0"/>
                </a:rPr>
                <a:t>HE</a:t>
              </a:r>
              <a:endParaRPr kumimoji="0" lang="zh-CN" altLang="en-US" sz="1800" b="0">
                <a:solidFill>
                  <a:srgbClr val="000000"/>
                </a:solidFill>
                <a:latin typeface="Arial" charset="0"/>
                <a:ea typeface="SimHei" charset="0"/>
                <a:cs typeface="SimHei" charset="0"/>
              </a:endParaRPr>
            </a:p>
          </p:txBody>
        </p:sp>
        <p:cxnSp>
          <p:nvCxnSpPr>
            <p:cNvPr id="11" name="直接箭头连接符 10"/>
            <p:cNvCxnSpPr>
              <a:stCxn id="166922" idx="1"/>
            </p:cNvCxnSpPr>
            <p:nvPr/>
          </p:nvCxnSpPr>
          <p:spPr>
            <a:xfrm flipH="1" flipV="1">
              <a:off x="4355728" y="3021196"/>
              <a:ext cx="1146018" cy="14578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 rot="10800000" flipV="1">
              <a:off x="5070191" y="3234469"/>
              <a:ext cx="582600" cy="18897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>
              <a:stCxn id="166922" idx="2"/>
            </p:cNvCxnSpPr>
            <p:nvPr/>
          </p:nvCxnSpPr>
          <p:spPr>
            <a:xfrm flipH="1">
              <a:off x="5652790" y="3480136"/>
              <a:ext cx="249343" cy="20247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 rot="10800000">
              <a:off x="4000894" y="4897451"/>
              <a:ext cx="1285074" cy="952975"/>
            </a:xfrm>
            <a:prstGeom prst="straightConnector1">
              <a:avLst/>
            </a:prstGeom>
            <a:ln w="38100">
              <a:solidFill>
                <a:srgbClr val="3404B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 rot="5400000" flipH="1" flipV="1">
              <a:off x="790189" y="5070149"/>
              <a:ext cx="928679" cy="49149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 flipV="1">
              <a:off x="1286894" y="5210610"/>
              <a:ext cx="783992" cy="63981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V="1">
              <a:off x="1440336" y="5710044"/>
              <a:ext cx="1488865" cy="29696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6919" name="对象 1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456271992"/>
              </p:ext>
            </p:extLst>
          </p:nvPr>
        </p:nvGraphicFramePr>
        <p:xfrm>
          <a:off x="7716294" y="2798330"/>
          <a:ext cx="1427706" cy="1647721"/>
        </p:xfrm>
        <a:graphic>
          <a:graphicData uri="http://schemas.openxmlformats.org/presentationml/2006/ole">
            <p:oleObj spid="_x0000_s10254" r:id="rId4" imgW="3572374" imgH="3801006" progId="">
              <p:embed/>
            </p:oleObj>
          </a:graphicData>
        </a:graphic>
      </p:graphicFrame>
      <p:pic>
        <p:nvPicPr>
          <p:cNvPr id="1669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5200" y="4724400"/>
            <a:ext cx="26955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701493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7654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ea typeface="SimHei" charset="0"/>
              </a:rPr>
              <a:t>H</a:t>
            </a:r>
            <a:r>
              <a:rPr lang="en-US" altLang="zh-CN" sz="2800" dirty="0">
                <a:solidFill>
                  <a:srgbClr val="FF0000"/>
                </a:solidFill>
                <a:ea typeface="SimHei" charset="0"/>
              </a:rPr>
              <a:t>igh </a:t>
            </a:r>
            <a:r>
              <a:rPr lang="en-US" altLang="zh-CN" sz="2800" b="1" dirty="0">
                <a:solidFill>
                  <a:srgbClr val="FF0000"/>
                </a:solidFill>
                <a:ea typeface="SimHei" charset="0"/>
              </a:rPr>
              <a:t>E</a:t>
            </a:r>
            <a:r>
              <a:rPr lang="en-US" altLang="zh-CN" sz="2800" dirty="0">
                <a:solidFill>
                  <a:srgbClr val="FF0000"/>
                </a:solidFill>
                <a:ea typeface="SimHei" charset="0"/>
              </a:rPr>
              <a:t>nergy cosmic </a:t>
            </a:r>
            <a:r>
              <a:rPr lang="en-US" altLang="zh-CN" sz="2800" b="1" dirty="0">
                <a:solidFill>
                  <a:srgbClr val="FF0000"/>
                </a:solidFill>
                <a:ea typeface="SimHei" charset="0"/>
              </a:rPr>
              <a:t>R</a:t>
            </a:r>
            <a:r>
              <a:rPr lang="en-US" altLang="zh-CN" sz="2800" dirty="0">
                <a:solidFill>
                  <a:srgbClr val="FF0000"/>
                </a:solidFill>
                <a:ea typeface="SimHei" charset="0"/>
              </a:rPr>
              <a:t>adiation </a:t>
            </a:r>
            <a:r>
              <a:rPr lang="en-US" altLang="zh-CN" sz="2800" b="1" dirty="0">
                <a:solidFill>
                  <a:srgbClr val="FF0000"/>
                </a:solidFill>
                <a:ea typeface="SimHei" charset="0"/>
              </a:rPr>
              <a:t>D</a:t>
            </a:r>
            <a:r>
              <a:rPr lang="en-US" altLang="zh-CN" sz="2800" dirty="0">
                <a:solidFill>
                  <a:srgbClr val="FF0000"/>
                </a:solidFill>
                <a:ea typeface="SimHei" charset="0"/>
              </a:rPr>
              <a:t>etection (</a:t>
            </a:r>
            <a:r>
              <a:rPr lang="en-US" altLang="zh-CN" sz="2800" b="1" dirty="0">
                <a:solidFill>
                  <a:srgbClr val="FF0000"/>
                </a:solidFill>
                <a:ea typeface="SimHei" charset="0"/>
              </a:rPr>
              <a:t>HERD</a:t>
            </a:r>
            <a:r>
              <a:rPr lang="en-US" altLang="zh-CN" sz="2800" dirty="0">
                <a:solidFill>
                  <a:srgbClr val="FF0000"/>
                </a:solidFill>
                <a:ea typeface="SimHei" charset="0"/>
              </a:rPr>
              <a:t>) onboard the China’s Space Station</a:t>
            </a:r>
          </a:p>
        </p:txBody>
      </p:sp>
      <p:sp>
        <p:nvSpPr>
          <p:cNvPr id="167939" name="内容占位符 1"/>
          <p:cNvSpPr>
            <a:spLocks noGrp="1"/>
          </p:cNvSpPr>
          <p:nvPr>
            <p:ph idx="1"/>
          </p:nvPr>
        </p:nvSpPr>
        <p:spPr>
          <a:xfrm>
            <a:off x="107950" y="1102649"/>
            <a:ext cx="4264025" cy="554513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zh-CN" sz="2400" b="1" dirty="0">
                <a:ea typeface="SimHei" charset="0"/>
              </a:rPr>
              <a:t>Science</a:t>
            </a:r>
          </a:p>
          <a:p>
            <a:pPr lvl="1">
              <a:spcBef>
                <a:spcPct val="0"/>
              </a:spcBef>
            </a:pPr>
            <a:r>
              <a:rPr lang="en-US" altLang="zh-CN" sz="2000" b="1" dirty="0">
                <a:ea typeface="SimHei" charset="0"/>
              </a:rPr>
              <a:t>Dark matter search: </a:t>
            </a:r>
            <a:r>
              <a:rPr lang="el-GR" altLang="zh-CN" sz="2000" b="1" dirty="0">
                <a:ea typeface="宋体" charset="0"/>
                <a:cs typeface="Arial" charset="0"/>
              </a:rPr>
              <a:t>γ</a:t>
            </a:r>
            <a:r>
              <a:rPr lang="en-US" altLang="zh-CN" sz="2000" b="1" dirty="0">
                <a:ea typeface="SimHei" charset="0"/>
              </a:rPr>
              <a:t> from 0.1 – 10,000 </a:t>
            </a:r>
            <a:r>
              <a:rPr lang="en-US" altLang="zh-CN" sz="2000" b="1" dirty="0" err="1">
                <a:ea typeface="SimHei" charset="0"/>
              </a:rPr>
              <a:t>GeV</a:t>
            </a:r>
            <a:endParaRPr lang="en-US" altLang="zh-CN" sz="2000" b="1" dirty="0">
              <a:ea typeface="SimHei" charset="0"/>
            </a:endParaRPr>
          </a:p>
          <a:p>
            <a:pPr lvl="1">
              <a:spcBef>
                <a:spcPct val="0"/>
              </a:spcBef>
            </a:pPr>
            <a:r>
              <a:rPr lang="en-US" altLang="zh-CN" sz="2000" b="1" dirty="0">
                <a:ea typeface="SimHei" charset="0"/>
              </a:rPr>
              <a:t>Spectral and composition measurements of CRs between 300 </a:t>
            </a:r>
            <a:r>
              <a:rPr lang="en-US" altLang="zh-CN" sz="2000" b="1" dirty="0" err="1">
                <a:ea typeface="SimHei" charset="0"/>
              </a:rPr>
              <a:t>GeV</a:t>
            </a:r>
            <a:r>
              <a:rPr lang="en-US" altLang="zh-CN" sz="2000" b="1" dirty="0">
                <a:ea typeface="SimHei" charset="0"/>
              </a:rPr>
              <a:t> to </a:t>
            </a:r>
            <a:r>
              <a:rPr lang="en-US" altLang="zh-CN" sz="2000" b="1" dirty="0" err="1">
                <a:ea typeface="SimHei" charset="0"/>
              </a:rPr>
              <a:t>PeV</a:t>
            </a:r>
            <a:endParaRPr lang="en-US" altLang="zh-CN" sz="2000" b="1" dirty="0">
              <a:ea typeface="SimHei" charset="0"/>
            </a:endParaRPr>
          </a:p>
          <a:p>
            <a:pPr lvl="1">
              <a:spcBef>
                <a:spcPct val="0"/>
              </a:spcBef>
            </a:pPr>
            <a:r>
              <a:rPr lang="en-US" altLang="zh-CN" sz="2000" b="1" dirty="0">
                <a:ea typeface="SimHei" charset="0"/>
              </a:rPr>
              <a:t>Complementary to LHAASO:  directly measured composition &amp; spectrum in space </a:t>
            </a:r>
          </a:p>
          <a:p>
            <a:pPr>
              <a:spcBef>
                <a:spcPct val="0"/>
              </a:spcBef>
            </a:pPr>
            <a:r>
              <a:rPr lang="en-US" altLang="zh-CN" sz="2400" b="1" dirty="0">
                <a:ea typeface="SimHei" charset="0"/>
              </a:rPr>
              <a:t>Status</a:t>
            </a:r>
          </a:p>
          <a:p>
            <a:pPr lvl="1">
              <a:spcBef>
                <a:spcPct val="0"/>
              </a:spcBef>
            </a:pPr>
            <a:r>
              <a:rPr lang="en-US" altLang="zh-CN" sz="2000" b="1" dirty="0">
                <a:solidFill>
                  <a:srgbClr val="FF0000"/>
                </a:solidFill>
                <a:ea typeface="SimHei" charset="0"/>
              </a:rPr>
              <a:t>Mission concept</a:t>
            </a:r>
            <a:r>
              <a:rPr lang="en-US" altLang="zh-CN" sz="2000" b="1" dirty="0">
                <a:ea typeface="SimHei" charset="0"/>
              </a:rPr>
              <a:t> selected </a:t>
            </a:r>
          </a:p>
          <a:p>
            <a:pPr lvl="1">
              <a:spcBef>
                <a:spcPct val="0"/>
              </a:spcBef>
            </a:pPr>
            <a:r>
              <a:rPr lang="en-US" altLang="zh-CN" sz="2000" b="1" dirty="0">
                <a:solidFill>
                  <a:srgbClr val="FF0000"/>
                </a:solidFill>
                <a:ea typeface="SimHei" charset="0"/>
              </a:rPr>
              <a:t>Design concept</a:t>
            </a:r>
            <a:r>
              <a:rPr lang="en-US" altLang="zh-CN" sz="2000" b="1" dirty="0">
                <a:ea typeface="SimHei" charset="0"/>
              </a:rPr>
              <a:t> reviewed </a:t>
            </a:r>
          </a:p>
          <a:p>
            <a:pPr lvl="1">
              <a:spcBef>
                <a:spcPct val="0"/>
              </a:spcBef>
            </a:pPr>
            <a:r>
              <a:rPr lang="en-US" altLang="zh-CN" sz="2000" b="1" dirty="0">
                <a:ea typeface="SimHei" charset="0"/>
              </a:rPr>
              <a:t>Technical review for </a:t>
            </a:r>
            <a:r>
              <a:rPr lang="en-US" altLang="zh-CN" sz="2000" b="1" dirty="0">
                <a:solidFill>
                  <a:srgbClr val="FF0000"/>
                </a:solidFill>
                <a:ea typeface="SimHei" charset="0"/>
              </a:rPr>
              <a:t>mission selection</a:t>
            </a:r>
            <a:r>
              <a:rPr lang="en-US" altLang="zh-CN" sz="2000" b="1" dirty="0">
                <a:ea typeface="SimHei" charset="0"/>
              </a:rPr>
              <a:t> soon</a:t>
            </a:r>
          </a:p>
          <a:p>
            <a:pPr lvl="1">
              <a:spcBef>
                <a:spcPct val="0"/>
              </a:spcBef>
            </a:pPr>
            <a:r>
              <a:rPr lang="en-US" altLang="zh-CN" sz="2000" b="1" dirty="0">
                <a:ea typeface="SimHei" charset="0"/>
              </a:rPr>
              <a:t>Groups from China</a:t>
            </a:r>
            <a:r>
              <a:rPr lang="zh-CN" altLang="en-US" sz="2000" b="1" dirty="0">
                <a:ea typeface="SimHei" charset="0"/>
              </a:rPr>
              <a:t>，</a:t>
            </a:r>
            <a:r>
              <a:rPr lang="en-US" altLang="zh-CN" sz="2000" b="1" dirty="0">
                <a:ea typeface="SimHei" charset="0"/>
              </a:rPr>
              <a:t>Italy</a:t>
            </a:r>
            <a:r>
              <a:rPr lang="zh-CN" altLang="en-US" sz="2000" b="1" dirty="0">
                <a:ea typeface="SimHei" charset="0"/>
              </a:rPr>
              <a:t>，</a:t>
            </a:r>
            <a:r>
              <a:rPr lang="en-US" altLang="zh-CN" sz="2000" b="1" dirty="0">
                <a:ea typeface="SimHei" charset="0"/>
              </a:rPr>
              <a:t>Switzerland</a:t>
            </a:r>
            <a:r>
              <a:rPr lang="zh-CN" altLang="en-US" sz="2000" b="1" dirty="0">
                <a:ea typeface="SimHei" charset="0"/>
              </a:rPr>
              <a:t>，</a:t>
            </a:r>
            <a:r>
              <a:rPr lang="en-US" altLang="zh-CN" sz="2000" b="1" dirty="0">
                <a:ea typeface="SimHei" charset="0"/>
              </a:rPr>
              <a:t>Sweden,…</a:t>
            </a:r>
          </a:p>
          <a:p>
            <a:pPr lvl="1">
              <a:spcBef>
                <a:spcPct val="0"/>
              </a:spcBef>
            </a:pPr>
            <a:r>
              <a:rPr lang="en-US" altLang="zh-CN" sz="2000" b="1" dirty="0">
                <a:ea typeface="SimHei" charset="0"/>
              </a:rPr>
              <a:t>Launch in ~2020 (?)</a:t>
            </a:r>
          </a:p>
        </p:txBody>
      </p:sp>
      <p:sp>
        <p:nvSpPr>
          <p:cNvPr id="167940" name="Text Box 5"/>
          <p:cNvSpPr txBox="1">
            <a:spLocks noChangeArrowheads="1"/>
          </p:cNvSpPr>
          <p:nvPr/>
        </p:nvSpPr>
        <p:spPr bwMode="auto">
          <a:xfrm>
            <a:off x="2389188" y="3092450"/>
            <a:ext cx="1389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SimHei" charset="0"/>
                <a:cs typeface="SimHei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SimHei" charset="0"/>
                <a:cs typeface="SimHei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SimHei" charset="0"/>
                <a:cs typeface="SimHei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SimHei" charset="0"/>
                <a:cs typeface="SimHei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SimHei" charset="0"/>
                <a:cs typeface="SimHei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SimHei" charset="0"/>
                <a:cs typeface="SimHei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SimHei" charset="0"/>
                <a:cs typeface="SimHei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SimHei" charset="0"/>
                <a:cs typeface="SimHei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SimHei" charset="0"/>
                <a:cs typeface="SimHei" charset="0"/>
              </a:defRPr>
            </a:lvl9pPr>
          </a:lstStyle>
          <a:p>
            <a:r>
              <a:rPr kumimoji="0" lang="en-US" altLang="zh-CN" sz="1800">
                <a:solidFill>
                  <a:srgbClr val="FFFFFF"/>
                </a:solidFill>
                <a:latin typeface="Calibri" charset="0"/>
                <a:ea typeface="SimSun" charset="0"/>
                <a:cs typeface="SimSun" charset="0"/>
              </a:rPr>
              <a:t>PWO or BGO</a:t>
            </a:r>
          </a:p>
        </p:txBody>
      </p:sp>
      <p:pic>
        <p:nvPicPr>
          <p:cNvPr id="167941" name="Picture 2" descr="HERD_CSS_eng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9163" y="1196975"/>
            <a:ext cx="441483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内容占位符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2190137"/>
              </p:ext>
            </p:extLst>
          </p:nvPr>
        </p:nvGraphicFramePr>
        <p:xfrm>
          <a:off x="4306888" y="4613939"/>
          <a:ext cx="4837112" cy="1954213"/>
        </p:xfrm>
        <a:graphic>
          <a:graphicData uri="http://schemas.openxmlformats.org/drawingml/2006/table">
            <a:tbl>
              <a:tblPr/>
              <a:tblGrid>
                <a:gridCol w="1395412"/>
                <a:gridCol w="665163"/>
                <a:gridCol w="531812"/>
                <a:gridCol w="531813"/>
                <a:gridCol w="863600"/>
                <a:gridCol w="849312"/>
              </a:tblGrid>
              <a:tr h="731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marL="63294" marR="63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X0(λ)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marL="63294" marR="63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∆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E/E for e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63294" marR="63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e/p sep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marL="63294" marR="63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e GF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m</a:t>
                      </a:r>
                      <a:r>
                        <a:rPr kumimoji="0" lang="en-US" altLang="zh-CN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2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sr@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200GeV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marL="63294" marR="63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p GF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m</a:t>
                      </a:r>
                      <a:r>
                        <a:rPr kumimoji="0" lang="en-US" altLang="zh-CN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2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sr@100TeV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marL="63294" marR="63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HERD (2020)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marL="63294" marR="63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55(3)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marL="63294" marR="63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1%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marL="63294" marR="63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10</a:t>
                      </a:r>
                      <a:r>
                        <a:rPr kumimoji="0" lang="en-US" altLang="zh-CN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-6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marL="63294" marR="63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3.1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marL="63294" marR="63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2.3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marL="63294" marR="63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Fermi (2008)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marL="63294" marR="63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10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marL="63294" marR="63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12%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marL="63294" marR="63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10</a:t>
                      </a:r>
                      <a:r>
                        <a:rPr kumimoji="0" lang="en-US" altLang="zh-CN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-3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marL="63294" marR="63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0.9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marL="63294" marR="63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--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marL="63294" marR="63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AMS02 (2011)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marL="63294" marR="63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17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marL="63294" marR="63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2%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marL="63294" marR="63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10</a:t>
                      </a:r>
                      <a:r>
                        <a:rPr kumimoji="0" lang="en-US" altLang="zh-CN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-6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marL="63294" marR="63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0.12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marL="63294" marR="63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--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marL="63294" marR="63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DAMPE (2015)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marL="63294" marR="63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31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marL="63294" marR="63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1%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marL="63294" marR="63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10</a:t>
                      </a:r>
                      <a:r>
                        <a:rPr kumimoji="0" lang="en-US" altLang="zh-CN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-4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marL="63294" marR="63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0.3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marL="63294" marR="63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--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marL="63294" marR="63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CREAM (2015)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63294" marR="63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20(1.5)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63294" marR="63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--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63294" marR="63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--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63294" marR="63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--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63294" marR="63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0.2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63294" marR="63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78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63" y="53975"/>
            <a:ext cx="8258175" cy="87471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>
                <a:effectLst>
                  <a:outerShdw blurRad="38100" dist="38100" dir="2700000" algn="tl">
                    <a:srgbClr val="DDDDDD"/>
                  </a:outerShdw>
                </a:effectLst>
                <a:latin typeface="微软雅黑" charset="0"/>
                <a:ea typeface="微软雅黑" charset="0"/>
                <a:cs typeface="微软雅黑" charset="0"/>
              </a:rPr>
              <a:t>CSNS</a:t>
            </a:r>
            <a:endParaRPr lang="zh-CN" altLang="en-US">
              <a:effectLst>
                <a:outerShdw blurRad="38100" dist="38100" dir="2700000" algn="tl">
                  <a:srgbClr val="DDDDDD"/>
                </a:outerShdw>
              </a:effectLst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168963" name="图片占位符 8" descr="散裂中子源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1289050"/>
            <a:ext cx="4143376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4" name="Picture 2" descr="C:\Users\admin\AppData\Local\Microsoft\Windows\Temporary Internet Files\Content.Outlook\H849BPTB\2013年8月全景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0" y="4189413"/>
            <a:ext cx="91440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4159250" y="1285557"/>
            <a:ext cx="482123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en-US" altLang="zh-CN" sz="2000" b="1" dirty="0">
                <a:solidFill>
                  <a:srgbClr val="002060"/>
                </a:solidFill>
              </a:rPr>
              <a:t>Phase I</a:t>
            </a:r>
            <a:r>
              <a:rPr lang="zh-CN" altLang="en-US" sz="2000" b="1" dirty="0">
                <a:solidFill>
                  <a:srgbClr val="002060"/>
                </a:solidFill>
              </a:rPr>
              <a:t>：</a:t>
            </a:r>
            <a:r>
              <a:rPr lang="en-US" altLang="zh-CN" sz="2000" b="1" dirty="0">
                <a:solidFill>
                  <a:srgbClr val="002060"/>
                </a:solidFill>
              </a:rPr>
              <a:t> 100 kW  Phase II</a:t>
            </a:r>
            <a:r>
              <a:rPr lang="zh-CN" altLang="en-US" sz="2000" b="1" dirty="0">
                <a:solidFill>
                  <a:srgbClr val="002060"/>
                </a:solidFill>
              </a:rPr>
              <a:t>：</a:t>
            </a:r>
            <a:r>
              <a:rPr lang="en-US" altLang="zh-CN" sz="2000" b="1" dirty="0">
                <a:solidFill>
                  <a:srgbClr val="002060"/>
                </a:solidFill>
              </a:rPr>
              <a:t> 500 kW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sp>
        <p:nvSpPr>
          <p:cNvPr id="168966" name="Rectangle 6"/>
          <p:cNvSpPr txBox="1">
            <a:spLocks noChangeArrowheads="1"/>
          </p:cNvSpPr>
          <p:nvPr/>
        </p:nvSpPr>
        <p:spPr bwMode="auto">
          <a:xfrm>
            <a:off x="4175125" y="1574569"/>
            <a:ext cx="48228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3013" indent="-227013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0213" indent="-227013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7413" indent="-227013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4613" indent="-227013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indent="-341313" defTabSz="912813">
              <a:lnSpc>
                <a:spcPct val="110000"/>
              </a:lnSpc>
              <a:buClr>
                <a:srgbClr val="FFC000"/>
              </a:buClr>
            </a:pPr>
            <a:r>
              <a:rPr kumimoji="0" lang="en-US" altLang="zh-CN" sz="2000" b="1" dirty="0">
                <a:latin typeface="Times New Roman" charset="0"/>
                <a:ea typeface="微软雅黑" charset="0"/>
                <a:cs typeface="Times New Roman" charset="0"/>
              </a:rPr>
              <a:t>Start time: 2011   Completion time: 2017</a:t>
            </a:r>
          </a:p>
        </p:txBody>
      </p:sp>
      <p:sp>
        <p:nvSpPr>
          <p:cNvPr id="168967" name="矩形 2"/>
          <p:cNvSpPr>
            <a:spLocks noChangeArrowheads="1"/>
          </p:cNvSpPr>
          <p:nvPr/>
        </p:nvSpPr>
        <p:spPr bwMode="auto">
          <a:xfrm>
            <a:off x="4086225" y="1979613"/>
            <a:ext cx="48577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buFont typeface="Wingdings" charset="0"/>
              <a:buChar char="Ø"/>
            </a:pPr>
            <a:r>
              <a:rPr lang="en-US" altLang="zh-CN" dirty="0"/>
              <a:t>Started: mass production of equipment, LINAC installation</a:t>
            </a:r>
          </a:p>
          <a:p>
            <a:pPr marL="342900" indent="-342900">
              <a:spcBef>
                <a:spcPts val="600"/>
              </a:spcBef>
              <a:buFont typeface="Wingdings" charset="0"/>
              <a:buChar char="Ø"/>
            </a:pPr>
            <a:r>
              <a:rPr lang="en-US" altLang="zh-CN" dirty="0"/>
              <a:t>Completed: target station &amp; spectrometer engineering design, Civil construction of office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75281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072438" cy="635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>
                <a:effectLst>
                  <a:outerShdw blurRad="38100" dist="38100" dir="2700000" algn="tl">
                    <a:srgbClr val="DDDDDD"/>
                  </a:outerShdw>
                </a:effectLst>
                <a:latin typeface="微软雅黑" charset="0"/>
                <a:ea typeface="微软雅黑" charset="0"/>
                <a:cs typeface="微软雅黑" charset="0"/>
              </a:rPr>
              <a:t>ADS</a:t>
            </a:r>
            <a:r>
              <a:rPr lang="zh-CN" altLang="en-US">
                <a:effectLst>
                  <a:outerShdw blurRad="38100" dist="38100" dir="2700000" algn="tl">
                    <a:srgbClr val="DDDDDD"/>
                  </a:outerShdw>
                </a:effectLst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en-US" altLang="zh-CN">
                <a:effectLst>
                  <a:outerShdw blurRad="38100" dist="38100" dir="2700000" algn="tl">
                    <a:srgbClr val="DDDDDD"/>
                  </a:outerShdw>
                </a:effectLst>
                <a:latin typeface="微软雅黑" charset="0"/>
                <a:ea typeface="微软雅黑" charset="0"/>
                <a:cs typeface="微软雅黑" charset="0"/>
              </a:rPr>
              <a:t>R&amp;D</a:t>
            </a:r>
            <a:endParaRPr lang="zh-CN" altLang="en-US">
              <a:effectLst>
                <a:outerShdw blurRad="38100" dist="38100" dir="2700000" algn="tl">
                  <a:srgbClr val="DDDDDD"/>
                </a:outerShdw>
              </a:effectLst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169987" name="内容占位符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865187"/>
          </a:xfrm>
        </p:spPr>
        <p:txBody>
          <a:bodyPr/>
          <a:lstStyle/>
          <a:p>
            <a:pPr indent="342900" eaLnBrk="1" hangingPunct="1">
              <a:buFont typeface="Wingdings" charset="0"/>
              <a:buNone/>
            </a:pPr>
            <a:endParaRPr lang="en-US" altLang="zh-CN" sz="2300">
              <a:solidFill>
                <a:srgbClr val="FF0000"/>
              </a:solidFill>
              <a:latin typeface="华文中宋" charset="0"/>
              <a:ea typeface="华文中宋" charset="0"/>
              <a:cs typeface="华文中宋" charset="0"/>
            </a:endParaRPr>
          </a:p>
        </p:txBody>
      </p:sp>
      <p:pic>
        <p:nvPicPr>
          <p:cNvPr id="169988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24"/>
          <a:stretch>
            <a:fillRect/>
          </a:stretch>
        </p:blipFill>
        <p:spPr bwMode="auto">
          <a:xfrm>
            <a:off x="214313" y="1076325"/>
            <a:ext cx="8610600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9" name="Rectangle 9"/>
          <p:cNvSpPr>
            <a:spLocks noChangeArrowheads="1"/>
          </p:cNvSpPr>
          <p:nvPr/>
        </p:nvSpPr>
        <p:spPr bwMode="auto">
          <a:xfrm>
            <a:off x="214313" y="5548313"/>
            <a:ext cx="8786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0504D"/>
              </a:buClr>
              <a:buSzPct val="119000"/>
              <a:buFont typeface="Wingdings" charset="0"/>
              <a:buChar char="Ø"/>
            </a:pPr>
            <a:r>
              <a:rPr kumimoji="0" lang="en-US" altLang="zh-CN" sz="2000" b="1" dirty="0">
                <a:solidFill>
                  <a:srgbClr val="3333FF"/>
                </a:solidFill>
                <a:latin typeface="Calibri" charset="0"/>
              </a:rPr>
              <a:t>High beam power </a:t>
            </a:r>
            <a:r>
              <a:rPr kumimoji="0" lang="zh-CN" altLang="en-US" sz="2000" b="1" dirty="0">
                <a:solidFill>
                  <a:srgbClr val="3333FF"/>
                </a:solidFill>
                <a:latin typeface="Calibri" charset="0"/>
              </a:rPr>
              <a:t>（</a:t>
            </a:r>
            <a:r>
              <a:rPr kumimoji="0" lang="en-US" altLang="zh-CN" sz="2000" b="1" dirty="0">
                <a:solidFill>
                  <a:srgbClr val="3333FF"/>
                </a:solidFill>
                <a:latin typeface="Calibri" charset="0"/>
              </a:rPr>
              <a:t>CW</a:t>
            </a:r>
            <a:r>
              <a:rPr kumimoji="0" lang="zh-CN" altLang="en-US" sz="2000" b="1" dirty="0">
                <a:solidFill>
                  <a:srgbClr val="3333FF"/>
                </a:solidFill>
                <a:latin typeface="Calibri" charset="0"/>
              </a:rPr>
              <a:t>）</a:t>
            </a:r>
            <a:endParaRPr kumimoji="0" lang="en-US" altLang="zh-CN" sz="2000" b="1" dirty="0">
              <a:solidFill>
                <a:srgbClr val="3333FF"/>
              </a:solidFill>
              <a:latin typeface="Calibri" charset="0"/>
            </a:endParaRPr>
          </a:p>
          <a:p>
            <a:pPr>
              <a:buClr>
                <a:srgbClr val="C0504D"/>
              </a:buClr>
              <a:buSzPct val="121000"/>
              <a:buFont typeface="Wingdings" charset="0"/>
              <a:buChar char="Ø"/>
            </a:pPr>
            <a:r>
              <a:rPr kumimoji="0" lang="en-US" altLang="zh-CN" sz="2000" b="1" dirty="0">
                <a:solidFill>
                  <a:srgbClr val="3333FF"/>
                </a:solidFill>
                <a:latin typeface="Calibri" charset="0"/>
              </a:rPr>
              <a:t>Very high stability</a:t>
            </a:r>
          </a:p>
          <a:p>
            <a:pPr>
              <a:buClr>
                <a:srgbClr val="C0504D"/>
              </a:buClr>
              <a:buSzPct val="123000"/>
              <a:buFont typeface="Wingdings" charset="0"/>
              <a:buChar char="Ø"/>
            </a:pPr>
            <a:r>
              <a:rPr kumimoji="0" lang="en-US" altLang="zh-CN" sz="2000" b="1" dirty="0">
                <a:solidFill>
                  <a:srgbClr val="3333FF"/>
                </a:solidFill>
                <a:latin typeface="Calibri" charset="0"/>
              </a:rPr>
              <a:t>Very low beam loss</a:t>
            </a:r>
            <a:r>
              <a:rPr kumimoji="0" lang="zh-CN" altLang="en-US" sz="2000" b="1" dirty="0">
                <a:solidFill>
                  <a:srgbClr val="3333FF"/>
                </a:solidFill>
                <a:latin typeface="Calibri" charset="0"/>
              </a:rPr>
              <a:t>：</a:t>
            </a:r>
            <a:r>
              <a:rPr kumimoji="0" lang="en-US" altLang="zh-CN" sz="2000" b="1" dirty="0">
                <a:solidFill>
                  <a:srgbClr val="3333FF"/>
                </a:solidFill>
                <a:latin typeface="Calibri" charset="0"/>
              </a:rPr>
              <a:t>&lt;1W/</a:t>
            </a:r>
            <a:r>
              <a:rPr kumimoji="0" lang="en-US" altLang="zh-CN" sz="2000" b="1" dirty="0" smtClean="0">
                <a:solidFill>
                  <a:srgbClr val="3333FF"/>
                </a:solidFill>
                <a:latin typeface="Calibri" charset="0"/>
              </a:rPr>
              <a:t>m</a:t>
            </a:r>
            <a:endParaRPr kumimoji="0" lang="en-US" altLang="zh-CN" sz="2000" b="1" dirty="0">
              <a:solidFill>
                <a:srgbClr val="3333FF"/>
              </a:solidFill>
              <a:latin typeface="Calibri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70502" y="5492086"/>
            <a:ext cx="4208462" cy="109773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812800" indent="-812800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</a:pPr>
            <a:r>
              <a:rPr kumimoji="0" lang="en-US" altLang="zh-CN" sz="1600" b="1" dirty="0">
                <a:solidFill>
                  <a:srgbClr val="000000"/>
                </a:solidFill>
                <a:cs typeface="Times New Roman" charset="0"/>
              </a:rPr>
              <a:t>Currently for injectors</a:t>
            </a:r>
          </a:p>
          <a:p>
            <a:pPr marL="812800" indent="-812800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Font typeface="Wingdings" charset="0"/>
              <a:buChar char="Ø"/>
            </a:pPr>
            <a:r>
              <a:rPr kumimoji="0" lang="en-US" altLang="zh-CN" sz="1600" b="1" dirty="0">
                <a:solidFill>
                  <a:srgbClr val="000000"/>
                </a:solidFill>
                <a:cs typeface="Times New Roman" charset="0"/>
              </a:rPr>
              <a:t>CW RFQ   with </a:t>
            </a:r>
            <a:r>
              <a:rPr kumimoji="0" lang="zh-CN" altLang="en-US" sz="1600" b="1" dirty="0">
                <a:solidFill>
                  <a:srgbClr val="000000"/>
                </a:solidFill>
                <a:cs typeface="Times New Roman" charset="0"/>
              </a:rPr>
              <a:t>a</a:t>
            </a:r>
            <a:r>
              <a:rPr kumimoji="0" lang="en-US" altLang="zh-CN" sz="1600" b="1" dirty="0">
                <a:solidFill>
                  <a:srgbClr val="000000"/>
                </a:solidFill>
                <a:cs typeface="Times New Roman" charset="0"/>
              </a:rPr>
              <a:t> high intensity</a:t>
            </a:r>
            <a:endParaRPr kumimoji="0" lang="en-US" altLang="zh-CN" sz="1600" b="1" dirty="0">
              <a:solidFill>
                <a:srgbClr val="FF3300"/>
              </a:solidFill>
              <a:cs typeface="Times New Roman" charset="0"/>
            </a:endParaRPr>
          </a:p>
          <a:p>
            <a:pPr marL="812800" indent="-812800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Font typeface="Wingdings" charset="0"/>
              <a:buChar char="Ø"/>
            </a:pPr>
            <a:r>
              <a:rPr kumimoji="0" lang="en-US" altLang="zh-CN" sz="1600" b="1" dirty="0">
                <a:solidFill>
                  <a:srgbClr val="000000"/>
                </a:solidFill>
                <a:cs typeface="Times New Roman" charset="0"/>
              </a:rPr>
              <a:t>Very Low beta SC cavities</a:t>
            </a:r>
            <a:endParaRPr kumimoji="0" lang="en-US" altLang="zh-CN" sz="1600" b="1" dirty="0">
              <a:solidFill>
                <a:srgbClr val="FF000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172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1438" y="857250"/>
            <a:ext cx="9144000" cy="46038"/>
          </a:xfrm>
          <a:prstGeom prst="rect">
            <a:avLst/>
          </a:prstGeom>
          <a:gradFill flip="none" rotWithShape="1">
            <a:gsLst>
              <a:gs pos="28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67000">
                <a:schemeClr val="accent1">
                  <a:tint val="44500"/>
                  <a:satMod val="160000"/>
                </a:schemeClr>
              </a:gs>
              <a:gs pos="9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171011" name="矩形 9"/>
          <p:cNvSpPr>
            <a:spLocks noChangeArrowheads="1"/>
          </p:cNvSpPr>
          <p:nvPr/>
        </p:nvSpPr>
        <p:spPr bwMode="auto">
          <a:xfrm>
            <a:off x="214313" y="2176463"/>
            <a:ext cx="43386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0" lang="en-US" altLang="zh-CN" sz="1800" b="1" dirty="0">
                <a:solidFill>
                  <a:srgbClr val="000000"/>
                </a:solidFill>
                <a:ea typeface="SimHei" charset="0"/>
                <a:cs typeface="Times New Roman" charset="0"/>
              </a:rPr>
              <a:t>325MHz klystron and power supply</a:t>
            </a:r>
          </a:p>
          <a:p>
            <a:r>
              <a:rPr kumimoji="0" lang="en-US" altLang="zh-CN" sz="1800" b="1" dirty="0">
                <a:solidFill>
                  <a:srgbClr val="2319E1"/>
                </a:solidFill>
                <a:ea typeface="SimHei" charset="0"/>
                <a:cs typeface="Times New Roman" charset="0"/>
              </a:rPr>
              <a:t>CW 600 kW</a:t>
            </a:r>
          </a:p>
        </p:txBody>
      </p:sp>
      <p:grpSp>
        <p:nvGrpSpPr>
          <p:cNvPr id="171012" name="组合 11"/>
          <p:cNvGrpSpPr>
            <a:grpSpLocks/>
          </p:cNvGrpSpPr>
          <p:nvPr/>
        </p:nvGrpSpPr>
        <p:grpSpPr bwMode="auto">
          <a:xfrm>
            <a:off x="214313" y="428625"/>
            <a:ext cx="4500562" cy="1714500"/>
            <a:chOff x="4104456" y="2531680"/>
            <a:chExt cx="5381328" cy="1548869"/>
          </a:xfrm>
        </p:grpSpPr>
        <p:pic>
          <p:nvPicPr>
            <p:cNvPr id="171022" name="Picture 3" descr="C:\Users\chiyl\AppData\Roaming\Foxmail7\Temp-4912-20140619083156\20140617_15352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4456" y="2531680"/>
              <a:ext cx="2753544" cy="154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023" name="Picture 4" descr="C:\Users\chiyl\AppData\Roaming\Foxmail7\Temp-4912-20140619083156\20140617_15362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2531680"/>
              <a:ext cx="2753544" cy="154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内容占位符 2"/>
          <p:cNvSpPr txBox="1">
            <a:spLocks/>
          </p:cNvSpPr>
          <p:nvPr/>
        </p:nvSpPr>
        <p:spPr>
          <a:xfrm>
            <a:off x="271302" y="2956935"/>
            <a:ext cx="8429625" cy="7858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685800">
              <a:defRPr sz="2800"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44000"/>
              <a:buFont typeface="Wingdings" charset="0"/>
              <a:buChar char="ü"/>
            </a:pPr>
            <a:r>
              <a:rPr kumimoji="0" lang="en-US" altLang="zh-CN" sz="2000" b="1" dirty="0">
                <a:solidFill>
                  <a:srgbClr val="000000"/>
                </a:solidFill>
                <a:latin typeface="Times New Roman" charset="0"/>
                <a:ea typeface="SimSun" charset="0"/>
                <a:cs typeface="Times New Roman" charset="0"/>
              </a:rPr>
              <a:t>First successful beam commissioning: </a:t>
            </a:r>
          </a:p>
          <a:p>
            <a:pPr lvl="1" indent="-285750">
              <a:spcBef>
                <a:spcPct val="20000"/>
              </a:spcBef>
              <a:buClr>
                <a:srgbClr val="FF0000"/>
              </a:buClr>
              <a:buSzPct val="144000"/>
              <a:buFont typeface="Wingdings" charset="0"/>
              <a:buChar char="Ø"/>
            </a:pPr>
            <a:r>
              <a:rPr kumimoji="0" lang="en-US" altLang="zh-CN" sz="1800" b="1" dirty="0">
                <a:solidFill>
                  <a:srgbClr val="FF0000"/>
                </a:solidFill>
                <a:latin typeface="Times New Roman" charset="0"/>
                <a:ea typeface="SimHei" charset="0"/>
                <a:cs typeface="Times New Roman" charset="0"/>
              </a:rPr>
              <a:t>3.2MeV/11mA (duty: 90%),  Transmission:&gt;90% , Beam power: 31kW!</a:t>
            </a:r>
          </a:p>
          <a:p>
            <a:pPr lvl="1" indent="-285750">
              <a:spcBef>
                <a:spcPct val="20000"/>
              </a:spcBef>
              <a:buFont typeface="Arial" charset="0"/>
              <a:buNone/>
            </a:pPr>
            <a:endParaRPr kumimoji="0" lang="zh-CN" altLang="en-US" sz="2400" b="1" dirty="0">
              <a:solidFill>
                <a:srgbClr val="FF0000"/>
              </a:solidFill>
              <a:ea typeface="SimSun" charset="0"/>
            </a:endParaRPr>
          </a:p>
        </p:txBody>
      </p:sp>
      <p:sp>
        <p:nvSpPr>
          <p:cNvPr id="171014" name="矩形 16"/>
          <p:cNvSpPr>
            <a:spLocks noChangeArrowheads="1"/>
          </p:cNvSpPr>
          <p:nvPr/>
        </p:nvSpPr>
        <p:spPr bwMode="auto">
          <a:xfrm>
            <a:off x="6052574" y="2500313"/>
            <a:ext cx="1785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en-US" altLang="zh-CN" sz="1800" b="1" dirty="0">
                <a:solidFill>
                  <a:srgbClr val="000000"/>
                </a:solidFill>
                <a:ea typeface="SimHei" charset="0"/>
                <a:cs typeface="Times New Roman" charset="0"/>
              </a:rPr>
              <a:t>325MHz RFQ</a:t>
            </a:r>
            <a:endParaRPr kumimoji="0" lang="zh-CN" altLang="en-US" sz="1800" b="1" dirty="0">
              <a:solidFill>
                <a:srgbClr val="FF0000"/>
              </a:solidFill>
              <a:latin typeface="Calibri" charset="0"/>
              <a:cs typeface="Times New Roman" charset="0"/>
            </a:endParaRPr>
          </a:p>
        </p:txBody>
      </p:sp>
      <p:pic>
        <p:nvPicPr>
          <p:cNvPr id="171015" name="Picture 1" descr="D:\ADS总体\DSC_8767-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85750"/>
            <a:ext cx="3786187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6" name="图片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38" y="3857625"/>
            <a:ext cx="31781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7" name="Picture 2" descr="P1050207"/>
          <p:cNvPicPr>
            <a:picLocks noChangeAspect="1" noChangeArrowheads="1"/>
          </p:cNvPicPr>
          <p:nvPr/>
        </p:nvPicPr>
        <p:blipFill>
          <a:blip r:embed="rId6">
            <a:lum bright="18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4011613"/>
            <a:ext cx="371475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6053138" y="6103851"/>
            <a:ext cx="2928937" cy="6461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kumimoji="0" lang="en-US" altLang="zh-CN" sz="1800" b="1" dirty="0">
                <a:solidFill>
                  <a:srgbClr val="FF0000"/>
                </a:solidFill>
                <a:cs typeface="Times New Roman" charset="0"/>
              </a:rPr>
              <a:t>Q</a:t>
            </a:r>
            <a:r>
              <a:rPr kumimoji="0" lang="en-US" altLang="zh-CN" sz="1800" b="1" baseline="-25000" dirty="0">
                <a:solidFill>
                  <a:srgbClr val="FF0000"/>
                </a:solidFill>
                <a:cs typeface="Times New Roman" charset="0"/>
              </a:rPr>
              <a:t>0</a:t>
            </a:r>
            <a:r>
              <a:rPr kumimoji="0" lang="en-US" altLang="zh-CN" sz="1800" b="1" dirty="0">
                <a:solidFill>
                  <a:srgbClr val="FF0000"/>
                </a:solidFill>
                <a:cs typeface="Times New Roman" charset="0"/>
              </a:rPr>
              <a:t>=5×10</a:t>
            </a:r>
            <a:r>
              <a:rPr kumimoji="0" lang="en-US" altLang="zh-CN" sz="1800" b="1" baseline="30000" dirty="0">
                <a:solidFill>
                  <a:srgbClr val="FF0000"/>
                </a:solidFill>
                <a:cs typeface="Times New Roman" charset="0"/>
              </a:rPr>
              <a:t>8</a:t>
            </a:r>
            <a:r>
              <a:rPr kumimoji="0" lang="zh-CN" altLang="en-US" sz="1800" b="1" dirty="0">
                <a:solidFill>
                  <a:srgbClr val="FF0000"/>
                </a:solidFill>
                <a:cs typeface="Times New Roman" charset="0"/>
              </a:rPr>
              <a:t>，</a:t>
            </a:r>
            <a:r>
              <a:rPr kumimoji="0" lang="en-US" altLang="zh-CN" sz="1800" b="1" dirty="0" err="1">
                <a:solidFill>
                  <a:srgbClr val="FF0000"/>
                </a:solidFill>
                <a:cs typeface="Times New Roman" charset="0"/>
              </a:rPr>
              <a:t>B</a:t>
            </a:r>
            <a:r>
              <a:rPr kumimoji="0" lang="en-US" altLang="zh-CN" sz="1800" b="1" baseline="-25000" dirty="0" err="1">
                <a:solidFill>
                  <a:srgbClr val="FF0000"/>
                </a:solidFill>
                <a:cs typeface="Times New Roman" charset="0"/>
              </a:rPr>
              <a:t>peak</a:t>
            </a:r>
            <a:r>
              <a:rPr kumimoji="0" lang="en-US" altLang="zh-CN" sz="1800" b="1" dirty="0">
                <a:solidFill>
                  <a:srgbClr val="FF0000"/>
                </a:solidFill>
                <a:cs typeface="Times New Roman" charset="0"/>
              </a:rPr>
              <a:t>=98/</a:t>
            </a:r>
            <a:r>
              <a:rPr kumimoji="0" lang="en-US" altLang="zh-CN" sz="1800" b="1" dirty="0" err="1">
                <a:solidFill>
                  <a:srgbClr val="FF0000"/>
                </a:solidFill>
                <a:cs typeface="Times New Roman" charset="0"/>
              </a:rPr>
              <a:t>mT</a:t>
            </a:r>
            <a:r>
              <a:rPr kumimoji="0" lang="zh-CN" altLang="en-US" sz="1800" b="1" dirty="0">
                <a:solidFill>
                  <a:srgbClr val="FF0000"/>
                </a:solidFill>
                <a:cs typeface="Times New Roman" charset="0"/>
              </a:rPr>
              <a:t>；</a:t>
            </a:r>
            <a:endParaRPr kumimoji="0" lang="en-US" altLang="zh-CN" sz="1800" b="1" dirty="0">
              <a:solidFill>
                <a:srgbClr val="FF0000"/>
              </a:solidFill>
              <a:cs typeface="Times New Roman" charset="0"/>
            </a:endParaRPr>
          </a:p>
          <a:p>
            <a:r>
              <a:rPr kumimoji="0" lang="en-US" altLang="zh-CN" sz="1800" b="1" dirty="0" err="1">
                <a:solidFill>
                  <a:srgbClr val="FF0000"/>
                </a:solidFill>
                <a:cs typeface="Times New Roman" charset="0"/>
              </a:rPr>
              <a:t>Max.E</a:t>
            </a:r>
            <a:r>
              <a:rPr kumimoji="0" lang="en-US" altLang="zh-CN" sz="1800" b="1" baseline="-25000" dirty="0" err="1">
                <a:solidFill>
                  <a:srgbClr val="FF0000"/>
                </a:solidFill>
                <a:cs typeface="Times New Roman" charset="0"/>
              </a:rPr>
              <a:t>peak</a:t>
            </a:r>
            <a:r>
              <a:rPr kumimoji="0" lang="en-US" altLang="zh-CN" sz="1800" b="1" dirty="0">
                <a:solidFill>
                  <a:srgbClr val="FF0000"/>
                </a:solidFill>
                <a:cs typeface="Times New Roman" charset="0"/>
              </a:rPr>
              <a:t>=50MV/m.</a:t>
            </a:r>
            <a:endParaRPr kumimoji="0" lang="zh-CN" altLang="en-US" sz="1800" b="1" dirty="0">
              <a:solidFill>
                <a:srgbClr val="FF0000"/>
              </a:solidFill>
              <a:cs typeface="Times New Roman" charset="0"/>
            </a:endParaRPr>
          </a:p>
        </p:txBody>
      </p:sp>
      <p:sp>
        <p:nvSpPr>
          <p:cNvPr id="171019" name="TextBox 21"/>
          <p:cNvSpPr txBox="1">
            <a:spLocks noChangeArrowheads="1"/>
          </p:cNvSpPr>
          <p:nvPr/>
        </p:nvSpPr>
        <p:spPr bwMode="auto">
          <a:xfrm>
            <a:off x="4143375" y="5643563"/>
            <a:ext cx="1643063" cy="923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just">
              <a:buClr>
                <a:srgbClr val="FF0000"/>
              </a:buClr>
              <a:buSzPct val="140000"/>
              <a:buFont typeface="Wingdings" charset="0"/>
              <a:buChar char="ü"/>
            </a:pPr>
            <a:r>
              <a:rPr kumimoji="0" lang="en-US" altLang="zh-CN" sz="1800" b="1" dirty="0">
                <a:solidFill>
                  <a:srgbClr val="000000"/>
                </a:solidFill>
                <a:latin typeface="Times New Roman" charset="0"/>
                <a:ea typeface="SimSun" charset="0"/>
                <a:cs typeface="Times New Roman" charset="0"/>
              </a:rPr>
              <a:t>Very good test results of   </a:t>
            </a:r>
            <a:r>
              <a:rPr kumimoji="0" lang="en-US" altLang="zh-CN" sz="1800" b="1" dirty="0">
                <a:solidFill>
                  <a:srgbClr val="2319E1"/>
                </a:solidFill>
                <a:latin typeface="Times New Roman" charset="0"/>
                <a:ea typeface="SimSun" charset="0"/>
                <a:cs typeface="Times New Roman" charset="0"/>
              </a:rPr>
              <a:t>Spoke021</a:t>
            </a:r>
            <a:endParaRPr kumimoji="0" lang="zh-CN" altLang="en-US" sz="1800" b="1" dirty="0">
              <a:solidFill>
                <a:srgbClr val="2319E1"/>
              </a:solidFill>
              <a:ea typeface="SimSun" charset="0"/>
              <a:cs typeface="Times New Roman" charset="0"/>
            </a:endParaRPr>
          </a:p>
        </p:txBody>
      </p:sp>
      <p:pic>
        <p:nvPicPr>
          <p:cNvPr id="17102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857625"/>
            <a:ext cx="1500188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21" name="矩形 24"/>
          <p:cNvSpPr>
            <a:spLocks noChangeArrowheads="1"/>
          </p:cNvSpPr>
          <p:nvPr/>
        </p:nvSpPr>
        <p:spPr bwMode="auto">
          <a:xfrm>
            <a:off x="0" y="5488565"/>
            <a:ext cx="4214813" cy="757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SzPct val="138000"/>
              <a:buFont typeface="Wingdings" charset="0"/>
              <a:buChar char="ü"/>
            </a:pPr>
            <a:r>
              <a:rPr kumimoji="0" lang="en-US" altLang="zh-CN" sz="1800" b="1" dirty="0">
                <a:solidFill>
                  <a:srgbClr val="000000"/>
                </a:solidFill>
                <a:latin typeface="+mn-lt"/>
                <a:cs typeface="Times New Roman" charset="0"/>
              </a:rPr>
              <a:t>First successful development  of </a:t>
            </a:r>
            <a:r>
              <a:rPr kumimoji="0" lang="en-US" altLang="zh-CN" sz="1800" b="1" dirty="0">
                <a:solidFill>
                  <a:srgbClr val="FF0000"/>
                </a:solidFill>
                <a:latin typeface="+mn-lt"/>
                <a:cs typeface="Times New Roman" charset="0"/>
              </a:rPr>
              <a:t>very low β </a:t>
            </a:r>
            <a:r>
              <a:rPr kumimoji="0" lang="en-US" altLang="zh-CN" sz="1800" b="1" dirty="0">
                <a:solidFill>
                  <a:srgbClr val="000000"/>
                </a:solidFill>
                <a:latin typeface="+mn-lt"/>
                <a:cs typeface="Times New Roman" charset="0"/>
              </a:rPr>
              <a:t>SC cavities (</a:t>
            </a:r>
            <a:r>
              <a:rPr kumimoji="0" lang="en-US" altLang="zh-CN" sz="1800" b="1" dirty="0">
                <a:solidFill>
                  <a:srgbClr val="2319E1"/>
                </a:solidFill>
                <a:latin typeface="+mn-lt"/>
                <a:cs typeface="Times New Roman" charset="0"/>
              </a:rPr>
              <a:t>Spoke012</a:t>
            </a:r>
            <a:r>
              <a:rPr kumimoji="0" lang="en-US" altLang="zh-CN" sz="1800" b="1" dirty="0">
                <a:solidFill>
                  <a:srgbClr val="000000"/>
                </a:solidFill>
                <a:latin typeface="+mn-lt"/>
                <a:cs typeface="Times New Roman" charset="0"/>
              </a:rPr>
              <a:t>) for ADS.</a:t>
            </a:r>
            <a:endParaRPr kumimoji="0" lang="zh-CN" altLang="en-US" sz="1800" b="1" dirty="0">
              <a:solidFill>
                <a:srgbClr val="000000"/>
              </a:solidFill>
              <a:latin typeface="+mn-lt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6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313" y="-26988"/>
            <a:ext cx="8821737" cy="114300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dirty="0">
                <a:effectLst>
                  <a:outerShdw blurRad="38100" dist="38100" dir="2700000" algn="tl">
                    <a:srgbClr val="DDDDDD"/>
                  </a:outerShdw>
                </a:effectLst>
                <a:latin typeface="微软雅黑" charset="0"/>
                <a:ea typeface="微软雅黑" charset="0"/>
                <a:cs typeface="微软雅黑" charset="0"/>
              </a:rPr>
              <a:t>BSRF: planning for future</a:t>
            </a:r>
            <a:endParaRPr lang="zh-CN" altLang="en-US" dirty="0">
              <a:effectLst>
                <a:outerShdw blurRad="38100" dist="38100" dir="2700000" algn="tl">
                  <a:srgbClr val="DDDDDD"/>
                </a:outerShdw>
              </a:effectLst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172036" name="TextBox 7"/>
          <p:cNvSpPr txBox="1">
            <a:spLocks noChangeArrowheads="1"/>
          </p:cNvSpPr>
          <p:nvPr/>
        </p:nvSpPr>
        <p:spPr bwMode="auto">
          <a:xfrm>
            <a:off x="90488" y="5050761"/>
            <a:ext cx="4398962" cy="1570038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defTabSz="912813"/>
            <a:r>
              <a:rPr kumimoji="0" lang="en-US" altLang="zh-CN" sz="2400" b="1" dirty="0">
                <a:solidFill>
                  <a:srgbClr val="000000"/>
                </a:solidFill>
                <a:latin typeface="+mn-lt"/>
                <a:ea typeface="微软雅黑" charset="0"/>
                <a:cs typeface="微软雅黑" charset="0"/>
              </a:rPr>
              <a:t>BSRF</a:t>
            </a:r>
            <a:r>
              <a:rPr kumimoji="0" lang="zh-CN" altLang="en-US" sz="2400" b="1" dirty="0">
                <a:solidFill>
                  <a:srgbClr val="000000"/>
                </a:solidFill>
                <a:latin typeface="+mn-lt"/>
                <a:ea typeface="微软雅黑" charset="0"/>
                <a:cs typeface="微软雅黑" charset="0"/>
              </a:rPr>
              <a:t>： </a:t>
            </a:r>
            <a:r>
              <a:rPr kumimoji="0" lang="en-US" altLang="zh-CN" sz="2400" b="1" dirty="0">
                <a:solidFill>
                  <a:srgbClr val="000000"/>
                </a:solidFill>
                <a:latin typeface="+mn-lt"/>
                <a:ea typeface="微软雅黑" charset="0"/>
                <a:cs typeface="微软雅黑" charset="0"/>
              </a:rPr>
              <a:t>3 months operation in specific mode</a:t>
            </a:r>
            <a:r>
              <a:rPr kumimoji="0" lang="zh-CN" altLang="en-US" sz="2400" b="1" dirty="0">
                <a:solidFill>
                  <a:srgbClr val="000000"/>
                </a:solidFill>
                <a:latin typeface="+mn-lt"/>
                <a:ea typeface="微软雅黑" charset="0"/>
                <a:cs typeface="微软雅黑" charset="0"/>
              </a:rPr>
              <a:t>；</a:t>
            </a:r>
            <a:r>
              <a:rPr kumimoji="0" lang="en-US" altLang="zh-CN" sz="2400" b="1" dirty="0">
                <a:solidFill>
                  <a:srgbClr val="000000"/>
                </a:solidFill>
                <a:latin typeface="+mn-lt"/>
                <a:ea typeface="微软雅黑" charset="0"/>
                <a:cs typeface="微软雅黑" charset="0"/>
              </a:rPr>
              <a:t>6 months parasitic mode. Every year ~500 experiments.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6313" y="1428750"/>
            <a:ext cx="4000500" cy="461963"/>
          </a:xfrm>
          <a:prstGeom prst="rect">
            <a:avLst/>
          </a:prstGeom>
          <a:noFill/>
        </p:spPr>
        <p:txBody>
          <a:bodyPr lIns="91428" tIns="45714" rIns="91428" bIns="45714">
            <a:spAutoFit/>
          </a:bodyPr>
          <a:lstStyle>
            <a:lvl1pPr defTabSz="912813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defTabSz="912813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defTabSz="912813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defTabSz="912813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defTabSz="912813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algn="ctr" eaLnBrk="1" hangingPunct="1"/>
            <a:r>
              <a:rPr kumimoji="0" lang="zh-CN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用户的学科分布</a:t>
            </a:r>
          </a:p>
        </p:txBody>
      </p:sp>
      <p:sp>
        <p:nvSpPr>
          <p:cNvPr id="172040" name="TextBox 7"/>
          <p:cNvSpPr txBox="1">
            <a:spLocks noChangeArrowheads="1"/>
          </p:cNvSpPr>
          <p:nvPr/>
        </p:nvSpPr>
        <p:spPr bwMode="auto">
          <a:xfrm>
            <a:off x="4786313" y="5036041"/>
            <a:ext cx="4306968" cy="1569648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defTabSz="912813"/>
            <a:r>
              <a:rPr lang="en-US" altLang="zh-CN" sz="2400" b="1" dirty="0">
                <a:solidFill>
                  <a:srgbClr val="000000"/>
                </a:solidFill>
                <a:latin typeface="+mn-lt"/>
                <a:ea typeface="SimSun" charset="0"/>
              </a:rPr>
              <a:t>HEPS R&amp;D: a new machine with </a:t>
            </a:r>
            <a:r>
              <a:rPr lang="zh-CN" altLang="zh-CN" sz="2400" b="1" dirty="0" smtClean="0">
                <a:solidFill>
                  <a:srgbClr val="000000"/>
                </a:solidFill>
                <a:latin typeface="+mn-lt"/>
                <a:ea typeface="SimSun" charset="0"/>
              </a:rPr>
              <a:t>~</a:t>
            </a:r>
            <a:r>
              <a:rPr lang="en-US" altLang="zh-CN" sz="2400" b="1" dirty="0" smtClean="0">
                <a:solidFill>
                  <a:srgbClr val="000000"/>
                </a:solidFill>
                <a:latin typeface="+mn-lt"/>
                <a:ea typeface="SimSun" charset="0"/>
              </a:rPr>
              <a:t>1300 </a:t>
            </a:r>
            <a:r>
              <a:rPr lang="en-US" altLang="zh-CN" sz="2400" b="1" dirty="0">
                <a:solidFill>
                  <a:srgbClr val="000000"/>
                </a:solidFill>
                <a:latin typeface="+mn-lt"/>
                <a:ea typeface="SimSun" charset="0"/>
              </a:rPr>
              <a:t>m circumference. R&amp;D projects under government review</a:t>
            </a:r>
            <a:r>
              <a:rPr kumimoji="0" lang="en-US" altLang="zh-CN" sz="2400" b="1" dirty="0">
                <a:solidFill>
                  <a:srgbClr val="000000"/>
                </a:solidFill>
                <a:latin typeface="+mn-lt"/>
                <a:ea typeface="微软雅黑" charset="0"/>
                <a:cs typeface="微软雅黑" charset="0"/>
              </a:rPr>
              <a:t> </a:t>
            </a:r>
          </a:p>
        </p:txBody>
      </p:sp>
      <p:pic>
        <p:nvPicPr>
          <p:cNvPr id="11" name="图片 5" descr="13鸟瞰图(1)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85" t="28507" r="11295" b="13712"/>
          <a:stretch/>
        </p:blipFill>
        <p:spPr bwMode="auto">
          <a:xfrm>
            <a:off x="4748909" y="1432622"/>
            <a:ext cx="4206004" cy="324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04" descr="BSRF-layo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180" y="1428749"/>
            <a:ext cx="4155270" cy="324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7253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fld id="{307BF287-E09F-B143-92C8-570AEB0140D7}" type="slidenum">
              <a:rPr lang="en-US" altLang="zh-CN" sz="1600" b="1">
                <a:solidFill>
                  <a:srgbClr val="FF3300"/>
                </a:solidFill>
              </a:rPr>
              <a:pPr/>
              <a:t>2</a:t>
            </a:fld>
            <a:endParaRPr lang="en-US" altLang="zh-CN" sz="1600" b="1">
              <a:solidFill>
                <a:srgbClr val="FF3300"/>
              </a:solidFill>
            </a:endParaRPr>
          </a:p>
        </p:txBody>
      </p:sp>
      <p:pic>
        <p:nvPicPr>
          <p:cNvPr id="158723" name="Picture 2" descr="BEPC鸟瞰图-羽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77"/>
          <a:stretch/>
        </p:blipFill>
        <p:spPr bwMode="auto">
          <a:xfrm>
            <a:off x="0" y="331290"/>
            <a:ext cx="9144000" cy="65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4565650" y="200025"/>
            <a:ext cx="185738" cy="646113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rgbClr val="5F5F5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endParaRPr lang="zh-CN" sz="3600" b="1">
              <a:solidFill>
                <a:srgbClr val="FF3300"/>
              </a:solidFill>
            </a:endParaRPr>
          </a:p>
        </p:txBody>
      </p:sp>
      <p:sp>
        <p:nvSpPr>
          <p:cNvPr id="158725" name="矩形 5"/>
          <p:cNvSpPr>
            <a:spLocks noChangeArrowheads="1"/>
          </p:cNvSpPr>
          <p:nvPr/>
        </p:nvSpPr>
        <p:spPr bwMode="auto">
          <a:xfrm>
            <a:off x="368153" y="204540"/>
            <a:ext cx="852274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+mj-lt"/>
              </a:rPr>
              <a:t>Introduction</a:t>
            </a:r>
            <a:r>
              <a:rPr lang="zh-CN" alt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  <a:latin typeface="+mj-lt"/>
              </a:rPr>
              <a:t>of</a:t>
            </a:r>
            <a:r>
              <a:rPr lang="zh-CN" alt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  <a:latin typeface="+mj-lt"/>
              </a:rPr>
              <a:t>IHEP: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zh-CN" sz="4000" b="1" dirty="0" err="1" smtClean="0">
                <a:solidFill>
                  <a:srgbClr val="FF0000"/>
                </a:solidFill>
                <a:latin typeface="+mj-lt"/>
              </a:rPr>
              <a:t>History,Status</a:t>
            </a:r>
            <a:r>
              <a:rPr lang="en-US" altLang="zh-CN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  <a:latin typeface="+mj-lt"/>
              </a:rPr>
              <a:t>and Future Plan</a:t>
            </a:r>
            <a:endParaRPr lang="zh-CN" alt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8726" name="矩形 1"/>
          <p:cNvSpPr>
            <a:spLocks noChangeArrowheads="1"/>
          </p:cNvSpPr>
          <p:nvPr/>
        </p:nvSpPr>
        <p:spPr bwMode="auto">
          <a:xfrm>
            <a:off x="2553681" y="5021810"/>
            <a:ext cx="45720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7030A0"/>
                </a:solidFill>
                <a:latin typeface="+mn-lt"/>
              </a:rPr>
              <a:t>Qing</a:t>
            </a:r>
            <a:r>
              <a:rPr lang="zh-CN" altLang="en-US" sz="2400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zh-CN" sz="2400" b="1" dirty="0" smtClean="0">
                <a:solidFill>
                  <a:srgbClr val="7030A0"/>
                </a:solidFill>
                <a:latin typeface="+mn-lt"/>
              </a:rPr>
              <a:t>Qin</a:t>
            </a:r>
            <a:endParaRPr lang="zh-CN" altLang="en-US" sz="2400" b="1" dirty="0">
              <a:solidFill>
                <a:srgbClr val="7030A0"/>
              </a:solidFill>
              <a:latin typeface="+mn-lt"/>
              <a:ea typeface="楷体_GB2312" charset="0"/>
              <a:cs typeface="楷体_GB2312" charset="0"/>
            </a:endParaRPr>
          </a:p>
          <a:p>
            <a:pPr algn="ctr"/>
            <a:r>
              <a:rPr lang="en-US" altLang="zh-CN" sz="2400" b="1" dirty="0">
                <a:solidFill>
                  <a:srgbClr val="7030A0"/>
                </a:solidFill>
                <a:latin typeface="+mn-lt"/>
              </a:rPr>
              <a:t>Institute of High Energy Physics</a:t>
            </a:r>
          </a:p>
          <a:p>
            <a:pPr algn="ctr"/>
            <a:r>
              <a:rPr lang="en-US" altLang="zh-CN" sz="2400" b="1" dirty="0">
                <a:solidFill>
                  <a:srgbClr val="3366FF"/>
                </a:solidFill>
              </a:rPr>
              <a:t>13</a:t>
            </a:r>
            <a:r>
              <a:rPr lang="en-US" altLang="zh-CN" sz="2400" b="1" baseline="30000" dirty="0">
                <a:solidFill>
                  <a:srgbClr val="3366FF"/>
                </a:solidFill>
              </a:rPr>
              <a:t>th</a:t>
            </a:r>
            <a:r>
              <a:rPr lang="en-US" altLang="zh-CN" sz="2400" b="1" dirty="0">
                <a:solidFill>
                  <a:srgbClr val="3366FF"/>
                </a:solidFill>
              </a:rPr>
              <a:t> </a:t>
            </a:r>
            <a:r>
              <a:rPr lang="en-US" altLang="zh-CN" sz="2400" b="1" dirty="0" smtClean="0">
                <a:solidFill>
                  <a:srgbClr val="3366FF"/>
                </a:solidFill>
              </a:rPr>
              <a:t>IWAA</a:t>
            </a:r>
            <a:r>
              <a:rPr lang="en-US" altLang="zh-CN" sz="2400" b="1" dirty="0">
                <a:solidFill>
                  <a:srgbClr val="3366FF"/>
                </a:solidFill>
              </a:rPr>
              <a:t>,</a:t>
            </a:r>
          </a:p>
          <a:p>
            <a:pPr algn="ctr"/>
            <a:r>
              <a:rPr lang="en-US" altLang="zh-CN" sz="2400" b="1" dirty="0" smtClean="0">
                <a:solidFill>
                  <a:srgbClr val="3366FF"/>
                </a:solidFill>
                <a:latin typeface="+mn-lt"/>
              </a:rPr>
              <a:t>Oct</a:t>
            </a:r>
            <a:r>
              <a:rPr lang="en-US" altLang="zh-CN" sz="2400" b="1" dirty="0">
                <a:solidFill>
                  <a:srgbClr val="3366FF"/>
                </a:solidFill>
                <a:latin typeface="+mn-lt"/>
              </a:rPr>
              <a:t>. </a:t>
            </a:r>
            <a:r>
              <a:rPr lang="en-US" altLang="zh-CN" sz="2400" b="1" dirty="0" smtClean="0">
                <a:solidFill>
                  <a:srgbClr val="3366FF"/>
                </a:solidFill>
                <a:latin typeface="+mn-lt"/>
              </a:rPr>
              <a:t>14,  2014 </a:t>
            </a:r>
            <a:endParaRPr lang="en-US" altLang="zh-CN" sz="2400" b="1" dirty="0">
              <a:solidFill>
                <a:srgbClr val="3366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613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标题 1"/>
          <p:cNvSpPr>
            <a:spLocks noGrp="1"/>
          </p:cNvSpPr>
          <p:nvPr>
            <p:ph type="title"/>
          </p:nvPr>
        </p:nvSpPr>
        <p:spPr>
          <a:xfrm>
            <a:off x="303213" y="28575"/>
            <a:ext cx="8229600" cy="808038"/>
          </a:xfrm>
        </p:spPr>
        <p:txBody>
          <a:bodyPr/>
          <a:lstStyle/>
          <a:p>
            <a:r>
              <a:rPr lang="en-US" altLang="zh-CN" sz="400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Large Projects at IHEP</a:t>
            </a:r>
            <a:endParaRPr sz="4000">
              <a:solidFill>
                <a:srgbClr val="FF0000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173059" name="Text Box 5"/>
          <p:cNvSpPr txBox="1">
            <a:spLocks noChangeArrowheads="1"/>
          </p:cNvSpPr>
          <p:nvPr/>
        </p:nvSpPr>
        <p:spPr bwMode="auto">
          <a:xfrm>
            <a:off x="900113" y="1830388"/>
            <a:ext cx="2025650" cy="368300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1pPr>
            <a:lvl2pPr>
              <a:defRPr sz="28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9pPr>
          </a:lstStyle>
          <a:p>
            <a:pPr algn="ctr"/>
            <a:r>
              <a:rPr kumimoji="0" lang="en-US" altLang="zh-CN" sz="1800" b="1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BESIII</a:t>
            </a:r>
            <a:endParaRPr kumimoji="0" lang="zh-CN" altLang="en-US" sz="1800" b="1">
              <a:solidFill>
                <a:srgbClr val="000000"/>
              </a:solidFill>
              <a:latin typeface="Tahoma" charset="0"/>
              <a:ea typeface="SimSun" charset="0"/>
              <a:cs typeface="SimSun" charset="0"/>
            </a:endParaRPr>
          </a:p>
        </p:txBody>
      </p:sp>
      <p:sp>
        <p:nvSpPr>
          <p:cNvPr id="173060" name="Text Box 6"/>
          <p:cNvSpPr txBox="1">
            <a:spLocks noChangeArrowheads="1"/>
          </p:cNvSpPr>
          <p:nvPr/>
        </p:nvSpPr>
        <p:spPr bwMode="auto">
          <a:xfrm>
            <a:off x="882650" y="1092200"/>
            <a:ext cx="1420813" cy="368300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1pPr>
            <a:lvl2pPr>
              <a:defRPr sz="28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9pPr>
          </a:lstStyle>
          <a:p>
            <a:pPr algn="ctr"/>
            <a:r>
              <a:rPr kumimoji="0" lang="en-US" altLang="zh-CN" sz="1800" b="1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Daya Bay</a:t>
            </a:r>
            <a:endParaRPr kumimoji="0" lang="zh-CN" altLang="en-US" sz="1800" b="1">
              <a:solidFill>
                <a:srgbClr val="000000"/>
              </a:solidFill>
              <a:latin typeface="Tahoma" charset="0"/>
              <a:ea typeface="SimSun" charset="0"/>
              <a:cs typeface="SimSun" charset="0"/>
            </a:endParaRPr>
          </a:p>
        </p:txBody>
      </p:sp>
      <p:sp>
        <p:nvSpPr>
          <p:cNvPr id="173061" name="Text Box 7"/>
          <p:cNvSpPr txBox="1">
            <a:spLocks noChangeArrowheads="1"/>
          </p:cNvSpPr>
          <p:nvPr/>
        </p:nvSpPr>
        <p:spPr bwMode="auto">
          <a:xfrm>
            <a:off x="1331913" y="1452563"/>
            <a:ext cx="1322387" cy="3683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1pPr>
            <a:lvl2pPr>
              <a:defRPr sz="28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9pPr>
          </a:lstStyle>
          <a:p>
            <a:pPr algn="ctr"/>
            <a:r>
              <a:rPr kumimoji="0" lang="en-US" altLang="zh-CN" sz="1800" b="1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JUNO</a:t>
            </a:r>
            <a:endParaRPr kumimoji="0" lang="zh-CN" altLang="en-US" sz="1800" b="1">
              <a:solidFill>
                <a:srgbClr val="000000"/>
              </a:solidFill>
              <a:latin typeface="Tahoma" charset="0"/>
              <a:ea typeface="SimSun" charset="0"/>
              <a:cs typeface="SimSun" charset="0"/>
            </a:endParaRPr>
          </a:p>
        </p:txBody>
      </p:sp>
      <p:sp>
        <p:nvSpPr>
          <p:cNvPr id="173062" name="Text Box 9"/>
          <p:cNvSpPr txBox="1">
            <a:spLocks noChangeArrowheads="1"/>
          </p:cNvSpPr>
          <p:nvPr/>
        </p:nvSpPr>
        <p:spPr bwMode="auto">
          <a:xfrm>
            <a:off x="2744788" y="3408363"/>
            <a:ext cx="1789112" cy="368300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1pPr>
            <a:lvl2pPr>
              <a:defRPr sz="28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9pPr>
          </a:lstStyle>
          <a:p>
            <a:pPr algn="ctr"/>
            <a:r>
              <a:rPr kumimoji="0" lang="en-US" altLang="zh-CN" sz="1800" b="1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LHAASO</a:t>
            </a:r>
          </a:p>
        </p:txBody>
      </p:sp>
      <p:sp>
        <p:nvSpPr>
          <p:cNvPr id="173063" name="Text Box 5"/>
          <p:cNvSpPr txBox="1">
            <a:spLocks noChangeArrowheads="1"/>
          </p:cNvSpPr>
          <p:nvPr/>
        </p:nvSpPr>
        <p:spPr bwMode="auto">
          <a:xfrm>
            <a:off x="900113" y="3038475"/>
            <a:ext cx="1582737" cy="369888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1pPr>
            <a:lvl2pPr>
              <a:defRPr sz="28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9pPr>
          </a:lstStyle>
          <a:p>
            <a:pPr algn="ctr"/>
            <a:r>
              <a:rPr kumimoji="0" lang="en-US" altLang="zh-CN" sz="1800" b="1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AS</a:t>
            </a:r>
            <a:r>
              <a:rPr kumimoji="0" lang="en-US" altLang="zh-CN" sz="1800" b="1">
                <a:solidFill>
                  <a:srgbClr val="000000"/>
                </a:solidFill>
                <a:latin typeface="Symbol" charset="0"/>
                <a:ea typeface="SimSun" charset="0"/>
                <a:cs typeface="SimSun" charset="0"/>
              </a:rPr>
              <a:t>g</a:t>
            </a:r>
            <a:r>
              <a:rPr kumimoji="0" lang="en-US" altLang="zh-CN" sz="1800" b="1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/ARGO</a:t>
            </a:r>
            <a:endParaRPr kumimoji="0" lang="zh-CN" altLang="en-US" sz="1800" b="1">
              <a:solidFill>
                <a:srgbClr val="000000"/>
              </a:solidFill>
              <a:latin typeface="Tahoma" charset="0"/>
              <a:ea typeface="SimSun" charset="0"/>
              <a:cs typeface="SimSun" charset="0"/>
            </a:endParaRPr>
          </a:p>
        </p:txBody>
      </p:sp>
      <p:sp>
        <p:nvSpPr>
          <p:cNvPr id="173064" name="Text Box 21"/>
          <p:cNvSpPr txBox="1">
            <a:spLocks noChangeArrowheads="1"/>
          </p:cNvSpPr>
          <p:nvPr/>
        </p:nvSpPr>
        <p:spPr bwMode="auto">
          <a:xfrm>
            <a:off x="2282825" y="6521450"/>
            <a:ext cx="774700" cy="36988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1pPr>
            <a:lvl2pPr>
              <a:defRPr sz="28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9pPr>
          </a:lstStyle>
          <a:p>
            <a:r>
              <a:rPr kumimoji="0" lang="en-US" altLang="zh-CN" sz="1800" b="1">
                <a:solidFill>
                  <a:srgbClr val="0000CC"/>
                </a:solidFill>
                <a:latin typeface="Tahoma" charset="0"/>
                <a:ea typeface="SimSun" charset="0"/>
                <a:cs typeface="SimSun" charset="0"/>
              </a:rPr>
              <a:t>2020</a:t>
            </a:r>
          </a:p>
        </p:txBody>
      </p:sp>
      <p:grpSp>
        <p:nvGrpSpPr>
          <p:cNvPr id="173065" name="Group 25"/>
          <p:cNvGrpSpPr>
            <a:grpSpLocks/>
          </p:cNvGrpSpPr>
          <p:nvPr/>
        </p:nvGrpSpPr>
        <p:grpSpPr bwMode="auto">
          <a:xfrm>
            <a:off x="804863" y="6216650"/>
            <a:ext cx="7739062" cy="228600"/>
            <a:chOff x="720" y="2736"/>
            <a:chExt cx="5280" cy="144"/>
          </a:xfrm>
        </p:grpSpPr>
        <p:sp>
          <p:nvSpPr>
            <p:cNvPr id="173086" name="Line 18"/>
            <p:cNvSpPr>
              <a:spLocks noChangeShapeType="1"/>
            </p:cNvSpPr>
            <p:nvPr/>
          </p:nvSpPr>
          <p:spPr bwMode="auto">
            <a:xfrm>
              <a:off x="720" y="2832"/>
              <a:ext cx="528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>
              <a:outerShdw blurRad="635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3087" name="Line 19"/>
            <p:cNvSpPr>
              <a:spLocks noChangeShapeType="1"/>
            </p:cNvSpPr>
            <p:nvPr/>
          </p:nvSpPr>
          <p:spPr bwMode="auto">
            <a:xfrm>
              <a:off x="1920" y="2736"/>
              <a:ext cx="0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blurRad="635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3088" name="Line 22"/>
            <p:cNvSpPr>
              <a:spLocks noChangeShapeType="1"/>
            </p:cNvSpPr>
            <p:nvPr/>
          </p:nvSpPr>
          <p:spPr bwMode="auto">
            <a:xfrm>
              <a:off x="3264" y="2736"/>
              <a:ext cx="0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blurRad="635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3089" name="Line 23"/>
            <p:cNvSpPr>
              <a:spLocks noChangeShapeType="1"/>
            </p:cNvSpPr>
            <p:nvPr/>
          </p:nvSpPr>
          <p:spPr bwMode="auto">
            <a:xfrm>
              <a:off x="4560" y="2736"/>
              <a:ext cx="0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blurRad="635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3090" name="Line 24"/>
            <p:cNvSpPr>
              <a:spLocks noChangeShapeType="1"/>
            </p:cNvSpPr>
            <p:nvPr/>
          </p:nvSpPr>
          <p:spPr bwMode="auto">
            <a:xfrm>
              <a:off x="5808" y="2736"/>
              <a:ext cx="0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blurRad="635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3066" name="Text Box 26"/>
          <p:cNvSpPr txBox="1">
            <a:spLocks noChangeArrowheads="1"/>
          </p:cNvSpPr>
          <p:nvPr/>
        </p:nvSpPr>
        <p:spPr bwMode="auto">
          <a:xfrm>
            <a:off x="7904163" y="6521450"/>
            <a:ext cx="774700" cy="36988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1pPr>
            <a:lvl2pPr>
              <a:defRPr sz="28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9pPr>
          </a:lstStyle>
          <a:p>
            <a:r>
              <a:rPr kumimoji="0" lang="en-US" altLang="zh-CN" sz="1800" b="1">
                <a:solidFill>
                  <a:srgbClr val="0000CC"/>
                </a:solidFill>
                <a:latin typeface="Tahoma" charset="0"/>
                <a:ea typeface="SimSun" charset="0"/>
                <a:cs typeface="SimSun" charset="0"/>
              </a:rPr>
              <a:t>2050</a:t>
            </a:r>
          </a:p>
        </p:txBody>
      </p:sp>
      <p:sp>
        <p:nvSpPr>
          <p:cNvPr id="173067" name="Text Box 27"/>
          <p:cNvSpPr txBox="1">
            <a:spLocks noChangeArrowheads="1"/>
          </p:cNvSpPr>
          <p:nvPr/>
        </p:nvSpPr>
        <p:spPr bwMode="auto">
          <a:xfrm>
            <a:off x="6075363" y="6521450"/>
            <a:ext cx="774700" cy="36988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1pPr>
            <a:lvl2pPr>
              <a:defRPr sz="28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9pPr>
          </a:lstStyle>
          <a:p>
            <a:r>
              <a:rPr kumimoji="0" lang="en-US" altLang="zh-CN" sz="1800" b="1">
                <a:solidFill>
                  <a:srgbClr val="0000CC"/>
                </a:solidFill>
                <a:latin typeface="Tahoma" charset="0"/>
                <a:ea typeface="SimSun" charset="0"/>
                <a:cs typeface="SimSun" charset="0"/>
              </a:rPr>
              <a:t>2040</a:t>
            </a:r>
          </a:p>
        </p:txBody>
      </p:sp>
      <p:sp>
        <p:nvSpPr>
          <p:cNvPr id="173068" name="Text Box 28"/>
          <p:cNvSpPr txBox="1">
            <a:spLocks noChangeArrowheads="1"/>
          </p:cNvSpPr>
          <p:nvPr/>
        </p:nvSpPr>
        <p:spPr bwMode="auto">
          <a:xfrm>
            <a:off x="4175125" y="6521450"/>
            <a:ext cx="774700" cy="36988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1pPr>
            <a:lvl2pPr>
              <a:defRPr sz="28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9pPr>
          </a:lstStyle>
          <a:p>
            <a:r>
              <a:rPr kumimoji="0" lang="en-US" altLang="zh-CN" sz="1800" b="1">
                <a:solidFill>
                  <a:srgbClr val="0000CC"/>
                </a:solidFill>
                <a:latin typeface="Tahoma" charset="0"/>
                <a:ea typeface="SimSun" charset="0"/>
                <a:cs typeface="SimSun" charset="0"/>
              </a:rPr>
              <a:t>2030</a:t>
            </a:r>
          </a:p>
        </p:txBody>
      </p:sp>
      <p:sp>
        <p:nvSpPr>
          <p:cNvPr id="173069" name="Text Box 10"/>
          <p:cNvSpPr txBox="1">
            <a:spLocks noChangeArrowheads="1"/>
          </p:cNvSpPr>
          <p:nvPr/>
        </p:nvSpPr>
        <p:spPr bwMode="auto">
          <a:xfrm>
            <a:off x="2882900" y="2216150"/>
            <a:ext cx="1377950" cy="369888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1pPr>
            <a:lvl2pPr>
              <a:defRPr sz="28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9pPr>
          </a:lstStyle>
          <a:p>
            <a:pPr algn="ctr"/>
            <a:r>
              <a:rPr kumimoji="0" lang="en-US" altLang="zh-CN" sz="1800" b="1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CEPC </a:t>
            </a:r>
          </a:p>
        </p:txBody>
      </p:sp>
      <p:sp>
        <p:nvSpPr>
          <p:cNvPr id="173070" name="Text Box 10"/>
          <p:cNvSpPr txBox="1">
            <a:spLocks noChangeArrowheads="1"/>
          </p:cNvSpPr>
          <p:nvPr/>
        </p:nvSpPr>
        <p:spPr bwMode="auto">
          <a:xfrm>
            <a:off x="911225" y="4981575"/>
            <a:ext cx="1382713" cy="369888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1pPr>
            <a:lvl2pPr>
              <a:defRPr sz="28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9pPr>
          </a:lstStyle>
          <a:p>
            <a:pPr algn="ctr"/>
            <a:r>
              <a:rPr kumimoji="0" lang="en-US" altLang="zh-CN" sz="1800" b="1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CSNS</a:t>
            </a:r>
          </a:p>
        </p:txBody>
      </p:sp>
      <p:sp>
        <p:nvSpPr>
          <p:cNvPr id="173071" name="Text Box 10"/>
          <p:cNvSpPr txBox="1">
            <a:spLocks noChangeArrowheads="1"/>
          </p:cNvSpPr>
          <p:nvPr/>
        </p:nvSpPr>
        <p:spPr bwMode="auto">
          <a:xfrm>
            <a:off x="896938" y="5351463"/>
            <a:ext cx="7394575" cy="3683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1pPr>
            <a:lvl2pPr>
              <a:defRPr sz="28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9pPr>
          </a:lstStyle>
          <a:p>
            <a:pPr algn="ctr"/>
            <a:r>
              <a:rPr kumimoji="0" lang="en-US" altLang="zh-CN" sz="1800" b="1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ADS</a:t>
            </a:r>
          </a:p>
        </p:txBody>
      </p:sp>
      <p:sp>
        <p:nvSpPr>
          <p:cNvPr id="173072" name="Text Box 10"/>
          <p:cNvSpPr txBox="1">
            <a:spLocks noChangeArrowheads="1"/>
          </p:cNvSpPr>
          <p:nvPr/>
        </p:nvSpPr>
        <p:spPr bwMode="auto">
          <a:xfrm>
            <a:off x="1592263" y="5730875"/>
            <a:ext cx="1138237" cy="3683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1pPr>
            <a:lvl2pPr>
              <a:defRPr sz="28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9pPr>
          </a:lstStyle>
          <a:p>
            <a:pPr algn="ctr"/>
            <a:r>
              <a:rPr kumimoji="0" lang="en-US" altLang="zh-CN" sz="1800" b="1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HEPS</a:t>
            </a:r>
          </a:p>
        </p:txBody>
      </p:sp>
      <p:sp>
        <p:nvSpPr>
          <p:cNvPr id="173073" name="Text Box 10"/>
          <p:cNvSpPr txBox="1">
            <a:spLocks noChangeArrowheads="1"/>
          </p:cNvSpPr>
          <p:nvPr/>
        </p:nvSpPr>
        <p:spPr bwMode="auto">
          <a:xfrm>
            <a:off x="5384800" y="2576513"/>
            <a:ext cx="1370013" cy="3683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1pPr>
            <a:lvl2pPr>
              <a:defRPr sz="28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9pPr>
          </a:lstStyle>
          <a:p>
            <a:pPr algn="ctr"/>
            <a:r>
              <a:rPr kumimoji="0" lang="en-US" altLang="zh-CN" sz="1800" b="1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SppC </a:t>
            </a:r>
          </a:p>
        </p:txBody>
      </p:sp>
      <p:sp>
        <p:nvSpPr>
          <p:cNvPr id="173074" name="Text Box 5"/>
          <p:cNvSpPr txBox="1">
            <a:spLocks noChangeArrowheads="1"/>
          </p:cNvSpPr>
          <p:nvPr/>
        </p:nvSpPr>
        <p:spPr bwMode="auto">
          <a:xfrm>
            <a:off x="4260850" y="2208213"/>
            <a:ext cx="2082800" cy="368300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1pPr>
            <a:lvl2pPr>
              <a:defRPr sz="28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9pPr>
          </a:lstStyle>
          <a:p>
            <a:pPr algn="ctr"/>
            <a:r>
              <a:rPr kumimoji="0" lang="en-US" altLang="zh-CN" sz="1800" b="1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CEPC</a:t>
            </a:r>
            <a:endParaRPr kumimoji="0" lang="zh-CN" altLang="en-US" sz="1800" b="1">
              <a:solidFill>
                <a:srgbClr val="000000"/>
              </a:solidFill>
              <a:latin typeface="Tahoma" charset="0"/>
              <a:ea typeface="SimSun" charset="0"/>
              <a:cs typeface="SimSun" charset="0"/>
            </a:endParaRPr>
          </a:p>
        </p:txBody>
      </p:sp>
      <p:sp>
        <p:nvSpPr>
          <p:cNvPr id="173075" name="Text Box 5"/>
          <p:cNvSpPr txBox="1">
            <a:spLocks noChangeArrowheads="1"/>
          </p:cNvSpPr>
          <p:nvPr/>
        </p:nvSpPr>
        <p:spPr bwMode="auto">
          <a:xfrm>
            <a:off x="6754813" y="2576513"/>
            <a:ext cx="2009775" cy="368300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1pPr>
            <a:lvl2pPr>
              <a:defRPr sz="28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9pPr>
          </a:lstStyle>
          <a:p>
            <a:pPr algn="ctr"/>
            <a:r>
              <a:rPr kumimoji="0" lang="en-US" altLang="zh-CN" sz="1800" b="1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SppC</a:t>
            </a:r>
            <a:endParaRPr kumimoji="0" lang="zh-CN" altLang="en-US" sz="1800" b="1">
              <a:solidFill>
                <a:srgbClr val="000000"/>
              </a:solidFill>
              <a:latin typeface="Tahoma" charset="0"/>
              <a:ea typeface="SimSun" charset="0"/>
              <a:cs typeface="SimSun" charset="0"/>
            </a:endParaRPr>
          </a:p>
        </p:txBody>
      </p:sp>
      <p:sp>
        <p:nvSpPr>
          <p:cNvPr id="173076" name="Text Box 6"/>
          <p:cNvSpPr txBox="1">
            <a:spLocks noChangeArrowheads="1"/>
          </p:cNvSpPr>
          <p:nvPr/>
        </p:nvSpPr>
        <p:spPr bwMode="auto">
          <a:xfrm>
            <a:off x="2668588" y="1452563"/>
            <a:ext cx="5432425" cy="368300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1pPr>
            <a:lvl2pPr>
              <a:defRPr sz="28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9pPr>
          </a:lstStyle>
          <a:p>
            <a:pPr algn="ctr"/>
            <a:r>
              <a:rPr kumimoji="0" lang="en-US" altLang="zh-CN" sz="1800" b="1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JUNO</a:t>
            </a:r>
            <a:endParaRPr kumimoji="0" lang="zh-CN" altLang="en-US" sz="1800" b="1">
              <a:solidFill>
                <a:srgbClr val="000000"/>
              </a:solidFill>
              <a:latin typeface="Tahoma" charset="0"/>
              <a:ea typeface="SimSun" charset="0"/>
              <a:cs typeface="SimSun" charset="0"/>
            </a:endParaRPr>
          </a:p>
        </p:txBody>
      </p:sp>
      <p:sp>
        <p:nvSpPr>
          <p:cNvPr id="173077" name="Text Box 10"/>
          <p:cNvSpPr txBox="1">
            <a:spLocks noChangeArrowheads="1"/>
          </p:cNvSpPr>
          <p:nvPr/>
        </p:nvSpPr>
        <p:spPr bwMode="auto">
          <a:xfrm>
            <a:off x="1592263" y="3408363"/>
            <a:ext cx="1138237" cy="3683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1pPr>
            <a:lvl2pPr>
              <a:defRPr sz="28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9pPr>
          </a:lstStyle>
          <a:p>
            <a:pPr algn="ctr"/>
            <a:r>
              <a:rPr kumimoji="0" lang="en-US" altLang="zh-CN" sz="1800" b="1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LHAASO</a:t>
            </a:r>
          </a:p>
        </p:txBody>
      </p:sp>
      <p:sp>
        <p:nvSpPr>
          <p:cNvPr id="173078" name="Text Box 9"/>
          <p:cNvSpPr txBox="1">
            <a:spLocks noChangeArrowheads="1"/>
          </p:cNvSpPr>
          <p:nvPr/>
        </p:nvSpPr>
        <p:spPr bwMode="auto">
          <a:xfrm>
            <a:off x="1912938" y="3776663"/>
            <a:ext cx="1363662" cy="368300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1pPr>
            <a:lvl2pPr>
              <a:defRPr sz="28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9pPr>
          </a:lstStyle>
          <a:p>
            <a:pPr algn="ctr"/>
            <a:r>
              <a:rPr kumimoji="0" lang="en-US" altLang="zh-CN" sz="1800" b="1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HXMT</a:t>
            </a:r>
          </a:p>
        </p:txBody>
      </p:sp>
      <p:sp>
        <p:nvSpPr>
          <p:cNvPr id="173079" name="Text Box 10"/>
          <p:cNvSpPr txBox="1">
            <a:spLocks noChangeArrowheads="1"/>
          </p:cNvSpPr>
          <p:nvPr/>
        </p:nvSpPr>
        <p:spPr bwMode="auto">
          <a:xfrm>
            <a:off x="911225" y="3776663"/>
            <a:ext cx="1001713" cy="3683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1pPr>
            <a:lvl2pPr>
              <a:defRPr sz="28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9pPr>
          </a:lstStyle>
          <a:p>
            <a:pPr algn="ctr"/>
            <a:r>
              <a:rPr kumimoji="0" lang="en-US" altLang="zh-CN" sz="1800" b="1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HXMT</a:t>
            </a:r>
          </a:p>
        </p:txBody>
      </p:sp>
      <p:sp>
        <p:nvSpPr>
          <p:cNvPr id="173080" name="Text Box 9"/>
          <p:cNvSpPr txBox="1">
            <a:spLocks noChangeArrowheads="1"/>
          </p:cNvSpPr>
          <p:nvPr/>
        </p:nvSpPr>
        <p:spPr bwMode="auto">
          <a:xfrm>
            <a:off x="2930525" y="4144963"/>
            <a:ext cx="1617663" cy="369887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1pPr>
            <a:lvl2pPr>
              <a:defRPr sz="28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9pPr>
          </a:lstStyle>
          <a:p>
            <a:pPr algn="ctr"/>
            <a:r>
              <a:rPr kumimoji="0" lang="en-US" altLang="zh-CN" sz="1800" b="1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HERD</a:t>
            </a:r>
          </a:p>
        </p:txBody>
      </p:sp>
      <p:sp>
        <p:nvSpPr>
          <p:cNvPr id="173081" name="Text Box 10"/>
          <p:cNvSpPr txBox="1">
            <a:spLocks noChangeArrowheads="1"/>
          </p:cNvSpPr>
          <p:nvPr/>
        </p:nvSpPr>
        <p:spPr bwMode="auto">
          <a:xfrm>
            <a:off x="2035175" y="4144963"/>
            <a:ext cx="895350" cy="369887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1pPr>
            <a:lvl2pPr>
              <a:defRPr sz="28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9pPr>
          </a:lstStyle>
          <a:p>
            <a:pPr algn="ctr"/>
            <a:r>
              <a:rPr kumimoji="0" lang="en-US" altLang="zh-CN" sz="1800" b="1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HERD</a:t>
            </a:r>
          </a:p>
        </p:txBody>
      </p:sp>
      <p:sp>
        <p:nvSpPr>
          <p:cNvPr id="173082" name="Text Box 9"/>
          <p:cNvSpPr txBox="1">
            <a:spLocks noChangeArrowheads="1"/>
          </p:cNvSpPr>
          <p:nvPr/>
        </p:nvSpPr>
        <p:spPr bwMode="auto">
          <a:xfrm>
            <a:off x="2930525" y="4514850"/>
            <a:ext cx="1617663" cy="368300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1pPr>
            <a:lvl2pPr>
              <a:defRPr sz="28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9pPr>
          </a:lstStyle>
          <a:p>
            <a:pPr algn="ctr"/>
            <a:r>
              <a:rPr kumimoji="0" lang="en-US" altLang="zh-CN" sz="1800" b="1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XTP</a:t>
            </a:r>
          </a:p>
        </p:txBody>
      </p:sp>
      <p:sp>
        <p:nvSpPr>
          <p:cNvPr id="173083" name="Text Box 10"/>
          <p:cNvSpPr txBox="1">
            <a:spLocks noChangeArrowheads="1"/>
          </p:cNvSpPr>
          <p:nvPr/>
        </p:nvSpPr>
        <p:spPr bwMode="auto">
          <a:xfrm>
            <a:off x="2035175" y="4514850"/>
            <a:ext cx="895350" cy="3683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1pPr>
            <a:lvl2pPr>
              <a:defRPr sz="28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9pPr>
          </a:lstStyle>
          <a:p>
            <a:pPr algn="ctr"/>
            <a:r>
              <a:rPr kumimoji="0" lang="en-US" altLang="zh-CN" sz="1800" b="1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XTP</a:t>
            </a:r>
          </a:p>
        </p:txBody>
      </p:sp>
      <p:sp>
        <p:nvSpPr>
          <p:cNvPr id="173084" name="Text Box 10"/>
          <p:cNvSpPr txBox="1">
            <a:spLocks noChangeArrowheads="1"/>
          </p:cNvSpPr>
          <p:nvPr/>
        </p:nvSpPr>
        <p:spPr bwMode="auto">
          <a:xfrm>
            <a:off x="7148513" y="3929063"/>
            <a:ext cx="1744662" cy="3683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1pPr>
            <a:lvl2pPr>
              <a:defRPr sz="28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9pPr>
          </a:lstStyle>
          <a:p>
            <a:pPr algn="ctr"/>
            <a:r>
              <a:rPr kumimoji="0" lang="en-US" altLang="zh-CN" sz="1800" b="1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construction</a:t>
            </a:r>
          </a:p>
        </p:txBody>
      </p:sp>
      <p:sp>
        <p:nvSpPr>
          <p:cNvPr id="173085" name="Text Box 9"/>
          <p:cNvSpPr txBox="1">
            <a:spLocks noChangeArrowheads="1"/>
          </p:cNvSpPr>
          <p:nvPr/>
        </p:nvSpPr>
        <p:spPr bwMode="auto">
          <a:xfrm>
            <a:off x="7148513" y="4329113"/>
            <a:ext cx="1744662" cy="369887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1pPr>
            <a:lvl2pPr>
              <a:defRPr sz="28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微软雅黑" charset="0"/>
                <a:cs typeface="微软雅黑" charset="0"/>
              </a:defRPr>
            </a:lvl9pPr>
          </a:lstStyle>
          <a:p>
            <a:pPr algn="ctr"/>
            <a:r>
              <a:rPr kumimoji="0" lang="en-US" altLang="zh-CN" sz="1800" b="1">
                <a:solidFill>
                  <a:srgbClr val="000000"/>
                </a:solidFill>
                <a:latin typeface="Tahoma" charset="0"/>
                <a:ea typeface="SimSun" charset="0"/>
                <a:cs typeface="SimSun" charset="0"/>
              </a:rPr>
              <a:t>operation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15099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287523" y="146181"/>
            <a:ext cx="65879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黑体" pitchFamily="49" charset="-122"/>
              </a:rPr>
              <a:t>Way to the future 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黑体" pitchFamily="49" charset="-12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18256" y="728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232" y="848858"/>
            <a:ext cx="8547423" cy="600914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602595" y="3676537"/>
            <a:ext cx="673569" cy="30777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1400" b="1" dirty="0" smtClean="0"/>
              <a:t>HEPS</a:t>
            </a:r>
            <a:endParaRPr kumimoji="1"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282113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00064" y="1124744"/>
            <a:ext cx="8255452" cy="5400599"/>
          </a:xfrm>
          <a:solidFill>
            <a:srgbClr val="FFFF99"/>
          </a:solidFill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defRPr/>
            </a:pPr>
            <a:r>
              <a:rPr lang="en-US" sz="2400" b="1" dirty="0" smtClean="0"/>
              <a:t>First-class physics results have been obtained by the BESIII, Daya Bay and other experiments, and more will come.</a:t>
            </a:r>
          </a:p>
          <a:p>
            <a:pPr fontAlgn="auto">
              <a:lnSpc>
                <a:spcPct val="100000"/>
              </a:lnSpc>
              <a:defRPr/>
            </a:pPr>
            <a:r>
              <a:rPr lang="en-US" sz="2400" b="1" dirty="0" smtClean="0"/>
              <a:t>BEPCII will continue its luminosity ramp-up, CSNS and HXMT will be put into operation in a few years, while ADS R&amp;D will make </a:t>
            </a:r>
            <a:r>
              <a:rPr lang="en-US" altLang="zh-CN" sz="2400" b="1" dirty="0" smtClean="0"/>
              <a:t>breakthroughs on some key technologies.</a:t>
            </a:r>
            <a:endParaRPr lang="en-US" sz="2400" b="1" dirty="0" smtClean="0"/>
          </a:p>
          <a:p>
            <a:pPr fontAlgn="auto">
              <a:lnSpc>
                <a:spcPct val="100000"/>
              </a:lnSpc>
              <a:defRPr/>
            </a:pPr>
            <a:r>
              <a:rPr lang="en-US" sz="2400" b="1" dirty="0" smtClean="0"/>
              <a:t>New particle physics program, such as JUNO and LHAASO will start soon, while XTP/HERD will take more efforts to get support.</a:t>
            </a:r>
          </a:p>
          <a:p>
            <a:pPr fontAlgn="auto">
              <a:lnSpc>
                <a:spcPct val="100000"/>
              </a:lnSpc>
              <a:defRPr/>
            </a:pPr>
            <a:r>
              <a:rPr lang="en-US" sz="2400" b="1" dirty="0" smtClean="0"/>
              <a:t>New light source</a:t>
            </a:r>
            <a:r>
              <a:rPr lang="en-US" altLang="zh-CN" sz="2400" b="1" dirty="0" smtClean="0"/>
              <a:t>s,</a:t>
            </a:r>
            <a:r>
              <a:rPr lang="en-US" sz="2400" b="1" dirty="0" smtClean="0"/>
              <a:t> such as </a:t>
            </a:r>
            <a:r>
              <a:rPr lang="en-US" altLang="zh-CN" sz="2400" dirty="0" smtClean="0"/>
              <a:t>HE</a:t>
            </a:r>
            <a:r>
              <a:rPr lang="en-US" sz="2400" b="1" dirty="0" smtClean="0"/>
              <a:t>PS and ERL+FEL</a:t>
            </a:r>
            <a:r>
              <a:rPr lang="en-US" altLang="zh-CN" sz="2400" b="1" dirty="0" smtClean="0"/>
              <a:t>,</a:t>
            </a:r>
            <a:r>
              <a:rPr lang="en-US" sz="2400" b="1" dirty="0" smtClean="0"/>
              <a:t> </a:t>
            </a:r>
            <a:r>
              <a:rPr lang="en-US" sz="2400" dirty="0" smtClean="0"/>
              <a:t>are</a:t>
            </a:r>
            <a:r>
              <a:rPr lang="en-US" sz="2400" b="1" dirty="0" smtClean="0"/>
              <a:t> under preparation, and hop</a:t>
            </a:r>
            <a:r>
              <a:rPr lang="en-US" altLang="zh-CN" sz="2400" b="1" dirty="0" smtClean="0"/>
              <a:t>e</a:t>
            </a:r>
            <a:r>
              <a:rPr lang="en-US" sz="2400" b="1" dirty="0" smtClean="0"/>
              <a:t>fully will get support soon.</a:t>
            </a:r>
          </a:p>
          <a:p>
            <a:pPr fontAlgn="auto">
              <a:lnSpc>
                <a:spcPct val="100000"/>
              </a:lnSpc>
              <a:defRPr/>
            </a:pPr>
            <a:r>
              <a:rPr lang="en-US" sz="2400" dirty="0" smtClean="0"/>
              <a:t>CEPC as a Higgs factory, is hoped to be the next HEP project.  </a:t>
            </a:r>
            <a:endParaRPr lang="en-US" sz="2400" b="1" dirty="0" smtClean="0"/>
          </a:p>
          <a:p>
            <a:pPr fontAlgn="auto">
              <a:lnSpc>
                <a:spcPct val="100000"/>
              </a:lnSpc>
              <a:defRPr/>
            </a:pPr>
            <a:r>
              <a:rPr lang="en-US" altLang="zh-CN" sz="2400" b="1" dirty="0" smtClean="0"/>
              <a:t>M</a:t>
            </a:r>
            <a:r>
              <a:rPr lang="en-US" sz="2400" b="1" dirty="0" smtClean="0"/>
              <a:t>ulti-disciplinary research, mainly based on large facilities shall be advanced significantly. Major efforts are needed. 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00063" y="142875"/>
            <a:ext cx="8072437" cy="7254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4400" dirty="0" smtClean="0"/>
              <a:t>Summary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83570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dirty="0">
                <a:latin typeface="+mn-lt"/>
                <a:ea typeface="微软雅黑" charset="0"/>
                <a:cs typeface="微软雅黑" charset="0"/>
              </a:rPr>
              <a:t>Enjoy </a:t>
            </a:r>
            <a:r>
              <a:rPr lang="en-US" altLang="zh-CN" dirty="0" smtClean="0">
                <a:latin typeface="+mn-lt"/>
                <a:ea typeface="微软雅黑" charset="0"/>
                <a:cs typeface="微软雅黑" charset="0"/>
              </a:rPr>
              <a:t>IWAA2014</a:t>
            </a:r>
            <a:br>
              <a:rPr lang="en-US" altLang="zh-CN" dirty="0" smtClean="0">
                <a:latin typeface="+mn-lt"/>
                <a:ea typeface="微软雅黑" charset="0"/>
                <a:cs typeface="微软雅黑" charset="0"/>
              </a:rPr>
            </a:br>
            <a:r>
              <a:rPr lang="en-US" altLang="zh-CN" dirty="0">
                <a:latin typeface="+mn-lt"/>
                <a:ea typeface="微软雅黑" charset="0"/>
                <a:cs typeface="微软雅黑" charset="0"/>
              </a:rPr>
              <a:t/>
            </a:r>
            <a:br>
              <a:rPr lang="en-US" altLang="zh-CN" dirty="0">
                <a:latin typeface="+mn-lt"/>
                <a:ea typeface="微软雅黑" charset="0"/>
                <a:cs typeface="微软雅黑" charset="0"/>
              </a:rPr>
            </a:br>
            <a:r>
              <a:rPr lang="en-US" altLang="zh-CN" dirty="0" smtClean="0">
                <a:latin typeface="+mn-lt"/>
                <a:ea typeface="微软雅黑" charset="0"/>
                <a:cs typeface="微软雅黑" charset="0"/>
              </a:rPr>
              <a:t>Enjoy</a:t>
            </a:r>
            <a:r>
              <a:rPr lang="zh-CN" altLang="en-US" dirty="0" smtClean="0">
                <a:latin typeface="+mn-lt"/>
                <a:ea typeface="微软雅黑" charset="0"/>
                <a:cs typeface="微软雅黑" charset="0"/>
              </a:rPr>
              <a:t> </a:t>
            </a:r>
            <a:r>
              <a:rPr lang="en-US" altLang="zh-CN" dirty="0" smtClean="0">
                <a:latin typeface="+mn-lt"/>
                <a:ea typeface="微软雅黑" charset="0"/>
                <a:cs typeface="微软雅黑" charset="0"/>
              </a:rPr>
              <a:t>your </a:t>
            </a:r>
            <a:r>
              <a:rPr lang="en-US" altLang="zh-CN" dirty="0">
                <a:latin typeface="+mn-lt"/>
                <a:ea typeface="微软雅黑" charset="0"/>
                <a:cs typeface="微软雅黑" charset="0"/>
              </a:rPr>
              <a:t>time in Beijing</a:t>
            </a:r>
            <a:endParaRPr lang="zh-CN" altLang="en-US" dirty="0">
              <a:latin typeface="+mn-lt"/>
              <a:ea typeface="微软雅黑" charset="0"/>
              <a:cs typeface="微软雅黑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8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History</a:t>
            </a:r>
            <a:endParaRPr lang="zh-CN" altLang="en-US" sz="4400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2439113"/>
              </p:ext>
            </p:extLst>
          </p:nvPr>
        </p:nvGraphicFramePr>
        <p:xfrm>
          <a:off x="857224" y="1357298"/>
          <a:ext cx="7358114" cy="16154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368129"/>
                <a:gridCol w="4989985"/>
              </a:tblGrid>
              <a:tr h="370840">
                <a:tc>
                  <a:txBody>
                    <a:bodyPr/>
                    <a:lstStyle/>
                    <a:p>
                      <a:pPr algn="r" eaLnBrk="1" hangingPunct="1"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微软雅黑" pitchFamily="34" charset="-122"/>
                          <a:cs typeface="Arial" pitchFamily="34" charset="0"/>
                        </a:rPr>
                        <a:t>May,1950</a:t>
                      </a:r>
                      <a:endParaRPr lang="zh-CN" altLang="en-US" sz="2000" b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微软雅黑" pitchFamily="34" charset="-122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微软雅黑" pitchFamily="34" charset="-122"/>
                          <a:cs typeface="Arial" pitchFamily="34" charset="0"/>
                        </a:rPr>
                        <a:t>Institute of Modern Physics</a:t>
                      </a:r>
                      <a:r>
                        <a:rPr lang="zh-CN" altLang="en-US" sz="20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微软雅黑" pitchFamily="34" charset="-122"/>
                          <a:cs typeface="Arial" pitchFamily="34" charset="0"/>
                        </a:rPr>
                        <a:t>     </a:t>
                      </a:r>
                      <a:endParaRPr lang="en-US" altLang="zh-CN" sz="2000" b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微软雅黑" pitchFamily="34" charset="-122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微软雅黑" pitchFamily="34" charset="-122"/>
                          <a:cs typeface="Arial" pitchFamily="34" charset="0"/>
                        </a:rPr>
                        <a:t>October,1953</a:t>
                      </a:r>
                      <a:endParaRPr lang="zh-CN" altLang="en-US" sz="2000" b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微软雅黑" pitchFamily="34" charset="-122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174625" algn="l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微软雅黑" pitchFamily="34" charset="-122"/>
                          <a:cs typeface="Arial" pitchFamily="34" charset="0"/>
                        </a:rPr>
                        <a:t>Institute of Physics</a:t>
                      </a:r>
                      <a:endParaRPr lang="zh-CN" altLang="en-US" sz="2000" b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微软雅黑" pitchFamily="34" charset="-122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1800"/>
                        </a:spcBef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微软雅黑" pitchFamily="34" charset="-122"/>
                          <a:cs typeface="Arial" pitchFamily="34" charset="0"/>
                        </a:rPr>
                        <a:t>July ,1958</a:t>
                      </a:r>
                      <a:endParaRPr lang="zh-CN" altLang="en-US" sz="2000" b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微软雅黑" pitchFamily="34" charset="-122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174625" algn="l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微软雅黑" pitchFamily="34" charset="-122"/>
                          <a:cs typeface="Arial" pitchFamily="34" charset="0"/>
                        </a:rPr>
                        <a:t>Institute of Atomic Energy</a:t>
                      </a:r>
                      <a:endParaRPr lang="zh-CN" altLang="en-US" sz="2000" b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微软雅黑" pitchFamily="34" charset="-122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微软雅黑" pitchFamily="34" charset="-122"/>
                          <a:cs typeface="Arial" pitchFamily="34" charset="0"/>
                        </a:rPr>
                        <a:t>February ,1973</a:t>
                      </a:r>
                      <a:endParaRPr lang="zh-CN" altLang="en-US" sz="22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微软雅黑" pitchFamily="34" charset="-122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4625" algn="l"/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微软雅黑" pitchFamily="34" charset="-122"/>
                          <a:cs typeface="Arial" pitchFamily="34" charset="0"/>
                        </a:rPr>
                        <a:t>Institute of High Energy Physics</a:t>
                      </a:r>
                      <a:endParaRPr lang="zh-CN" altLang="en-US" sz="22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微软雅黑" pitchFamily="34" charset="-122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5429256" y="3286124"/>
            <a:ext cx="3408114" cy="3154604"/>
            <a:chOff x="524090" y="3415997"/>
            <a:chExt cx="3408114" cy="3154604"/>
          </a:xfrm>
        </p:grpSpPr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524090" y="6170491"/>
              <a:ext cx="3408114" cy="400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defRPr>
              </a:lvl1pPr>
              <a:lvl2pPr marL="742950" indent="-285750" eaLnBrk="0" hangingPunct="0">
                <a:defRPr sz="20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defRPr>
              </a:lvl2pPr>
              <a:lvl3pPr marL="1143000" indent="-228600" eaLnBrk="0" hangingPunct="0">
                <a:defRPr sz="20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defRPr>
              </a:lvl3pPr>
              <a:lvl4pPr marL="1600200" indent="-228600" eaLnBrk="0" hangingPunct="0">
                <a:defRPr sz="20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defRPr>
              </a:lvl4pPr>
              <a:lvl5pPr marL="2057400" indent="-228600" eaLnBrk="0" hangingPunct="0">
                <a:defRPr sz="20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ZHANG </a:t>
              </a:r>
              <a:r>
                <a:rPr lang="en-US" altLang="zh-CN" b="1" dirty="0" err="1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Wenyu</a:t>
              </a:r>
              <a:endPara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24090" y="3415997"/>
              <a:ext cx="3408114" cy="2700000"/>
            </a:xfrm>
            <a:prstGeom prst="rect">
              <a:avLst/>
            </a:prstGeom>
          </p:spPr>
        </p:pic>
      </p:grpSp>
      <p:pic>
        <p:nvPicPr>
          <p:cNvPr id="18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5720" y="3286124"/>
            <a:ext cx="5002459" cy="3195960"/>
          </a:xfrm>
          <a:prstGeom prst="rect">
            <a:avLst/>
          </a:prstGeom>
          <a:ln w="19050" cap="sq" cmpd="thickThin">
            <a:solidFill>
              <a:srgbClr val="FF99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xmlns="" val="3842767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323527" y="380367"/>
            <a:ext cx="65519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History 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83" y="1045843"/>
            <a:ext cx="9000095" cy="2882735"/>
          </a:xfrm>
          <a:prstGeom prst="rect">
            <a:avLst/>
          </a:prstGeom>
        </p:spPr>
      </p:pic>
      <p:pic>
        <p:nvPicPr>
          <p:cNvPr id="7" name="Picture 4" descr="bepc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79" b="11579"/>
          <a:stretch>
            <a:fillRect/>
          </a:stretch>
        </p:blipFill>
        <p:spPr bwMode="auto">
          <a:xfrm>
            <a:off x="22765" y="4100193"/>
            <a:ext cx="2968146" cy="2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北京正负电子对撞机上的大型探测器——北京谱仪III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7747" y="4100193"/>
            <a:ext cx="3258255" cy="219158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104" descr="BSRF-layo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2965" y="4174047"/>
            <a:ext cx="2711035" cy="211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6591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40"/>
          <p:cNvSpPr>
            <a:spLocks noChangeShapeType="1"/>
          </p:cNvSpPr>
          <p:nvPr/>
        </p:nvSpPr>
        <p:spPr bwMode="auto">
          <a:xfrm flipH="1">
            <a:off x="1261701" y="3276064"/>
            <a:ext cx="1558148" cy="28490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 rot="5400000">
            <a:off x="961462" y="3253451"/>
            <a:ext cx="1986993" cy="1588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 type="none" w="sm" len="sm"/>
            <a:tailEnd type="none" w="sm" len="sm"/>
          </a:ln>
        </p:spPr>
      </p:cxnSp>
      <p:sp>
        <p:nvSpPr>
          <p:cNvPr id="18" name="Line 40"/>
          <p:cNvSpPr>
            <a:spLocks noChangeShapeType="1"/>
          </p:cNvSpPr>
          <p:nvPr/>
        </p:nvSpPr>
        <p:spPr bwMode="auto">
          <a:xfrm flipH="1" flipV="1">
            <a:off x="2819053" y="5931812"/>
            <a:ext cx="587120" cy="29648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Line 40"/>
          <p:cNvSpPr>
            <a:spLocks noChangeShapeType="1"/>
          </p:cNvSpPr>
          <p:nvPr/>
        </p:nvSpPr>
        <p:spPr bwMode="auto">
          <a:xfrm flipH="1" flipV="1">
            <a:off x="2819053" y="5247080"/>
            <a:ext cx="2730260" cy="0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Line 40"/>
          <p:cNvSpPr>
            <a:spLocks noChangeShapeType="1"/>
          </p:cNvSpPr>
          <p:nvPr/>
        </p:nvSpPr>
        <p:spPr bwMode="auto">
          <a:xfrm flipH="1" flipV="1">
            <a:off x="2819053" y="3532568"/>
            <a:ext cx="2716740" cy="0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Line 40"/>
          <p:cNvSpPr>
            <a:spLocks noChangeShapeType="1"/>
          </p:cNvSpPr>
          <p:nvPr/>
        </p:nvSpPr>
        <p:spPr bwMode="auto">
          <a:xfrm flipH="1">
            <a:off x="2819053" y="1460866"/>
            <a:ext cx="2087317" cy="19982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9475" y="191078"/>
            <a:ext cx="4722896" cy="850900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Organization</a:t>
            </a:r>
            <a:endParaRPr lang="zh-CN" altLang="en-US" sz="4400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3000049" y="1103676"/>
            <a:ext cx="1620000" cy="646331"/>
          </a:xfrm>
          <a:prstGeom prst="rect">
            <a:avLst/>
          </a:prstGeom>
          <a:solidFill>
            <a:srgbClr val="92D050">
              <a:tint val="66000"/>
              <a:satMod val="160000"/>
            </a:srgb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b="1" dirty="0">
                <a:solidFill>
                  <a:srgbClr val="0066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Research</a:t>
            </a:r>
          </a:p>
          <a:p>
            <a:pPr algn="ctr">
              <a:defRPr/>
            </a:pPr>
            <a:r>
              <a:rPr lang="en-US" altLang="zh-CN" b="1" dirty="0">
                <a:solidFill>
                  <a:srgbClr val="0066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( 7 )</a:t>
            </a:r>
            <a:endParaRPr lang="zh-CN" altLang="en-US" b="1" dirty="0">
              <a:solidFill>
                <a:srgbClr val="0066FF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3000049" y="3175378"/>
            <a:ext cx="1620000" cy="646331"/>
          </a:xfrm>
          <a:prstGeom prst="rect">
            <a:avLst/>
          </a:prstGeom>
          <a:solidFill>
            <a:srgbClr val="92D050">
              <a:tint val="66000"/>
              <a:satMod val="1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66FF"/>
                </a:solidFill>
                <a:latin typeface="Arial Narrow" panose="020B0606020202030204" pitchFamily="34" charset="0"/>
                <a:ea typeface="微软雅黑" pitchFamily="34" charset="-122"/>
                <a:cs typeface="Arial" panose="020B0604020202020204" pitchFamily="34" charset="0"/>
              </a:rPr>
              <a:t>Administration</a:t>
            </a:r>
          </a:p>
          <a:p>
            <a:pPr algn="ctr"/>
            <a:r>
              <a:rPr lang="en-US" altLang="zh-CN" b="1" dirty="0">
                <a:solidFill>
                  <a:srgbClr val="0066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( 10 ) </a:t>
            </a:r>
            <a:endParaRPr lang="zh-CN" altLang="en-US" b="1" dirty="0">
              <a:solidFill>
                <a:srgbClr val="0066FF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3000049" y="4889890"/>
            <a:ext cx="1620000" cy="646331"/>
          </a:xfrm>
          <a:prstGeom prst="rect">
            <a:avLst/>
          </a:prstGeom>
          <a:solidFill>
            <a:srgbClr val="92D050">
              <a:tint val="66000"/>
              <a:satMod val="1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66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Support</a:t>
            </a:r>
          </a:p>
          <a:p>
            <a:pPr algn="ctr"/>
            <a:r>
              <a:rPr lang="en-US" altLang="zh-CN" b="1" dirty="0">
                <a:solidFill>
                  <a:srgbClr val="0066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( 3 )</a:t>
            </a:r>
            <a:endParaRPr lang="zh-CN" altLang="en-US" b="1" dirty="0">
              <a:solidFill>
                <a:srgbClr val="0066FF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1358599" y="2961064"/>
            <a:ext cx="1317234" cy="720000"/>
          </a:xfrm>
          <a:prstGeom prst="roundRect">
            <a:avLst/>
          </a:prstGeom>
          <a:solidFill>
            <a:srgbClr val="FF0000"/>
          </a:solidFill>
          <a:ln w="12700">
            <a:noFill/>
          </a:ln>
        </p:spPr>
        <p:txBody>
          <a:bodyPr wrap="square" lIns="0" rIns="0" rtlCol="0" anchor="ctr" anchorCtr="0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prstClr val="white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Directors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rPr>
              <a:t> 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3495" y="643987"/>
            <a:ext cx="4356546" cy="16737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tIns="18000" bIns="18000" rtlCol="0">
            <a:spAutoFit/>
          </a:bodyPr>
          <a:lstStyle/>
          <a:p>
            <a:pPr marL="273050" indent="-273050">
              <a:lnSpc>
                <a:spcPct val="95000"/>
              </a:lnSpc>
              <a:buFont typeface="+mj-lt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Physics Center</a:t>
            </a:r>
          </a:p>
          <a:p>
            <a:pPr marL="273050" indent="-273050">
              <a:lnSpc>
                <a:spcPct val="95000"/>
              </a:lnSpc>
              <a:buFont typeface="+mj-lt"/>
              <a:buAutoNum type="arabicPeriod"/>
            </a:pPr>
            <a:r>
              <a:rPr lang="en-US" altLang="zh-CN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 Astrophysics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Center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73050">
              <a:lnSpc>
                <a:spcPct val="95000"/>
              </a:lnSpc>
              <a:buFont typeface="+mj-lt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 Physics Division</a:t>
            </a:r>
          </a:p>
          <a:p>
            <a:pPr marL="273050" indent="-273050">
              <a:lnSpc>
                <a:spcPct val="95000"/>
              </a:lnSpc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</a:p>
          <a:p>
            <a:pPr marL="273050" indent="-273050">
              <a:lnSpc>
                <a:spcPct val="95000"/>
              </a:lnSpc>
              <a:buFont typeface="+mj-lt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Multidisciplinary Research Center</a:t>
            </a:r>
          </a:p>
          <a:p>
            <a:pPr marL="273050" indent="-273050">
              <a:lnSpc>
                <a:spcPct val="95000"/>
              </a:lnSpc>
              <a:buFont typeface="+mj-lt"/>
              <a:buAutoNum type="arabicPeriod"/>
            </a:pPr>
            <a:r>
              <a:rPr lang="en-US" altLang="zh-CN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en-US" altLang="zh-CN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marL="273050" indent="-273050">
              <a:lnSpc>
                <a:spcPct val="95000"/>
              </a:lnSpc>
              <a:buFont typeface="+mj-lt"/>
              <a:buAutoNum type="arabicPeriod"/>
            </a:pP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Computing </a:t>
            </a:r>
            <a:r>
              <a:rPr lang="en-US" altLang="zh-CN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endParaRPr lang="en-US" altLang="zh-CN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3495" y="2389560"/>
            <a:ext cx="4356546" cy="23900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tIns="18000" bIns="18000" rtlCol="0">
            <a:spAutoFit/>
          </a:bodyPr>
          <a:lstStyle>
            <a:defPPr>
              <a:defRPr lang="zh-CN"/>
            </a:defPPr>
            <a:lvl1pPr marL="273050" indent="-273050">
              <a:lnSpc>
                <a:spcPct val="95000"/>
              </a:lnSpc>
              <a:buFont typeface="+mj-lt"/>
              <a:buAutoNum type="arabicPeriod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Director’s Office</a:t>
            </a:r>
          </a:p>
          <a:p>
            <a:r>
              <a:rPr lang="en-US" dirty="0">
                <a:solidFill>
                  <a:prstClr val="black"/>
                </a:solidFill>
              </a:rPr>
              <a:t>Department of Human Resources</a:t>
            </a:r>
          </a:p>
          <a:p>
            <a:r>
              <a:rPr lang="en-US" dirty="0">
                <a:solidFill>
                  <a:prstClr val="black"/>
                </a:solidFill>
              </a:rPr>
              <a:t>Department </a:t>
            </a:r>
            <a:r>
              <a:rPr lang="en-US" dirty="0" smtClean="0">
                <a:solidFill>
                  <a:prstClr val="black"/>
                </a:solidFill>
              </a:rPr>
              <a:t>for </a:t>
            </a:r>
            <a:r>
              <a:rPr lang="en-US" dirty="0">
                <a:solidFill>
                  <a:prstClr val="black"/>
                </a:solidFill>
              </a:rPr>
              <a:t>Research </a:t>
            </a:r>
            <a:r>
              <a:rPr lang="en-US" dirty="0" smtClean="0">
                <a:solidFill>
                  <a:prstClr val="black"/>
                </a:solidFill>
              </a:rPr>
              <a:t>&amp; Planning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altLang="zh-CN" dirty="0" smtClean="0">
                <a:solidFill>
                  <a:prstClr val="black"/>
                </a:solidFill>
              </a:rPr>
              <a:t>Center for </a:t>
            </a:r>
            <a:r>
              <a:rPr lang="en-US" altLang="zh-CN" dirty="0">
                <a:solidFill>
                  <a:prstClr val="black"/>
                </a:solidFill>
              </a:rPr>
              <a:t>Large</a:t>
            </a:r>
            <a:r>
              <a:rPr lang="en-US" dirty="0" smtClean="0">
                <a:solidFill>
                  <a:prstClr val="black"/>
                </a:solidFill>
              </a:rPr>
              <a:t> Facilit</a:t>
            </a:r>
            <a:r>
              <a:rPr lang="en-US" altLang="zh-CN" dirty="0" smtClean="0">
                <a:solidFill>
                  <a:prstClr val="black"/>
                </a:solidFill>
              </a:rPr>
              <a:t>y</a:t>
            </a:r>
            <a:r>
              <a:rPr lang="en-US" dirty="0" smtClean="0">
                <a:solidFill>
                  <a:prstClr val="black"/>
                </a:solidFill>
              </a:rPr>
              <a:t> Management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Department of </a:t>
            </a:r>
            <a:r>
              <a:rPr lang="en-US" dirty="0" smtClean="0">
                <a:solidFill>
                  <a:prstClr val="black"/>
                </a:solidFill>
              </a:rPr>
              <a:t>Financial Affairs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Department of </a:t>
            </a:r>
            <a:r>
              <a:rPr lang="en-US" dirty="0" smtClean="0">
                <a:solidFill>
                  <a:prstClr val="black"/>
                </a:solidFill>
              </a:rPr>
              <a:t>Assets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Department of postgraduate Education</a:t>
            </a:r>
          </a:p>
          <a:p>
            <a:r>
              <a:rPr lang="en-US" sz="17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Office for Technology </a:t>
            </a:r>
            <a:r>
              <a:rPr lang="en-US" sz="1700" dirty="0">
                <a:solidFill>
                  <a:prstClr val="black"/>
                </a:solidFill>
                <a:latin typeface="Arial Narrow" panose="020B0606020202030204" pitchFamily="34" charset="0"/>
              </a:rPr>
              <a:t>Transfer and Management </a:t>
            </a:r>
          </a:p>
          <a:p>
            <a:r>
              <a:rPr lang="en-US" dirty="0">
                <a:solidFill>
                  <a:prstClr val="black"/>
                </a:solidFill>
              </a:rPr>
              <a:t>Department </a:t>
            </a:r>
            <a:r>
              <a:rPr lang="en-US" dirty="0" smtClean="0">
                <a:solidFill>
                  <a:prstClr val="black"/>
                </a:solidFill>
              </a:rPr>
              <a:t>of Supporting </a:t>
            </a:r>
            <a:r>
              <a:rPr lang="en-US" dirty="0">
                <a:solidFill>
                  <a:prstClr val="black"/>
                </a:solidFill>
              </a:rPr>
              <a:t>Services</a:t>
            </a:r>
          </a:p>
          <a:p>
            <a:r>
              <a:rPr lang="en-US" dirty="0">
                <a:solidFill>
                  <a:prstClr val="black"/>
                </a:solidFill>
              </a:rPr>
              <a:t>Retired Staff Office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2371" y="4842064"/>
            <a:ext cx="4357670" cy="7380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tIns="18000" bIns="18000" rtlCol="0">
            <a:spAutoFit/>
          </a:bodyPr>
          <a:lstStyle>
            <a:defPPr>
              <a:defRPr lang="zh-CN"/>
            </a:defPPr>
            <a:lvl1pPr marL="273050" indent="-273050">
              <a:lnSpc>
                <a:spcPct val="95000"/>
              </a:lnSpc>
              <a:buFont typeface="+mj-lt"/>
              <a:buAutoNum type="arabicPeriod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Utility Operation </a:t>
            </a:r>
            <a:r>
              <a:rPr lang="en-US" dirty="0">
                <a:solidFill>
                  <a:prstClr val="black"/>
                </a:solidFill>
              </a:rPr>
              <a:t>Division</a:t>
            </a:r>
          </a:p>
          <a:p>
            <a:r>
              <a:rPr lang="en-US" dirty="0">
                <a:solidFill>
                  <a:prstClr val="black"/>
                </a:solidFill>
              </a:rPr>
              <a:t>Library and Information Services Division</a:t>
            </a:r>
          </a:p>
          <a:p>
            <a:r>
              <a:rPr lang="en-US" dirty="0">
                <a:solidFill>
                  <a:prstClr val="black"/>
                </a:solidFill>
              </a:rPr>
              <a:t>Machine Shop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2978115" y="5747146"/>
            <a:ext cx="2362014" cy="369332"/>
          </a:xfrm>
          <a:prstGeom prst="rect">
            <a:avLst/>
          </a:prstGeom>
          <a:solidFill>
            <a:srgbClr val="92D050">
              <a:tint val="66000"/>
              <a:satMod val="1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>
                <a:solidFill>
                  <a:srgbClr val="0066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Dongguan</a:t>
            </a:r>
            <a:r>
              <a:rPr lang="en-US" altLang="zh-CN" b="1" dirty="0">
                <a:solidFill>
                  <a:srgbClr val="0066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Branch</a:t>
            </a:r>
            <a:endParaRPr lang="zh-CN" altLang="en-US" b="1" dirty="0">
              <a:solidFill>
                <a:srgbClr val="0066FF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rot="5400000">
            <a:off x="568360" y="3711560"/>
            <a:ext cx="4502182" cy="794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 type="none" w="sm" len="sm"/>
            <a:tailEnd type="none" w="sm" len="sm"/>
          </a:ln>
        </p:spPr>
      </p:cxn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1358599" y="1675180"/>
            <a:ext cx="1317234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Science Committee</a:t>
            </a:r>
            <a:endParaRPr lang="zh-CN" altLang="en-US" sz="1600" b="1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1358599" y="4246948"/>
            <a:ext cx="1317234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Academic Degree Committee</a:t>
            </a:r>
            <a:endParaRPr lang="zh-CN" altLang="en-US" sz="1600" b="1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181580" y="2889056"/>
            <a:ext cx="1080121" cy="830997"/>
          </a:xfrm>
          <a:prstGeom prst="rect">
            <a:avLst/>
          </a:prstGeom>
          <a:solidFill>
            <a:srgbClr val="FFCC66"/>
          </a:solidFill>
          <a:ln w="12700">
            <a:noFill/>
          </a:ln>
        </p:spPr>
        <p:txBody>
          <a:bodyPr wrap="square" lIns="36000" rIns="36000" rtlCol="0" anchor="ctr" anchorCtr="0">
            <a:spAutoFit/>
          </a:bodyPr>
          <a:lstStyle/>
          <a:p>
            <a:pPr algn="ctr">
              <a:defRPr/>
            </a:pPr>
            <a:r>
              <a:rPr lang="en-US" altLang="zh-CN" sz="16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IHEP</a:t>
            </a:r>
          </a:p>
          <a:p>
            <a:pPr algn="ctr">
              <a:defRPr/>
            </a:pPr>
            <a:r>
              <a:rPr lang="en-US" altLang="zh-CN" sz="16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Staff</a:t>
            </a:r>
          </a:p>
          <a:p>
            <a:pPr algn="ctr">
              <a:defRPr/>
            </a:pPr>
            <a:r>
              <a:rPr lang="en-US" altLang="zh-CN" sz="16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Congress </a:t>
            </a:r>
            <a:endParaRPr lang="zh-CN" altLang="en-US" sz="1600" b="1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6" name="矩形 26"/>
          <p:cNvSpPr>
            <a:spLocks noChangeArrowheads="1"/>
          </p:cNvSpPr>
          <p:nvPr/>
        </p:nvSpPr>
        <p:spPr bwMode="auto">
          <a:xfrm>
            <a:off x="144979" y="5317576"/>
            <a:ext cx="2428207" cy="1489075"/>
          </a:xfrm>
          <a:prstGeom prst="rect">
            <a:avLst/>
          </a:prstGeom>
          <a:solidFill>
            <a:srgbClr val="E387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indent="-287338">
              <a:buClr>
                <a:srgbClr val="FFFF00"/>
              </a:buClr>
              <a:buFont typeface="Wingdings" charset="0"/>
              <a:buChar char="n"/>
            </a:pPr>
            <a:r>
              <a:rPr kumimoji="0" lang="en-US" altLang="zh-CN" sz="1900" b="1" dirty="0">
                <a:solidFill>
                  <a:srgbClr val="FFFFFF"/>
                </a:solidFill>
                <a:latin typeface="+mn-lt"/>
                <a:ea typeface="微软雅黑" charset="0"/>
                <a:cs typeface="微软雅黑" charset="0"/>
              </a:rPr>
              <a:t>Employee: </a:t>
            </a:r>
            <a:r>
              <a:rPr kumimoji="0" lang="en-US" altLang="zh-CN" sz="1900" b="1" dirty="0" smtClean="0">
                <a:solidFill>
                  <a:srgbClr val="FFFFFF"/>
                </a:solidFill>
                <a:latin typeface="+mn-lt"/>
                <a:ea typeface="微软雅黑" charset="0"/>
                <a:cs typeface="微软雅黑" charset="0"/>
              </a:rPr>
              <a:t>~ </a:t>
            </a:r>
            <a:r>
              <a:rPr kumimoji="0" lang="en-US" altLang="zh-CN" sz="1900" b="1" dirty="0">
                <a:solidFill>
                  <a:srgbClr val="FFFFFF"/>
                </a:solidFill>
                <a:latin typeface="+mn-lt"/>
                <a:ea typeface="微软雅黑" charset="0"/>
                <a:cs typeface="微软雅黑" charset="0"/>
              </a:rPr>
              <a:t>1500 </a:t>
            </a:r>
          </a:p>
          <a:p>
            <a:pPr indent="-287338">
              <a:buClr>
                <a:srgbClr val="FFFF00"/>
              </a:buClr>
              <a:buFont typeface="Wingdings" charset="0"/>
              <a:buChar char="n"/>
            </a:pPr>
            <a:r>
              <a:rPr kumimoji="0" lang="en-US" altLang="zh-CN" sz="1900" b="1" dirty="0">
                <a:solidFill>
                  <a:srgbClr val="FFFFFF"/>
                </a:solidFill>
                <a:latin typeface="+mn-lt"/>
                <a:ea typeface="微软雅黑" charset="0"/>
                <a:cs typeface="微软雅黑" charset="0"/>
              </a:rPr>
              <a:t>Students</a:t>
            </a:r>
            <a:r>
              <a:rPr kumimoji="0" lang="zh-CN" altLang="en-US" sz="1900" b="1" dirty="0">
                <a:solidFill>
                  <a:srgbClr val="FFFFFF"/>
                </a:solidFill>
                <a:latin typeface="+mn-lt"/>
                <a:ea typeface="微软雅黑" charset="0"/>
                <a:cs typeface="微软雅黑" charset="0"/>
              </a:rPr>
              <a:t>： </a:t>
            </a:r>
            <a:r>
              <a:rPr kumimoji="0" lang="en-US" altLang="zh-CN" sz="1900" b="1" dirty="0">
                <a:solidFill>
                  <a:srgbClr val="FFFFFF"/>
                </a:solidFill>
                <a:latin typeface="+mn-lt"/>
                <a:ea typeface="微软雅黑" charset="0"/>
                <a:cs typeface="微软雅黑" charset="0"/>
              </a:rPr>
              <a:t>~ 400 </a:t>
            </a:r>
          </a:p>
          <a:p>
            <a:pPr indent="-287338">
              <a:buClr>
                <a:srgbClr val="FFFF00"/>
              </a:buClr>
              <a:buFont typeface="Wingdings" charset="0"/>
              <a:buChar char="n"/>
            </a:pPr>
            <a:r>
              <a:rPr kumimoji="0" lang="en-US" altLang="zh-CN" sz="1900" b="1" dirty="0">
                <a:solidFill>
                  <a:srgbClr val="FFFFFF"/>
                </a:solidFill>
                <a:latin typeface="+mn-lt"/>
                <a:ea typeface="微软雅黑" charset="0"/>
                <a:cs typeface="微软雅黑" charset="0"/>
              </a:rPr>
              <a:t>Visitors: </a:t>
            </a:r>
            <a:r>
              <a:rPr kumimoji="0" lang="en-US" altLang="zh-CN" sz="1900" b="1" dirty="0" smtClean="0">
                <a:solidFill>
                  <a:srgbClr val="FFFFFF"/>
                </a:solidFill>
                <a:latin typeface="+mn-lt"/>
                <a:ea typeface="微软雅黑" charset="0"/>
                <a:cs typeface="微软雅黑" charset="0"/>
              </a:rPr>
              <a:t>      ~ </a:t>
            </a:r>
            <a:r>
              <a:rPr kumimoji="0" lang="en-US" altLang="zh-CN" sz="1900" b="1" dirty="0">
                <a:solidFill>
                  <a:srgbClr val="FFFFFF"/>
                </a:solidFill>
                <a:latin typeface="+mn-lt"/>
                <a:ea typeface="微软雅黑" charset="0"/>
                <a:cs typeface="微软雅黑" charset="0"/>
              </a:rPr>
              <a:t>400</a:t>
            </a:r>
          </a:p>
          <a:p>
            <a:pPr indent="-287338">
              <a:buClr>
                <a:srgbClr val="FFFF00"/>
              </a:buClr>
              <a:buFont typeface="Wingdings" charset="0"/>
              <a:buChar char="n"/>
            </a:pPr>
            <a:r>
              <a:rPr kumimoji="0" lang="en-US" altLang="zh-CN" sz="1900" b="1" dirty="0">
                <a:solidFill>
                  <a:srgbClr val="FFFFFF"/>
                </a:solidFill>
                <a:latin typeface="+mn-lt"/>
                <a:ea typeface="微软雅黑" charset="0"/>
                <a:cs typeface="微软雅黑" charset="0"/>
              </a:rPr>
              <a:t>Budget</a:t>
            </a:r>
            <a:r>
              <a:rPr kumimoji="0" lang="zh-CN" altLang="en-US" sz="1900" b="1" dirty="0" smtClean="0">
                <a:solidFill>
                  <a:srgbClr val="FFFFFF"/>
                </a:solidFill>
                <a:latin typeface="+mn-lt"/>
                <a:ea typeface="微软雅黑" charset="0"/>
                <a:cs typeface="微软雅黑" charset="0"/>
              </a:rPr>
              <a:t>：</a:t>
            </a:r>
            <a:r>
              <a:rPr kumimoji="0" lang="en-US" altLang="zh-CN" sz="1900" b="1" dirty="0" smtClean="0">
                <a:solidFill>
                  <a:srgbClr val="FFFFFF"/>
                </a:solidFill>
                <a:latin typeface="+mn-lt"/>
                <a:ea typeface="微软雅黑" charset="0"/>
                <a:cs typeface="微软雅黑" charset="0"/>
              </a:rPr>
              <a:t>    ~ </a:t>
            </a:r>
            <a:r>
              <a:rPr kumimoji="0" lang="en-US" altLang="zh-CN" sz="1900" b="1" dirty="0">
                <a:solidFill>
                  <a:srgbClr val="FFFFFF"/>
                </a:solidFill>
                <a:latin typeface="+mn-lt"/>
                <a:ea typeface="微软雅黑" charset="0"/>
                <a:cs typeface="微软雅黑" charset="0"/>
              </a:rPr>
              <a:t>1.2 B </a:t>
            </a:r>
            <a:endParaRPr kumimoji="0" lang="en-US" altLang="zh-CN" sz="1900" b="1" dirty="0" smtClean="0">
              <a:solidFill>
                <a:srgbClr val="FFFFFF"/>
              </a:solidFill>
              <a:latin typeface="+mn-lt"/>
              <a:ea typeface="微软雅黑" charset="0"/>
              <a:cs typeface="微软雅黑" charset="0"/>
            </a:endParaRPr>
          </a:p>
          <a:p>
            <a:pPr>
              <a:buClr>
                <a:srgbClr val="FFFF00"/>
              </a:buClr>
            </a:pPr>
            <a:r>
              <a:rPr lang="zh-CN" altLang="zh-CN" sz="1900" b="1" dirty="0">
                <a:solidFill>
                  <a:srgbClr val="FFFFFF"/>
                </a:solidFill>
                <a:latin typeface="+mn-lt"/>
                <a:ea typeface="微软雅黑" charset="0"/>
                <a:cs typeface="微软雅黑" charset="0"/>
              </a:rPr>
              <a:t> </a:t>
            </a:r>
            <a:r>
              <a:rPr lang="zh-CN" altLang="en-US" sz="1900" b="1" dirty="0" smtClean="0">
                <a:solidFill>
                  <a:srgbClr val="FFFFFF"/>
                </a:solidFill>
                <a:latin typeface="+mn-lt"/>
                <a:ea typeface="微软雅黑" charset="0"/>
                <a:cs typeface="微软雅黑" charset="0"/>
              </a:rPr>
              <a:t>                   </a:t>
            </a:r>
            <a:r>
              <a:rPr kumimoji="0" lang="en-US" altLang="zh-CN" sz="1900" b="1" dirty="0" smtClean="0">
                <a:solidFill>
                  <a:srgbClr val="FFFFFF"/>
                </a:solidFill>
                <a:latin typeface="+mn-lt"/>
                <a:ea typeface="微软雅黑" charset="0"/>
                <a:cs typeface="微软雅黑" charset="0"/>
              </a:rPr>
              <a:t>RMB</a:t>
            </a:r>
            <a:r>
              <a:rPr kumimoji="0" lang="en-US" altLang="zh-CN" sz="1900" b="1" dirty="0">
                <a:solidFill>
                  <a:srgbClr val="FFFFFF"/>
                </a:solidFill>
                <a:latin typeface="+mn-lt"/>
                <a:ea typeface="微软雅黑" charset="0"/>
                <a:cs typeface="微软雅黑" charset="0"/>
              </a:rPr>
              <a:t>/</a:t>
            </a:r>
            <a:r>
              <a:rPr kumimoji="0" lang="en-US" altLang="zh-CN" sz="1900" b="1" dirty="0" err="1" smtClean="0">
                <a:solidFill>
                  <a:srgbClr val="FFFFFF"/>
                </a:solidFill>
                <a:latin typeface="+mn-lt"/>
                <a:ea typeface="微软雅黑" charset="0"/>
                <a:cs typeface="微软雅黑" charset="0"/>
              </a:rPr>
              <a:t>yr</a:t>
            </a:r>
            <a:endParaRPr kumimoji="0" lang="en-US" altLang="zh-CN" sz="1900" b="1" dirty="0">
              <a:solidFill>
                <a:srgbClr val="FFFFFF"/>
              </a:solidFill>
              <a:latin typeface="+mn-lt"/>
              <a:ea typeface="微软雅黑" charset="0"/>
              <a:cs typeface="微软雅黑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06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464454" cy="725470"/>
          </a:xfrm>
        </p:spPr>
        <p:txBody>
          <a:bodyPr>
            <a:noAutofit/>
          </a:bodyPr>
          <a:lstStyle/>
          <a:p>
            <a:r>
              <a:rPr lang="en-US" sz="4400" dirty="0" smtClean="0"/>
              <a:t>Main research Disciplines </a:t>
            </a:r>
            <a:endParaRPr lang="zh-CN" alt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1805579"/>
            <a:ext cx="3168352" cy="792088"/>
          </a:xfrm>
          <a:prstGeom prst="roundRect">
            <a:avLst/>
          </a:prstGeom>
          <a:gradFill>
            <a:gsLst>
              <a:gs pos="100000">
                <a:srgbClr val="2676FF">
                  <a:lumMod val="11000"/>
                  <a:lumOff val="89000"/>
                  <a:alpha val="88000"/>
                </a:srgbClr>
              </a:gs>
              <a:gs pos="51657">
                <a:srgbClr val="2676FF">
                  <a:lumMod val="60000"/>
                  <a:lumOff val="40000"/>
                </a:srgbClr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rgbClr val="00B0F0"/>
            </a:solidFill>
          </a:ln>
        </p:spPr>
        <p:txBody>
          <a:bodyPr vert="horz" lIns="252000" tIns="180000" rIns="252000" bIns="45720" rtlCol="0">
            <a:noAutofit/>
          </a:bodyPr>
          <a:lstStyle>
            <a:defPPr>
              <a:defRPr lang="zh-CN"/>
            </a:defPPr>
            <a:lvl1pPr algn="just">
              <a:lnSpc>
                <a:spcPct val="110000"/>
              </a:lnSpc>
              <a:spcBef>
                <a:spcPts val="3600"/>
              </a:spcBef>
              <a:buClr>
                <a:srgbClr val="E38700"/>
              </a:buClr>
              <a:buSzPct val="80000"/>
              <a:buFont typeface="Wingdings" pitchFamily="2" charset="2"/>
              <a:buNone/>
              <a:defRPr sz="20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dirty="0">
                <a:ln w="6350">
                  <a:solidFill>
                    <a:prstClr val="white"/>
                  </a:solidFill>
                </a:ln>
                <a:solidFill>
                  <a:srgbClr val="FF0000"/>
                </a:solidFill>
              </a:rPr>
              <a:t>S</a:t>
            </a:r>
            <a:r>
              <a:rPr lang="en-US" altLang="zh-CN" sz="2400" dirty="0" smtClean="0">
                <a:ln w="6350">
                  <a:solidFill>
                    <a:prstClr val="white"/>
                  </a:solidFill>
                </a:ln>
                <a:solidFill>
                  <a:srgbClr val="FF0000"/>
                </a:solidFill>
              </a:rPr>
              <a:t>cience</a:t>
            </a:r>
            <a:endParaRPr lang="zh-CN" altLang="en-US" sz="2400" dirty="0">
              <a:ln w="6350">
                <a:solidFill>
                  <a:prstClr val="white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3644455"/>
            <a:ext cx="3168352" cy="856115"/>
          </a:xfrm>
          <a:prstGeom prst="roundRect">
            <a:avLst/>
          </a:prstGeom>
          <a:gradFill>
            <a:gsLst>
              <a:gs pos="100000">
                <a:srgbClr val="2676FF">
                  <a:lumMod val="11000"/>
                  <a:lumOff val="89000"/>
                  <a:alpha val="88000"/>
                </a:srgbClr>
              </a:gs>
              <a:gs pos="51657">
                <a:srgbClr val="2676FF">
                  <a:lumMod val="60000"/>
                  <a:lumOff val="40000"/>
                </a:srgbClr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rgbClr val="00B0F0"/>
            </a:solidFill>
          </a:ln>
        </p:spPr>
        <p:txBody>
          <a:bodyPr vert="horz" lIns="252000" tIns="180000" rIns="252000" bIns="45720" rtlCol="0">
            <a:noAutofit/>
          </a:bodyPr>
          <a:lstStyle>
            <a:defPPr>
              <a:defRPr lang="zh-CN"/>
            </a:defPPr>
            <a:lvl1pPr algn="just">
              <a:lnSpc>
                <a:spcPct val="110000"/>
              </a:lnSpc>
              <a:spcBef>
                <a:spcPts val="3600"/>
              </a:spcBef>
              <a:buClr>
                <a:srgbClr val="E38700"/>
              </a:buClr>
              <a:buSzPct val="80000"/>
              <a:buFont typeface="Wingdings" pitchFamily="2" charset="2"/>
              <a:buNone/>
              <a:defRPr sz="2400" b="1">
                <a:ln w="1905"/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pPr algn="ctr"/>
            <a:r>
              <a:rPr lang="en-US" altLang="zh-CN" dirty="0" smtClean="0">
                <a:ln w="6350">
                  <a:solidFill>
                    <a:prstClr val="white"/>
                  </a:solidFill>
                </a:ln>
                <a:latin typeface="微软雅黑" pitchFamily="34" charset="-122"/>
                <a:ea typeface="微软雅黑" pitchFamily="34" charset="-122"/>
              </a:rPr>
              <a:t>Technology</a:t>
            </a:r>
            <a:endParaRPr lang="zh-CN" altLang="en-US" dirty="0">
              <a:ln w="6350">
                <a:solidFill>
                  <a:prstClr val="white"/>
                </a:solidFill>
              </a:ln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7200" y="5373216"/>
            <a:ext cx="3143272" cy="1152128"/>
          </a:xfrm>
          <a:prstGeom prst="roundRect">
            <a:avLst/>
          </a:prstGeom>
          <a:gradFill>
            <a:gsLst>
              <a:gs pos="100000">
                <a:srgbClr val="2676FF">
                  <a:lumMod val="11000"/>
                  <a:lumOff val="89000"/>
                  <a:alpha val="88000"/>
                </a:srgbClr>
              </a:gs>
              <a:gs pos="51657">
                <a:srgbClr val="2676FF">
                  <a:lumMod val="60000"/>
                  <a:lumOff val="40000"/>
                </a:srgbClr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rgbClr val="00B0F0"/>
            </a:solidFill>
          </a:ln>
        </p:spPr>
        <p:txBody>
          <a:bodyPr vert="horz" lIns="72000" tIns="180000" rIns="72000" bIns="45720" rtlCol="0">
            <a:noAutofit/>
          </a:bodyPr>
          <a:lstStyle>
            <a:defPPr>
              <a:defRPr lang="zh-CN"/>
            </a:defPPr>
            <a:lvl1pPr algn="just">
              <a:lnSpc>
                <a:spcPct val="110000"/>
              </a:lnSpc>
              <a:spcBef>
                <a:spcPts val="3600"/>
              </a:spcBef>
              <a:buClr>
                <a:srgbClr val="E38700"/>
              </a:buClr>
              <a:buSzPct val="80000"/>
              <a:buFont typeface="Wingdings" pitchFamily="2" charset="2"/>
              <a:buNone/>
              <a:defRPr sz="2400" b="1">
                <a:ln w="1905"/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pPr algn="ctr"/>
            <a:r>
              <a:rPr lang="en-US" altLang="zh-CN" sz="1800" dirty="0" smtClean="0">
                <a:ln w="6350">
                  <a:solidFill>
                    <a:prstClr val="white"/>
                  </a:solidFill>
                </a:ln>
                <a:latin typeface="微软雅黑" pitchFamily="34" charset="-122"/>
                <a:ea typeface="微软雅黑" pitchFamily="34" charset="-122"/>
              </a:rPr>
              <a:t>Scientific infrastructure for multi-disciplinary studies</a:t>
            </a:r>
            <a:endParaRPr lang="zh-CN" altLang="en-US" sz="1800" dirty="0">
              <a:ln w="6350">
                <a:solidFill>
                  <a:prstClr val="white"/>
                </a:solidFill>
              </a:ln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14282" y="1196752"/>
            <a:ext cx="4572032" cy="1908000"/>
            <a:chOff x="841003" y="3847546"/>
            <a:chExt cx="3330370" cy="1908000"/>
          </a:xfrm>
          <a:effectLst/>
        </p:grpSpPr>
        <p:sp>
          <p:nvSpPr>
            <p:cNvPr id="12" name="任意多边形 11"/>
            <p:cNvSpPr/>
            <p:nvPr/>
          </p:nvSpPr>
          <p:spPr>
            <a:xfrm>
              <a:off x="841003" y="3847546"/>
              <a:ext cx="3330369" cy="1908000"/>
            </a:xfrm>
            <a:custGeom>
              <a:avLst/>
              <a:gdLst>
                <a:gd name="connsiteX0" fmla="*/ 0 w 3330369"/>
                <a:gd name="connsiteY0" fmla="*/ 0 h 1998222"/>
                <a:gd name="connsiteX1" fmla="*/ 3330369 w 3330369"/>
                <a:gd name="connsiteY1" fmla="*/ 0 h 1998222"/>
                <a:gd name="connsiteX2" fmla="*/ 3330369 w 3330369"/>
                <a:gd name="connsiteY2" fmla="*/ 1998222 h 1998222"/>
                <a:gd name="connsiteX3" fmla="*/ 0 w 3330369"/>
                <a:gd name="connsiteY3" fmla="*/ 1998222 h 1998222"/>
                <a:gd name="connsiteX4" fmla="*/ 0 w 3330369"/>
                <a:gd name="connsiteY4" fmla="*/ 0 h 199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0369" h="1998222">
                  <a:moveTo>
                    <a:pt x="0" y="0"/>
                  </a:moveTo>
                  <a:lnTo>
                    <a:pt x="3330369" y="0"/>
                  </a:lnTo>
                  <a:lnTo>
                    <a:pt x="3330369" y="1998222"/>
                  </a:lnTo>
                  <a:lnTo>
                    <a:pt x="0" y="199822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94C949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94C949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94C949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dirty="0">
                <a:solidFill>
                  <a:srgbClr val="FFFFFF"/>
                </a:solidFill>
                <a:latin typeface="Segoe UI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841003" y="3876697"/>
              <a:ext cx="3330370" cy="467948"/>
              <a:chOff x="841002" y="1526191"/>
              <a:chExt cx="3330370" cy="467948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841002" y="1562091"/>
                <a:ext cx="3329663" cy="432048"/>
              </a:xfrm>
              <a:prstGeom prst="rect">
                <a:avLst/>
              </a:prstGeom>
              <a:solidFill>
                <a:schemeClr val="bg1">
                  <a:lumMod val="95000"/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6"/>
              <p:cNvSpPr txBox="1"/>
              <p:nvPr/>
            </p:nvSpPr>
            <p:spPr>
              <a:xfrm>
                <a:off x="841002" y="1526191"/>
                <a:ext cx="3330370" cy="447293"/>
              </a:xfrm>
              <a:prstGeom prst="rect">
                <a:avLst/>
              </a:prstGeom>
              <a:noFill/>
            </p:spPr>
            <p:txBody>
              <a:bodyPr wrap="square" tIns="36000" bIns="36000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100" b="1" dirty="0">
                    <a:solidFill>
                      <a:prstClr val="black"/>
                    </a:solidFill>
                    <a:latin typeface="Arial Narrow" pitchFamily="34" charset="0"/>
                    <a:cs typeface="Arial" pitchFamily="34" charset="0"/>
                  </a:rPr>
                  <a:t>Particle Physics</a:t>
                </a:r>
                <a:endParaRPr lang="zh-CN" altLang="en-US" sz="2100" b="1" dirty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4" name="TextBox 6"/>
            <p:cNvSpPr txBox="1"/>
            <p:nvPr/>
          </p:nvSpPr>
          <p:spPr>
            <a:xfrm>
              <a:off x="841003" y="4416653"/>
              <a:ext cx="3330369" cy="1311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6700">
                <a:lnSpc>
                  <a:spcPct val="110000"/>
                </a:lnSpc>
                <a:buClr>
                  <a:prstClr val="white"/>
                </a:buClr>
                <a:buSzPct val="80000"/>
                <a:buFont typeface="Wingdings" pitchFamily="2" charset="2"/>
                <a:buChar char="n"/>
              </a:pPr>
              <a:r>
                <a:rPr lang="en-US" altLang="zh-CN" dirty="0">
                  <a:solidFill>
                    <a:prstClr val="white"/>
                  </a:solidFill>
                  <a:latin typeface="Arial Narrow" pitchFamily="34" charset="0"/>
                </a:rPr>
                <a:t>HEP Exp. Based on </a:t>
              </a:r>
              <a:r>
                <a:rPr lang="en-US" altLang="zh-CN" dirty="0" smtClean="0">
                  <a:solidFill>
                    <a:prstClr val="white"/>
                  </a:solidFill>
                  <a:latin typeface="Arial Narrow" pitchFamily="34" charset="0"/>
                </a:rPr>
                <a:t>Accelerators</a:t>
              </a:r>
              <a:endParaRPr lang="en-US" altLang="zh-CN" dirty="0">
                <a:solidFill>
                  <a:prstClr val="white"/>
                </a:solidFill>
                <a:latin typeface="Arial Narrow" pitchFamily="34" charset="0"/>
              </a:endParaRPr>
            </a:p>
            <a:p>
              <a:pPr indent="266700">
                <a:lnSpc>
                  <a:spcPct val="110000"/>
                </a:lnSpc>
                <a:buClr>
                  <a:prstClr val="white"/>
                </a:buClr>
                <a:buSzPct val="80000"/>
                <a:buFont typeface="Wingdings" pitchFamily="2" charset="2"/>
                <a:buChar char="n"/>
              </a:pPr>
              <a:r>
                <a:rPr lang="en-US" altLang="zh-CN" dirty="0" smtClean="0">
                  <a:solidFill>
                    <a:prstClr val="white"/>
                  </a:solidFill>
                  <a:latin typeface="Arial Narrow" pitchFamily="34" charset="0"/>
                </a:rPr>
                <a:t>Particle Astro</a:t>
              </a:r>
              <a:r>
                <a:rPr lang="en-US" altLang="zh-CN" dirty="0">
                  <a:solidFill>
                    <a:prstClr val="white"/>
                  </a:solidFill>
                  <a:latin typeface="Arial Narrow" pitchFamily="34" charset="0"/>
                </a:rPr>
                <a:t>p</a:t>
              </a:r>
              <a:r>
                <a:rPr lang="en-US" altLang="zh-CN" dirty="0" smtClean="0">
                  <a:solidFill>
                    <a:prstClr val="white"/>
                  </a:solidFill>
                  <a:latin typeface="Arial Narrow" pitchFamily="34" charset="0"/>
                </a:rPr>
                <a:t>hysics </a:t>
              </a:r>
              <a:r>
                <a:rPr lang="en-US" altLang="zh-CN" dirty="0">
                  <a:solidFill>
                    <a:prstClr val="white"/>
                  </a:solidFill>
                  <a:latin typeface="Arial Narrow" pitchFamily="34" charset="0"/>
                </a:rPr>
                <a:t>&amp; Neutrino Exp.</a:t>
              </a:r>
            </a:p>
            <a:p>
              <a:pPr indent="266700">
                <a:lnSpc>
                  <a:spcPct val="110000"/>
                </a:lnSpc>
                <a:buClr>
                  <a:prstClr val="white"/>
                </a:buClr>
                <a:buSzPct val="80000"/>
                <a:buFont typeface="Wingdings" pitchFamily="2" charset="2"/>
                <a:buChar char="n"/>
              </a:pPr>
              <a:r>
                <a:rPr lang="en-US" altLang="zh-CN" dirty="0">
                  <a:solidFill>
                    <a:prstClr val="white"/>
                  </a:solidFill>
                  <a:latin typeface="Arial Narrow" pitchFamily="34" charset="0"/>
                </a:rPr>
                <a:t>Particle Detection and Electronics </a:t>
              </a:r>
            </a:p>
            <a:p>
              <a:pPr indent="266700">
                <a:lnSpc>
                  <a:spcPct val="110000"/>
                </a:lnSpc>
                <a:buClr>
                  <a:prstClr val="white"/>
                </a:buClr>
                <a:buSzPct val="80000"/>
                <a:buFont typeface="Wingdings" pitchFamily="2" charset="2"/>
                <a:buChar char="n"/>
              </a:pPr>
              <a:r>
                <a:rPr lang="en-US" altLang="zh-CN" dirty="0">
                  <a:solidFill>
                    <a:prstClr val="white"/>
                  </a:solidFill>
                  <a:latin typeface="Arial Narrow" pitchFamily="34" charset="0"/>
                </a:rPr>
                <a:t>Particle Physics </a:t>
              </a:r>
              <a:r>
                <a:rPr lang="en-US" altLang="zh-CN" dirty="0" smtClean="0">
                  <a:solidFill>
                    <a:prstClr val="white"/>
                  </a:solidFill>
                  <a:latin typeface="Arial Narrow" pitchFamily="34" charset="0"/>
                </a:rPr>
                <a:t>Theory</a:t>
              </a:r>
              <a:endParaRPr lang="zh-CN" altLang="en-US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14282" y="3280172"/>
            <a:ext cx="4572032" cy="1548000"/>
            <a:chOff x="841003" y="3847546"/>
            <a:chExt cx="3330370" cy="1548000"/>
          </a:xfrm>
          <a:effectLst/>
        </p:grpSpPr>
        <p:sp>
          <p:nvSpPr>
            <p:cNvPr id="18" name="任意多边形 17"/>
            <p:cNvSpPr/>
            <p:nvPr/>
          </p:nvSpPr>
          <p:spPr>
            <a:xfrm>
              <a:off x="841003" y="3847546"/>
              <a:ext cx="3330369" cy="1548000"/>
            </a:xfrm>
            <a:custGeom>
              <a:avLst/>
              <a:gdLst>
                <a:gd name="connsiteX0" fmla="*/ 0 w 3330369"/>
                <a:gd name="connsiteY0" fmla="*/ 0 h 1998222"/>
                <a:gd name="connsiteX1" fmla="*/ 3330369 w 3330369"/>
                <a:gd name="connsiteY1" fmla="*/ 0 h 1998222"/>
                <a:gd name="connsiteX2" fmla="*/ 3330369 w 3330369"/>
                <a:gd name="connsiteY2" fmla="*/ 1998222 h 1998222"/>
                <a:gd name="connsiteX3" fmla="*/ 0 w 3330369"/>
                <a:gd name="connsiteY3" fmla="*/ 1998222 h 1998222"/>
                <a:gd name="connsiteX4" fmla="*/ 0 w 3330369"/>
                <a:gd name="connsiteY4" fmla="*/ 0 h 199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0369" h="1998222">
                  <a:moveTo>
                    <a:pt x="0" y="0"/>
                  </a:moveTo>
                  <a:lnTo>
                    <a:pt x="3330369" y="0"/>
                  </a:lnTo>
                  <a:lnTo>
                    <a:pt x="3330369" y="1998222"/>
                  </a:lnTo>
                  <a:lnTo>
                    <a:pt x="0" y="199822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94C949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94C949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94C949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dirty="0">
                <a:solidFill>
                  <a:srgbClr val="FFFFFF"/>
                </a:solidFill>
                <a:latin typeface="Segoe UI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841003" y="3876697"/>
              <a:ext cx="3330370" cy="467948"/>
              <a:chOff x="841002" y="1526191"/>
              <a:chExt cx="3330370" cy="467948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841002" y="1562091"/>
                <a:ext cx="3329663" cy="432048"/>
              </a:xfrm>
              <a:prstGeom prst="rect">
                <a:avLst/>
              </a:prstGeom>
              <a:solidFill>
                <a:schemeClr val="bg1">
                  <a:lumMod val="95000"/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TextBox 6"/>
              <p:cNvSpPr txBox="1"/>
              <p:nvPr/>
            </p:nvSpPr>
            <p:spPr>
              <a:xfrm>
                <a:off x="841002" y="1526191"/>
                <a:ext cx="3330370" cy="447293"/>
              </a:xfrm>
              <a:prstGeom prst="rect">
                <a:avLst/>
              </a:prstGeom>
              <a:noFill/>
            </p:spPr>
            <p:txBody>
              <a:bodyPr wrap="square" tIns="36000" bIns="36000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100" b="1" dirty="0">
                    <a:solidFill>
                      <a:prstClr val="black"/>
                    </a:solidFill>
                    <a:latin typeface="Arial Narrow" pitchFamily="34" charset="0"/>
                    <a:cs typeface="Arial" pitchFamily="34" charset="0"/>
                  </a:rPr>
                  <a:t>Accelerator Physics and Technologies</a:t>
                </a:r>
                <a:endParaRPr lang="zh-CN" altLang="en-US" sz="2100" b="1" dirty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0" name="TextBox 6"/>
            <p:cNvSpPr txBox="1"/>
            <p:nvPr/>
          </p:nvSpPr>
          <p:spPr>
            <a:xfrm>
              <a:off x="841003" y="4416653"/>
              <a:ext cx="32583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6700">
                <a:buClr>
                  <a:prstClr val="white"/>
                </a:buClr>
                <a:buSzPct val="80000"/>
                <a:buFont typeface="Wingdings" pitchFamily="2" charset="2"/>
                <a:buChar char="n"/>
              </a:pPr>
              <a:r>
                <a:rPr lang="en-US" altLang="zh-CN" dirty="0">
                  <a:solidFill>
                    <a:prstClr val="white"/>
                  </a:solidFill>
                  <a:latin typeface="Arial Narrow" pitchFamily="34" charset="0"/>
                </a:rPr>
                <a:t>High </a:t>
              </a:r>
              <a:r>
                <a:rPr lang="en-US" dirty="0">
                  <a:solidFill>
                    <a:prstClr val="white"/>
                  </a:solidFill>
                  <a:latin typeface="Arial Narrow" pitchFamily="34" charset="0"/>
                </a:rPr>
                <a:t>Luminosity</a:t>
              </a:r>
              <a:r>
                <a:rPr lang="en-US" altLang="zh-CN" dirty="0">
                  <a:solidFill>
                    <a:prstClr val="white"/>
                  </a:solidFill>
                  <a:latin typeface="Arial Narrow" pitchFamily="34" charset="0"/>
                </a:rPr>
                <a:t> Electron Accelerator</a:t>
              </a:r>
            </a:p>
            <a:p>
              <a:pPr indent="266700">
                <a:buClr>
                  <a:prstClr val="white"/>
                </a:buClr>
                <a:buSzPct val="80000"/>
                <a:buFont typeface="Wingdings" pitchFamily="2" charset="2"/>
                <a:buChar char="n"/>
              </a:pPr>
              <a:r>
                <a:rPr lang="en-US" altLang="zh-CN" dirty="0">
                  <a:solidFill>
                    <a:prstClr val="white"/>
                  </a:solidFill>
                  <a:latin typeface="Arial Narrow" pitchFamily="34" charset="0"/>
                </a:rPr>
                <a:t>High Intensity Proton Accelerator </a:t>
              </a:r>
            </a:p>
            <a:p>
              <a:pPr indent="266700">
                <a:buClr>
                  <a:prstClr val="white"/>
                </a:buClr>
                <a:buSzPct val="80000"/>
                <a:buFont typeface="Wingdings" pitchFamily="2" charset="2"/>
                <a:buChar char="n"/>
              </a:pPr>
              <a:r>
                <a:rPr lang="en-US" dirty="0">
                  <a:solidFill>
                    <a:prstClr val="white"/>
                  </a:solidFill>
                  <a:latin typeface="Arial Narrow" pitchFamily="34" charset="0"/>
                </a:rPr>
                <a:t>Applied Research and Technology Transfer</a:t>
              </a:r>
              <a:endParaRPr lang="zh-CN" altLang="en-US" dirty="0">
                <a:solidFill>
                  <a:prstClr val="white"/>
                </a:solidFill>
                <a:latin typeface="Arial Narrow" pitchFamily="34" charset="0"/>
                <a:ea typeface="微软雅黑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14282" y="5049352"/>
            <a:ext cx="4572032" cy="1548000"/>
            <a:chOff x="841003" y="3847546"/>
            <a:chExt cx="3330370" cy="1548000"/>
          </a:xfrm>
          <a:effectLst/>
        </p:grpSpPr>
        <p:sp>
          <p:nvSpPr>
            <p:cNvPr id="24" name="任意多边形 23"/>
            <p:cNvSpPr/>
            <p:nvPr/>
          </p:nvSpPr>
          <p:spPr>
            <a:xfrm>
              <a:off x="841003" y="3847546"/>
              <a:ext cx="3330369" cy="1548000"/>
            </a:xfrm>
            <a:custGeom>
              <a:avLst/>
              <a:gdLst>
                <a:gd name="connsiteX0" fmla="*/ 0 w 3330369"/>
                <a:gd name="connsiteY0" fmla="*/ 0 h 1998222"/>
                <a:gd name="connsiteX1" fmla="*/ 3330369 w 3330369"/>
                <a:gd name="connsiteY1" fmla="*/ 0 h 1998222"/>
                <a:gd name="connsiteX2" fmla="*/ 3330369 w 3330369"/>
                <a:gd name="connsiteY2" fmla="*/ 1998222 h 1998222"/>
                <a:gd name="connsiteX3" fmla="*/ 0 w 3330369"/>
                <a:gd name="connsiteY3" fmla="*/ 1998222 h 1998222"/>
                <a:gd name="connsiteX4" fmla="*/ 0 w 3330369"/>
                <a:gd name="connsiteY4" fmla="*/ 0 h 199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0369" h="1998222">
                  <a:moveTo>
                    <a:pt x="0" y="0"/>
                  </a:moveTo>
                  <a:lnTo>
                    <a:pt x="3330369" y="0"/>
                  </a:lnTo>
                  <a:lnTo>
                    <a:pt x="3330369" y="1998222"/>
                  </a:lnTo>
                  <a:lnTo>
                    <a:pt x="0" y="199822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94C949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94C949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94C949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dirty="0">
                <a:solidFill>
                  <a:srgbClr val="FFFFFF"/>
                </a:solidFill>
                <a:latin typeface="Segoe UI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841003" y="3876697"/>
              <a:ext cx="3330370" cy="467948"/>
              <a:chOff x="841002" y="1526191"/>
              <a:chExt cx="3330370" cy="467948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841002" y="1562091"/>
                <a:ext cx="3329663" cy="432048"/>
              </a:xfrm>
              <a:prstGeom prst="rect">
                <a:avLst/>
              </a:prstGeom>
              <a:solidFill>
                <a:schemeClr val="bg1">
                  <a:lumMod val="95000"/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TextBox 6"/>
              <p:cNvSpPr txBox="1"/>
              <p:nvPr/>
            </p:nvSpPr>
            <p:spPr>
              <a:xfrm>
                <a:off x="841002" y="1526191"/>
                <a:ext cx="3330370" cy="447293"/>
              </a:xfrm>
              <a:prstGeom prst="rect">
                <a:avLst/>
              </a:prstGeom>
              <a:noFill/>
            </p:spPr>
            <p:txBody>
              <a:bodyPr wrap="square" tIns="36000" bIns="36000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100" b="1" dirty="0">
                    <a:solidFill>
                      <a:prstClr val="black"/>
                    </a:solidFill>
                    <a:latin typeface="Arial Narrow" pitchFamily="34" charset="0"/>
                    <a:cs typeface="Arial" pitchFamily="34" charset="0"/>
                  </a:rPr>
                  <a:t>Radiation Technologies and Applications</a:t>
                </a:r>
                <a:endParaRPr lang="zh-CN" altLang="en-US" sz="21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26" name="TextBox 6"/>
            <p:cNvSpPr txBox="1"/>
            <p:nvPr/>
          </p:nvSpPr>
          <p:spPr>
            <a:xfrm>
              <a:off x="841003" y="4416653"/>
              <a:ext cx="33303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6700">
                <a:buClr>
                  <a:prstClr val="white"/>
                </a:buClr>
                <a:buSzPct val="80000"/>
                <a:buFont typeface="Wingdings" pitchFamily="2" charset="2"/>
                <a:buChar char="n"/>
              </a:pPr>
              <a:r>
                <a:rPr lang="en-US" altLang="zh-CN" dirty="0">
                  <a:solidFill>
                    <a:prstClr val="white"/>
                  </a:solidFill>
                  <a:latin typeface="Arial Narrow" pitchFamily="34" charset="0"/>
                </a:rPr>
                <a:t>Synchrotron Radiation Techniques &amp; Applications</a:t>
              </a:r>
            </a:p>
            <a:p>
              <a:pPr indent="266700">
                <a:buClr>
                  <a:prstClr val="white"/>
                </a:buClr>
                <a:buSzPct val="80000"/>
                <a:buFont typeface="Wingdings" pitchFamily="2" charset="2"/>
                <a:buChar char="n"/>
              </a:pPr>
              <a:r>
                <a:rPr lang="en-US" altLang="zh-CN" dirty="0">
                  <a:solidFill>
                    <a:prstClr val="white"/>
                  </a:solidFill>
                  <a:latin typeface="Arial Narrow" pitchFamily="34" charset="0"/>
                </a:rPr>
                <a:t>Neutron Scattering Techniques &amp; Applications </a:t>
              </a:r>
            </a:p>
            <a:p>
              <a:pPr indent="266700">
                <a:buClr>
                  <a:prstClr val="white"/>
                </a:buClr>
                <a:buSzPct val="80000"/>
                <a:buFont typeface="Wingdings" pitchFamily="2" charset="2"/>
                <a:buChar char="n"/>
              </a:pPr>
              <a:r>
                <a:rPr lang="en-US" altLang="zh-CN" dirty="0">
                  <a:solidFill>
                    <a:prstClr val="white"/>
                  </a:solidFill>
                  <a:latin typeface="Arial Narrow" pitchFamily="34" charset="0"/>
                </a:rPr>
                <a:t>Nuclear Analytical Techniques &amp; Applications </a:t>
              </a:r>
              <a:endParaRPr lang="zh-CN" altLang="en-US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</p:grpSp>
      <p:sp>
        <p:nvSpPr>
          <p:cNvPr id="29" name="AutoShape 4"/>
          <p:cNvSpPr>
            <a:spLocks noChangeArrowheads="1"/>
          </p:cNvSpPr>
          <p:nvPr/>
        </p:nvSpPr>
        <p:spPr bwMode="gray">
          <a:xfrm>
            <a:off x="4857752" y="1988840"/>
            <a:ext cx="642942" cy="541381"/>
          </a:xfrm>
          <a:prstGeom prst="rightArrow">
            <a:avLst>
              <a:gd name="adj1" fmla="val 35167"/>
              <a:gd name="adj2" fmla="val 61967"/>
            </a:avLst>
          </a:prstGeom>
          <a:gradFill rotWithShape="1">
            <a:gsLst>
              <a:gs pos="0">
                <a:schemeClr val="bg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CC0000"/>
              </a:solidFill>
              <a:latin typeface="黑体" pitchFamily="2" charset="-122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gray">
          <a:xfrm>
            <a:off x="4860032" y="3861274"/>
            <a:ext cx="640662" cy="541381"/>
          </a:xfrm>
          <a:prstGeom prst="rightArrow">
            <a:avLst>
              <a:gd name="adj1" fmla="val 35167"/>
              <a:gd name="adj2" fmla="val 61967"/>
            </a:avLst>
          </a:prstGeom>
          <a:gradFill rotWithShape="1">
            <a:gsLst>
              <a:gs pos="0">
                <a:schemeClr val="bg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CC0000"/>
              </a:solidFill>
              <a:latin typeface="黑体" pitchFamily="2" charset="-122"/>
            </a:endParaRPr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gray">
          <a:xfrm>
            <a:off x="4804915" y="5642541"/>
            <a:ext cx="703189" cy="541381"/>
          </a:xfrm>
          <a:prstGeom prst="rightArrow">
            <a:avLst>
              <a:gd name="adj1" fmla="val 35167"/>
              <a:gd name="adj2" fmla="val 61967"/>
            </a:avLst>
          </a:prstGeom>
          <a:gradFill rotWithShape="1">
            <a:gsLst>
              <a:gs pos="0">
                <a:schemeClr val="bg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CC0000"/>
              </a:solidFill>
              <a:latin typeface="黑体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508104" y="1628800"/>
            <a:ext cx="3456384" cy="50405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64064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42844" y="1767270"/>
            <a:ext cx="9001156" cy="491364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In operation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Beijing Electron Positron Collider (BEPCII) 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Beijing Spectrometer (BESIII) 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Beijing Synchrotron Radiation Facility (BSRF)</a:t>
            </a:r>
          </a:p>
          <a:p>
            <a:pPr lvl="1"/>
            <a:r>
              <a:rPr lang="en-US" altLang="zh-CN" dirty="0" err="1">
                <a:solidFill>
                  <a:srgbClr val="0033CC"/>
                </a:solidFill>
              </a:rPr>
              <a:t>Yangbajing</a:t>
            </a:r>
            <a:r>
              <a:rPr lang="en-US" altLang="zh-CN" dirty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Cosmic Ray Observatory: </a:t>
            </a:r>
            <a:r>
              <a:rPr lang="en-US" dirty="0" err="1" smtClean="0">
                <a:solidFill>
                  <a:srgbClr val="0033CC"/>
                </a:solidFill>
              </a:rPr>
              <a:t>AS</a:t>
            </a:r>
            <a:r>
              <a:rPr lang="en-US" dirty="0" err="1" smtClean="0">
                <a:solidFill>
                  <a:srgbClr val="0033CC"/>
                </a:solidFill>
                <a:latin typeface="Symbol" panose="05050102010706020507" pitchFamily="18" charset="2"/>
              </a:rPr>
              <a:t>g</a:t>
            </a:r>
            <a:r>
              <a:rPr lang="en-US" dirty="0" smtClean="0">
                <a:solidFill>
                  <a:srgbClr val="0033CC"/>
                </a:solidFill>
              </a:rPr>
              <a:t> &amp; ARGO </a:t>
            </a:r>
          </a:p>
          <a:p>
            <a:pPr lvl="1"/>
            <a:r>
              <a:rPr lang="en-US" dirty="0" err="1" smtClean="0">
                <a:solidFill>
                  <a:srgbClr val="0033CC"/>
                </a:solidFill>
              </a:rPr>
              <a:t>Daya</a:t>
            </a:r>
            <a:r>
              <a:rPr lang="en-US" dirty="0" smtClean="0">
                <a:solidFill>
                  <a:srgbClr val="0033CC"/>
                </a:solidFill>
              </a:rPr>
              <a:t> Bay Neutrino Experiment</a:t>
            </a:r>
          </a:p>
          <a:p>
            <a:pPr fontAlgn="t">
              <a:spcBef>
                <a:spcPts val="1200"/>
              </a:spcBef>
            </a:pPr>
            <a:r>
              <a:rPr lang="en-US" b="1" dirty="0" smtClean="0"/>
              <a:t>Under construction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China </a:t>
            </a:r>
            <a:r>
              <a:rPr lang="en-US" dirty="0" err="1" smtClean="0">
                <a:solidFill>
                  <a:srgbClr val="0033CC"/>
                </a:solidFill>
              </a:rPr>
              <a:t>Spallation</a:t>
            </a:r>
            <a:r>
              <a:rPr lang="en-US" dirty="0" smtClean="0">
                <a:solidFill>
                  <a:srgbClr val="0033CC"/>
                </a:solidFill>
              </a:rPr>
              <a:t> Neutron Source (CSNS)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Hard X-ray Modulation Telescope(HXMT)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Accelerator-driven Sub-critical System (ADS) </a:t>
            </a:r>
          </a:p>
          <a:p>
            <a:pPr lvl="1"/>
            <a:r>
              <a:rPr lang="en-US" dirty="0" err="1" smtClean="0">
                <a:solidFill>
                  <a:srgbClr val="0033CC"/>
                </a:solidFill>
              </a:rPr>
              <a:t>Jiangmen</a:t>
            </a:r>
            <a:r>
              <a:rPr lang="en-US" dirty="0" smtClean="0">
                <a:solidFill>
                  <a:srgbClr val="0033CC"/>
                </a:solidFill>
              </a:rPr>
              <a:t> Neutrino Underground Observatory (JUNO)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altLang="zh-CN" b="1" dirty="0" smtClean="0"/>
              <a:t>Under planning </a:t>
            </a:r>
          </a:p>
          <a:p>
            <a:pPr lvl="1"/>
            <a:r>
              <a:rPr lang="en-US" altLang="zh-CN" dirty="0" smtClean="0">
                <a:solidFill>
                  <a:srgbClr val="0033CC"/>
                </a:solidFill>
              </a:rPr>
              <a:t>HEPS, LHAASO, XTP, HERD,</a:t>
            </a:r>
            <a:r>
              <a:rPr lang="zh-CN" altLang="en-US" dirty="0" smtClean="0">
                <a:solidFill>
                  <a:srgbClr val="0033CC"/>
                </a:solidFill>
              </a:rPr>
              <a:t> </a:t>
            </a:r>
            <a:r>
              <a:rPr lang="en-US" altLang="zh-CN" dirty="0" smtClean="0">
                <a:solidFill>
                  <a:srgbClr val="0033CC"/>
                </a:solidFill>
              </a:rPr>
              <a:t>CEPC …</a:t>
            </a:r>
            <a:endParaRPr lang="zh-CN" altLang="en-US" dirty="0">
              <a:solidFill>
                <a:srgbClr val="0033CC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Large science facilities</a:t>
            </a:r>
            <a:endParaRPr lang="zh-CN" alt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196752"/>
            <a:ext cx="914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IHEP serves as the backbone of China’s 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large science </a:t>
            </a:r>
            <a:r>
              <a:rPr lang="en-US" sz="2000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facilities</a:t>
            </a:r>
            <a:endParaRPr lang="zh-CN" altLang="en-US" sz="2000" b="1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78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177213" cy="796925"/>
          </a:xfrm>
        </p:spPr>
        <p:txBody>
          <a:bodyPr/>
          <a:lstStyle/>
          <a:p>
            <a:pPr eaLnBrk="1" hangingPunct="1"/>
            <a:r>
              <a:rPr lang="en-US" altLang="zh-CN" sz="3600">
                <a:effectLst>
                  <a:outerShdw blurRad="38100" dist="38100" dir="2700000" algn="tl">
                    <a:srgbClr val="DDDDDD"/>
                  </a:outerShdw>
                </a:effectLst>
                <a:latin typeface="华文中宋" charset="0"/>
                <a:ea typeface="华文中宋" charset="0"/>
                <a:cs typeface="华文中宋" charset="0"/>
              </a:rPr>
              <a:t>HEP: Current and Future Projects</a:t>
            </a:r>
            <a:endParaRPr lang="zh-CN" altLang="en-US" sz="3600">
              <a:effectLst>
                <a:outerShdw blurRad="38100" dist="38100" dir="2700000" algn="tl">
                  <a:srgbClr val="DDDDDD"/>
                </a:outerShdw>
              </a:effectLst>
              <a:latin typeface="华文中宋" charset="0"/>
              <a:ea typeface="华文中宋" charset="0"/>
              <a:cs typeface="华文中宋" charset="0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88647910"/>
              </p:ext>
            </p:extLst>
          </p:nvPr>
        </p:nvGraphicFramePr>
        <p:xfrm>
          <a:off x="1588" y="1484313"/>
          <a:ext cx="9037637" cy="4107180"/>
        </p:xfrm>
        <a:graphic>
          <a:graphicData uri="http://schemas.openxmlformats.org/drawingml/2006/table">
            <a:tbl>
              <a:tblPr/>
              <a:tblGrid>
                <a:gridCol w="1512887"/>
                <a:gridCol w="1944688"/>
                <a:gridCol w="3240087"/>
                <a:gridCol w="2339975"/>
              </a:tblGrid>
              <a:tr h="415925"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中宋" charset="0"/>
                        <a:ea typeface="华文中宋" charset="0"/>
                        <a:cs typeface="华文中宋" charset="0"/>
                      </a:endParaRPr>
                    </a:p>
                  </a:txBody>
                  <a:tcPr marL="91452" marR="9145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中宋" charset="0"/>
                          <a:ea typeface="华文中宋" charset="0"/>
                          <a:cs typeface="华文中宋" charset="0"/>
                        </a:rPr>
                        <a:t>Current 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华文中宋" charset="0"/>
                        <a:ea typeface="华文中宋" charset="0"/>
                        <a:cs typeface="华文中宋" charset="0"/>
                      </a:endParaRP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中宋" charset="0"/>
                          <a:ea typeface="华文中宋" charset="0"/>
                          <a:cs typeface="华文中宋" charset="0"/>
                        </a:rPr>
                        <a:t>Future 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华文中宋" charset="0"/>
                        <a:ea typeface="华文中宋" charset="0"/>
                        <a:cs typeface="华文中宋" charset="0"/>
                      </a:endParaRP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 rowSpan="3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中宋" charset="0"/>
                          <a:ea typeface="华文中宋" charset="0"/>
                          <a:cs typeface="华文中宋" charset="0"/>
                        </a:rPr>
                        <a:t>Accelerator-based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中宋" charset="0"/>
                        <a:ea typeface="华文中宋" charset="0"/>
                        <a:cs typeface="华文中宋" charset="0"/>
                      </a:endParaRPr>
                    </a:p>
                  </a:txBody>
                  <a:tcPr marL="91452" marR="9145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68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中宋" charset="0"/>
                          <a:ea typeface="华文中宋" charset="0"/>
                          <a:cs typeface="华文中宋" charset="0"/>
                        </a:rPr>
                        <a:t>Precision  frontier</a:t>
                      </a:r>
                    </a:p>
                  </a:txBody>
                  <a:tcPr marL="91452" marR="9145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中宋" charset="0"/>
                          <a:ea typeface="华文中宋" charset="0"/>
                          <a:cs typeface="华文中宋" charset="0"/>
                        </a:rPr>
                        <a:t>BESIII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中宋" charset="0"/>
                        <a:ea typeface="华文中宋" charset="0"/>
                        <a:cs typeface="华文中宋" charset="0"/>
                      </a:endParaRPr>
                    </a:p>
                  </a:txBody>
                  <a:tcPr marL="91452" marR="9145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中宋" charset="0"/>
                          <a:ea typeface="华文中宋" charset="0"/>
                          <a:cs typeface="华文中宋" charset="0"/>
                        </a:rPr>
                        <a:t>International: ILC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中宋" charset="0"/>
                        <a:ea typeface="华文中宋" charset="0"/>
                        <a:cs typeface="华文中宋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中宋" charset="0"/>
                          <a:ea typeface="华文中宋" charset="0"/>
                          <a:cs typeface="华文中宋" charset="0"/>
                        </a:rPr>
                        <a:t>CEPC 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中宋" charset="0"/>
                          <a:ea typeface="华文中宋" charset="0"/>
                          <a:cs typeface="华文中宋" charset="0"/>
                          <a:sym typeface="Wingdings" charset="0"/>
                        </a:rPr>
                        <a:t> 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中宋" charset="0"/>
                          <a:ea typeface="华文中宋" charset="0"/>
                          <a:cs typeface="华文中宋" charset="0"/>
                        </a:rPr>
                        <a:t>SppC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中宋" charset="0"/>
                        <a:ea typeface="华文中宋" charset="0"/>
                        <a:cs typeface="华文中宋" charset="0"/>
                      </a:endParaRPr>
                    </a:p>
                  </a:txBody>
                  <a:tcPr marL="91452" marR="9145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6397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中宋" charset="0"/>
                          <a:ea typeface="华文中宋" charset="0"/>
                          <a:cs typeface="华文中宋" charset="0"/>
                        </a:rPr>
                        <a:t>International projects: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中宋" charset="0"/>
                          <a:ea typeface="华文中宋" charset="0"/>
                          <a:cs typeface="华文中宋" charset="0"/>
                        </a:rPr>
                        <a:t>Belle II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中宋" charset="0"/>
                          <a:ea typeface="华文中宋" charset="0"/>
                          <a:cs typeface="华文中宋" charset="0"/>
                        </a:rPr>
                        <a:t>、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中宋" charset="0"/>
                          <a:ea typeface="华文中宋" charset="0"/>
                          <a:cs typeface="华文中宋" charset="0"/>
                        </a:rPr>
                        <a:t>PANDA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中宋" charset="0"/>
                          <a:ea typeface="华文中宋" charset="0"/>
                          <a:cs typeface="华文中宋" charset="0"/>
                        </a:rPr>
                        <a:t>、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中宋" charset="0"/>
                          <a:ea typeface="华文中宋" charset="0"/>
                          <a:cs typeface="华文中宋" charset="0"/>
                        </a:rPr>
                        <a:t>COMET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中宋" charset="0"/>
                        <a:ea typeface="华文中宋" charset="0"/>
                        <a:cs typeface="华文中宋" charset="0"/>
                      </a:endParaRPr>
                    </a:p>
                  </a:txBody>
                  <a:tcPr marL="91452" marR="9145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000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中宋" charset="0"/>
                          <a:ea typeface="华文中宋" charset="0"/>
                          <a:cs typeface="华文中宋" charset="0"/>
                        </a:rPr>
                        <a:t>Energy frontier</a:t>
                      </a:r>
                    </a:p>
                  </a:txBody>
                  <a:tcPr marL="91452" marR="9145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中宋" charset="0"/>
                          <a:ea typeface="华文中宋" charset="0"/>
                          <a:cs typeface="华文中宋" charset="0"/>
                        </a:rPr>
                        <a:t>CMS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中宋" charset="0"/>
                          <a:ea typeface="华文中宋" charset="0"/>
                          <a:cs typeface="华文中宋" charset="0"/>
                        </a:rPr>
                        <a:t>、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中宋" charset="0"/>
                          <a:ea typeface="华文中宋" charset="0"/>
                          <a:cs typeface="华文中宋" charset="0"/>
                        </a:rPr>
                        <a:t>ATLAS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中宋" charset="0"/>
                          <a:ea typeface="华文中宋" charset="0"/>
                          <a:cs typeface="华文中宋" charset="0"/>
                        </a:rPr>
                        <a:t>                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中宋" charset="0"/>
                        <a:ea typeface="华文中宋" charset="0"/>
                        <a:cs typeface="华文中宋" charset="0"/>
                      </a:endParaRPr>
                    </a:p>
                  </a:txBody>
                  <a:tcPr marL="91452" marR="9145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15925">
                <a:tc rowSpan="5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中宋" charset="0"/>
                          <a:ea typeface="华文中宋" charset="0"/>
                          <a:cs typeface="华文中宋" charset="0"/>
                        </a:rPr>
                        <a:t>Non-accelerator-based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中宋" charset="0"/>
                        <a:ea typeface="华文中宋" charset="0"/>
                        <a:cs typeface="华文中宋" charset="0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中宋" charset="0"/>
                        <a:ea typeface="华文中宋" charset="0"/>
                        <a:cs typeface="华文中宋" charset="0"/>
                      </a:endParaRPr>
                    </a:p>
                  </a:txBody>
                  <a:tcPr marL="91452" marR="9145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AC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中宋" charset="0"/>
                          <a:ea typeface="华文中宋" charset="0"/>
                          <a:cs typeface="华文中宋" charset="0"/>
                        </a:rPr>
                        <a:t>underground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中宋" charset="0"/>
                        <a:ea typeface="华文中宋" charset="0"/>
                        <a:cs typeface="华文中宋" charset="0"/>
                      </a:endParaRPr>
                    </a:p>
                  </a:txBody>
                  <a:tcPr marL="91452" marR="9145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C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中宋" charset="0"/>
                          <a:ea typeface="华文中宋" charset="0"/>
                          <a:cs typeface="华文中宋" charset="0"/>
                        </a:rPr>
                        <a:t>Daya Bay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中宋" charset="0"/>
                        <a:ea typeface="华文中宋" charset="0"/>
                        <a:cs typeface="华文中宋" charset="0"/>
                      </a:endParaRPr>
                    </a:p>
                  </a:txBody>
                  <a:tcPr marL="91452" marR="9145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CD3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中宋" charset="0"/>
                          <a:ea typeface="华文中宋" charset="0"/>
                          <a:cs typeface="华文中宋" charset="0"/>
                        </a:rPr>
                        <a:t>JUNO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中宋" charset="0"/>
                        <a:ea typeface="华文中宋" charset="0"/>
                        <a:cs typeface="华文中宋" charset="0"/>
                      </a:endParaRPr>
                    </a:p>
                  </a:txBody>
                  <a:tcPr marL="91452" marR="9145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CD32"/>
                    </a:solidFill>
                  </a:tcPr>
                </a:tc>
              </a:tr>
              <a:tr h="4159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中宋" charset="0"/>
                          <a:ea typeface="华文中宋" charset="0"/>
                          <a:cs typeface="华文中宋" charset="0"/>
                        </a:rPr>
                        <a:t>EXO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中宋" charset="0"/>
                        <a:ea typeface="华文中宋" charset="0"/>
                        <a:cs typeface="华文中宋" charset="0"/>
                      </a:endParaRPr>
                    </a:p>
                  </a:txBody>
                  <a:tcPr marL="91452" marR="9145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CD3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715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中宋" charset="0"/>
                          <a:ea typeface="华文中宋" charset="0"/>
                          <a:cs typeface="华文中宋" charset="0"/>
                        </a:rPr>
                        <a:t>surface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中宋" charset="0"/>
                        <a:ea typeface="华文中宋" charset="0"/>
                        <a:cs typeface="华文中宋" charset="0"/>
                      </a:endParaRPr>
                    </a:p>
                  </a:txBody>
                  <a:tcPr marL="91452" marR="9145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B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中宋" charset="0"/>
                          <a:ea typeface="华文中宋" charset="0"/>
                          <a:cs typeface="华文中宋" charset="0"/>
                        </a:rPr>
                        <a:t>ASγ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中宋" charset="0"/>
                        <a:ea typeface="华文中宋" charset="0"/>
                        <a:cs typeface="华文中宋" charset="0"/>
                      </a:endParaRPr>
                    </a:p>
                  </a:txBody>
                  <a:tcPr marL="91452" marR="9145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B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中宋" charset="0"/>
                          <a:ea typeface="华文中宋" charset="0"/>
                          <a:cs typeface="华文中宋" charset="0"/>
                        </a:rPr>
                        <a:t>LHASSO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中宋" charset="0"/>
                        <a:ea typeface="华文中宋" charset="0"/>
                        <a:cs typeface="华文中宋" charset="0"/>
                      </a:endParaRPr>
                    </a:p>
                  </a:txBody>
                  <a:tcPr marL="91452" marR="9145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B400"/>
                    </a:solidFill>
                  </a:tcPr>
                </a:tc>
              </a:tr>
              <a:tr h="4159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中宋" charset="0"/>
                          <a:ea typeface="华文中宋" charset="0"/>
                          <a:cs typeface="华文中宋" charset="0"/>
                        </a:rPr>
                        <a:t>Space 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中宋" charset="0"/>
                        <a:ea typeface="华文中宋" charset="0"/>
                        <a:cs typeface="华文中宋" charset="0"/>
                      </a:endParaRPr>
                    </a:p>
                  </a:txBody>
                  <a:tcPr marL="91452" marR="9145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9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中宋" charset="0"/>
                          <a:ea typeface="华文中宋" charset="0"/>
                          <a:cs typeface="华文中宋" charset="0"/>
                        </a:rPr>
                        <a:t>AMS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中宋" charset="0"/>
                        <a:ea typeface="华文中宋" charset="0"/>
                        <a:cs typeface="华文中宋" charset="0"/>
                      </a:endParaRPr>
                    </a:p>
                  </a:txBody>
                  <a:tcPr marL="91452" marR="9145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92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中宋" charset="0"/>
                          <a:ea typeface="华文中宋" charset="0"/>
                          <a:cs typeface="华文中宋" charset="0"/>
                        </a:rPr>
                        <a:t>HERD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中宋" charset="0"/>
                          <a:ea typeface="华文中宋" charset="0"/>
                          <a:cs typeface="华文中宋" charset="0"/>
                        </a:rPr>
                        <a:t>XTP</a:t>
                      </a:r>
                      <a:endParaRPr kumimoji="0" lang="zh-CN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中宋" charset="0"/>
                        <a:ea typeface="华文中宋" charset="0"/>
                        <a:cs typeface="华文中宋" charset="0"/>
                      </a:endParaRPr>
                    </a:p>
                  </a:txBody>
                  <a:tcPr marL="91452" marR="9145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9200"/>
                    </a:solidFill>
                  </a:tcPr>
                </a:tc>
              </a:tr>
              <a:tr h="4159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中宋" charset="0"/>
                          <a:ea typeface="华文中宋" charset="0"/>
                          <a:cs typeface="华文中宋" charset="0"/>
                        </a:rPr>
                        <a:t>HXMT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中宋" charset="0"/>
                        <a:ea typeface="华文中宋" charset="0"/>
                        <a:cs typeface="华文中宋" charset="0"/>
                      </a:endParaRPr>
                    </a:p>
                  </a:txBody>
                  <a:tcPr marL="91452" marR="9145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92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0015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533400"/>
          </a:xfrm>
        </p:spPr>
        <p:txBody>
          <a:bodyPr/>
          <a:lstStyle/>
          <a:p>
            <a:pPr eaLnBrk="1" hangingPunct="1"/>
            <a:r>
              <a:rPr lang="en-US" altLang="zh-CN" sz="2800" b="1" dirty="0">
                <a:solidFill>
                  <a:srgbClr val="6600FF"/>
                </a:solidFill>
                <a:latin typeface="Times New Roman" charset="0"/>
                <a:ea typeface="SimSun" charset="0"/>
              </a:rPr>
              <a:t>A high </a:t>
            </a:r>
            <a:r>
              <a:rPr lang="en-US" altLang="zh-CN" sz="2800" b="1" dirty="0" err="1">
                <a:solidFill>
                  <a:srgbClr val="6600FF"/>
                </a:solidFill>
                <a:latin typeface="Times New Roman" charset="0"/>
                <a:ea typeface="SimSun" charset="0"/>
              </a:rPr>
              <a:t>lumi</a:t>
            </a:r>
            <a:r>
              <a:rPr lang="en-US" altLang="zh-CN" sz="2800" b="1" dirty="0">
                <a:solidFill>
                  <a:srgbClr val="6600FF"/>
                </a:solidFill>
                <a:latin typeface="Times New Roman" charset="0"/>
                <a:ea typeface="SimSun" charset="0"/>
              </a:rPr>
              <a:t>. </a:t>
            </a:r>
            <a:r>
              <a:rPr lang="en-US" altLang="zh-CN" sz="2800" b="1" dirty="0" err="1">
                <a:solidFill>
                  <a:srgbClr val="6600FF"/>
                </a:solidFill>
                <a:latin typeface="Times New Roman" charset="0"/>
                <a:ea typeface="SimSun" charset="0"/>
              </a:rPr>
              <a:t>e</a:t>
            </a:r>
            <a:r>
              <a:rPr lang="en-US" altLang="zh-CN" sz="2800" b="1" baseline="30000" dirty="0" err="1">
                <a:solidFill>
                  <a:srgbClr val="6600FF"/>
                </a:solidFill>
                <a:latin typeface="Times New Roman" charset="0"/>
                <a:ea typeface="SimSun" charset="0"/>
              </a:rPr>
              <a:t>+</a:t>
            </a:r>
            <a:r>
              <a:rPr lang="en-US" altLang="zh-CN" sz="2800" b="1" dirty="0" err="1">
                <a:solidFill>
                  <a:srgbClr val="6600FF"/>
                </a:solidFill>
                <a:latin typeface="Times New Roman" charset="0"/>
                <a:ea typeface="SimSun" charset="0"/>
              </a:rPr>
              <a:t>e</a:t>
            </a:r>
            <a:r>
              <a:rPr lang="en-US" altLang="zh-CN" sz="2800" b="1" baseline="30000" dirty="0">
                <a:solidFill>
                  <a:srgbClr val="6600FF"/>
                </a:solidFill>
                <a:latin typeface="Times New Roman" charset="0"/>
                <a:ea typeface="SimSun" charset="0"/>
              </a:rPr>
              <a:t>-</a:t>
            </a:r>
            <a:r>
              <a:rPr lang="en-US" altLang="zh-CN" sz="2800" b="1" dirty="0">
                <a:solidFill>
                  <a:srgbClr val="6600FF"/>
                </a:solidFill>
                <a:latin typeface="Times New Roman" charset="0"/>
                <a:ea typeface="SimSun" charset="0"/>
              </a:rPr>
              <a:t> collider at the </a:t>
            </a:r>
            <a:r>
              <a:rPr lang="en-US" altLang="zh-CN" sz="2800" b="1" dirty="0" err="1" smtClean="0">
                <a:solidFill>
                  <a:srgbClr val="6600FF"/>
                </a:solidFill>
                <a:latin typeface="Times New Roman" charset="0"/>
                <a:ea typeface="SimSun" charset="0"/>
              </a:rPr>
              <a:t>τ</a:t>
            </a:r>
            <a:r>
              <a:rPr lang="en-US" altLang="zh-CN" sz="2800" b="1" dirty="0" smtClean="0">
                <a:solidFill>
                  <a:srgbClr val="6600FF"/>
                </a:solidFill>
                <a:latin typeface="Times New Roman" charset="0"/>
                <a:ea typeface="SimSun" charset="0"/>
              </a:rPr>
              <a:t>-</a:t>
            </a:r>
            <a:r>
              <a:rPr lang="en-US" altLang="zh-CN" sz="2800" b="1" dirty="0">
                <a:solidFill>
                  <a:srgbClr val="6600FF"/>
                </a:solidFill>
                <a:latin typeface="Times New Roman" charset="0"/>
                <a:ea typeface="SimSun" charset="0"/>
              </a:rPr>
              <a:t>c energy region </a:t>
            </a:r>
          </a:p>
        </p:txBody>
      </p:sp>
      <p:pic>
        <p:nvPicPr>
          <p:cNvPr id="161795" name="Picture 2051" descr="antechamber-011225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35" r="15135"/>
          <a:stretch>
            <a:fillRect/>
          </a:stretch>
        </p:blipFill>
        <p:spPr bwMode="auto">
          <a:xfrm>
            <a:off x="184150" y="1393825"/>
            <a:ext cx="5557838" cy="503396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1796" name="Line 2054"/>
          <p:cNvSpPr>
            <a:spLocks noChangeShapeType="1"/>
          </p:cNvSpPr>
          <p:nvPr/>
        </p:nvSpPr>
        <p:spPr bwMode="auto">
          <a:xfrm flipV="1">
            <a:off x="4994275" y="5502275"/>
            <a:ext cx="906463" cy="396875"/>
          </a:xfrm>
          <a:prstGeom prst="line">
            <a:avLst/>
          </a:prstGeom>
          <a:noFill/>
          <a:ln w="76200">
            <a:solidFill>
              <a:srgbClr val="FF99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61797" name="Picture 2055" descr="BES3_2_0211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18" r="14035"/>
          <a:stretch>
            <a:fillRect/>
          </a:stretch>
        </p:blipFill>
        <p:spPr bwMode="auto">
          <a:xfrm>
            <a:off x="1617663" y="2622550"/>
            <a:ext cx="3306762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8" name="Line 2056"/>
          <p:cNvSpPr>
            <a:spLocks noChangeShapeType="1"/>
          </p:cNvSpPr>
          <p:nvPr/>
        </p:nvSpPr>
        <p:spPr bwMode="auto">
          <a:xfrm>
            <a:off x="3217863" y="5365750"/>
            <a:ext cx="0" cy="914400"/>
          </a:xfrm>
          <a:prstGeom prst="line">
            <a:avLst/>
          </a:prstGeom>
          <a:noFill/>
          <a:ln w="76200">
            <a:solidFill>
              <a:srgbClr val="9933FF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1799" name="Oval 2057"/>
          <p:cNvSpPr>
            <a:spLocks noChangeArrowheads="1"/>
          </p:cNvSpPr>
          <p:nvPr/>
        </p:nvSpPr>
        <p:spPr bwMode="auto">
          <a:xfrm>
            <a:off x="4360863" y="5822950"/>
            <a:ext cx="563562" cy="609600"/>
          </a:xfrm>
          <a:prstGeom prst="ellipse">
            <a:avLst/>
          </a:prstGeom>
          <a:solidFill>
            <a:srgbClr val="FFCCFF">
              <a:alpha val="50195"/>
            </a:srgbClr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 sz="4400" b="1">
              <a:solidFill>
                <a:srgbClr val="0033CC"/>
              </a:solidFill>
            </a:endParaRPr>
          </a:p>
        </p:txBody>
      </p:sp>
      <p:sp>
        <p:nvSpPr>
          <p:cNvPr id="161800" name="Rectangle 2061"/>
          <p:cNvSpPr>
            <a:spLocks noGrp="1" noChangeArrowheads="1"/>
          </p:cNvSpPr>
          <p:nvPr>
            <p:ph idx="1"/>
          </p:nvPr>
        </p:nvSpPr>
        <p:spPr>
          <a:xfrm>
            <a:off x="685800" y="2470150"/>
            <a:ext cx="7772400" cy="4114800"/>
          </a:xfrm>
        </p:spPr>
        <p:txBody>
          <a:bodyPr/>
          <a:lstStyle/>
          <a:p>
            <a:pPr eaLnBrk="1" hangingPunct="1"/>
            <a:endParaRPr lang="zh-CN">
              <a:latin typeface="Times New Roman" charset="0"/>
              <a:ea typeface="SimSun" charset="0"/>
            </a:endParaRPr>
          </a:p>
        </p:txBody>
      </p:sp>
      <p:pic>
        <p:nvPicPr>
          <p:cNvPr id="161801" name="Picture 2062" descr="3区磁铁(2)2006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8525" y="3989388"/>
            <a:ext cx="282892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84150" y="0"/>
            <a:ext cx="87804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3600" b="1" kern="0" dirty="0">
                <a:solidFill>
                  <a:srgbClr val="FF0000"/>
                </a:solidFill>
                <a:latin typeface="Times New Roman"/>
                <a:ea typeface="宋体"/>
                <a:cs typeface="+mn-cs"/>
              </a:rPr>
              <a:t>BEPCII/BESIII: Operational since 2009</a:t>
            </a:r>
          </a:p>
        </p:txBody>
      </p:sp>
      <p:grpSp>
        <p:nvGrpSpPr>
          <p:cNvPr id="161803" name="组合 2"/>
          <p:cNvGrpSpPr>
            <a:grpSpLocks/>
          </p:cNvGrpSpPr>
          <p:nvPr/>
        </p:nvGrpSpPr>
        <p:grpSpPr bwMode="auto">
          <a:xfrm>
            <a:off x="5900738" y="1125538"/>
            <a:ext cx="3108325" cy="2663825"/>
            <a:chOff x="4047930" y="1113901"/>
            <a:chExt cx="5711717" cy="2806056"/>
          </a:xfrm>
        </p:grpSpPr>
        <p:graphicFrame>
          <p:nvGraphicFramePr>
            <p:cNvPr id="161804" name="内容占位符 3"/>
            <p:cNvGraphicFramePr>
              <a:graphicFrameLocks/>
            </p:cNvGraphicFramePr>
            <p:nvPr/>
          </p:nvGraphicFramePr>
          <p:xfrm>
            <a:off x="4047930" y="1113901"/>
            <a:ext cx="5711717" cy="2806056"/>
          </p:xfrm>
          <a:graphic>
            <a:graphicData uri="http://schemas.openxmlformats.org/presentationml/2006/ole">
              <p:oleObj spid="_x0000_s5134" name="工作表" r:id="rId6" imgW="8230313" imgH="4523624" progId="Excel.Sheet.8">
                <p:embed/>
              </p:oleObj>
            </a:graphicData>
          </a:graphic>
        </p:graphicFrame>
        <p:sp>
          <p:nvSpPr>
            <p:cNvPr id="18" name="矩形 17"/>
            <p:cNvSpPr/>
            <p:nvPr/>
          </p:nvSpPr>
          <p:spPr>
            <a:xfrm rot="21300000">
              <a:off x="5092258" y="3008574"/>
              <a:ext cx="568837" cy="869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rot="21300000">
              <a:off x="5325628" y="2856398"/>
              <a:ext cx="1163929" cy="1003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rot="21300000">
              <a:off x="6670418" y="2542013"/>
              <a:ext cx="1006407" cy="886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21000000" flipV="1">
              <a:off x="7983121" y="2078796"/>
              <a:ext cx="603844" cy="936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21300000">
              <a:off x="7741001" y="2282812"/>
              <a:ext cx="221701" cy="852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161810" name="矩形 22"/>
            <p:cNvSpPr>
              <a:spLocks noChangeArrowheads="1"/>
            </p:cNvSpPr>
            <p:nvPr/>
          </p:nvSpPr>
          <p:spPr bwMode="auto">
            <a:xfrm>
              <a:off x="4649003" y="3244026"/>
              <a:ext cx="1259447" cy="25936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CN" sz="1000" b="1">
                  <a:solidFill>
                    <a:srgbClr val="3333FF"/>
                  </a:solidFill>
                  <a:latin typeface="Calibri" charset="0"/>
                </a:rPr>
                <a:t>ADONE</a:t>
              </a:r>
            </a:p>
          </p:txBody>
        </p:sp>
        <p:sp>
          <p:nvSpPr>
            <p:cNvPr id="161811" name="矩形 15"/>
            <p:cNvSpPr>
              <a:spLocks noChangeArrowheads="1"/>
            </p:cNvSpPr>
            <p:nvPr/>
          </p:nvSpPr>
          <p:spPr bwMode="auto">
            <a:xfrm>
              <a:off x="7558773" y="1745694"/>
              <a:ext cx="1035784" cy="25932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CN" sz="1000" b="1">
                  <a:solidFill>
                    <a:srgbClr val="C00000"/>
                  </a:solidFill>
                  <a:latin typeface="Calibri" charset="0"/>
                </a:rPr>
                <a:t>BEPCII</a:t>
              </a:r>
            </a:p>
          </p:txBody>
        </p:sp>
        <p:sp>
          <p:nvSpPr>
            <p:cNvPr id="161812" name="矩形 16"/>
            <p:cNvSpPr>
              <a:spLocks noChangeArrowheads="1"/>
            </p:cNvSpPr>
            <p:nvPr/>
          </p:nvSpPr>
          <p:spPr bwMode="auto">
            <a:xfrm>
              <a:off x="7974859" y="2343933"/>
              <a:ext cx="950401" cy="29173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CN" sz="1000" b="1">
                  <a:solidFill>
                    <a:srgbClr val="3333FF"/>
                  </a:solidFill>
                  <a:latin typeface="Calibri" charset="0"/>
                </a:rPr>
                <a:t>CESR</a:t>
              </a:r>
              <a:r>
                <a:rPr lang="en-US" altLang="zh-CN" sz="1200" b="1">
                  <a:solidFill>
                    <a:srgbClr val="3333FF"/>
                  </a:solidFill>
                  <a:latin typeface="Calibri" charset="0"/>
                </a:rPr>
                <a:t>c</a:t>
              </a:r>
            </a:p>
          </p:txBody>
        </p:sp>
        <p:sp>
          <p:nvSpPr>
            <p:cNvPr id="161813" name="矩形 17"/>
            <p:cNvSpPr>
              <a:spLocks noChangeArrowheads="1"/>
            </p:cNvSpPr>
            <p:nvPr/>
          </p:nvSpPr>
          <p:spPr bwMode="auto">
            <a:xfrm>
              <a:off x="6399765" y="2224132"/>
              <a:ext cx="1129242" cy="25936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CN" sz="1000" b="1">
                  <a:solidFill>
                    <a:srgbClr val="C00000"/>
                  </a:solidFill>
                  <a:latin typeface="Calibri" charset="0"/>
                </a:rPr>
                <a:t>BEPC</a:t>
              </a:r>
            </a:p>
          </p:txBody>
        </p:sp>
        <p:sp>
          <p:nvSpPr>
            <p:cNvPr id="161814" name="矩形 18"/>
            <p:cNvSpPr>
              <a:spLocks noChangeArrowheads="1"/>
            </p:cNvSpPr>
            <p:nvPr/>
          </p:nvSpPr>
          <p:spPr bwMode="auto">
            <a:xfrm>
              <a:off x="5816339" y="2984705"/>
              <a:ext cx="1074744" cy="25936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CN" sz="1000" b="1">
                  <a:solidFill>
                    <a:srgbClr val="3333FF"/>
                  </a:solidFill>
                  <a:latin typeface="Calibri" charset="0"/>
                </a:rPr>
                <a:t>SPEAR</a:t>
              </a:r>
            </a:p>
          </p:txBody>
        </p:sp>
        <p:sp>
          <p:nvSpPr>
            <p:cNvPr id="28" name="矩形 27"/>
            <p:cNvSpPr/>
            <p:nvPr/>
          </p:nvSpPr>
          <p:spPr>
            <a:xfrm rot="21300000" flipV="1">
              <a:off x="7533885" y="2735995"/>
              <a:ext cx="522165" cy="602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 rot="21300000">
              <a:off x="5599837" y="2769441"/>
              <a:ext cx="210032" cy="1003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161817" name="矩形 18"/>
            <p:cNvSpPr>
              <a:spLocks noChangeArrowheads="1"/>
            </p:cNvSpPr>
            <p:nvPr/>
          </p:nvSpPr>
          <p:spPr bwMode="auto">
            <a:xfrm>
              <a:off x="5087257" y="2461948"/>
              <a:ext cx="1109325" cy="25936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CN" sz="1000" b="1">
                  <a:solidFill>
                    <a:srgbClr val="3333FF"/>
                  </a:solidFill>
                  <a:latin typeface="Calibri" charset="0"/>
                </a:rPr>
                <a:t>DORIS</a:t>
              </a:r>
              <a:r>
                <a:rPr lang="zh-CN" altLang="en-US" sz="1000" b="1">
                  <a:solidFill>
                    <a:srgbClr val="3333FF"/>
                  </a:solidFill>
                  <a:latin typeface="Calibri" charset="0"/>
                </a:rPr>
                <a:t> </a:t>
              </a:r>
              <a:r>
                <a:rPr lang="en-US" altLang="zh-CN" sz="1000" b="1">
                  <a:solidFill>
                    <a:srgbClr val="3333FF"/>
                  </a:solidFill>
                  <a:latin typeface="Calibri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38800861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主题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 1">
      <a:majorFont>
        <a:latin typeface="Comic Sans MS"/>
        <a:ea typeface="楷体_GB2312"/>
        <a:cs typeface=""/>
      </a:majorFont>
      <a:minorFont>
        <a:latin typeface="Calibri"/>
        <a:ea typeface="仿宋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默认主题.thmx</Template>
  <TotalTime>223</TotalTime>
  <Words>1141</Words>
  <Application>Microsoft Macintosh PowerPoint</Application>
  <PresentationFormat>全屏显示(4:3)</PresentationFormat>
  <Paragraphs>308</Paragraphs>
  <Slides>23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默认主题</vt:lpstr>
      <vt:lpstr>工作表</vt:lpstr>
      <vt:lpstr>Welcome to IHEP</vt:lpstr>
      <vt:lpstr>幻灯片 2</vt:lpstr>
      <vt:lpstr>History</vt:lpstr>
      <vt:lpstr>幻灯片 4</vt:lpstr>
      <vt:lpstr>Organization</vt:lpstr>
      <vt:lpstr>Main research Disciplines </vt:lpstr>
      <vt:lpstr>Large science facilities</vt:lpstr>
      <vt:lpstr>HEP: Current and Future Projects</vt:lpstr>
      <vt:lpstr>A high lumi. e+e- collider at the τ-c energy region </vt:lpstr>
      <vt:lpstr>Future: CEPC+SppC</vt:lpstr>
      <vt:lpstr>幻灯片 11</vt:lpstr>
      <vt:lpstr>Next Step: JUNO for Mass Hierarchy</vt:lpstr>
      <vt:lpstr>From ASg/ARGO to LHAASO</vt:lpstr>
      <vt:lpstr>Current Space Program</vt:lpstr>
      <vt:lpstr>High Energy cosmic Radiation Detection (HERD) onboard the China’s Space Station</vt:lpstr>
      <vt:lpstr>CSNS</vt:lpstr>
      <vt:lpstr>ADS R&amp;D</vt:lpstr>
      <vt:lpstr>幻灯片 18</vt:lpstr>
      <vt:lpstr>BSRF: planning for future</vt:lpstr>
      <vt:lpstr>Large Projects at IHEP</vt:lpstr>
      <vt:lpstr>幻灯片 21</vt:lpstr>
      <vt:lpstr>Summary</vt:lpstr>
      <vt:lpstr>Enjoy IWAA2014  Enjoy your time in Beijing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IHEP</dc:title>
  <dc:creator>qin</dc:creator>
  <cp:lastModifiedBy>lenovo</cp:lastModifiedBy>
  <cp:revision>23</cp:revision>
  <dcterms:created xsi:type="dcterms:W3CDTF">2014-10-13T12:06:40Z</dcterms:created>
  <dcterms:modified xsi:type="dcterms:W3CDTF">2014-10-14T00:17:55Z</dcterms:modified>
</cp:coreProperties>
</file>