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9" r:id="rId3"/>
    <p:sldId id="261" r:id="rId4"/>
    <p:sldId id="291" r:id="rId5"/>
    <p:sldId id="263" r:id="rId6"/>
    <p:sldId id="262" r:id="rId7"/>
    <p:sldId id="265" r:id="rId8"/>
    <p:sldId id="267" r:id="rId9"/>
    <p:sldId id="266" r:id="rId10"/>
    <p:sldId id="272" r:id="rId11"/>
    <p:sldId id="278" r:id="rId12"/>
    <p:sldId id="281" r:id="rId13"/>
    <p:sldId id="279" r:id="rId14"/>
    <p:sldId id="268" r:id="rId15"/>
    <p:sldId id="269" r:id="rId16"/>
    <p:sldId id="271" r:id="rId17"/>
    <p:sldId id="270" r:id="rId18"/>
    <p:sldId id="292" r:id="rId19"/>
    <p:sldId id="274" r:id="rId20"/>
    <p:sldId id="282" r:id="rId21"/>
    <p:sldId id="283" r:id="rId22"/>
    <p:sldId id="284" r:id="rId23"/>
    <p:sldId id="287" r:id="rId24"/>
    <p:sldId id="286" r:id="rId25"/>
    <p:sldId id="273" r:id="rId26"/>
    <p:sldId id="288" r:id="rId27"/>
    <p:sldId id="294" r:id="rId28"/>
    <p:sldId id="295" r:id="rId29"/>
    <p:sldId id="296" r:id="rId30"/>
    <p:sldId id="297" r:id="rId31"/>
    <p:sldId id="289" r:id="rId32"/>
    <p:sldId id="298" r:id="rId33"/>
    <p:sldId id="299" r:id="rId34"/>
    <p:sldId id="300" r:id="rId3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81" autoAdjust="0"/>
    <p:restoredTop sz="99112" autoAdjust="0"/>
  </p:normalViewPr>
  <p:slideViewPr>
    <p:cSldViewPr>
      <p:cViewPr varScale="1">
        <p:scale>
          <a:sx n="97" d="100"/>
          <a:sy n="97" d="100"/>
        </p:scale>
        <p:origin x="-826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slide footer_blue_6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757338"/>
            <a:ext cx="9347200" cy="53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slide header_64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36800" y="0"/>
            <a:ext cx="9347200" cy="158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063066" y="154940"/>
            <a:ext cx="1945711" cy="30988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0B18B65-4CBA-DB46-9D73-AD0C58E7BE22}" type="datetime1">
              <a:rPr lang="en-US" smtClean="0"/>
              <a:pPr/>
              <a:t>10/8/2014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778933" y="8754111"/>
            <a:ext cx="5608320" cy="23241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r>
              <a:rPr lang="en-US" dirty="0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465146" y="8829967"/>
            <a:ext cx="543631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CA05E24-A365-DF40-BF27-0C4D1E380F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68582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C269693-4B73-3F4B-BE08-27CE2957F7EB}" type="datetime1">
              <a:rPr lang="en-US" smtClean="0"/>
              <a:pPr/>
              <a:t>10/8/2014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r>
              <a:rPr lang="en-US" dirty="0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B1A7F71-A600-874B-8C52-75C3F91F2D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15340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563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250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730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0777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432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6282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9980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1007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594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6255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089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9846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7378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5764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0576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8041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4110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9578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3051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4810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2401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861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7928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0476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0559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9482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9084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65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686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659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396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456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654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640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3079" name="Picture 7" descr="title header_Blue_6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8" descr="title footer_Blue_64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076CCD-B529-4CAB-B779-D22974D1110E}" type="datetime1">
              <a:rPr lang="en-US" smtClean="0"/>
              <a:t>10/8/2014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J.M. Penicka for the APS SCU Team       IWAA2014 Beijing, October 13-17,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70CE5E-93B9-4D67-9998-1D5196AF949D}" type="datetime1">
              <a:rPr lang="en-US" smtClean="0"/>
              <a:t>10/8/2014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J.M. Penicka for the APS SCU Team       IWAA2014 Beijing, October 13-17,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B93654-6EFE-4179-A704-89ECF6D28CB4}" type="datetime1">
              <a:rPr lang="en-US" smtClean="0"/>
              <a:t>10/8/2014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J.M. Penicka for the APS SCU Team       IWAA2014 Beijing, October 13-17,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A46557-0537-4D76-9D0A-DC61A11FA522}" type="datetime1">
              <a:rPr lang="en-US" smtClean="0"/>
              <a:t>10/8/2014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J.M. Penicka for the APS SCU Team       IWAA2014 Beijing, October 13-17,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F72B0F-ADC2-47A6-8B31-2B0D218CCEC3}" type="datetime1">
              <a:rPr lang="en-US" smtClean="0"/>
              <a:t>10/8/2014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J.M. Penicka for the APS SCU Team       IWAA2014 Beijing, October 13-17, 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49D83D-117D-4593-B2CA-53436C8947F8}" type="datetime1">
              <a:rPr lang="en-US" smtClean="0"/>
              <a:t>10/8/2014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J.M. Penicka for the APS SCU Team       IWAA2014 Beijing, October 13-17, 2014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931313-44D8-4C62-A8AF-AD2F98978111}" type="datetime1">
              <a:rPr lang="en-US" smtClean="0"/>
              <a:t>10/8/2014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J.M. Penicka for the APS SCU Team       IWAA2014 Beijing, October 13-17,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56226B-16D1-49F9-A2F2-7FC6031D9238}" type="datetime1">
              <a:rPr lang="en-US" smtClean="0"/>
              <a:t>10/8/2014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J.M. Penicka for the APS SCU Team       IWAA2014 Beijing, October 13-17,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1"/>
            <a:ext cx="3008313" cy="44196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014B18-FAF2-4597-9830-2BF96B69B0CC}" type="datetime1">
              <a:rPr lang="en-US" smtClean="0"/>
              <a:t>10/8/2014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J.M. Penicka for the APS SCU Team       IWAA2014 Beijing, October 13-17, 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EF1503-3ACC-4296-8F0F-86A190A41357}" type="datetime1">
              <a:rPr lang="en-US" smtClean="0"/>
              <a:t>10/8/2014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J.M. Penicka for the APS SCU Team       IWAA2014 Beijing, October 13-17, 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5" descr="slide footer_blue_646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24600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99A7B923-20F0-4605-BD5B-BC86D37AD5B0}" type="datetime1">
              <a:rPr lang="en-US" smtClean="0"/>
              <a:t>10/8/2014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smtClean="0"/>
              <a:t>J.M. Penicka for the APS SCU Team       IWAA2014 Beijing, October 13-17, 2014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31" name="Picture 7" descr="slide header_646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4400" y="2228671"/>
            <a:ext cx="72961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Alignment of Superconducting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Undulators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 at the APS 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14400" y="4572000"/>
            <a:ext cx="3048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-128" charset="2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700" smtClean="0"/>
              <a:t>Jaromir</a:t>
            </a:r>
            <a:r>
              <a:rPr lang="en-US" sz="2600" smtClean="0"/>
              <a:t> M. Penicka</a:t>
            </a:r>
          </a:p>
          <a:p>
            <a:r>
              <a:rPr lang="en-US" sz="2400" smtClean="0"/>
              <a:t>for the APS SCU team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533400" y="6486525"/>
            <a:ext cx="203934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00" dirty="0">
                <a:solidFill>
                  <a:srgbClr val="616161"/>
                </a:solidFill>
              </a:rPr>
              <a:t>IWAA2014 Beijing, October 13-17,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478" y="274638"/>
            <a:ext cx="7770322" cy="411162"/>
          </a:xfrm>
        </p:spPr>
        <p:txBody>
          <a:bodyPr/>
          <a:lstStyle/>
          <a:p>
            <a:r>
              <a:rPr lang="en-US" dirty="0" smtClean="0"/>
              <a:t>Cold Mass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78" y="685801"/>
            <a:ext cx="7313122" cy="556963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J.M. Penicka for the APS SCU Team       IWAA2014 Beijing, October 13-17,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53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478" y="274638"/>
            <a:ext cx="7770322" cy="411162"/>
          </a:xfrm>
        </p:spPr>
        <p:txBody>
          <a:bodyPr/>
          <a:lstStyle/>
          <a:p>
            <a:r>
              <a:rPr lang="en-US" dirty="0" smtClean="0"/>
              <a:t>20 K Radiation Shield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799"/>
            <a:ext cx="7311889" cy="556869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J.M. Penicka for the APS SCU Team       IWAA2014 Beijing, October 13-17,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7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478" y="274638"/>
            <a:ext cx="7770322" cy="411162"/>
          </a:xfrm>
        </p:spPr>
        <p:txBody>
          <a:bodyPr/>
          <a:lstStyle/>
          <a:p>
            <a:r>
              <a:rPr lang="en-US" dirty="0" smtClean="0"/>
              <a:t>60 K Radiation Shield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799"/>
            <a:ext cx="7315200" cy="557121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J.M. Penicka for the APS SCU Team       IWAA2014 Beijing, October 13-17,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64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478" y="274638"/>
            <a:ext cx="7770322" cy="411162"/>
          </a:xfrm>
        </p:spPr>
        <p:txBody>
          <a:bodyPr/>
          <a:lstStyle/>
          <a:p>
            <a:r>
              <a:rPr lang="en-US" dirty="0" smtClean="0"/>
              <a:t>Vacuum Vessel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57121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J.M. Penicka for the APS SCU Team       IWAA2014 Beijing, October 13-17,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95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dirty="0" smtClean="0"/>
              <a:t>Cold Mass Assembly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Penicka for the APS SCU Team       IWAA2014 Beijing, October 13-17,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6964"/>
            <a:ext cx="9144000" cy="30820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19600" y="5117987"/>
            <a:ext cx="441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616161"/>
                </a:solidFill>
              </a:rPr>
              <a:t>Conventional optical tooling methods</a:t>
            </a:r>
            <a:endParaRPr lang="en-US" dirty="0">
              <a:solidFill>
                <a:srgbClr val="616161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US" dirty="0" smtClean="0"/>
              <a:t> Tolerance ±75 microns in X,Y achievable</a:t>
            </a:r>
            <a:endParaRPr lang="en-US" dirty="0">
              <a:solidFill>
                <a:srgbClr val="61616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55" y="4114800"/>
            <a:ext cx="3581400" cy="2006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52800" y="1002268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Support frame – magnet structure – vacuum chamber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26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dirty="0" smtClean="0"/>
              <a:t>Cold Mass </a:t>
            </a:r>
            <a:r>
              <a:rPr lang="en-US" dirty="0" err="1" smtClean="0"/>
              <a:t>Fiducialization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Penicka for the APS SCU Team       IWAA2014 Beijing, October 13-17,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" y="1513609"/>
            <a:ext cx="9067799" cy="4659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53340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Optical Tooling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Articulating CMM (FARO)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33400"/>
            <a:ext cx="2896026" cy="170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6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dirty="0" smtClean="0"/>
              <a:t>Cold Mass - Vacuum Vessel Assembly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Penicka for the APS SCU Team       IWAA2014 Beijing, October 13-17,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4386804" cy="44288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352" y="1371600"/>
            <a:ext cx="4778320" cy="445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5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Kevlar band suspension system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Penicka for the APS SCU Team       IWAA2014 Beijing, October 13-17,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2362200"/>
            <a:ext cx="4419600" cy="3314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8" y="2362200"/>
            <a:ext cx="4422777" cy="33170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47799" y="5697467"/>
            <a:ext cx="1600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Upstream end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95999" y="569746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smtClean="0">
                <a:solidFill>
                  <a:srgbClr val="616161"/>
                </a:solidFill>
              </a:rPr>
              <a:t>Downstream </a:t>
            </a:r>
            <a:r>
              <a:rPr lang="en-US" dirty="0">
                <a:solidFill>
                  <a:srgbClr val="616161"/>
                </a:solidFill>
              </a:rPr>
              <a:t>end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200" y="91440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The alignment of the cold mass within the vacuum vessel assembly was accomplished by adjusting the Kevlar suspension bands </a:t>
            </a:r>
            <a:r>
              <a:rPr lang="en-GB" dirty="0" smtClean="0"/>
              <a:t>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The </a:t>
            </a:r>
            <a:r>
              <a:rPr lang="en-GB" dirty="0"/>
              <a:t>coordinates of the vacuum vessel and cold mass </a:t>
            </a:r>
            <a:r>
              <a:rPr lang="en-GB" dirty="0" err="1"/>
              <a:t>fiducials</a:t>
            </a:r>
            <a:r>
              <a:rPr lang="en-GB" dirty="0"/>
              <a:t> were monitored with the laser </a:t>
            </a:r>
            <a:r>
              <a:rPr lang="en-GB" dirty="0" smtClean="0"/>
              <a:t>tracker and N3 optical level.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45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4572000" cy="533400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Cooling Displacement Test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Penicka for the APS SCU Team       IWAA2014 Beijing, October 13-17,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" y="3886200"/>
            <a:ext cx="4800600" cy="160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4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63562"/>
          </a:xfrm>
        </p:spPr>
        <p:txBody>
          <a:bodyPr/>
          <a:lstStyle/>
          <a:p>
            <a:r>
              <a:rPr lang="en-US" sz="2800" dirty="0" smtClean="0"/>
              <a:t>Cooling Displacement Test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Penicka for the APS SCU Team       IWAA2014 Beijing, October 13-17,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09600" y="1182231"/>
            <a:ext cx="7924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The </a:t>
            </a:r>
            <a:r>
              <a:rPr lang="en-US" sz="2000" dirty="0"/>
              <a:t>seven pairs of spherical targets were placed in the beam chamber at predefined locations </a:t>
            </a:r>
            <a:r>
              <a:rPr lang="en-US" sz="2000" dirty="0" smtClean="0"/>
              <a:t>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The </a:t>
            </a:r>
            <a:r>
              <a:rPr lang="en-US" sz="2000" dirty="0"/>
              <a:t>pairs of sphere targets were "spring-loaded" with stiff wire to engage the cylindrical profile of the chamber in the horizontal </a:t>
            </a:r>
            <a:r>
              <a:rPr lang="en-US" sz="2000" dirty="0" smtClean="0"/>
              <a:t>plane.</a:t>
            </a:r>
            <a:endParaRPr lang="en-US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By </a:t>
            </a:r>
            <a:r>
              <a:rPr lang="en-US" sz="2000" dirty="0"/>
              <a:t>observing the top and bottom edges of </a:t>
            </a:r>
            <a:r>
              <a:rPr lang="en-US" sz="2000" dirty="0" smtClean="0"/>
              <a:t>the spheres </a:t>
            </a:r>
            <a:r>
              <a:rPr lang="en-US" sz="2000" dirty="0"/>
              <a:t>by N3 optical level the </a:t>
            </a:r>
            <a:r>
              <a:rPr lang="en-US" sz="2000" dirty="0" smtClean="0"/>
              <a:t>vertical position of </a:t>
            </a:r>
            <a:r>
              <a:rPr lang="en-US" sz="2000" dirty="0"/>
              <a:t>the beam chamber was measured during the cool-down and warm-up </a:t>
            </a:r>
            <a:r>
              <a:rPr lang="en-US" sz="2000" dirty="0" smtClean="0"/>
              <a:t>cycle. 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9" y="3886200"/>
            <a:ext cx="4800600" cy="160071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486400" y="4136663"/>
            <a:ext cx="3276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Spherical target inside the prototype of the SCU0 vacuum chamber photographed through the alignment scope of the optical level</a:t>
            </a:r>
            <a:r>
              <a:rPr lang="en-GB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704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Outline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sz="3200" dirty="0" smtClean="0"/>
              <a:t>Introduction</a:t>
            </a:r>
          </a:p>
          <a:p>
            <a:r>
              <a:rPr lang="en-US" sz="3200" dirty="0" smtClean="0"/>
              <a:t>SCU design overview</a:t>
            </a:r>
          </a:p>
          <a:p>
            <a:r>
              <a:rPr lang="en-US" sz="3200" dirty="0" smtClean="0"/>
              <a:t>SCU0 Assembly and </a:t>
            </a:r>
            <a:r>
              <a:rPr lang="en-US" sz="3200" dirty="0" err="1" smtClean="0"/>
              <a:t>fiducialization</a:t>
            </a:r>
            <a:endParaRPr lang="en-US" sz="3200" dirty="0" smtClean="0"/>
          </a:p>
          <a:p>
            <a:r>
              <a:rPr lang="en-US" sz="3200" dirty="0" smtClean="0"/>
              <a:t>Cooling displacement compensation</a:t>
            </a:r>
          </a:p>
          <a:p>
            <a:r>
              <a:rPr lang="en-US" sz="3200" dirty="0" smtClean="0"/>
              <a:t>Alignment in the APS storage ring</a:t>
            </a:r>
          </a:p>
          <a:p>
            <a:r>
              <a:rPr lang="en-US" sz="3200" dirty="0" smtClean="0"/>
              <a:t>Final beam-based alignment and monitoring</a:t>
            </a:r>
          </a:p>
          <a:p>
            <a:r>
              <a:rPr lang="en-US" sz="3200" dirty="0" smtClean="0"/>
              <a:t>Summary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7225" y="6307138"/>
            <a:ext cx="3914775" cy="246062"/>
          </a:xfrm>
        </p:spPr>
        <p:txBody>
          <a:bodyPr/>
          <a:lstStyle/>
          <a:p>
            <a:pPr lvl="0"/>
            <a:r>
              <a:rPr lang="en-US" dirty="0" smtClean="0"/>
              <a:t>J.M. </a:t>
            </a:r>
            <a:r>
              <a:rPr lang="en-US" dirty="0" err="1" smtClean="0"/>
              <a:t>Penicka</a:t>
            </a:r>
            <a:r>
              <a:rPr lang="en-US" dirty="0" smtClean="0"/>
              <a:t> for the APS SCU Team       IWAA2014 Beijing, October 13-17, 2014</a:t>
            </a:r>
            <a:endParaRPr lang="en-US" dirty="0">
              <a:solidFill>
                <a:srgbClr val="61616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39762"/>
          </a:xfrm>
        </p:spPr>
        <p:txBody>
          <a:bodyPr/>
          <a:lstStyle/>
          <a:p>
            <a:r>
              <a:rPr lang="en-US" dirty="0" smtClean="0"/>
              <a:t>Location of Spherical Targets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5638800"/>
            <a:ext cx="6858000" cy="381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Positions 1, 3, 5, and 7 are at the beam chamber support locations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Penicka for the APS SCU Team       IWAA2014 Beijing, October 13-17,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90600"/>
            <a:ext cx="8001000" cy="45736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53200" y="6156262"/>
            <a:ext cx="1799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Courtesy M. </a:t>
            </a:r>
            <a:r>
              <a:rPr lang="en-US" dirty="0" err="1" smtClean="0">
                <a:solidFill>
                  <a:schemeClr val="tx2"/>
                </a:solidFill>
              </a:rPr>
              <a:t>Kasa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74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57200"/>
          </a:xfrm>
        </p:spPr>
        <p:txBody>
          <a:bodyPr/>
          <a:lstStyle/>
          <a:p>
            <a:r>
              <a:rPr lang="en-US" dirty="0" smtClean="0"/>
              <a:t>Cool-down and Warm-up </a:t>
            </a:r>
            <a:r>
              <a:rPr lang="en-US" dirty="0"/>
              <a:t>C</a:t>
            </a:r>
            <a:r>
              <a:rPr lang="en-US" dirty="0" smtClean="0"/>
              <a:t>ycle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Penicka for the APS SCU Team       IWAA2014 Beijing, October 13-17,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04875"/>
            <a:ext cx="85344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53200" y="6156262"/>
            <a:ext cx="1799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Courtesy M. </a:t>
            </a:r>
            <a:r>
              <a:rPr lang="en-US" dirty="0" err="1" smtClean="0">
                <a:solidFill>
                  <a:schemeClr val="tx2"/>
                </a:solidFill>
              </a:rPr>
              <a:t>Kasa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56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Penicka for the APS SCU Team       IWAA2014 Beijing, October 13-17,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05256"/>
            <a:ext cx="85344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57200"/>
          </a:xfrm>
        </p:spPr>
        <p:txBody>
          <a:bodyPr/>
          <a:lstStyle/>
          <a:p>
            <a:r>
              <a:rPr lang="en-US" dirty="0" smtClean="0"/>
              <a:t>Cool-down and Warm-up </a:t>
            </a:r>
            <a:r>
              <a:rPr lang="en-US" dirty="0"/>
              <a:t>C</a:t>
            </a:r>
            <a:r>
              <a:rPr lang="en-US" dirty="0" smtClean="0"/>
              <a:t>ycle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53200" y="6156262"/>
            <a:ext cx="1799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Courtesy M. </a:t>
            </a:r>
            <a:r>
              <a:rPr lang="en-US" dirty="0" err="1" smtClean="0">
                <a:solidFill>
                  <a:schemeClr val="tx2"/>
                </a:solidFill>
              </a:rPr>
              <a:t>Kasa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76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Penicka for the APS SCU Team       IWAA2014 Beijing, October 13-17,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2" y="905256"/>
            <a:ext cx="8531352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57200"/>
          </a:xfrm>
        </p:spPr>
        <p:txBody>
          <a:bodyPr/>
          <a:lstStyle/>
          <a:p>
            <a:r>
              <a:rPr lang="en-US" dirty="0" smtClean="0"/>
              <a:t>Cool-down and Warm-up </a:t>
            </a:r>
            <a:r>
              <a:rPr lang="en-US" dirty="0"/>
              <a:t>C</a:t>
            </a:r>
            <a:r>
              <a:rPr lang="en-US" dirty="0" smtClean="0"/>
              <a:t>ycle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53200" y="6156262"/>
            <a:ext cx="1799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Courtesy M. </a:t>
            </a:r>
            <a:r>
              <a:rPr lang="en-US" dirty="0" err="1" smtClean="0">
                <a:solidFill>
                  <a:schemeClr val="tx2"/>
                </a:solidFill>
              </a:rPr>
              <a:t>Kasa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46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Penicka for the APS SCU Team       IWAA2014 Beijing, October 13-17,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2" y="905256"/>
            <a:ext cx="8531352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57200"/>
          </a:xfrm>
        </p:spPr>
        <p:txBody>
          <a:bodyPr/>
          <a:lstStyle/>
          <a:p>
            <a:r>
              <a:rPr lang="en-US" dirty="0" smtClean="0"/>
              <a:t>Cool-down and Warm-up </a:t>
            </a:r>
            <a:r>
              <a:rPr lang="en-US" dirty="0"/>
              <a:t>C</a:t>
            </a:r>
            <a:r>
              <a:rPr lang="en-US" dirty="0" smtClean="0"/>
              <a:t>ycle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53200" y="6156262"/>
            <a:ext cx="1799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Courtesy M. </a:t>
            </a:r>
            <a:r>
              <a:rPr lang="en-US" dirty="0" err="1" smtClean="0">
                <a:solidFill>
                  <a:schemeClr val="tx2"/>
                </a:solidFill>
              </a:rPr>
              <a:t>Kasa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1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2"/>
          </a:xfrm>
        </p:spPr>
        <p:txBody>
          <a:bodyPr/>
          <a:lstStyle/>
          <a:p>
            <a:r>
              <a:rPr lang="en-US" dirty="0" smtClean="0"/>
              <a:t>Aluminum Links Compensation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Penicka for the APS SCU Team       IWAA2014 Beijing, October 13-17,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47799" y="5882133"/>
            <a:ext cx="1600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Upstream end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95999" y="5882133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smtClean="0">
                <a:solidFill>
                  <a:srgbClr val="616161"/>
                </a:solidFill>
              </a:rPr>
              <a:t>Downstream </a:t>
            </a:r>
            <a:r>
              <a:rPr lang="en-US" dirty="0">
                <a:solidFill>
                  <a:srgbClr val="616161"/>
                </a:solidFill>
              </a:rPr>
              <a:t>end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0609" y="838200"/>
            <a:ext cx="8420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To eliminate displacement of the beam chamber/magnets assembly during the cooling process </a:t>
            </a:r>
            <a:r>
              <a:rPr lang="en-US" dirty="0" smtClean="0"/>
              <a:t>the </a:t>
            </a:r>
            <a:r>
              <a:rPr lang="en-US" dirty="0"/>
              <a:t>Kevlar </a:t>
            </a:r>
            <a:r>
              <a:rPr lang="en-US" dirty="0" smtClean="0"/>
              <a:t>strings were modified with the </a:t>
            </a:r>
            <a:r>
              <a:rPr lang="en-US" dirty="0"/>
              <a:t>aluminum </a:t>
            </a:r>
            <a:r>
              <a:rPr lang="en-US" dirty="0" smtClean="0"/>
              <a:t>links.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length of the aluminum links was calculated to compensate for the thermal elongation of Kevlar and thermal contraction of stainless steel part </a:t>
            </a:r>
            <a:r>
              <a:rPr lang="en-US" dirty="0" smtClean="0"/>
              <a:t>as </a:t>
            </a:r>
            <a:r>
              <a:rPr lang="en-US" dirty="0"/>
              <a:t>well as mechanical elongation of the Kevlar caused by pressure difference. 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567433"/>
            <a:ext cx="4419600" cy="3314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67433"/>
            <a:ext cx="44196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3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669" y="152400"/>
            <a:ext cx="8305800" cy="563562"/>
          </a:xfrm>
        </p:spPr>
        <p:txBody>
          <a:bodyPr/>
          <a:lstStyle/>
          <a:p>
            <a:r>
              <a:rPr lang="en-US" dirty="0"/>
              <a:t>SCU magnetic </a:t>
            </a:r>
            <a:r>
              <a:rPr lang="en-US" dirty="0" smtClean="0"/>
              <a:t>measurement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J.M. Penicka for the APS SCU Team       IWAA2014 Beijing, October 13-17,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Picture 2" descr="SU_vacuum chamber_extrusion_new_02_10 Model (1)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352" y="3002257"/>
            <a:ext cx="8229600" cy="3228975"/>
          </a:xfrm>
          <a:noFill/>
        </p:spPr>
      </p:pic>
      <p:sp>
        <p:nvSpPr>
          <p:cNvPr id="7" name="Oval 6"/>
          <p:cNvSpPr/>
          <p:nvPr/>
        </p:nvSpPr>
        <p:spPr bwMode="auto">
          <a:xfrm>
            <a:off x="4281652" y="4299245"/>
            <a:ext cx="500063" cy="482600"/>
          </a:xfrm>
          <a:prstGeom prst="ellipse">
            <a:avLst/>
          </a:prstGeom>
          <a:noFill/>
          <a:ln w="635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16161"/>
              </a:solidFill>
              <a:ea typeface="MS PGothic" pitchFamily="34" charset="-128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359440" y="4377032"/>
            <a:ext cx="336550" cy="327025"/>
          </a:xfrm>
          <a:prstGeom prst="ellipse">
            <a:avLst/>
          </a:prstGeom>
          <a:noFill/>
          <a:ln w="508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16161"/>
              </a:solidFill>
              <a:ea typeface="MS PGothic" pitchFamily="34" charset="-128"/>
            </a:endParaRP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829606" y="3023253"/>
            <a:ext cx="16303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MS PGothic" pitchFamily="34" charset="-128"/>
              </a:rPr>
              <a:t>Cold (20K) Al beam chamber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rot="10800000" flipV="1">
            <a:off x="4824577" y="3738857"/>
            <a:ext cx="1060450" cy="715963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5332577" y="3087982"/>
            <a:ext cx="16335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MS PGothic" pitchFamily="34" charset="-128"/>
              </a:rPr>
              <a:t>Warm (~300K) Ti guiding tube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rot="16200000" flipH="1">
            <a:off x="2341727" y="3748382"/>
            <a:ext cx="406400" cy="368300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2518651" y="2063568"/>
            <a:ext cx="247253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MS PGothic" pitchFamily="34" charset="-128"/>
              </a:rPr>
              <a:t>Warm (~300K) carbon fiber tube holding Hall </a:t>
            </a:r>
            <a:r>
              <a:rPr lang="en-US" dirty="0" smtClean="0">
                <a:solidFill>
                  <a:srgbClr val="000000"/>
                </a:solidFill>
                <a:ea typeface="MS PGothic" pitchFamily="34" charset="-128"/>
              </a:rPr>
              <a:t>probe or 4 mm wide Integral coil or fiber optic alignment target</a:t>
            </a:r>
            <a:endParaRPr lang="en-US" dirty="0">
              <a:solidFill>
                <a:srgbClr val="000000"/>
              </a:solidFill>
              <a:ea typeface="MS PGothic" pitchFamily="34" charset="-128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3437102" y="3567407"/>
            <a:ext cx="1028700" cy="866775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26"/>
          <p:cNvCxnSpPr>
            <a:cxnSpLocks noChangeShapeType="1"/>
          </p:cNvCxnSpPr>
          <p:nvPr/>
        </p:nvCxnSpPr>
        <p:spPr bwMode="auto">
          <a:xfrm flipV="1">
            <a:off x="4522952" y="4538957"/>
            <a:ext cx="771525" cy="9525"/>
          </a:xfrm>
          <a:prstGeom prst="straightConnector1">
            <a:avLst/>
          </a:prstGeom>
          <a:noFill/>
          <a:ln w="19050" algn="ctr">
            <a:solidFill>
              <a:schemeClr val="tx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28"/>
          <p:cNvSpPr txBox="1">
            <a:spLocks noChangeArrowheads="1"/>
          </p:cNvSpPr>
          <p:nvPr/>
        </p:nvSpPr>
        <p:spPr bwMode="auto">
          <a:xfrm>
            <a:off x="5199227" y="4262732"/>
            <a:ext cx="311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616161"/>
                </a:solidFill>
                <a:ea typeface="MS PGothic" pitchFamily="34" charset="-128"/>
              </a:rPr>
              <a:t>X</a:t>
            </a:r>
          </a:p>
        </p:txBody>
      </p:sp>
      <p:cxnSp>
        <p:nvCxnSpPr>
          <p:cNvPr id="17" name="Straight Arrow Connector 31"/>
          <p:cNvCxnSpPr>
            <a:cxnSpLocks noChangeShapeType="1"/>
          </p:cNvCxnSpPr>
          <p:nvPr/>
        </p:nvCxnSpPr>
        <p:spPr bwMode="auto">
          <a:xfrm rot="5400000" flipH="1" flipV="1">
            <a:off x="4142746" y="4158751"/>
            <a:ext cx="800100" cy="1588"/>
          </a:xfrm>
          <a:prstGeom prst="straightConnector1">
            <a:avLst/>
          </a:prstGeom>
          <a:noFill/>
          <a:ln w="19050" algn="ctr">
            <a:solidFill>
              <a:schemeClr val="tx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Box 33"/>
          <p:cNvSpPr txBox="1">
            <a:spLocks noChangeArrowheads="1"/>
          </p:cNvSpPr>
          <p:nvPr/>
        </p:nvSpPr>
        <p:spPr bwMode="auto">
          <a:xfrm>
            <a:off x="4484852" y="3491207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616161"/>
                </a:solidFill>
                <a:ea typeface="MS PGothic" pitchFamily="34" charset="-128"/>
              </a:rPr>
              <a:t>Y</a:t>
            </a:r>
          </a:p>
        </p:txBody>
      </p:sp>
      <p:sp>
        <p:nvSpPr>
          <p:cNvPr id="19" name="TextBox 14"/>
          <p:cNvSpPr txBox="1">
            <a:spLocks noChangeArrowheads="1"/>
          </p:cNvSpPr>
          <p:nvPr/>
        </p:nvSpPr>
        <p:spPr bwMode="auto">
          <a:xfrm>
            <a:off x="3018002" y="4431007"/>
            <a:ext cx="1633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MS PGothic" pitchFamily="34" charset="-128"/>
              </a:rPr>
              <a:t>Vacuum</a:t>
            </a:r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>
            <a:off x="4896015" y="4902495"/>
            <a:ext cx="584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MS PGothic" pitchFamily="34" charset="-128"/>
              </a:rPr>
              <a:t>Air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 rot="16200000" flipH="1">
            <a:off x="4611059" y="4725488"/>
            <a:ext cx="385762" cy="250825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arrow" w="med" len="med"/>
            <a:tailEnd type="none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533400" y="990600"/>
            <a:ext cx="8077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Mitigation of the thermal shift verified </a:t>
            </a:r>
            <a:r>
              <a:rPr lang="en-US" dirty="0"/>
              <a:t>during the next cool-down warm-up cycle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Beam </a:t>
            </a:r>
            <a:r>
              <a:rPr lang="en-US" dirty="0"/>
              <a:t>chamber monitoring was incorporated into the magnetic measurement procedure.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53200" y="6156262"/>
            <a:ext cx="1890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Courtesy C. </a:t>
            </a:r>
            <a:r>
              <a:rPr lang="en-US" dirty="0" err="1" smtClean="0">
                <a:solidFill>
                  <a:schemeClr val="tx2"/>
                </a:solidFill>
              </a:rPr>
              <a:t>Doose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37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563562"/>
          </a:xfrm>
        </p:spPr>
        <p:txBody>
          <a:bodyPr/>
          <a:lstStyle/>
          <a:p>
            <a:r>
              <a:rPr lang="en-US" dirty="0" smtClean="0"/>
              <a:t>Alignment in the APS storage ring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838200"/>
            <a:ext cx="5816321" cy="54102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Penicka for the APS SCU Team       IWAA2014 Beijing, October 13-17,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838200"/>
            <a:ext cx="26670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SCU0 was installed in SR sector 6, downstream of a half-length ID chamber with 7.5 mm vertical aperture.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 optical level and precision transit-square were utilized to position the SCU0 at its </a:t>
            </a:r>
            <a:r>
              <a:rPr lang="en-US" sz="1600" dirty="0" smtClean="0"/>
              <a:t>ideal location.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 </a:t>
            </a:r>
            <a:r>
              <a:rPr lang="en-US" sz="1600" dirty="0"/>
              <a:t>laser tracker oriented to the storage ring control network was </a:t>
            </a:r>
            <a:r>
              <a:rPr lang="en-US" sz="1600" dirty="0" smtClean="0"/>
              <a:t>used </a:t>
            </a:r>
            <a:r>
              <a:rPr lang="en-US" sz="1600" dirty="0"/>
              <a:t>to provide a redundant quality assurance </a:t>
            </a:r>
            <a:r>
              <a:rPr lang="en-US" sz="1600" dirty="0" smtClean="0"/>
              <a:t>check.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Beam-based </a:t>
            </a:r>
            <a:r>
              <a:rPr lang="en-GB" sz="1600" dirty="0"/>
              <a:t>alignment was foreseen as a necessary final step to confirm and fine tune the position of the SCU0 after </a:t>
            </a:r>
            <a:r>
              <a:rPr lang="en-GB" sz="1600" dirty="0" smtClean="0"/>
              <a:t>cool-down.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4212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J.M. Penicka for the APS SCU Team       IWAA2014 Beijing, October 13-17,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83" y="666425"/>
            <a:ext cx="8458200" cy="15411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563562"/>
          </a:xfrm>
        </p:spPr>
        <p:txBody>
          <a:bodyPr/>
          <a:lstStyle/>
          <a:p>
            <a:r>
              <a:rPr lang="en-US" dirty="0" smtClean="0"/>
              <a:t>Beam-based Chamber Alignment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2286000"/>
            <a:ext cx="4038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Chamber alignment critical to protect SCU0 from excessive beam-induced heat loads.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</a:t>
            </a:r>
            <a:r>
              <a:rPr lang="en-GB" dirty="0" smtClean="0"/>
              <a:t>ovel </a:t>
            </a:r>
            <a:r>
              <a:rPr lang="en-GB" dirty="0"/>
              <a:t>beam-based </a:t>
            </a:r>
            <a:r>
              <a:rPr lang="en-GB" dirty="0" smtClean="0"/>
              <a:t>alignment using thermal </a:t>
            </a:r>
            <a:r>
              <a:rPr lang="en-GB" dirty="0"/>
              <a:t>sensors mounted on the SCU0 beam chamber was </a:t>
            </a:r>
            <a:r>
              <a:rPr lang="en-GB" dirty="0" smtClean="0"/>
              <a:t>developed at APS.</a:t>
            </a:r>
            <a:r>
              <a:rPr lang="en-GB" dirty="0" smtClean="0">
                <a:solidFill>
                  <a:schemeClr val="tx2"/>
                </a:solidFill>
              </a:rPr>
              <a:t>*</a:t>
            </a:r>
            <a:r>
              <a:rPr lang="en-GB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Electron beam steering vertically and thermal </a:t>
            </a:r>
            <a:r>
              <a:rPr lang="en-GB" dirty="0"/>
              <a:t>sensor minima determine the vertical </a:t>
            </a:r>
            <a:r>
              <a:rPr lang="en-GB" dirty="0" err="1"/>
              <a:t>center</a:t>
            </a:r>
            <a:r>
              <a:rPr lang="en-GB" dirty="0"/>
              <a:t> of the </a:t>
            </a:r>
            <a:r>
              <a:rPr lang="en-GB" dirty="0" smtClean="0"/>
              <a:t>SCU0 chamber with respect to the user beam orbit with 0.100 mm accuracy.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977" y="2160318"/>
            <a:ext cx="4466037" cy="32116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24398" y="5334000"/>
            <a:ext cx="42926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Vertical </a:t>
            </a:r>
            <a:r>
              <a:rPr lang="en-GB" sz="1600" dirty="0" err="1"/>
              <a:t>center</a:t>
            </a:r>
            <a:r>
              <a:rPr lang="en-GB" sz="1600" dirty="0"/>
              <a:t> of chamber with respect to the user beam orbit. Sensors 2-6, January 2013 data.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553200" y="6096000"/>
            <a:ext cx="1747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* K. </a:t>
            </a:r>
            <a:r>
              <a:rPr lang="en-US" dirty="0" err="1" smtClean="0">
                <a:solidFill>
                  <a:schemeClr val="tx2"/>
                </a:solidFill>
              </a:rPr>
              <a:t>Harkay</a:t>
            </a:r>
            <a:r>
              <a:rPr lang="en-US" dirty="0" smtClean="0">
                <a:solidFill>
                  <a:schemeClr val="tx2"/>
                </a:solidFill>
              </a:rPr>
              <a:t> et al.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76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63562"/>
          </a:xfrm>
        </p:spPr>
        <p:txBody>
          <a:bodyPr/>
          <a:lstStyle/>
          <a:p>
            <a:r>
              <a:rPr lang="en-US" dirty="0" smtClean="0"/>
              <a:t>Chamber alignment stability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J.M. Penicka for the APS SCU Team       IWAA2014 Beijing, October 13-17,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44" y="1056290"/>
            <a:ext cx="7045711" cy="5105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53200" y="6096000"/>
            <a:ext cx="1941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Courtesy K. </a:t>
            </a:r>
            <a:r>
              <a:rPr lang="en-US" dirty="0" err="1" smtClean="0">
                <a:solidFill>
                  <a:schemeClr val="tx2"/>
                </a:solidFill>
              </a:rPr>
              <a:t>Harkay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57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639762"/>
          </a:xfrm>
        </p:spPr>
        <p:txBody>
          <a:bodyPr/>
          <a:lstStyle/>
          <a:p>
            <a:r>
              <a:rPr lang="en-US" dirty="0" smtClean="0"/>
              <a:t>Advanced Photon Source (APS)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Penicka for the APS SCU Team       IWAA2014 Beijing, October 13-17,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713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696200" cy="563562"/>
          </a:xfrm>
        </p:spPr>
        <p:txBody>
          <a:bodyPr/>
          <a:lstStyle/>
          <a:p>
            <a:r>
              <a:rPr lang="en-US" dirty="0" smtClean="0"/>
              <a:t>Realignment of SCU0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J.M. Penicka for the APS SCU Team       IWAA2014 Beijing, October 13-17,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53200" y="6096000"/>
            <a:ext cx="1941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Courtesy K. </a:t>
            </a:r>
            <a:r>
              <a:rPr lang="en-US" dirty="0" err="1" smtClean="0">
                <a:solidFill>
                  <a:schemeClr val="tx2"/>
                </a:solidFill>
              </a:rPr>
              <a:t>Harkay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07" y="1003738"/>
            <a:ext cx="7187185" cy="516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4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15" y="45680"/>
            <a:ext cx="9031285" cy="533459"/>
          </a:xfrm>
        </p:spPr>
        <p:txBody>
          <a:bodyPr>
            <a:normAutofit/>
          </a:bodyPr>
          <a:lstStyle/>
          <a:p>
            <a:pPr algn="l"/>
            <a:r>
              <a:rPr lang="en-US" sz="2600" b="1" dirty="0" smtClean="0">
                <a:solidFill>
                  <a:srgbClr val="1F497D"/>
                </a:solidFill>
                <a:latin typeface="Trebuchet MS"/>
                <a:cs typeface="Trebuchet MS"/>
              </a:rPr>
              <a:t>User experiments with SCU0</a:t>
            </a:r>
            <a:endParaRPr lang="en-US" sz="2600" b="1" dirty="0">
              <a:solidFill>
                <a:srgbClr val="1F497D"/>
              </a:solidFill>
              <a:latin typeface="Trebuchet MS"/>
              <a:cs typeface="Trebuchet MS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302621" y="887505"/>
            <a:ext cx="4038600" cy="5181600"/>
          </a:xfrm>
          <a:prstGeom prst="roundRect">
            <a:avLst>
              <a:gd name="adj" fmla="val 6905"/>
            </a:avLst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610600" y="6489700"/>
            <a:ext cx="384175" cy="365125"/>
          </a:xfrm>
          <a:prstGeom prst="rect">
            <a:avLst/>
          </a:prstGeom>
        </p:spPr>
        <p:txBody>
          <a:bodyPr/>
          <a:lstStyle/>
          <a:p>
            <a:fld id="{6C83C01F-95A4-4D44-A6A3-675D4D10F6D1}" type="slidenum">
              <a:rPr lang="en-US" smtClean="0"/>
              <a:pPr/>
              <a:t>31</a:t>
            </a:fld>
            <a:endParaRPr lang="en-US"/>
          </a:p>
        </p:txBody>
      </p:sp>
      <p:cxnSp>
        <p:nvCxnSpPr>
          <p:cNvPr id="40" name="Straight Connector 11"/>
          <p:cNvCxnSpPr>
            <a:cxnSpLocks noChangeShapeType="1"/>
          </p:cNvCxnSpPr>
          <p:nvPr/>
        </p:nvCxnSpPr>
        <p:spPr bwMode="auto">
          <a:xfrm>
            <a:off x="1226271" y="5565360"/>
            <a:ext cx="1150938" cy="0"/>
          </a:xfrm>
          <a:prstGeom prst="line">
            <a:avLst/>
          </a:prstGeom>
          <a:noFill/>
          <a:ln w="2857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" name="正方形/長方形 6"/>
          <p:cNvSpPr>
            <a:spLocks noChangeArrowheads="1"/>
          </p:cNvSpPr>
          <p:nvPr/>
        </p:nvSpPr>
        <p:spPr bwMode="auto">
          <a:xfrm>
            <a:off x="302621" y="5154705"/>
            <a:ext cx="3886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 smtClean="0"/>
              <a:t>Cover image for August 2013 issue of Nature Materials features image taken with SCU0. </a:t>
            </a:r>
            <a:endParaRPr lang="en-US" altLang="ja-JP" sz="1400" dirty="0"/>
          </a:p>
          <a:p>
            <a:pPr algn="ctr"/>
            <a:r>
              <a:rPr lang="en-US" altLang="ja-JP" sz="1400" dirty="0" smtClean="0"/>
              <a:t>A. Goldman </a:t>
            </a:r>
            <a:r>
              <a:rPr lang="en-US" altLang="ja-JP" sz="1400" i="1" dirty="0"/>
              <a:t>et al</a:t>
            </a:r>
            <a:r>
              <a:rPr lang="en-US" altLang="ja-JP" sz="1400" i="1" dirty="0" smtClean="0"/>
              <a:t>., Nature Mat. </a:t>
            </a:r>
            <a:r>
              <a:rPr lang="en-US" altLang="ja-JP" sz="1400" b="1" dirty="0" smtClean="0"/>
              <a:t>12</a:t>
            </a:r>
            <a:r>
              <a:rPr lang="en-US" altLang="ja-JP" sz="1400" dirty="0" smtClean="0"/>
              <a:t>, 714 (2013</a:t>
            </a:r>
            <a:r>
              <a:rPr lang="en-US" altLang="ja-JP" sz="1400" dirty="0"/>
              <a:t>)</a:t>
            </a:r>
            <a:endParaRPr lang="ja-JP" altLang="en-US" sz="1400" dirty="0"/>
          </a:p>
        </p:txBody>
      </p:sp>
      <p:sp>
        <p:nvSpPr>
          <p:cNvPr id="56" name="正方形/長方形 6"/>
          <p:cNvSpPr>
            <a:spLocks noChangeArrowheads="1"/>
          </p:cNvSpPr>
          <p:nvPr/>
        </p:nvSpPr>
        <p:spPr bwMode="auto">
          <a:xfrm>
            <a:off x="455021" y="963705"/>
            <a:ext cx="3733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b="1" i="1" dirty="0" smtClean="0"/>
              <a:t>Diffraction pattern of 10-fold axis in new </a:t>
            </a:r>
            <a:r>
              <a:rPr lang="en-US" altLang="ja-JP" b="1" i="1" dirty="0" err="1" smtClean="0"/>
              <a:t>GdCd</a:t>
            </a:r>
            <a:r>
              <a:rPr lang="en-US" altLang="ja-JP" b="1" i="1" dirty="0" smtClean="0"/>
              <a:t> magnetic </a:t>
            </a:r>
            <a:r>
              <a:rPr lang="en-US" altLang="ja-JP" b="1" i="1" dirty="0" err="1" smtClean="0"/>
              <a:t>quasicrystal</a:t>
            </a:r>
            <a:endParaRPr lang="ja-JP" altLang="en-US" dirty="0"/>
          </a:p>
        </p:txBody>
      </p:sp>
      <p:pic>
        <p:nvPicPr>
          <p:cNvPr id="3" name="Picture 2" descr="NMCover1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1" y="1649505"/>
            <a:ext cx="2667000" cy="3451411"/>
          </a:xfrm>
          <a:prstGeom prst="rect">
            <a:avLst/>
          </a:prstGeom>
        </p:spPr>
      </p:pic>
      <p:grpSp>
        <p:nvGrpSpPr>
          <p:cNvPr id="17" name="Group 118"/>
          <p:cNvGrpSpPr>
            <a:grpSpLocks noChangeAspect="1"/>
          </p:cNvGrpSpPr>
          <p:nvPr/>
        </p:nvGrpSpPr>
        <p:grpSpPr bwMode="auto">
          <a:xfrm>
            <a:off x="4950821" y="1587433"/>
            <a:ext cx="3886200" cy="3491072"/>
            <a:chOff x="29737062" y="25561014"/>
            <a:chExt cx="5829453" cy="4987416"/>
          </a:xfrm>
        </p:grpSpPr>
        <p:grpSp>
          <p:nvGrpSpPr>
            <p:cNvPr id="18" name="Group 1"/>
            <p:cNvGrpSpPr>
              <a:grpSpLocks noChangeAspect="1"/>
            </p:cNvGrpSpPr>
            <p:nvPr/>
          </p:nvGrpSpPr>
          <p:grpSpPr bwMode="auto">
            <a:xfrm>
              <a:off x="29737062" y="25561014"/>
              <a:ext cx="5829453" cy="4987416"/>
              <a:chOff x="38148359" y="13694346"/>
              <a:chExt cx="11393540" cy="9745265"/>
            </a:xfrm>
          </p:grpSpPr>
          <p:grpSp>
            <p:nvGrpSpPr>
              <p:cNvPr id="21" name="Group 75"/>
              <p:cNvGrpSpPr>
                <a:grpSpLocks/>
              </p:cNvGrpSpPr>
              <p:nvPr/>
            </p:nvGrpSpPr>
            <p:grpSpPr bwMode="auto">
              <a:xfrm>
                <a:off x="38425287" y="13694346"/>
                <a:ext cx="8229593" cy="1701673"/>
                <a:chOff x="22022023" y="23054447"/>
                <a:chExt cx="8229593" cy="1701673"/>
              </a:xfrm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24077791" y="23310586"/>
                  <a:ext cx="941550" cy="1386611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en-US" sz="1400" b="1" dirty="0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25149659" y="23307484"/>
                  <a:ext cx="834036" cy="1389713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en-US" sz="1400" b="1" dirty="0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26078175" y="23288872"/>
                  <a:ext cx="892680" cy="1417630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en-US" sz="1400" b="1" dirty="0"/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27156559" y="23307484"/>
                  <a:ext cx="814489" cy="1399018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en-US" sz="1400" b="1" dirty="0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28075302" y="23267157"/>
                  <a:ext cx="905711" cy="1430040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en-US" sz="1400" b="1" dirty="0"/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29108073" y="23285769"/>
                  <a:ext cx="840552" cy="1439345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en-US" sz="1400" b="1" dirty="0"/>
                </a:p>
              </p:txBody>
            </p:sp>
            <p:sp>
              <p:nvSpPr>
                <p:cNvPr id="31" name="Rounded Rectangle 2"/>
                <p:cNvSpPr/>
                <p:nvPr/>
              </p:nvSpPr>
              <p:spPr>
                <a:xfrm>
                  <a:off x="22022023" y="23276464"/>
                  <a:ext cx="8229593" cy="144865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en-US" sz="1400" b="1" dirty="0"/>
                </a:p>
              </p:txBody>
            </p:sp>
            <p:sp>
              <p:nvSpPr>
                <p:cNvPr id="32" name="TextBox 85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23742504" y="23298587"/>
                  <a:ext cx="1651774" cy="1263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algn="ctr" defTabSz="18272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algn="ctr" defTabSz="18272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algn="ctr" defTabSz="18272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algn="ctr" defTabSz="18272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100" b="1" dirty="0">
                      <a:solidFill>
                        <a:srgbClr val="FFFF00"/>
                      </a:solidFill>
                      <a:cs typeface="Arial" charset="0"/>
                    </a:rPr>
                    <a:t>UO</a:t>
                  </a:r>
                  <a:r>
                    <a:rPr lang="en-US" sz="1100" b="1" baseline="-25000" dirty="0">
                      <a:solidFill>
                        <a:srgbClr val="FFFF00"/>
                      </a:solidFill>
                      <a:cs typeface="Arial" charset="0"/>
                    </a:rPr>
                    <a:t>2</a:t>
                  </a:r>
                  <a:r>
                    <a:rPr lang="en-US" sz="1100" b="1" dirty="0">
                      <a:solidFill>
                        <a:srgbClr val="FFFF00"/>
                      </a:solidFill>
                      <a:cs typeface="Arial" charset="0"/>
                    </a:rPr>
                    <a:t> 3.12</a:t>
                  </a:r>
                  <a:endParaRPr lang="en-US" sz="1100" b="1" baseline="-25000" dirty="0">
                    <a:solidFill>
                      <a:srgbClr val="FFFF00"/>
                    </a:solidFill>
                    <a:cs typeface="Arial" charset="0"/>
                  </a:endParaRPr>
                </a:p>
              </p:txBody>
            </p:sp>
            <p:sp>
              <p:nvSpPr>
                <p:cNvPr id="33" name="TextBox 86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24848927" y="23405881"/>
                  <a:ext cx="1437187" cy="1263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algn="ctr" defTabSz="18272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algn="ctr" defTabSz="18272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algn="ctr" defTabSz="18272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algn="ctr" defTabSz="18272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100" b="1">
                      <a:solidFill>
                        <a:srgbClr val="FFFF00"/>
                      </a:solidFill>
                      <a:cs typeface="Arial" charset="0"/>
                    </a:rPr>
                    <a:t>UO</a:t>
                  </a:r>
                  <a:r>
                    <a:rPr lang="en-US" sz="1100" b="1" baseline="-25000">
                      <a:solidFill>
                        <a:srgbClr val="FFFF00"/>
                      </a:solidFill>
                      <a:cs typeface="Arial" charset="0"/>
                    </a:rPr>
                    <a:t>2</a:t>
                  </a:r>
                  <a:r>
                    <a:rPr lang="en-US" sz="1100" b="1">
                      <a:solidFill>
                        <a:srgbClr val="FFFF00"/>
                      </a:solidFill>
                      <a:cs typeface="Arial" charset="0"/>
                    </a:rPr>
                    <a:t> 1.15</a:t>
                  </a:r>
                  <a:endParaRPr lang="en-US" sz="1100" b="1" baseline="-25000">
                    <a:solidFill>
                      <a:srgbClr val="FFFF00"/>
                    </a:solidFill>
                    <a:cs typeface="Arial" charset="0"/>
                  </a:endParaRPr>
                </a:p>
              </p:txBody>
            </p:sp>
            <p:sp>
              <p:nvSpPr>
                <p:cNvPr id="34" name="TextBox 87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25795173" y="23364847"/>
                  <a:ext cx="1458653" cy="1263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algn="ctr" defTabSz="18272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algn="ctr" defTabSz="18272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algn="ctr" defTabSz="18272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algn="ctr" defTabSz="18272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100" b="1">
                      <a:solidFill>
                        <a:srgbClr val="FFFF00"/>
                      </a:solidFill>
                      <a:cs typeface="Arial" charset="0"/>
                    </a:rPr>
                    <a:t>UO</a:t>
                  </a:r>
                  <a:r>
                    <a:rPr lang="en-US" sz="1100" b="1" baseline="-25000">
                      <a:solidFill>
                        <a:srgbClr val="FFFF00"/>
                      </a:solidFill>
                      <a:cs typeface="Arial" charset="0"/>
                    </a:rPr>
                    <a:t>2</a:t>
                  </a:r>
                  <a:r>
                    <a:rPr lang="en-US" sz="1100" b="1">
                      <a:solidFill>
                        <a:srgbClr val="FFFF00"/>
                      </a:solidFill>
                      <a:cs typeface="Arial" charset="0"/>
                    </a:rPr>
                    <a:t> 3.39</a:t>
                  </a:r>
                  <a:endParaRPr lang="en-US" sz="1100" b="1" baseline="-25000">
                    <a:solidFill>
                      <a:srgbClr val="FFFF00"/>
                    </a:solidFill>
                    <a:cs typeface="Arial" charset="0"/>
                  </a:endParaRPr>
                </a:p>
              </p:txBody>
            </p:sp>
            <p:sp>
              <p:nvSpPr>
                <p:cNvPr id="35" name="TextBox 88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26867181" y="23420109"/>
                  <a:ext cx="1408731" cy="1263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algn="ctr" defTabSz="18272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algn="ctr" defTabSz="18272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algn="ctr" defTabSz="18272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algn="ctr" defTabSz="18272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100" b="1">
                      <a:solidFill>
                        <a:srgbClr val="FFFF00"/>
                      </a:solidFill>
                      <a:cs typeface="Arial" charset="0"/>
                    </a:rPr>
                    <a:t>UO</a:t>
                  </a:r>
                  <a:r>
                    <a:rPr lang="en-US" sz="1100" b="1" baseline="-25000">
                      <a:solidFill>
                        <a:srgbClr val="FFFF00"/>
                      </a:solidFill>
                      <a:cs typeface="Arial" charset="0"/>
                    </a:rPr>
                    <a:t>2</a:t>
                  </a:r>
                  <a:r>
                    <a:rPr lang="en-US" sz="1100" b="1">
                      <a:solidFill>
                        <a:srgbClr val="FFFF00"/>
                      </a:solidFill>
                      <a:cs typeface="Arial" charset="0"/>
                    </a:rPr>
                    <a:t> 0.92</a:t>
                  </a:r>
                  <a:endParaRPr lang="en-US" sz="1100" b="1" baseline="-25000">
                    <a:solidFill>
                      <a:srgbClr val="FFFF00"/>
                    </a:solidFill>
                    <a:cs typeface="Arial" charset="0"/>
                  </a:endParaRPr>
                </a:p>
              </p:txBody>
            </p:sp>
            <p:sp>
              <p:nvSpPr>
                <p:cNvPr id="36" name="TextBox 89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27818748" y="23420105"/>
                  <a:ext cx="1408735" cy="1263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algn="ctr" defTabSz="18272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algn="ctr" defTabSz="18272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algn="ctr" defTabSz="18272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algn="ctr" defTabSz="18272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100" b="1">
                      <a:solidFill>
                        <a:srgbClr val="FFFF00"/>
                      </a:solidFill>
                      <a:cs typeface="Arial" charset="0"/>
                    </a:rPr>
                    <a:t>UO</a:t>
                  </a:r>
                  <a:r>
                    <a:rPr lang="en-US" sz="1100" b="1" baseline="-25000">
                      <a:solidFill>
                        <a:srgbClr val="FFFF00"/>
                      </a:solidFill>
                      <a:cs typeface="Arial" charset="0"/>
                    </a:rPr>
                    <a:t>2</a:t>
                  </a:r>
                  <a:r>
                    <a:rPr lang="en-US" sz="1100" b="1">
                      <a:solidFill>
                        <a:srgbClr val="FFFF00"/>
                      </a:solidFill>
                      <a:cs typeface="Arial" charset="0"/>
                    </a:rPr>
                    <a:t> 0.33</a:t>
                  </a:r>
                  <a:endParaRPr lang="en-US" sz="1100" b="1" baseline="-25000">
                    <a:solidFill>
                      <a:srgbClr val="FFFF00"/>
                    </a:solidFill>
                    <a:cs typeface="Arial" charset="0"/>
                  </a:endParaRPr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22250080" y="23316790"/>
                  <a:ext cx="684170" cy="1389713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en-US" sz="1400" b="1" dirty="0"/>
                </a:p>
              </p:txBody>
            </p:sp>
            <p:sp>
              <p:nvSpPr>
                <p:cNvPr id="38" name="TextBox 91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21721987" y="23521790"/>
                  <a:ext cx="1701673" cy="7669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algn="ctr" defTabSz="18272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algn="ctr" defTabSz="18272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algn="ctr" defTabSz="18272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algn="ctr" defTabSz="18272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100" b="1" dirty="0">
                      <a:solidFill>
                        <a:schemeClr val="bg1"/>
                      </a:solidFill>
                      <a:cs typeface="Arial" charset="0"/>
                    </a:rPr>
                    <a:t>ThO</a:t>
                  </a:r>
                  <a:r>
                    <a:rPr lang="en-US" sz="1100" b="1" baseline="-25000" dirty="0">
                      <a:solidFill>
                        <a:schemeClr val="bg1"/>
                      </a:solidFill>
                      <a:cs typeface="Arial" charset="0"/>
                    </a:rPr>
                    <a:t>2</a:t>
                  </a:r>
                </a:p>
              </p:txBody>
            </p:sp>
            <p:sp>
              <p:nvSpPr>
                <p:cNvPr id="39" name="TextBox 92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28798179" y="23643290"/>
                  <a:ext cx="1458646" cy="7669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algn="ctr" defTabSz="18272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algn="ctr" defTabSz="18272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algn="ctr" defTabSz="18272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algn="ctr" defTabSz="18272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100" b="1">
                      <a:solidFill>
                        <a:schemeClr val="bg1"/>
                      </a:solidFill>
                      <a:cs typeface="Arial" charset="0"/>
                    </a:rPr>
                    <a:t>ThO</a:t>
                  </a:r>
                  <a:r>
                    <a:rPr lang="en-US" sz="1100" b="1" baseline="-25000">
                      <a:solidFill>
                        <a:schemeClr val="bg1"/>
                      </a:solidFill>
                      <a:cs typeface="Arial" charset="0"/>
                    </a:rPr>
                    <a:t>2</a:t>
                  </a:r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23090632" y="23313689"/>
                  <a:ext cx="759102" cy="1389713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en-US" sz="1400" b="1" dirty="0"/>
                </a:p>
              </p:txBody>
            </p:sp>
            <p:sp>
              <p:nvSpPr>
                <p:cNvPr id="43" name="TextBox 94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22643717" y="23546731"/>
                  <a:ext cx="1651768" cy="7669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algn="ctr" defTabSz="18272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algn="ctr" defTabSz="18272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algn="ctr" defTabSz="18272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algn="ctr" defTabSz="18272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7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100" b="1" dirty="0">
                      <a:solidFill>
                        <a:schemeClr val="bg1"/>
                      </a:solidFill>
                      <a:cs typeface="Arial" charset="0"/>
                    </a:rPr>
                    <a:t>ThO</a:t>
                  </a:r>
                  <a:r>
                    <a:rPr lang="en-US" sz="1100" b="1" baseline="-25000" dirty="0">
                      <a:solidFill>
                        <a:schemeClr val="bg1"/>
                      </a:solidFill>
                      <a:cs typeface="Arial" charset="0"/>
                    </a:rPr>
                    <a:t>2</a:t>
                  </a:r>
                </a:p>
              </p:txBody>
            </p:sp>
          </p:grpSp>
          <p:pic>
            <p:nvPicPr>
              <p:cNvPr id="22" name="Picture 9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25063" y="15725631"/>
                <a:ext cx="10058400" cy="3721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9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48359" y="19492451"/>
                <a:ext cx="10335103" cy="3947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TextBox 102"/>
              <p:cNvSpPr txBox="1">
                <a:spLocks noChangeArrowheads="1"/>
              </p:cNvSpPr>
              <p:nvPr/>
            </p:nvSpPr>
            <p:spPr bwMode="auto">
              <a:xfrm>
                <a:off x="46747392" y="14132765"/>
                <a:ext cx="2794507" cy="12887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7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72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72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72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72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defTabSz="18272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2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defTabSz="18272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2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defTabSz="18272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2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defTabSz="18272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2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b="1" dirty="0">
                    <a:cs typeface="Arial" charset="0"/>
                  </a:rPr>
                  <a:t>rods</a:t>
                </a:r>
              </a:p>
              <a:p>
                <a:pPr eaLnBrk="1" hangingPunct="1"/>
                <a:r>
                  <a:rPr lang="en-US" sz="1200" b="1" dirty="0">
                    <a:cs typeface="Arial" charset="0"/>
                  </a:rPr>
                  <a:t>8 x 25 mm</a:t>
                </a:r>
              </a:p>
            </p:txBody>
          </p:sp>
        </p:grpSp>
        <p:sp>
          <p:nvSpPr>
            <p:cNvPr id="19" name="TextBox 15"/>
            <p:cNvSpPr txBox="1">
              <a:spLocks noChangeArrowheads="1"/>
            </p:cNvSpPr>
            <p:nvPr/>
          </p:nvSpPr>
          <p:spPr bwMode="auto">
            <a:xfrm>
              <a:off x="29925651" y="28173676"/>
              <a:ext cx="1290638" cy="36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7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7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7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7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7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000" b="1" dirty="0" err="1">
                  <a:solidFill>
                    <a:srgbClr val="FFFF00"/>
                  </a:solidFill>
                </a:rPr>
                <a:t>Th</a:t>
              </a:r>
              <a:r>
                <a:rPr lang="en-US" sz="1000" b="1" dirty="0">
                  <a:solidFill>
                    <a:srgbClr val="FFFF00"/>
                  </a:solidFill>
                </a:rPr>
                <a:t> Image</a:t>
              </a:r>
            </a:p>
          </p:txBody>
        </p:sp>
        <p:sp>
          <p:nvSpPr>
            <p:cNvPr id="20" name="TextBox 95"/>
            <p:cNvSpPr txBox="1">
              <a:spLocks noChangeArrowheads="1"/>
            </p:cNvSpPr>
            <p:nvPr/>
          </p:nvSpPr>
          <p:spPr bwMode="auto">
            <a:xfrm>
              <a:off x="29908623" y="30024311"/>
              <a:ext cx="1290638" cy="351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7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7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7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7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7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000" b="1" dirty="0">
                  <a:solidFill>
                    <a:srgbClr val="FFFF00"/>
                  </a:solidFill>
                </a:rPr>
                <a:t>U Image</a:t>
              </a:r>
            </a:p>
          </p:txBody>
        </p:sp>
      </p:grpSp>
      <p:sp>
        <p:nvSpPr>
          <p:cNvPr id="45" name="Rounded Rectangle 44"/>
          <p:cNvSpPr/>
          <p:nvPr/>
        </p:nvSpPr>
        <p:spPr bwMode="auto">
          <a:xfrm>
            <a:off x="4798421" y="887505"/>
            <a:ext cx="4038600" cy="5181600"/>
          </a:xfrm>
          <a:prstGeom prst="roundRect">
            <a:avLst>
              <a:gd name="adj" fmla="val 6905"/>
            </a:avLst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49" name="正方形/長方形 6"/>
          <p:cNvSpPr>
            <a:spLocks noChangeArrowheads="1"/>
          </p:cNvSpPr>
          <p:nvPr/>
        </p:nvSpPr>
        <p:spPr bwMode="auto">
          <a:xfrm>
            <a:off x="4874621" y="5154705"/>
            <a:ext cx="3886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 smtClean="0"/>
              <a:t>Uranium and Thorium fluorescence maps of mock fuel pellets encased in Zirconium. </a:t>
            </a:r>
            <a:endParaRPr lang="en-US" altLang="ja-JP" sz="1400" dirty="0"/>
          </a:p>
          <a:p>
            <a:pPr algn="ctr"/>
            <a:r>
              <a:rPr lang="en-US" altLang="ja-JP" sz="1400" dirty="0" smtClean="0"/>
              <a:t>G.J. </a:t>
            </a:r>
            <a:r>
              <a:rPr lang="en-US" altLang="ja-JP" sz="1400" dirty="0" err="1" smtClean="0"/>
              <a:t>Havrilla</a:t>
            </a:r>
            <a:r>
              <a:rPr lang="en-US" altLang="ja-JP" sz="1400" dirty="0" smtClean="0"/>
              <a:t> et </a:t>
            </a:r>
            <a:r>
              <a:rPr lang="en-US" altLang="ja-JP" sz="1400" dirty="0"/>
              <a:t>al. </a:t>
            </a:r>
            <a:r>
              <a:rPr lang="en-US" altLang="ja-JP" sz="1400" dirty="0" smtClean="0"/>
              <a:t>to be published</a:t>
            </a:r>
            <a:endParaRPr lang="ja-JP" altLang="en-US" sz="1400" dirty="0"/>
          </a:p>
        </p:txBody>
      </p:sp>
      <p:sp>
        <p:nvSpPr>
          <p:cNvPr id="50" name="正方形/長方形 6"/>
          <p:cNvSpPr>
            <a:spLocks noChangeArrowheads="1"/>
          </p:cNvSpPr>
          <p:nvPr/>
        </p:nvSpPr>
        <p:spPr bwMode="auto">
          <a:xfrm>
            <a:off x="5027021" y="963705"/>
            <a:ext cx="3733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b="1" i="1" dirty="0" smtClean="0"/>
              <a:t>Fluorescence mapping from nuclear fuel pellets</a:t>
            </a:r>
            <a:endParaRPr lang="ja-JP" altLang="en-US" dirty="0"/>
          </a:p>
        </p:txBody>
      </p:sp>
      <p:sp>
        <p:nvSpPr>
          <p:cNvPr id="4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7225" y="6307138"/>
            <a:ext cx="5942013" cy="228600"/>
          </a:xfrm>
        </p:spPr>
        <p:txBody>
          <a:bodyPr/>
          <a:lstStyle/>
          <a:p>
            <a:r>
              <a:rPr lang="en-US" dirty="0" smtClean="0"/>
              <a:t>J.M. Penicka for the APS SCU Team       IWAA2014 Beijing, October 13-17,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7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SCU1 improvements for alignment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73" y="1730188"/>
            <a:ext cx="7804053" cy="46968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316" y="1981200"/>
            <a:ext cx="1447800" cy="1622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1981200"/>
            <a:ext cx="1447800" cy="16226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67840" y="920650"/>
            <a:ext cx="5608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Added beam chamber viewports.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Permanent </a:t>
            </a:r>
            <a:r>
              <a:rPr lang="en-US" dirty="0" err="1" smtClean="0"/>
              <a:t>fiducial</a:t>
            </a:r>
            <a:r>
              <a:rPr lang="en-US" dirty="0" smtClean="0"/>
              <a:t> cups in place of bushings.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Improved Kevlar bands (no braiding, no knots).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J.M. </a:t>
            </a:r>
            <a:r>
              <a:rPr lang="en-US" dirty="0" err="1" smtClean="0"/>
              <a:t>Penicka</a:t>
            </a:r>
            <a:r>
              <a:rPr lang="en-US" dirty="0" smtClean="0"/>
              <a:t> for the APS SCU Team       IWAA2014 Beijing, October 13-17, 2014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6705600" y="3581400"/>
            <a:ext cx="806716" cy="78105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triangle" w="lg" len="lg"/>
            <a:tailEnd type="none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 flipV="1">
            <a:off x="1643743" y="3603812"/>
            <a:ext cx="794658" cy="73958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triangle" w="lg" len="lg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416959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Penicka for the APS SCU Team       IWAA2014 Beijing, October 13-17,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8731" y="1012954"/>
            <a:ext cx="8229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The first prototype superconducting undulator was successfully installed and aligned in the APS storage ring and has </a:t>
            </a:r>
            <a:r>
              <a:rPr lang="en-GB" sz="2200" dirty="0" smtClean="0"/>
              <a:t>reliably delivered </a:t>
            </a:r>
            <a:r>
              <a:rPr lang="en-GB" sz="2200" dirty="0"/>
              <a:t>80 – 100 </a:t>
            </a:r>
            <a:r>
              <a:rPr lang="en-GB" sz="2200" dirty="0" err="1"/>
              <a:t>keV</a:t>
            </a:r>
            <a:r>
              <a:rPr lang="en-GB" sz="2200" dirty="0"/>
              <a:t> photons to APS users </a:t>
            </a:r>
            <a:r>
              <a:rPr lang="en-GB" sz="2200" dirty="0" smtClean="0"/>
              <a:t>for the last 19 months.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A new spherical bead target technique was implemented for </a:t>
            </a:r>
            <a:r>
              <a:rPr lang="en-GB" sz="2200" dirty="0" smtClean="0"/>
              <a:t>quantifying thermal </a:t>
            </a:r>
            <a:r>
              <a:rPr lang="en-GB" sz="2200" dirty="0"/>
              <a:t>shift of the SCU0 beam </a:t>
            </a:r>
            <a:r>
              <a:rPr lang="en-GB" sz="2200" dirty="0" smtClean="0"/>
              <a:t>chamber.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smtClean="0"/>
              <a:t>A </a:t>
            </a:r>
            <a:r>
              <a:rPr lang="en-GB" sz="2200" dirty="0"/>
              <a:t>unique suspension system combining Kevlar string with </a:t>
            </a:r>
            <a:r>
              <a:rPr lang="en-GB" sz="2200" dirty="0" err="1"/>
              <a:t>aluminum</a:t>
            </a:r>
            <a:r>
              <a:rPr lang="en-GB" sz="2200" dirty="0"/>
              <a:t> links was designed to eliminate any displacement of the chamber during the </a:t>
            </a:r>
            <a:r>
              <a:rPr lang="en-GB" sz="2200" dirty="0" smtClean="0"/>
              <a:t>cooling </a:t>
            </a:r>
            <a:r>
              <a:rPr lang="en-GB" sz="2200" dirty="0"/>
              <a:t>of the SCU0. </a:t>
            </a:r>
            <a:endParaRPr lang="en-GB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smtClean="0"/>
              <a:t>A </a:t>
            </a:r>
            <a:r>
              <a:rPr lang="en-GB" sz="2200" dirty="0"/>
              <a:t>novel beam-based measurement method </a:t>
            </a:r>
            <a:r>
              <a:rPr lang="en-GB" sz="2200" dirty="0" smtClean="0"/>
              <a:t>using thermal </a:t>
            </a:r>
            <a:r>
              <a:rPr lang="en-GB" sz="2200" dirty="0"/>
              <a:t>sensors mounted on the SCU0 beam chamber was developed for fine </a:t>
            </a:r>
            <a:r>
              <a:rPr lang="en-GB" sz="2200" dirty="0" smtClean="0"/>
              <a:t>alignment and stability monitoring.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Significant knowledge was gained from the SCU0 installation, and many improvements are being implemented in the assembly and alignment of the next superconducting undulator, </a:t>
            </a:r>
            <a:r>
              <a:rPr lang="en-GB" sz="2200" dirty="0" smtClean="0"/>
              <a:t>SCU1.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70074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Penicka for the APS SCU Team       IWAA2014 Beijing, October 13-17,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57" y="-834568"/>
            <a:ext cx="9176657" cy="7692568"/>
          </a:xfrm>
          <a:prstGeom prst="rect">
            <a:avLst/>
          </a:prstGeom>
          <a:solidFill>
            <a:schemeClr val="tx2">
              <a:lumMod val="50000"/>
              <a:alpha val="50000"/>
            </a:schemeClr>
          </a:solidFill>
        </p:spPr>
      </p:pic>
      <p:sp>
        <p:nvSpPr>
          <p:cNvPr id="6" name="TextBox 5"/>
          <p:cNvSpPr txBox="1"/>
          <p:nvPr/>
        </p:nvSpPr>
        <p:spPr>
          <a:xfrm>
            <a:off x="1198320" y="1005840"/>
            <a:ext cx="6747360" cy="769441"/>
          </a:xfrm>
          <a:prstGeom prst="rect">
            <a:avLst/>
          </a:prstGeom>
          <a:solidFill>
            <a:schemeClr val="tx2">
              <a:lumMod val="50000"/>
              <a:alpha val="5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Thank you for your attention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3007" y="182880"/>
            <a:ext cx="3877985" cy="822960"/>
          </a:xfrm>
          <a:prstGeom prst="rect">
            <a:avLst/>
          </a:prstGeom>
          <a:solidFill>
            <a:schemeClr val="tx2">
              <a:lumMod val="50000"/>
              <a:alpha val="55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4800" dirty="0">
                <a:solidFill>
                  <a:schemeClr val="bg1"/>
                </a:solidFill>
              </a:rPr>
              <a:t>感謝您的關注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49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28600" y="1259024"/>
            <a:ext cx="3193766" cy="5029200"/>
          </a:xfrm>
          <a:prstGeom prst="rect">
            <a:avLst/>
          </a:prstGeom>
          <a:ln w="63500" cmpd="thickThin">
            <a:solidFill>
              <a:srgbClr val="0070C0"/>
            </a:solidFill>
          </a:ln>
        </p:spPr>
        <p:txBody>
          <a:bodyPr/>
          <a:lstStyle/>
          <a:p>
            <a:pPr marL="282575" indent="-282575" algn="ctr">
              <a:lnSpc>
                <a:spcPct val="110000"/>
              </a:lnSpc>
              <a:spcBef>
                <a:spcPts val="150"/>
              </a:spcBef>
              <a:spcAft>
                <a:spcPts val="150"/>
              </a:spcAft>
              <a:buClr>
                <a:schemeClr val="tx2"/>
              </a:buClr>
              <a:buFont typeface="Wingdings" pitchFamily="2" charset="2"/>
              <a:buNone/>
              <a:defRPr/>
            </a:pPr>
            <a:r>
              <a:rPr lang="en-US" sz="1400" b="1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Core Team </a:t>
            </a:r>
          </a:p>
          <a:p>
            <a:pPr marL="282575" indent="-282575">
              <a:spcAft>
                <a:spcPts val="140"/>
              </a:spcAft>
              <a:buClr>
                <a:schemeClr val="tx2"/>
              </a:buClr>
              <a:tabLst>
                <a:tab pos="1092200" algn="l"/>
              </a:tabLst>
              <a:defRPr/>
            </a:pP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Management: 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	E</a:t>
            </a: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. Gluskin*(ASD-MD)</a:t>
            </a:r>
          </a:p>
          <a:p>
            <a:pPr marL="282575" indent="-282575">
              <a:spcAft>
                <a:spcPts val="140"/>
              </a:spcAft>
              <a:buClr>
                <a:schemeClr val="tx2"/>
              </a:buClr>
              <a:tabLst>
                <a:tab pos="1092200" algn="l"/>
              </a:tabLst>
              <a:defRPr/>
            </a:pP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Simulation:       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	R</a:t>
            </a: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. Dejus (ASD-MD)</a:t>
            </a:r>
          </a:p>
          <a:p>
            <a:pPr marL="282575" indent="-282575">
              <a:spcAft>
                <a:spcPts val="140"/>
              </a:spcAft>
              <a:buClr>
                <a:schemeClr val="tx2"/>
              </a:buClr>
              <a:tabLst>
                <a:tab pos="1092200" algn="l"/>
              </a:tabLst>
              <a:defRPr/>
            </a:pP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                          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	S</a:t>
            </a: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. Kim (ASD-MD)</a:t>
            </a:r>
          </a:p>
          <a:p>
            <a:pPr marL="282575" indent="-282575">
              <a:spcAft>
                <a:spcPts val="140"/>
              </a:spcAft>
              <a:buClr>
                <a:schemeClr val="tx2"/>
              </a:buClr>
              <a:tabLst>
                <a:tab pos="1092200" algn="l"/>
              </a:tabLst>
              <a:defRPr/>
            </a:pP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                           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	R.L. </a:t>
            </a:r>
            <a:r>
              <a:rPr lang="en-US" sz="1300" kern="0" dirty="0" err="1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Kustom</a:t>
            </a: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 (ASD-RF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)</a:t>
            </a:r>
            <a:endParaRPr lang="en-US" sz="1300" kern="0" dirty="0">
              <a:solidFill>
                <a:schemeClr val="tx1">
                  <a:lumMod val="50000"/>
                </a:schemeClr>
              </a:solidFill>
              <a:ea typeface="ＭＳ Ｐゴシック" pitchFamily="-108" charset="-128"/>
              <a:cs typeface="ＭＳ Ｐゴシック" pitchFamily="-108" charset="-128"/>
            </a:endParaRPr>
          </a:p>
          <a:p>
            <a:pPr marL="282575" indent="-282575">
              <a:spcAft>
                <a:spcPts val="140"/>
              </a:spcAft>
              <a:buClr>
                <a:schemeClr val="tx2"/>
              </a:buClr>
              <a:tabLst>
                <a:tab pos="1092200" algn="l"/>
              </a:tabLst>
              <a:defRPr/>
            </a:pP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                          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	Y</a:t>
            </a: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.  </a:t>
            </a:r>
            <a:r>
              <a:rPr lang="en-US" sz="1300" kern="0" dirty="0" err="1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Shiroyanagi</a:t>
            </a: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(ASD-MD)</a:t>
            </a:r>
          </a:p>
          <a:p>
            <a:pPr marL="282575" indent="-282575">
              <a:spcAft>
                <a:spcPts val="140"/>
              </a:spcAft>
              <a:buClr>
                <a:schemeClr val="tx2"/>
              </a:buClr>
              <a:tabLst>
                <a:tab pos="1092200" algn="l"/>
              </a:tabLst>
              <a:defRPr/>
            </a:pP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Design:              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	D</a:t>
            </a: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. </a:t>
            </a:r>
            <a:r>
              <a:rPr lang="en-US" sz="1300" kern="0" dirty="0" err="1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Pasholk</a:t>
            </a: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(AED-DD)             </a:t>
            </a:r>
          </a:p>
          <a:p>
            <a:pPr marL="282575" indent="-282575">
              <a:spcAft>
                <a:spcPts val="140"/>
              </a:spcAft>
              <a:buClr>
                <a:schemeClr val="tx2"/>
              </a:buClr>
              <a:tabLst>
                <a:tab pos="1092200" algn="l"/>
              </a:tabLst>
              <a:defRPr/>
            </a:pP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                          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	D</a:t>
            </a: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. Skiadopoulos (AES-DD)</a:t>
            </a:r>
          </a:p>
          <a:p>
            <a:pPr marL="282575" indent="-282575">
              <a:spcAft>
                <a:spcPts val="140"/>
              </a:spcAft>
              <a:buClr>
                <a:schemeClr val="tx2"/>
              </a:buClr>
              <a:tabLst>
                <a:tab pos="1092200" algn="l"/>
              </a:tabLst>
              <a:defRPr/>
            </a:pP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                          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	E</a:t>
            </a: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. Trakhtenberg (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AES-MED</a:t>
            </a: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)</a:t>
            </a:r>
          </a:p>
          <a:p>
            <a:pPr marL="282575" indent="-282575">
              <a:spcAft>
                <a:spcPts val="140"/>
              </a:spcAft>
              <a:buClr>
                <a:schemeClr val="tx2"/>
              </a:buClr>
              <a:tabLst>
                <a:tab pos="1092200" algn="l"/>
              </a:tabLst>
              <a:defRPr/>
            </a:pP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Cryogenics:       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	J</a:t>
            </a: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. Fuerst (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ASD-RF)</a:t>
            </a:r>
            <a:endParaRPr lang="en-US" sz="1300" kern="0" dirty="0">
              <a:solidFill>
                <a:schemeClr val="tx1">
                  <a:lumMod val="50000"/>
                </a:schemeClr>
              </a:solidFill>
              <a:latin typeface="+mn-lt"/>
              <a:ea typeface="ＭＳ Ｐゴシック" pitchFamily="-108" charset="-128"/>
              <a:cs typeface="ＭＳ Ｐゴシック" pitchFamily="-108" charset="-128"/>
            </a:endParaRPr>
          </a:p>
          <a:p>
            <a:pPr marL="282575" indent="-282575">
              <a:spcAft>
                <a:spcPts val="140"/>
              </a:spcAft>
              <a:buClr>
                <a:schemeClr val="tx2"/>
              </a:buClr>
              <a:tabLst>
                <a:tab pos="1092200" algn="l"/>
              </a:tabLst>
              <a:defRPr/>
            </a:pP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                          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	Q</a:t>
            </a: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. Hasse (ASD-MD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)</a:t>
            </a:r>
          </a:p>
          <a:p>
            <a:pPr marL="282575" indent="-282575">
              <a:spcAft>
                <a:spcPts val="140"/>
              </a:spcAft>
              <a:buClr>
                <a:schemeClr val="tx2"/>
              </a:buClr>
              <a:tabLst>
                <a:tab pos="1092200" algn="l"/>
              </a:tabLst>
              <a:defRPr/>
            </a:pP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		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J. </a:t>
            </a:r>
            <a:r>
              <a:rPr lang="en-US" sz="1300" kern="0" dirty="0" err="1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Kaluzny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 (ASD-RF)</a:t>
            </a:r>
            <a:endParaRPr lang="en-US" sz="1300" kern="0" dirty="0">
              <a:solidFill>
                <a:schemeClr val="tx1">
                  <a:lumMod val="50000"/>
                </a:schemeClr>
              </a:solidFill>
              <a:latin typeface="+mn-lt"/>
              <a:ea typeface="ＭＳ Ｐゴシック" pitchFamily="-108" charset="-128"/>
              <a:cs typeface="ＭＳ Ｐゴシック" pitchFamily="-108" charset="-128"/>
            </a:endParaRPr>
          </a:p>
          <a:p>
            <a:pPr marL="282575" indent="-282575">
              <a:spcAft>
                <a:spcPts val="140"/>
              </a:spcAft>
              <a:buClr>
                <a:schemeClr val="tx2"/>
              </a:buClr>
              <a:tabLst>
                <a:tab pos="1092200" algn="l"/>
              </a:tabLst>
              <a:defRPr/>
            </a:pP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Measurements: M. Abliz  (ASD-MD)</a:t>
            </a:r>
          </a:p>
          <a:p>
            <a:pPr marL="282575" indent="-282575">
              <a:spcAft>
                <a:spcPts val="140"/>
              </a:spcAft>
              <a:buClr>
                <a:schemeClr val="tx2"/>
              </a:buClr>
              <a:tabLst>
                <a:tab pos="1092200" algn="l"/>
              </a:tabLst>
              <a:defRPr/>
            </a:pP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                           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	C</a:t>
            </a: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. Doose (ASD-MD)</a:t>
            </a:r>
          </a:p>
          <a:p>
            <a:pPr marL="282575" indent="-282575">
              <a:spcAft>
                <a:spcPts val="140"/>
              </a:spcAft>
              <a:buClr>
                <a:schemeClr val="tx2"/>
              </a:buClr>
              <a:tabLst>
                <a:tab pos="1092200" algn="l"/>
              </a:tabLst>
              <a:defRPr/>
            </a:pP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                          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	M</a:t>
            </a: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. </a:t>
            </a:r>
            <a:r>
              <a:rPr lang="en-US" sz="1300" kern="0" dirty="0" err="1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Kasa</a:t>
            </a: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(ASD-MD)</a:t>
            </a:r>
          </a:p>
          <a:p>
            <a:pPr marL="282575" indent="-282575">
              <a:spcAft>
                <a:spcPts val="140"/>
              </a:spcAft>
              <a:buClr>
                <a:schemeClr val="tx2"/>
              </a:buClr>
              <a:tabLst>
                <a:tab pos="1092200" algn="l"/>
              </a:tabLst>
              <a:defRPr/>
            </a:pP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          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                	I. </a:t>
            </a:r>
            <a:r>
              <a:rPr lang="en-US" sz="1300" kern="0" dirty="0" err="1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Vasserman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(ASD-MD)</a:t>
            </a:r>
            <a:endParaRPr lang="en-US" sz="1300" kern="0" dirty="0">
              <a:solidFill>
                <a:schemeClr val="tx1">
                  <a:lumMod val="50000"/>
                </a:schemeClr>
              </a:solidFill>
              <a:latin typeface="+mn-lt"/>
              <a:ea typeface="ＭＳ Ｐゴシック" pitchFamily="-108" charset="-128"/>
              <a:cs typeface="ＭＳ Ｐゴシック" pitchFamily="-108" charset="-128"/>
            </a:endParaRPr>
          </a:p>
          <a:p>
            <a:pPr marL="282575" indent="-282575">
              <a:spcAft>
                <a:spcPts val="140"/>
              </a:spcAft>
              <a:buClr>
                <a:schemeClr val="tx2"/>
              </a:buClr>
              <a:tabLst>
                <a:tab pos="1092200" algn="l"/>
              </a:tabLst>
              <a:defRPr/>
            </a:pP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Controls:           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	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B</a:t>
            </a: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. </a:t>
            </a:r>
            <a:r>
              <a:rPr lang="en-US" sz="1300" kern="0" dirty="0" err="1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Deriy</a:t>
            </a: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 (ASD-PS)</a:t>
            </a:r>
          </a:p>
          <a:p>
            <a:pPr marL="282575" indent="-282575">
              <a:spcAft>
                <a:spcPts val="140"/>
              </a:spcAft>
              <a:buClr>
                <a:schemeClr val="tx2"/>
              </a:buClr>
              <a:tabLst>
                <a:tab pos="1092200" algn="l"/>
              </a:tabLst>
              <a:defRPr/>
            </a:pP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                          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	M</a:t>
            </a: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. Smith (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AES-CTL)</a:t>
            </a:r>
            <a:endParaRPr lang="en-US" sz="1300" kern="0" dirty="0">
              <a:solidFill>
                <a:schemeClr val="tx1">
                  <a:lumMod val="50000"/>
                </a:schemeClr>
              </a:solidFill>
              <a:latin typeface="+mn-lt"/>
              <a:ea typeface="ＭＳ Ｐゴシック" pitchFamily="-108" charset="-128"/>
              <a:cs typeface="ＭＳ Ｐゴシック" pitchFamily="-108" charset="-128"/>
            </a:endParaRPr>
          </a:p>
          <a:p>
            <a:pPr marL="282575" indent="-282575">
              <a:spcAft>
                <a:spcPts val="140"/>
              </a:spcAft>
              <a:buClr>
                <a:schemeClr val="tx2"/>
              </a:buClr>
              <a:tabLst>
                <a:tab pos="1092200" algn="l"/>
              </a:tabLst>
              <a:defRPr/>
            </a:pP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Tech</a:t>
            </a: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. support: 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	S. </a:t>
            </a:r>
            <a:r>
              <a:rPr lang="en-US" sz="1300" kern="0" dirty="0" err="1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Bettenhausen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(ASD-MD)</a:t>
            </a:r>
            <a:endParaRPr lang="en-US" sz="1300" kern="0" dirty="0">
              <a:solidFill>
                <a:schemeClr val="tx1">
                  <a:lumMod val="50000"/>
                </a:schemeClr>
              </a:solidFill>
              <a:ea typeface="ＭＳ Ｐゴシック" pitchFamily="-108" charset="-128"/>
              <a:cs typeface="ＭＳ Ｐゴシック" pitchFamily="-108" charset="-128"/>
            </a:endParaRPr>
          </a:p>
          <a:p>
            <a:pPr marL="282575" indent="-282575">
              <a:spcAft>
                <a:spcPts val="140"/>
              </a:spcAft>
              <a:buClr>
                <a:schemeClr val="tx2"/>
              </a:buClr>
              <a:tabLst>
                <a:tab pos="1092200" algn="l"/>
              </a:tabLst>
              <a:defRPr/>
            </a:pP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                           	K</a:t>
            </a: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. Boerste (ASD-MD)  </a:t>
            </a:r>
            <a:endParaRPr lang="en-US" sz="1300" kern="0" dirty="0" smtClean="0">
              <a:solidFill>
                <a:schemeClr val="tx1">
                  <a:lumMod val="50000"/>
                </a:schemeClr>
              </a:solidFill>
              <a:latin typeface="+mn-lt"/>
              <a:ea typeface="ＭＳ Ｐゴシック" pitchFamily="-108" charset="-128"/>
              <a:cs typeface="ＭＳ Ｐゴシック" pitchFamily="-108" charset="-128"/>
            </a:endParaRPr>
          </a:p>
          <a:p>
            <a:pPr marL="282575" indent="-282575">
              <a:spcAft>
                <a:spcPts val="140"/>
              </a:spcAft>
              <a:buClr>
                <a:schemeClr val="tx2"/>
              </a:buClr>
              <a:tabLst>
                <a:tab pos="1092200" algn="l"/>
              </a:tabLst>
              <a:defRPr/>
            </a:pP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                          	J. </a:t>
            </a:r>
            <a:r>
              <a:rPr lang="en-US" sz="1300" kern="0" dirty="0" err="1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Gagliano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(ASD-MOM)</a:t>
            </a:r>
          </a:p>
          <a:p>
            <a:pPr marL="282575" indent="-282575">
              <a:spcAft>
                <a:spcPts val="140"/>
              </a:spcAft>
              <a:buClr>
                <a:schemeClr val="tx2"/>
              </a:buClr>
              <a:tabLst>
                <a:tab pos="1092200" algn="l"/>
              </a:tabLst>
              <a:defRPr/>
            </a:pP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                          	M. Merritt (ASD-MD)</a:t>
            </a:r>
          </a:p>
          <a:p>
            <a:pPr marL="282575" indent="-282575">
              <a:spcAft>
                <a:spcPts val="140"/>
              </a:spcAft>
              <a:buClr>
                <a:schemeClr val="tx2"/>
              </a:buClr>
              <a:tabLst>
                <a:tab pos="1092200" algn="l"/>
              </a:tabLst>
              <a:defRPr/>
            </a:pP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                          	J. </a:t>
            </a:r>
            <a:r>
              <a:rPr lang="en-US" sz="1300" kern="0" dirty="0" err="1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Terhaar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 (ASD-MD)</a:t>
            </a:r>
            <a:r>
              <a:rPr lang="en-US" sz="4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                   </a:t>
            </a:r>
            <a:endParaRPr lang="en-US" sz="400" kern="0" dirty="0">
              <a:solidFill>
                <a:schemeClr val="tx1">
                  <a:lumMod val="50000"/>
                </a:schemeClr>
              </a:solidFill>
              <a:latin typeface="+mn-lt"/>
              <a:ea typeface="ＭＳ Ｐゴシック" pitchFamily="-108" charset="-128"/>
              <a:cs typeface="ＭＳ Ｐゴシック" pitchFamily="-108" charset="-128"/>
            </a:endParaRPr>
          </a:p>
          <a:p>
            <a:pPr marL="282575" indent="-282575">
              <a:lnSpc>
                <a:spcPct val="5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defRPr/>
            </a:pPr>
            <a:endParaRPr lang="en-US" sz="1200" kern="0" dirty="0">
              <a:solidFill>
                <a:schemeClr val="tx1">
                  <a:lumMod val="50000"/>
                </a:schemeClr>
              </a:solidFill>
              <a:latin typeface="+mn-lt"/>
              <a:ea typeface="ＭＳ Ｐゴシック" pitchFamily="-108" charset="-128"/>
              <a:cs typeface="ＭＳ Ｐゴシック" pitchFamily="-108" charset="-128"/>
            </a:endParaRPr>
          </a:p>
          <a:p>
            <a:pPr marL="282575" indent="-2825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defRPr/>
            </a:pPr>
            <a:endParaRPr lang="en-US" sz="1300" kern="0" dirty="0">
              <a:latin typeface="+mn-lt"/>
              <a:ea typeface="ＭＳ Ｐゴシック" pitchFamily="-108" charset="-128"/>
              <a:cs typeface="ＭＳ Ｐゴシック" pitchFamily="-108" charset="-128"/>
            </a:endParaRPr>
          </a:p>
          <a:p>
            <a:pPr marL="282575" indent="-2825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defRPr/>
            </a:pPr>
            <a:endParaRPr lang="en-US" sz="1300" b="1" kern="0" dirty="0">
              <a:latin typeface="+mn-lt"/>
              <a:ea typeface="ＭＳ Ｐゴシック" pitchFamily="-108" charset="-128"/>
              <a:cs typeface="ＭＳ Ｐゴシック" pitchFamily="-108" charset="-128"/>
            </a:endParaRPr>
          </a:p>
          <a:p>
            <a:pPr marL="282575" indent="-282575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defRPr/>
            </a:pPr>
            <a:endParaRPr lang="en-US" sz="1600" kern="0" dirty="0">
              <a:latin typeface="+mn-lt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810000" y="1240221"/>
            <a:ext cx="2468880" cy="1554480"/>
          </a:xfrm>
          <a:prstGeom prst="rect">
            <a:avLst/>
          </a:prstGeom>
          <a:noFill/>
          <a:ln w="63500" cmpd="thickThin">
            <a:solidFill>
              <a:srgbClr val="99CC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Aft>
                <a:spcPts val="170"/>
              </a:spcAft>
              <a:buClr>
                <a:srgbClr val="1F497D"/>
              </a:buClr>
              <a:buFont typeface="Wingdings" pitchFamily="2" charset="2"/>
              <a:buNone/>
              <a:defRPr/>
            </a:pP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n-lt"/>
                <a:ea typeface="MS PGothic" pitchFamily="34" charset="-128"/>
              </a:rPr>
              <a:t>Budker Institute Collaboration </a:t>
            </a:r>
            <a:endParaRPr lang="en-US" sz="1400" b="1" dirty="0" smtClean="0">
              <a:solidFill>
                <a:schemeClr val="tx1">
                  <a:lumMod val="50000"/>
                </a:schemeClr>
              </a:solidFill>
              <a:latin typeface="+mn-lt"/>
              <a:ea typeface="MS PGothic" pitchFamily="34" charset="-128"/>
            </a:endParaRPr>
          </a:p>
          <a:p>
            <a:pPr marL="342900" indent="-342900" algn="ctr">
              <a:spcAft>
                <a:spcPts val="140"/>
              </a:spcAft>
              <a:buClr>
                <a:srgbClr val="1F497D"/>
              </a:buClr>
              <a:buFont typeface="Wingdings" pitchFamily="2" charset="2"/>
              <a:buNone/>
              <a:defRPr/>
            </a:pPr>
            <a:r>
              <a:rPr lang="en-US" sz="130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MS PGothic" pitchFamily="34" charset="-128"/>
              </a:rPr>
              <a:t>(</a:t>
            </a:r>
            <a:r>
              <a:rPr lang="en-US" sz="1300" dirty="0" err="1" smtClean="0">
                <a:solidFill>
                  <a:schemeClr val="tx1">
                    <a:lumMod val="50000"/>
                  </a:schemeClr>
                </a:solidFill>
                <a:latin typeface="+mn-lt"/>
                <a:ea typeface="MS PGothic" pitchFamily="34" charset="-128"/>
              </a:rPr>
              <a:t>Cryomodule</a:t>
            </a:r>
            <a:r>
              <a:rPr lang="en-US" sz="130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MS PGothic" pitchFamily="34" charset="-128"/>
              </a:rPr>
              <a:t> and Measurement System Design)</a:t>
            </a:r>
          </a:p>
          <a:p>
            <a:pPr marL="342900" indent="-342900" algn="ctr">
              <a:spcAft>
                <a:spcPts val="140"/>
              </a:spcAft>
              <a:buClr>
                <a:srgbClr val="1F497D"/>
              </a:buClr>
              <a:defRPr/>
            </a:pPr>
            <a:r>
              <a:rPr lang="en-US" sz="130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MS PGothic" pitchFamily="34" charset="-128"/>
              </a:rPr>
              <a:t>N</a:t>
            </a:r>
            <a:r>
              <a:rPr lang="en-US" sz="1300" dirty="0">
                <a:solidFill>
                  <a:schemeClr val="tx1">
                    <a:lumMod val="50000"/>
                  </a:schemeClr>
                </a:solidFill>
                <a:latin typeface="+mn-lt"/>
                <a:ea typeface="MS PGothic" pitchFamily="34" charset="-128"/>
              </a:rPr>
              <a:t>. Mezentsev</a:t>
            </a:r>
          </a:p>
          <a:p>
            <a:pPr marL="342900" indent="-342900" algn="ctr">
              <a:spcAft>
                <a:spcPts val="140"/>
              </a:spcAft>
              <a:buClr>
                <a:srgbClr val="1F497D"/>
              </a:buClr>
              <a:defRPr/>
            </a:pPr>
            <a:r>
              <a:rPr lang="en-US" sz="1300" dirty="0">
                <a:solidFill>
                  <a:schemeClr val="tx1">
                    <a:lumMod val="50000"/>
                  </a:schemeClr>
                </a:solidFill>
                <a:latin typeface="+mn-lt"/>
                <a:ea typeface="MS PGothic" pitchFamily="34" charset="-128"/>
              </a:rPr>
              <a:t>V. Syrovatin</a:t>
            </a:r>
          </a:p>
          <a:p>
            <a:pPr marL="342900" indent="-342900" algn="ctr">
              <a:spcAft>
                <a:spcPts val="140"/>
              </a:spcAft>
              <a:buClr>
                <a:srgbClr val="1F497D"/>
              </a:buClr>
              <a:defRPr/>
            </a:pPr>
            <a:r>
              <a:rPr lang="en-US" sz="1300" dirty="0">
                <a:solidFill>
                  <a:schemeClr val="tx1">
                    <a:lumMod val="50000"/>
                  </a:schemeClr>
                </a:solidFill>
                <a:latin typeface="+mn-lt"/>
                <a:ea typeface="MS PGothic" pitchFamily="34" charset="-128"/>
              </a:rPr>
              <a:t>V. Tsukanov</a:t>
            </a:r>
          </a:p>
          <a:p>
            <a:pPr marL="342900" indent="-342900" algn="ctr">
              <a:spcAft>
                <a:spcPts val="140"/>
              </a:spcAft>
              <a:buClr>
                <a:srgbClr val="1F497D"/>
              </a:buClr>
              <a:defRPr/>
            </a:pPr>
            <a:r>
              <a:rPr lang="en-US" sz="1300" dirty="0">
                <a:solidFill>
                  <a:schemeClr val="tx1">
                    <a:lumMod val="50000"/>
                  </a:schemeClr>
                </a:solidFill>
                <a:latin typeface="+mn-lt"/>
                <a:ea typeface="MS PGothic" pitchFamily="34" charset="-128"/>
              </a:rPr>
              <a:t>V. Lev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  <a:defRPr/>
            </a:pPr>
            <a:endParaRPr lang="en-US" dirty="0">
              <a:ea typeface="MS PGothic" pitchFamily="34" charset="-128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810000" y="2930856"/>
            <a:ext cx="2468880" cy="685800"/>
          </a:xfrm>
          <a:prstGeom prst="rect">
            <a:avLst/>
          </a:prstGeom>
          <a:noFill/>
          <a:ln w="63500" cmpd="thickThin">
            <a:solidFill>
              <a:srgbClr val="99CC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Aft>
                <a:spcPts val="170"/>
              </a:spcAft>
              <a:buClr>
                <a:srgbClr val="1F497D"/>
              </a:buClr>
              <a:buFont typeface="Wingdings" pitchFamily="2" charset="2"/>
              <a:buNone/>
              <a:defRPr/>
            </a:pP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n-lt"/>
                <a:ea typeface="MS PGothic" pitchFamily="34" charset="-128"/>
              </a:rPr>
              <a:t>FNAL  </a:t>
            </a:r>
            <a:r>
              <a:rPr lang="en-US" sz="1400" b="1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MS PGothic" pitchFamily="34" charset="-128"/>
              </a:rPr>
              <a:t>Collaboration</a:t>
            </a:r>
          </a:p>
          <a:p>
            <a:pPr marL="342900" indent="-342900" algn="ctr">
              <a:lnSpc>
                <a:spcPct val="90000"/>
              </a:lnSpc>
              <a:spcAft>
                <a:spcPts val="140"/>
              </a:spcAft>
              <a:buClr>
                <a:srgbClr val="1F497D"/>
              </a:buClr>
              <a:buFont typeface="Wingdings" pitchFamily="2" charset="2"/>
              <a:buNone/>
              <a:defRPr/>
            </a:pPr>
            <a:r>
              <a:rPr lang="en-US" sz="130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MS PGothic" pitchFamily="34" charset="-128"/>
              </a:rPr>
              <a:t>(Resin Impregnation)</a:t>
            </a:r>
          </a:p>
          <a:p>
            <a:pPr marL="342900" indent="-342900" algn="ctr">
              <a:spcAft>
                <a:spcPts val="140"/>
              </a:spcAft>
              <a:buClr>
                <a:srgbClr val="1F497D"/>
              </a:buClr>
              <a:defRPr/>
            </a:pPr>
            <a:r>
              <a:rPr lang="en-US" sz="130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MS PGothic" pitchFamily="34" charset="-128"/>
              </a:rPr>
              <a:t>A</a:t>
            </a:r>
            <a:r>
              <a:rPr lang="en-US" sz="1300" dirty="0">
                <a:solidFill>
                  <a:schemeClr val="tx1">
                    <a:lumMod val="50000"/>
                  </a:schemeClr>
                </a:solidFill>
                <a:latin typeface="+mn-lt"/>
                <a:ea typeface="MS PGothic" pitchFamily="34" charset="-128"/>
              </a:rPr>
              <a:t>. </a:t>
            </a:r>
            <a:r>
              <a:rPr lang="en-US" sz="130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MS PGothic" pitchFamily="34" charset="-128"/>
              </a:rPr>
              <a:t>Makarov</a:t>
            </a:r>
            <a:endParaRPr lang="en-US" sz="1300" dirty="0">
              <a:solidFill>
                <a:schemeClr val="tx1">
                  <a:lumMod val="50000"/>
                </a:schemeClr>
              </a:solidFill>
              <a:latin typeface="+mn-lt"/>
              <a:ea typeface="MS PGothic" pitchFamily="34" charset="-128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810000" y="3769056"/>
            <a:ext cx="2468880" cy="1143000"/>
          </a:xfrm>
          <a:prstGeom prst="rect">
            <a:avLst/>
          </a:prstGeom>
          <a:noFill/>
          <a:ln w="63500" cmpd="thickThin">
            <a:solidFill>
              <a:srgbClr val="99CC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Aft>
                <a:spcPts val="160"/>
              </a:spcAft>
              <a:buClr>
                <a:srgbClr val="1F497D"/>
              </a:buClr>
              <a:buFont typeface="Wingdings" pitchFamily="2" charset="2"/>
              <a:buNone/>
              <a:defRPr/>
            </a:pP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n-lt"/>
                <a:ea typeface="MS PGothic" pitchFamily="34" charset="-128"/>
              </a:rPr>
              <a:t>UW-Madison Collaboration </a:t>
            </a:r>
          </a:p>
          <a:p>
            <a:pPr marL="342900" indent="-342900" algn="ctr">
              <a:spcAft>
                <a:spcPts val="140"/>
              </a:spcAft>
              <a:buClr>
                <a:srgbClr val="1F497D"/>
              </a:buClr>
              <a:defRPr/>
            </a:pPr>
            <a:r>
              <a:rPr lang="en-US" sz="1300" dirty="0">
                <a:solidFill>
                  <a:schemeClr val="tx1">
                    <a:lumMod val="50000"/>
                  </a:schemeClr>
                </a:solidFill>
                <a:latin typeface="+mn-lt"/>
                <a:ea typeface="MS PGothic" pitchFamily="34" charset="-128"/>
              </a:rPr>
              <a:t>(Cooling System)</a:t>
            </a:r>
          </a:p>
          <a:p>
            <a:pPr marL="342900" indent="-342900" algn="ctr">
              <a:spcAft>
                <a:spcPts val="140"/>
              </a:spcAft>
              <a:buClr>
                <a:srgbClr val="1F497D"/>
              </a:buClr>
              <a:defRPr/>
            </a:pPr>
            <a:r>
              <a:rPr lang="en-US" sz="1300" dirty="0">
                <a:solidFill>
                  <a:schemeClr val="tx1">
                    <a:lumMod val="50000"/>
                  </a:schemeClr>
                </a:solidFill>
                <a:latin typeface="+mn-lt"/>
                <a:ea typeface="MS PGothic" pitchFamily="34" charset="-128"/>
              </a:rPr>
              <a:t>J. Pfotenhauer</a:t>
            </a:r>
          </a:p>
          <a:p>
            <a:pPr marL="342900" indent="-342900" algn="ctr">
              <a:spcAft>
                <a:spcPts val="140"/>
              </a:spcAft>
              <a:buClr>
                <a:srgbClr val="1F497D"/>
              </a:buClr>
              <a:defRPr/>
            </a:pPr>
            <a:r>
              <a:rPr lang="en-US" sz="1300" dirty="0">
                <a:solidFill>
                  <a:schemeClr val="tx1">
                    <a:lumMod val="50000"/>
                  </a:schemeClr>
                </a:solidFill>
                <a:latin typeface="+mn-lt"/>
                <a:ea typeface="MS PGothic" pitchFamily="34" charset="-128"/>
              </a:rPr>
              <a:t>D. Potratz</a:t>
            </a:r>
          </a:p>
          <a:p>
            <a:pPr marL="342900" indent="-342900" algn="ctr">
              <a:spcAft>
                <a:spcPts val="140"/>
              </a:spcAft>
              <a:buClr>
                <a:srgbClr val="1F497D"/>
              </a:buClr>
              <a:defRPr/>
            </a:pPr>
            <a:r>
              <a:rPr lang="en-US" sz="1300" dirty="0">
                <a:solidFill>
                  <a:schemeClr val="tx1">
                    <a:lumMod val="50000"/>
                  </a:schemeClr>
                </a:solidFill>
                <a:latin typeface="+mn-lt"/>
                <a:ea typeface="MS PGothic" pitchFamily="34" charset="-128"/>
              </a:rPr>
              <a:t>D. Schick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133600" y="304800"/>
            <a:ext cx="2773680" cy="706820"/>
          </a:xfrm>
          <a:prstGeom prst="rect">
            <a:avLst/>
          </a:prstGeom>
          <a:noFill/>
          <a:ln w="63500" cmpd="thickThin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rgbClr val="1F497D"/>
              </a:buClr>
              <a:buFont typeface="Wingdings" pitchFamily="2" charset="2"/>
              <a:buNone/>
              <a:defRPr/>
            </a:pP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n-lt"/>
                <a:ea typeface="MS PGothic" pitchFamily="34" charset="-128"/>
              </a:rPr>
              <a:t>Y. Ivanyushenkov (ASD)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rgbClr val="1F497D"/>
              </a:buClr>
              <a:buFont typeface="Wingdings" pitchFamily="2" charset="2"/>
              <a:buNone/>
              <a:defRPr/>
            </a:pP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n-lt"/>
                <a:ea typeface="MS PGothic" pitchFamily="34" charset="-128"/>
              </a:rPr>
              <a:t> 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n-lt"/>
                <a:ea typeface="MS PGothic" pitchFamily="34" charset="-128"/>
              </a:rPr>
              <a:t>Technical 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MS PGothic" pitchFamily="34" charset="-128"/>
              </a:rPr>
              <a:t>Lead and Commissioning Co-Lead</a:t>
            </a:r>
            <a:endParaRPr lang="en-US" sz="1400" dirty="0">
              <a:solidFill>
                <a:schemeClr val="tx1">
                  <a:lumMod val="50000"/>
                </a:schemeClr>
              </a:solidFill>
              <a:latin typeface="+mn-lt"/>
              <a:ea typeface="MS PGothic" pitchFamily="34" charset="-128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3810000" y="5043528"/>
            <a:ext cx="4876800" cy="1463040"/>
          </a:xfrm>
          <a:prstGeom prst="rect">
            <a:avLst/>
          </a:prstGeom>
          <a:ln w="63500" cmpd="thickThin">
            <a:solidFill>
              <a:srgbClr val="0070C0"/>
            </a:solidFill>
          </a:ln>
        </p:spPr>
        <p:txBody>
          <a:bodyPr/>
          <a:lstStyle/>
          <a:p>
            <a:pPr indent="1588" algn="ctr">
              <a:spcAft>
                <a:spcPts val="170"/>
              </a:spcAft>
              <a:buClr>
                <a:schemeClr val="tx2"/>
              </a:buClr>
              <a:buFont typeface="Wingdings" pitchFamily="2" charset="2"/>
              <a:buNone/>
              <a:tabLst>
                <a:tab pos="1152144" algn="ctr"/>
                <a:tab pos="3374136" algn="ctr"/>
              </a:tabLst>
              <a:defRPr/>
            </a:pPr>
            <a:r>
              <a:rPr lang="en-US" sz="1400" b="1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Technical Support </a:t>
            </a:r>
            <a:endParaRPr lang="en-US" sz="1300" kern="0" dirty="0">
              <a:solidFill>
                <a:schemeClr val="tx1">
                  <a:lumMod val="50000"/>
                </a:schemeClr>
              </a:solidFill>
              <a:ea typeface="ＭＳ Ｐゴシック" pitchFamily="-108" charset="-128"/>
              <a:cs typeface="ＭＳ Ｐゴシック" pitchFamily="-108" charset="-128"/>
            </a:endParaRPr>
          </a:p>
          <a:p>
            <a:pPr indent="1588">
              <a:spcAft>
                <a:spcPts val="170"/>
              </a:spcAft>
              <a:buClr>
                <a:schemeClr val="tx2"/>
              </a:buClr>
              <a:buFont typeface="Wingdings" pitchFamily="2" charset="2"/>
              <a:buNone/>
              <a:tabLst>
                <a:tab pos="109538" algn="l"/>
                <a:tab pos="4572000" algn="r"/>
              </a:tabLst>
              <a:defRPr/>
            </a:pP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	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R. </a:t>
            </a:r>
            <a:r>
              <a:rPr lang="en-US" sz="1300" kern="0" dirty="0" err="1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Bechtold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 (AES-MOM)</a:t>
            </a: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	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D. </a:t>
            </a:r>
            <a:r>
              <a:rPr lang="en-US" sz="1300" kern="0" dirty="0" err="1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Capatina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 (AES-MED)</a:t>
            </a:r>
            <a:endParaRPr lang="en-US" sz="1300" kern="0" dirty="0">
              <a:solidFill>
                <a:schemeClr val="tx1">
                  <a:lumMod val="50000"/>
                </a:schemeClr>
              </a:solidFill>
              <a:ea typeface="ＭＳ Ｐゴシック" pitchFamily="-108" charset="-128"/>
              <a:cs typeface="ＭＳ Ｐゴシック" pitchFamily="-108" charset="-128"/>
            </a:endParaRPr>
          </a:p>
          <a:p>
            <a:pPr indent="1588">
              <a:spcAft>
                <a:spcPts val="150"/>
              </a:spcAft>
              <a:buClr>
                <a:schemeClr val="tx2"/>
              </a:buClr>
              <a:buFont typeface="Wingdings" pitchFamily="2" charset="2"/>
              <a:buNone/>
              <a:tabLst>
                <a:tab pos="109538" algn="l"/>
                <a:tab pos="4572000" algn="r"/>
              </a:tabLst>
              <a:defRPr/>
            </a:pP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	J</a:t>
            </a: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. Collins (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AES-MED)</a:t>
            </a: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	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P</a:t>
            </a: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. Den Hartog* (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AES-MED)</a:t>
            </a:r>
            <a:endParaRPr lang="en-US" sz="1300" kern="0" dirty="0">
              <a:solidFill>
                <a:schemeClr val="tx1">
                  <a:lumMod val="50000"/>
                </a:schemeClr>
              </a:solidFill>
              <a:ea typeface="ＭＳ Ｐゴシック" pitchFamily="-108" charset="-128"/>
              <a:cs typeface="ＭＳ Ｐゴシック" pitchFamily="-108" charset="-128"/>
            </a:endParaRPr>
          </a:p>
          <a:p>
            <a:pPr indent="1588">
              <a:spcAft>
                <a:spcPts val="150"/>
              </a:spcAft>
              <a:buClr>
                <a:schemeClr val="tx2"/>
              </a:buClr>
              <a:buFont typeface="Wingdings" pitchFamily="2" charset="2"/>
              <a:buNone/>
              <a:tabLst>
                <a:tab pos="109538" algn="l"/>
                <a:tab pos="4572000" algn="r"/>
              </a:tabLst>
              <a:defRPr/>
            </a:pP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	R. Farnsworth* (AES-CTL)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	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G. </a:t>
            </a:r>
            <a:r>
              <a:rPr lang="en-US" sz="1300" kern="0" dirty="0" err="1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Goeppner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* (AES-MOM)</a:t>
            </a:r>
            <a:endParaRPr lang="en-US" sz="1300" kern="0" dirty="0" smtClean="0">
              <a:solidFill>
                <a:schemeClr val="tx1">
                  <a:lumMod val="50000"/>
                </a:schemeClr>
              </a:solidFill>
              <a:ea typeface="ＭＳ Ｐゴシック" pitchFamily="-108" charset="-128"/>
              <a:cs typeface="ＭＳ Ｐゴシック" pitchFamily="-108" charset="-128"/>
            </a:endParaRPr>
          </a:p>
          <a:p>
            <a:pPr indent="1588">
              <a:spcAft>
                <a:spcPts val="150"/>
              </a:spcAft>
              <a:buClr>
                <a:schemeClr val="tx2"/>
              </a:buClr>
              <a:buFont typeface="Wingdings" pitchFamily="2" charset="2"/>
              <a:buNone/>
              <a:tabLst>
                <a:tab pos="109538" algn="l"/>
                <a:tab pos="4572000" algn="r"/>
              </a:tabLst>
              <a:defRPr/>
            </a:pP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	J. Hoyt (AES-MOM)	         W. </a:t>
            </a:r>
            <a:r>
              <a:rPr lang="en-US" sz="1300" kern="0" dirty="0" err="1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Jansma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 (AES-SA)</a:t>
            </a:r>
          </a:p>
          <a:p>
            <a:pPr indent="1588">
              <a:spcAft>
                <a:spcPts val="150"/>
              </a:spcAft>
              <a:buClr>
                <a:schemeClr val="tx2"/>
              </a:buClr>
              <a:tabLst>
                <a:tab pos="109538" algn="l"/>
                <a:tab pos="4572000" algn="r"/>
              </a:tabLst>
              <a:defRPr/>
            </a:pP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	J</a:t>
            </a: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. Penicka* (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AES-SA</a:t>
            </a:r>
            <a:r>
              <a:rPr lang="en-US" sz="1300" kern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)      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J</a:t>
            </a: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. Wang* (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ASD-PS)  	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S. </a:t>
            </a:r>
            <a:r>
              <a:rPr lang="en-US" sz="1300" kern="0" dirty="0" err="1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Wesling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 (AES -SA)</a:t>
            </a:r>
            <a:endParaRPr lang="en-US" sz="1200" kern="0" dirty="0">
              <a:solidFill>
                <a:schemeClr val="tx1">
                  <a:lumMod val="50000"/>
                </a:schemeClr>
              </a:solidFill>
              <a:latin typeface="+mn-lt"/>
              <a:ea typeface="ＭＳ Ｐゴシック" pitchFamily="-108" charset="-128"/>
              <a:cs typeface="ＭＳ Ｐゴシック" pitchFamily="-108" charset="-128"/>
            </a:endParaRPr>
          </a:p>
          <a:p>
            <a:pPr marL="282575" indent="-282575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defRPr/>
            </a:pPr>
            <a:endParaRPr lang="en-US" sz="1300" kern="0" dirty="0">
              <a:latin typeface="+mj-lt"/>
              <a:ea typeface="ＭＳ Ｐゴシック" pitchFamily="-108" charset="-128"/>
              <a:cs typeface="ＭＳ Ｐゴシック" pitchFamily="-108" charset="-128"/>
            </a:endParaRPr>
          </a:p>
        </p:txBody>
      </p:sp>
      <p:cxnSp>
        <p:nvCxnSpPr>
          <p:cNvPr id="21516" name="Straight Connector 14"/>
          <p:cNvCxnSpPr>
            <a:cxnSpLocks noChangeShapeType="1"/>
          </p:cNvCxnSpPr>
          <p:nvPr/>
        </p:nvCxnSpPr>
        <p:spPr bwMode="auto">
          <a:xfrm>
            <a:off x="1881534" y="1129352"/>
            <a:ext cx="1691640" cy="0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9" name="Straight Connector 17"/>
          <p:cNvCxnSpPr>
            <a:cxnSpLocks noChangeShapeType="1"/>
          </p:cNvCxnSpPr>
          <p:nvPr/>
        </p:nvCxnSpPr>
        <p:spPr bwMode="auto">
          <a:xfrm flipV="1">
            <a:off x="3581400" y="1143000"/>
            <a:ext cx="0" cy="4572000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20" name="Straight Connector 18"/>
          <p:cNvCxnSpPr>
            <a:cxnSpLocks noChangeShapeType="1"/>
          </p:cNvCxnSpPr>
          <p:nvPr/>
        </p:nvCxnSpPr>
        <p:spPr bwMode="auto">
          <a:xfrm>
            <a:off x="3581400" y="1981200"/>
            <a:ext cx="228600" cy="0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21" name="Straight Connector 19"/>
          <p:cNvCxnSpPr>
            <a:cxnSpLocks noChangeShapeType="1"/>
          </p:cNvCxnSpPr>
          <p:nvPr/>
        </p:nvCxnSpPr>
        <p:spPr bwMode="auto">
          <a:xfrm>
            <a:off x="3581400" y="3298208"/>
            <a:ext cx="228600" cy="0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22" name="Straight Connector 20"/>
          <p:cNvCxnSpPr>
            <a:cxnSpLocks noChangeShapeType="1"/>
          </p:cNvCxnSpPr>
          <p:nvPr/>
        </p:nvCxnSpPr>
        <p:spPr bwMode="auto">
          <a:xfrm>
            <a:off x="3581400" y="4324064"/>
            <a:ext cx="228600" cy="0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152400" y="222726"/>
            <a:ext cx="1737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kern="0" dirty="0">
                <a:solidFill>
                  <a:srgbClr val="1F497D"/>
                </a:solidFill>
                <a:latin typeface="Trebuchet MS"/>
                <a:ea typeface="+mj-ea"/>
                <a:cs typeface="+mj-cs"/>
              </a:rPr>
              <a:t>SCU0 team</a:t>
            </a:r>
            <a:endParaRPr lang="en-US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5053501" y="6553200"/>
            <a:ext cx="2871299" cy="2400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2575" indent="-282575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defRPr/>
            </a:pPr>
            <a:r>
              <a:rPr lang="en-US" sz="1200" kern="0" dirty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*Group </a:t>
            </a:r>
            <a:r>
              <a:rPr lang="en-US" sz="1200" kern="0" dirty="0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Leader          † Former group leader</a:t>
            </a:r>
            <a:endParaRPr lang="en-US" sz="1200" kern="0" dirty="0">
              <a:solidFill>
                <a:schemeClr val="tx1">
                  <a:lumMod val="50000"/>
                </a:schemeClr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6525904" y="304800"/>
            <a:ext cx="2377440" cy="4636008"/>
          </a:xfrm>
          <a:prstGeom prst="rect">
            <a:avLst/>
          </a:prstGeom>
          <a:ln w="63500" cmpd="thickThin">
            <a:solidFill>
              <a:srgbClr val="0070C0"/>
            </a:solidFill>
          </a:ln>
        </p:spPr>
        <p:txBody>
          <a:bodyPr/>
          <a:lstStyle/>
          <a:p>
            <a:pPr indent="1588" algn="ctr">
              <a:spcAft>
                <a:spcPts val="140"/>
              </a:spcAft>
              <a:buClr>
                <a:schemeClr val="tx2"/>
              </a:buClr>
              <a:buFont typeface="Wingdings" pitchFamily="2" charset="2"/>
              <a:buNone/>
              <a:defRPr/>
            </a:pPr>
            <a:r>
              <a:rPr lang="en-US" sz="1400" b="1" kern="0" dirty="0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K. Harkay (ASD-AOP)</a:t>
            </a:r>
            <a:br>
              <a:rPr lang="en-US" sz="1400" b="1" kern="0" dirty="0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</a:br>
            <a:r>
              <a:rPr lang="en-US" sz="1400" kern="0" dirty="0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Commissioning Co-Lead</a:t>
            </a:r>
            <a:endParaRPr lang="en-US" sz="1200" b="1" kern="0" dirty="0" smtClean="0">
              <a:solidFill>
                <a:schemeClr val="tx1">
                  <a:lumMod val="50000"/>
                </a:schemeClr>
              </a:solidFill>
              <a:ea typeface="ＭＳ Ｐゴシック" pitchFamily="-108" charset="-128"/>
              <a:cs typeface="ＭＳ Ｐゴシック" pitchFamily="-108" charset="-128"/>
            </a:endParaRPr>
          </a:p>
          <a:p>
            <a:pPr indent="1588" algn="ctr">
              <a:lnSpc>
                <a:spcPct val="80000"/>
              </a:lnSpc>
              <a:spcBef>
                <a:spcPts val="600"/>
              </a:spcBef>
              <a:spcAft>
                <a:spcPts val="130"/>
              </a:spcAft>
              <a:buClr>
                <a:schemeClr val="tx2"/>
              </a:buClr>
              <a:defRPr/>
            </a:pPr>
            <a:r>
              <a:rPr lang="en-US" sz="1400" b="1" kern="0" dirty="0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Commissioning Team</a:t>
            </a:r>
            <a:endParaRPr lang="en-US" sz="1300" kern="0" dirty="0">
              <a:solidFill>
                <a:schemeClr val="tx1">
                  <a:lumMod val="50000"/>
                </a:schemeClr>
              </a:solidFill>
              <a:latin typeface="+mn-lt"/>
              <a:ea typeface="ＭＳ Ｐゴシック" pitchFamily="-108" charset="-128"/>
              <a:cs typeface="ＭＳ Ｐゴシック" pitchFamily="-108" charset="-128"/>
            </a:endParaRPr>
          </a:p>
          <a:p>
            <a:pPr indent="1588" algn="ctr">
              <a:lnSpc>
                <a:spcPts val="1600"/>
              </a:lnSpc>
              <a:buClr>
                <a:schemeClr val="tx2"/>
              </a:buClr>
              <a:buFont typeface="Wingdings" pitchFamily="2" charset="2"/>
              <a:buNone/>
              <a:defRPr/>
            </a:pP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L. 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Boon (ASD-AOP)</a:t>
            </a:r>
            <a:endParaRPr lang="en-US" sz="1300" kern="0" dirty="0" smtClean="0">
              <a:solidFill>
                <a:schemeClr val="tx1">
                  <a:lumMod val="50000"/>
                </a:schemeClr>
              </a:solidFill>
              <a:latin typeface="+mn-lt"/>
              <a:ea typeface="ＭＳ Ｐゴシック" pitchFamily="-108" charset="-128"/>
              <a:cs typeface="ＭＳ Ｐゴシック" pitchFamily="-108" charset="-128"/>
            </a:endParaRPr>
          </a:p>
          <a:p>
            <a:pPr indent="1588" algn="ctr">
              <a:lnSpc>
                <a:spcPts val="1600"/>
              </a:lnSpc>
              <a:buClr>
                <a:schemeClr val="tx2"/>
              </a:buClr>
              <a:buFont typeface="Wingdings" pitchFamily="2" charset="2"/>
              <a:buNone/>
              <a:defRPr/>
            </a:pP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M</a:t>
            </a: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. Borland (ASD-ADD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)</a:t>
            </a:r>
          </a:p>
          <a:p>
            <a:pPr indent="1588" algn="ctr">
              <a:lnSpc>
                <a:spcPts val="1600"/>
              </a:lnSpc>
              <a:buClr>
                <a:schemeClr val="tx2"/>
              </a:buClr>
              <a:defRPr/>
            </a:pP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G</a:t>
            </a: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. 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Decker</a:t>
            </a:r>
            <a:r>
              <a:rPr lang="en-US" sz="1400" kern="0" dirty="0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†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(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ASD-DIA)</a:t>
            </a:r>
          </a:p>
          <a:p>
            <a:pPr indent="1588" algn="ctr">
              <a:lnSpc>
                <a:spcPts val="1600"/>
              </a:lnSpc>
              <a:buClr>
                <a:schemeClr val="tx2"/>
              </a:buClr>
              <a:defRPr/>
            </a:pP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J. </a:t>
            </a:r>
            <a:r>
              <a:rPr lang="en-US" sz="1300" kern="0" dirty="0" err="1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Dooling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 (ASD-AOP)</a:t>
            </a:r>
            <a:endParaRPr lang="en-US" sz="1300" kern="0" dirty="0">
              <a:solidFill>
                <a:schemeClr val="tx1">
                  <a:lumMod val="50000"/>
                </a:schemeClr>
              </a:solidFill>
              <a:latin typeface="+mn-lt"/>
              <a:ea typeface="ＭＳ Ｐゴシック" pitchFamily="-108" charset="-128"/>
              <a:cs typeface="ＭＳ Ｐゴシック" pitchFamily="-108" charset="-128"/>
            </a:endParaRPr>
          </a:p>
          <a:p>
            <a:pPr indent="1588" algn="ctr">
              <a:lnSpc>
                <a:spcPts val="1600"/>
              </a:lnSpc>
              <a:buClr>
                <a:schemeClr val="tx2"/>
              </a:buClr>
              <a:buFont typeface="Wingdings" pitchFamily="2" charset="2"/>
              <a:buNone/>
              <a:defRPr/>
            </a:pP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L</a:t>
            </a: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. 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Emery</a:t>
            </a:r>
            <a:r>
              <a:rPr lang="en-US" sz="1400" kern="0" dirty="0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†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(ASD-AOP)</a:t>
            </a:r>
          </a:p>
          <a:p>
            <a:pPr indent="1588" algn="ctr">
              <a:lnSpc>
                <a:spcPts val="1600"/>
              </a:lnSpc>
              <a:buClr>
                <a:schemeClr val="tx2"/>
              </a:buClr>
              <a:defRPr/>
            </a:pP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R. Flood (ASD-AOP)</a:t>
            </a:r>
            <a:endParaRPr lang="en-US" sz="1300" kern="0" dirty="0">
              <a:solidFill>
                <a:schemeClr val="tx1">
                  <a:lumMod val="50000"/>
                </a:schemeClr>
              </a:solidFill>
              <a:latin typeface="+mn-lt"/>
              <a:ea typeface="ＭＳ Ｐゴシック" pitchFamily="-108" charset="-128"/>
              <a:cs typeface="ＭＳ Ｐゴシック" pitchFamily="-108" charset="-128"/>
            </a:endParaRPr>
          </a:p>
          <a:p>
            <a:pPr indent="1588" algn="ctr">
              <a:lnSpc>
                <a:spcPts val="1600"/>
              </a:lnSpc>
              <a:buClr>
                <a:schemeClr val="tx2"/>
              </a:buClr>
              <a:defRPr/>
            </a:pP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M. </a:t>
            </a:r>
            <a:r>
              <a:rPr lang="en-US" sz="1300" kern="0" dirty="0" err="1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Jaski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 (ASD-MD)</a:t>
            </a:r>
          </a:p>
          <a:p>
            <a:pPr indent="1588" algn="ctr">
              <a:lnSpc>
                <a:spcPts val="1600"/>
              </a:lnSpc>
              <a:buClr>
                <a:schemeClr val="tx2"/>
              </a:buClr>
              <a:defRPr/>
            </a:pP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J. Lang (ASD-ESH/QA)</a:t>
            </a:r>
          </a:p>
          <a:p>
            <a:pPr indent="1588" algn="ctr">
              <a:lnSpc>
                <a:spcPts val="1600"/>
              </a:lnSpc>
              <a:buClr>
                <a:schemeClr val="tx2"/>
              </a:buClr>
              <a:defRPr/>
            </a:pP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J. Lang (XSD-ADD)</a:t>
            </a:r>
          </a:p>
          <a:p>
            <a:pPr indent="1588" algn="ctr">
              <a:lnSpc>
                <a:spcPts val="1600"/>
              </a:lnSpc>
              <a:buClr>
                <a:schemeClr val="tx2"/>
              </a:buClr>
              <a:defRPr/>
            </a:pP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F. </a:t>
            </a:r>
            <a:r>
              <a:rPr lang="en-US" sz="1300" kern="0" dirty="0" err="1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Lenkszus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(AES-CTL)</a:t>
            </a:r>
          </a:p>
          <a:p>
            <a:pPr indent="1588" algn="ctr">
              <a:lnSpc>
                <a:spcPts val="1600"/>
              </a:lnSpc>
              <a:buClr>
                <a:schemeClr val="tx2"/>
              </a:buClr>
              <a:defRPr/>
            </a:pP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D. Robinson (XSD-MM)</a:t>
            </a:r>
            <a:endParaRPr lang="en-US" sz="1300" kern="0" dirty="0">
              <a:solidFill>
                <a:schemeClr val="tx1">
                  <a:lumMod val="50000"/>
                </a:schemeClr>
              </a:solidFill>
              <a:latin typeface="+mn-lt"/>
              <a:ea typeface="ＭＳ Ｐゴシック" pitchFamily="-108" charset="-128"/>
              <a:cs typeface="ＭＳ Ｐゴシック" pitchFamily="-108" charset="-128"/>
            </a:endParaRPr>
          </a:p>
          <a:p>
            <a:pPr indent="1588" algn="ctr">
              <a:lnSpc>
                <a:spcPts val="1600"/>
              </a:lnSpc>
              <a:buClr>
                <a:schemeClr val="tx2"/>
              </a:buClr>
              <a:buFont typeface="Wingdings" pitchFamily="2" charset="2"/>
              <a:buNone/>
              <a:defRPr/>
            </a:pP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V. </a:t>
            </a:r>
            <a:r>
              <a:rPr lang="en-US" sz="1300" kern="0" dirty="0" err="1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Sajaev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* </a:t>
            </a: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(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ASD-AOP)</a:t>
            </a:r>
            <a:endParaRPr lang="en-US" sz="1300" kern="0" dirty="0">
              <a:solidFill>
                <a:schemeClr val="tx1">
                  <a:lumMod val="50000"/>
                </a:schemeClr>
              </a:solidFill>
              <a:latin typeface="+mn-lt"/>
              <a:ea typeface="ＭＳ Ｐゴシック" pitchFamily="-108" charset="-128"/>
              <a:cs typeface="ＭＳ Ｐゴシック" pitchFamily="-108" charset="-128"/>
            </a:endParaRPr>
          </a:p>
          <a:p>
            <a:pPr indent="1588" algn="ctr">
              <a:lnSpc>
                <a:spcPts val="1600"/>
              </a:lnSpc>
              <a:buClr>
                <a:schemeClr val="tx2"/>
              </a:buClr>
              <a:defRPr/>
            </a:pP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K. Schroeder (ASD-AOP)</a:t>
            </a:r>
          </a:p>
          <a:p>
            <a:pPr indent="1588" algn="ctr">
              <a:lnSpc>
                <a:spcPts val="1600"/>
              </a:lnSpc>
              <a:buClr>
                <a:schemeClr val="tx2"/>
              </a:buClr>
              <a:defRPr/>
            </a:pP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N. </a:t>
            </a:r>
            <a:r>
              <a:rPr lang="en-US" sz="1300" kern="0" dirty="0" err="1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Sereno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* (ASD-DIA)</a:t>
            </a:r>
          </a:p>
          <a:p>
            <a:pPr indent="1588" algn="ctr">
              <a:lnSpc>
                <a:spcPts val="1600"/>
              </a:lnSpc>
              <a:buClr>
                <a:schemeClr val="tx2"/>
              </a:buClr>
              <a:defRPr/>
            </a:pP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H. Shang (ASD-AOP)</a:t>
            </a:r>
          </a:p>
          <a:p>
            <a:pPr indent="1588" algn="ctr">
              <a:lnSpc>
                <a:spcPts val="1600"/>
              </a:lnSpc>
              <a:buClr>
                <a:schemeClr val="tx2"/>
              </a:buClr>
              <a:defRPr/>
            </a:pP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R. </a:t>
            </a:r>
            <a:r>
              <a:rPr lang="en-US" sz="1300" kern="0" dirty="0" err="1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Soliday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 (ASD-AOP)</a:t>
            </a:r>
          </a:p>
          <a:p>
            <a:pPr indent="1588" algn="ctr">
              <a:lnSpc>
                <a:spcPts val="1600"/>
              </a:lnSpc>
              <a:buClr>
                <a:schemeClr val="tx2"/>
              </a:buClr>
              <a:defRPr/>
            </a:pP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X. Sun (ASD-DIA)</a:t>
            </a:r>
          </a:p>
          <a:p>
            <a:pPr indent="1588" algn="ctr">
              <a:lnSpc>
                <a:spcPts val="1600"/>
              </a:lnSpc>
              <a:buClr>
                <a:schemeClr val="tx2"/>
              </a:buClr>
              <a:defRPr/>
            </a:pP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A. Xiao (ASD-AOP)</a:t>
            </a:r>
            <a:endParaRPr lang="en-US" sz="1300" kern="0" dirty="0" smtClean="0">
              <a:solidFill>
                <a:schemeClr val="tx1">
                  <a:lumMod val="50000"/>
                </a:schemeClr>
              </a:solidFill>
              <a:latin typeface="+mn-lt"/>
              <a:ea typeface="ＭＳ Ｐゴシック" pitchFamily="-108" charset="-128"/>
              <a:cs typeface="ＭＳ Ｐゴシック" pitchFamily="-108" charset="-128"/>
            </a:endParaRPr>
          </a:p>
          <a:p>
            <a:pPr indent="1588" algn="ctr">
              <a:lnSpc>
                <a:spcPts val="1600"/>
              </a:lnSpc>
              <a:buClr>
                <a:schemeClr val="tx2"/>
              </a:buClr>
              <a:defRPr/>
            </a:pP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</a:t>
            </a:r>
            <a:r>
              <a:rPr lang="en-US" sz="1300" kern="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. Zholents (ASD-DD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)</a:t>
            </a:r>
            <a:endParaRPr lang="en-US" sz="1300" kern="0" dirty="0">
              <a:latin typeface="+mj-lt"/>
              <a:ea typeface="ＭＳ Ｐゴシック" pitchFamily="-108" charset="-128"/>
              <a:cs typeface="ＭＳ Ｐゴシック" pitchFamily="-108" charset="-128"/>
            </a:endParaRPr>
          </a:p>
        </p:txBody>
      </p:sp>
      <p:cxnSp>
        <p:nvCxnSpPr>
          <p:cNvPr id="23" name="Straight Connector 20"/>
          <p:cNvCxnSpPr>
            <a:cxnSpLocks noChangeShapeType="1"/>
          </p:cNvCxnSpPr>
          <p:nvPr/>
        </p:nvCxnSpPr>
        <p:spPr bwMode="auto">
          <a:xfrm>
            <a:off x="3581400" y="5717272"/>
            <a:ext cx="228600" cy="0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Straight Connector 18"/>
          <p:cNvCxnSpPr>
            <a:cxnSpLocks noChangeShapeType="1"/>
          </p:cNvCxnSpPr>
          <p:nvPr/>
        </p:nvCxnSpPr>
        <p:spPr bwMode="auto">
          <a:xfrm>
            <a:off x="3581400" y="1011621"/>
            <a:ext cx="0" cy="146303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Straight Connector 18"/>
          <p:cNvCxnSpPr>
            <a:cxnSpLocks noChangeShapeType="1"/>
            <a:endCxn id="8" idx="0"/>
          </p:cNvCxnSpPr>
          <p:nvPr/>
        </p:nvCxnSpPr>
        <p:spPr bwMode="auto">
          <a:xfrm flipH="1">
            <a:off x="1825483" y="1138666"/>
            <a:ext cx="38154" cy="120358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313406" y="6297304"/>
            <a:ext cx="327083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Former management: E. Moog</a:t>
            </a:r>
            <a:r>
              <a:rPr lang="en-US" sz="1300" kern="0" dirty="0" smtClean="0">
                <a:solidFill>
                  <a:schemeClr val="tx1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† (ASD-MD)</a:t>
            </a:r>
            <a:endParaRPr lang="en-US" sz="1300" dirty="0" smtClean="0"/>
          </a:p>
          <a:p>
            <a:r>
              <a:rPr lang="en-US" sz="1300" dirty="0" smtClean="0"/>
              <a:t>Associate Project Manager: M. White (APS-U)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03446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620000" cy="639762"/>
          </a:xfrm>
        </p:spPr>
        <p:txBody>
          <a:bodyPr/>
          <a:lstStyle/>
          <a:p>
            <a:r>
              <a:rPr lang="en-US" dirty="0" smtClean="0"/>
              <a:t>SCU cryostat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4" y="914400"/>
            <a:ext cx="8790932" cy="525649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Penicka for the APS SCU Team       IWAA2014 Beijing, October 13-17,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40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39762"/>
          </a:xfrm>
        </p:spPr>
        <p:txBody>
          <a:bodyPr/>
          <a:lstStyle/>
          <a:p>
            <a:r>
              <a:rPr lang="en-US" dirty="0" smtClean="0"/>
              <a:t>SCU0 cryostat structure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040836"/>
            <a:ext cx="8763000" cy="477632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Penicka for the APS SCU Team       IWAA2014 Beijing, October 13-17,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92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dirty="0" smtClean="0"/>
              <a:t>SCU0 and SCU1 parameters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Penicka for the APS SCU Team       IWAA2014 Beijing, October 13-17,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5205374"/>
              </p:ext>
            </p:extLst>
          </p:nvPr>
        </p:nvGraphicFramePr>
        <p:xfrm>
          <a:off x="800100" y="914400"/>
          <a:ext cx="7543800" cy="50291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38600"/>
                <a:gridCol w="1779564"/>
                <a:gridCol w="1725636"/>
              </a:tblGrid>
              <a:tr h="695062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i="0" kern="8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-US" sz="2400" b="1" i="0" kern="8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b="1" i="0" kern="800" dirty="0">
                          <a:effectLst/>
                        </a:rPr>
                        <a:t>SCU0</a:t>
                      </a:r>
                      <a:endParaRPr lang="en-US" sz="2400" b="1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b="1" i="0" kern="800" dirty="0">
                          <a:effectLst/>
                        </a:rPr>
                        <a:t>SCU1</a:t>
                      </a:r>
                      <a:endParaRPr lang="en-US" sz="2400" b="1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7551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kern="800" dirty="0">
                          <a:effectLst/>
                        </a:rPr>
                        <a:t>Electron beam energy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kern="800" dirty="0">
                          <a:effectLst/>
                        </a:rPr>
                        <a:t>7.0 </a:t>
                      </a:r>
                      <a:r>
                        <a:rPr lang="en-GB" sz="2400" kern="800" dirty="0" err="1">
                          <a:effectLst/>
                        </a:rPr>
                        <a:t>GeV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kern="800" dirty="0">
                          <a:effectLst/>
                        </a:rPr>
                        <a:t>7.0 </a:t>
                      </a:r>
                      <a:r>
                        <a:rPr lang="en-GB" sz="2400" kern="800" dirty="0" err="1">
                          <a:effectLst/>
                        </a:rPr>
                        <a:t>GeV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7837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kern="800" dirty="0">
                          <a:effectLst/>
                        </a:rPr>
                        <a:t>Photon energy at 1</a:t>
                      </a:r>
                      <a:r>
                        <a:rPr lang="en-GB" sz="2400" kern="800" baseline="30000" dirty="0">
                          <a:effectLst/>
                        </a:rPr>
                        <a:t>st</a:t>
                      </a:r>
                      <a:r>
                        <a:rPr lang="en-GB" sz="2400" kern="800" dirty="0">
                          <a:effectLst/>
                        </a:rPr>
                        <a:t> harmonic 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kern="800">
                          <a:effectLst/>
                        </a:rPr>
                        <a:t>20-25 keV</a:t>
                      </a:r>
                      <a:endParaRPr lang="en-US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kern="800" dirty="0" smtClean="0">
                          <a:effectLst/>
                        </a:rPr>
                        <a:t>12-25 </a:t>
                      </a:r>
                      <a:r>
                        <a:rPr lang="en-GB" sz="2400" kern="800" dirty="0" err="1">
                          <a:effectLst/>
                        </a:rPr>
                        <a:t>keV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9506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kern="800" dirty="0" err="1">
                          <a:effectLst/>
                        </a:rPr>
                        <a:t>Undulator</a:t>
                      </a:r>
                      <a:r>
                        <a:rPr lang="en-GB" sz="2400" kern="800" dirty="0">
                          <a:effectLst/>
                        </a:rPr>
                        <a:t> period 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kern="800">
                          <a:effectLst/>
                        </a:rPr>
                        <a:t>16 mm</a:t>
                      </a:r>
                      <a:endParaRPr lang="en-US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kern="800" dirty="0">
                          <a:effectLst/>
                        </a:rPr>
                        <a:t>18 mm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9506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kern="800" dirty="0">
                          <a:effectLst/>
                        </a:rPr>
                        <a:t>Magnetic gap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kern="800">
                          <a:effectLst/>
                        </a:rPr>
                        <a:t>9.5 mm</a:t>
                      </a:r>
                      <a:endParaRPr lang="en-US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kern="800" dirty="0">
                          <a:effectLst/>
                        </a:rPr>
                        <a:t>9.5 mm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9506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kern="800" dirty="0">
                          <a:effectLst/>
                        </a:rPr>
                        <a:t>Magnetic length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kern="800" dirty="0">
                          <a:effectLst/>
                        </a:rPr>
                        <a:t>0.33 m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kern="800" dirty="0">
                          <a:effectLst/>
                        </a:rPr>
                        <a:t>1.14 m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9506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kern="800" dirty="0">
                          <a:effectLst/>
                        </a:rPr>
                        <a:t>Cryostat length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kern="800" dirty="0">
                          <a:effectLst/>
                        </a:rPr>
                        <a:t>2.06 m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kern="800" dirty="0">
                          <a:effectLst/>
                        </a:rPr>
                        <a:t>2.06 m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506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dirty="0" smtClean="0"/>
              <a:t>Alignment Tolerances*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Penicka for the APS SCU Team       IWAA2014 Beijing, October 13-17,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107078"/>
              </p:ext>
            </p:extLst>
          </p:nvPr>
        </p:nvGraphicFramePr>
        <p:xfrm>
          <a:off x="533400" y="1143000"/>
          <a:ext cx="8077200" cy="4023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80830"/>
                <a:gridCol w="1550170"/>
                <a:gridCol w="1346200"/>
              </a:tblGrid>
              <a:tr h="93826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b="1" kern="800" dirty="0">
                          <a:effectLst/>
                          <a:latin typeface="+mn-lt"/>
                          <a:ea typeface="Times New Roman"/>
                        </a:rPr>
                        <a:t>Alignment Tolerance</a:t>
                      </a:r>
                      <a:endParaRPr lang="en-US" sz="2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b="1" kern="800" dirty="0">
                          <a:effectLst/>
                          <a:latin typeface="+mn-lt"/>
                          <a:ea typeface="Times New Roman"/>
                        </a:rPr>
                        <a:t>X [mm]</a:t>
                      </a:r>
                      <a:endParaRPr lang="en-US" sz="2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b="1" kern="800" dirty="0">
                          <a:effectLst/>
                          <a:latin typeface="+mn-lt"/>
                          <a:ea typeface="Times New Roman"/>
                        </a:rPr>
                        <a:t>Y [mm]</a:t>
                      </a:r>
                      <a:endParaRPr lang="en-US" sz="2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04687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kern="800" dirty="0">
                          <a:effectLst/>
                          <a:latin typeface="+mn-lt"/>
                          <a:ea typeface="Times New Roman"/>
                        </a:rPr>
                        <a:t>Magnetic structure</a:t>
                      </a:r>
                      <a:endParaRPr lang="en-US" sz="2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kern="800" dirty="0">
                          <a:effectLst/>
                          <a:latin typeface="+mn-lt"/>
                          <a:ea typeface="Times New Roman"/>
                        </a:rPr>
                        <a:t>±0.150</a:t>
                      </a:r>
                      <a:endParaRPr lang="en-US" sz="2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kern="800" dirty="0">
                          <a:effectLst/>
                          <a:latin typeface="+mn-lt"/>
                          <a:ea typeface="Times New Roman"/>
                        </a:rPr>
                        <a:t>±0.150</a:t>
                      </a:r>
                      <a:endParaRPr lang="en-US" sz="2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T w="12700" cmpd="sng">
                      <a:noFill/>
                    </a:lnT>
                  </a:tcPr>
                </a:tc>
              </a:tr>
              <a:tr h="105072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kern="800" dirty="0">
                          <a:effectLst/>
                          <a:latin typeface="+mn-lt"/>
                          <a:ea typeface="Times New Roman"/>
                        </a:rPr>
                        <a:t>SCU0 vacuum chamber relative to the magnetic structure</a:t>
                      </a:r>
                      <a:endParaRPr lang="en-US" sz="2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kern="800" dirty="0">
                          <a:effectLst/>
                          <a:latin typeface="+mn-lt"/>
                          <a:ea typeface="Times New Roman"/>
                        </a:rPr>
                        <a:t>N/A</a:t>
                      </a:r>
                      <a:endParaRPr lang="en-US" sz="2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kern="800" dirty="0" smtClean="0">
                          <a:effectLst/>
                          <a:latin typeface="+mn-lt"/>
                          <a:ea typeface="Times New Roman"/>
                        </a:rPr>
                        <a:t>±0.150</a:t>
                      </a:r>
                      <a:endParaRPr lang="en-US" sz="2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98748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kern="800" dirty="0">
                          <a:effectLst/>
                          <a:latin typeface="+mn-lt"/>
                          <a:ea typeface="Times New Roman"/>
                        </a:rPr>
                        <a:t>SCU0 vacuum chamber relative to the U33 ID chamber</a:t>
                      </a:r>
                      <a:endParaRPr lang="en-US" sz="2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kern="800" dirty="0">
                          <a:effectLst/>
                          <a:latin typeface="+mn-lt"/>
                          <a:ea typeface="Times New Roman"/>
                        </a:rPr>
                        <a:t>±0.150</a:t>
                      </a:r>
                      <a:endParaRPr lang="en-US" sz="2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kern="800" dirty="0">
                          <a:effectLst/>
                          <a:latin typeface="+mn-lt"/>
                          <a:ea typeface="Times New Roman"/>
                        </a:rPr>
                        <a:t>±0.150</a:t>
                      </a:r>
                      <a:endParaRPr lang="en-US" sz="2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362200" y="5334000"/>
            <a:ext cx="662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ea typeface="Times New Roman"/>
                <a:cs typeface="Times New Roman"/>
              </a:rPr>
              <a:t>* K</a:t>
            </a:r>
            <a:r>
              <a:rPr lang="en-GB" sz="1400" dirty="0">
                <a:ea typeface="Times New Roman"/>
                <a:cs typeface="Times New Roman"/>
              </a:rPr>
              <a:t>. </a:t>
            </a:r>
            <a:r>
              <a:rPr lang="en-GB" sz="1400" dirty="0" err="1" smtClean="0">
                <a:ea typeface="Times New Roman"/>
                <a:cs typeface="Times New Roman"/>
              </a:rPr>
              <a:t>Harkay</a:t>
            </a:r>
            <a:r>
              <a:rPr lang="en-GB" sz="1400" dirty="0" smtClean="0">
                <a:ea typeface="Times New Roman"/>
                <a:cs typeface="Times New Roman"/>
              </a:rPr>
              <a:t> </a:t>
            </a:r>
            <a:r>
              <a:rPr lang="en-GB" sz="1400" dirty="0">
                <a:ea typeface="Times New Roman"/>
                <a:cs typeface="Times New Roman"/>
              </a:rPr>
              <a:t>et al., “APS-U Superconducting Undulator </a:t>
            </a:r>
            <a:r>
              <a:rPr lang="en-GB" sz="1400" dirty="0" smtClean="0">
                <a:ea typeface="Times New Roman"/>
                <a:cs typeface="Times New Roman"/>
              </a:rPr>
              <a:t>Physics </a:t>
            </a:r>
            <a:r>
              <a:rPr lang="en-GB" sz="1400" dirty="0">
                <a:ea typeface="Times New Roman"/>
                <a:cs typeface="Times New Roman"/>
              </a:rPr>
              <a:t>Requirements Document,” Technical Report APS_1425203, APS, 2011</a:t>
            </a:r>
            <a:r>
              <a:rPr lang="en-GB" dirty="0">
                <a:latin typeface="Times"/>
                <a:ea typeface="Times New Roman"/>
                <a:cs typeface="Times New Roman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09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6553200" cy="715962"/>
          </a:xfrm>
        </p:spPr>
        <p:txBody>
          <a:bodyPr/>
          <a:lstStyle/>
          <a:p>
            <a:r>
              <a:rPr lang="en-US" sz="3200" dirty="0" smtClean="0"/>
              <a:t>The Challenge of Alignment?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15" y="2971800"/>
            <a:ext cx="8792369" cy="33528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Penicka for the APS SCU Team       IWAA2014 Beijing, October 13-17,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1325940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How to align an object suspended by Kevlar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That changes temperature by 300 degrees 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And is encapsulated like this?</a:t>
            </a:r>
            <a:endParaRPr lang="en-US" sz="3200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4800600" y="2743200"/>
            <a:ext cx="914400" cy="14478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triangle" w="lg" len="lg"/>
            <a:tailEnd type="none"/>
          </a:ln>
          <a:effectLst/>
        </p:spPr>
      </p:cxnSp>
      <p:sp>
        <p:nvSpPr>
          <p:cNvPr id="18" name="Oval 17"/>
          <p:cNvSpPr/>
          <p:nvPr/>
        </p:nvSpPr>
        <p:spPr bwMode="auto">
          <a:xfrm flipH="1">
            <a:off x="4541519" y="3048000"/>
            <a:ext cx="944881" cy="11430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3886200" y="4114800"/>
            <a:ext cx="1295400" cy="2209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59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blue_2007-1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Custom 11">
      <a:dk1>
        <a:srgbClr val="616161"/>
      </a:dk1>
      <a:lt1>
        <a:sysClr val="window" lastClr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4B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2590</TotalTime>
  <Words>2732</Words>
  <Application>Microsoft Office PowerPoint</Application>
  <PresentationFormat>On-screen Show (4:3)</PresentationFormat>
  <Paragraphs>356</Paragraphs>
  <Slides>34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blue_2007-1</vt:lpstr>
      <vt:lpstr>PowerPoint Presentation</vt:lpstr>
      <vt:lpstr>Outline</vt:lpstr>
      <vt:lpstr>Advanced Photon Source (APS)</vt:lpstr>
      <vt:lpstr>PowerPoint Presentation</vt:lpstr>
      <vt:lpstr>SCU cryostat</vt:lpstr>
      <vt:lpstr>SCU0 cryostat structure</vt:lpstr>
      <vt:lpstr>SCU0 and SCU1 parameters</vt:lpstr>
      <vt:lpstr>Alignment Tolerances*</vt:lpstr>
      <vt:lpstr>The Challenge of Alignment?</vt:lpstr>
      <vt:lpstr>Cold Mass</vt:lpstr>
      <vt:lpstr>20 K Radiation Shield</vt:lpstr>
      <vt:lpstr>60 K Radiation Shield</vt:lpstr>
      <vt:lpstr>Vacuum Vessel</vt:lpstr>
      <vt:lpstr>Cold Mass Assembly</vt:lpstr>
      <vt:lpstr>Cold Mass Fiducialization</vt:lpstr>
      <vt:lpstr>Cold Mass - Vacuum Vessel Assembly</vt:lpstr>
      <vt:lpstr>Kevlar band suspension system</vt:lpstr>
      <vt:lpstr>Cooling Displacement Test</vt:lpstr>
      <vt:lpstr>Cooling Displacement Test</vt:lpstr>
      <vt:lpstr>Location of Spherical Targets </vt:lpstr>
      <vt:lpstr>Cool-down and Warm-up Cycle</vt:lpstr>
      <vt:lpstr>Cool-down and Warm-up Cycle</vt:lpstr>
      <vt:lpstr>Cool-down and Warm-up Cycle</vt:lpstr>
      <vt:lpstr>Cool-down and Warm-up Cycle</vt:lpstr>
      <vt:lpstr>Aluminum Links Compensation</vt:lpstr>
      <vt:lpstr>SCU magnetic measurement</vt:lpstr>
      <vt:lpstr>Alignment in the APS storage ring </vt:lpstr>
      <vt:lpstr>Beam-based Chamber Alignment</vt:lpstr>
      <vt:lpstr>Chamber alignment stability</vt:lpstr>
      <vt:lpstr>Realignment of SCU0</vt:lpstr>
      <vt:lpstr>User experiments with SCU0</vt:lpstr>
      <vt:lpstr>SCU1 improvements for alignment</vt:lpstr>
      <vt:lpstr>Summary</vt:lpstr>
      <vt:lpstr>PowerPoint Presentation</vt:lpstr>
    </vt:vector>
  </TitlesOfParts>
  <Company>Argonne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Jaromir M. Penicka</dc:creator>
  <cp:lastModifiedBy>Jaromir M. Penicka</cp:lastModifiedBy>
  <cp:revision>228</cp:revision>
  <cp:lastPrinted>2014-10-08T21:03:21Z</cp:lastPrinted>
  <dcterms:created xsi:type="dcterms:W3CDTF">2010-10-18T20:54:15Z</dcterms:created>
  <dcterms:modified xsi:type="dcterms:W3CDTF">2014-10-08T22:10:36Z</dcterms:modified>
</cp:coreProperties>
</file>