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05" r:id="rId2"/>
    <p:sldId id="330" r:id="rId3"/>
    <p:sldId id="306" r:id="rId4"/>
    <p:sldId id="308" r:id="rId5"/>
    <p:sldId id="309" r:id="rId6"/>
    <p:sldId id="310" r:id="rId7"/>
    <p:sldId id="311" r:id="rId8"/>
    <p:sldId id="313" r:id="rId9"/>
    <p:sldId id="314" r:id="rId10"/>
    <p:sldId id="332" r:id="rId11"/>
    <p:sldId id="315" r:id="rId12"/>
    <p:sldId id="317" r:id="rId13"/>
    <p:sldId id="312" r:id="rId14"/>
    <p:sldId id="318" r:id="rId15"/>
    <p:sldId id="320" r:id="rId16"/>
    <p:sldId id="325" r:id="rId17"/>
    <p:sldId id="326" r:id="rId18"/>
    <p:sldId id="327" r:id="rId19"/>
    <p:sldId id="328" r:id="rId20"/>
    <p:sldId id="329" r:id="rId21"/>
    <p:sldId id="321" r:id="rId22"/>
    <p:sldId id="323" r:id="rId23"/>
    <p:sldId id="322" r:id="rId24"/>
    <p:sldId id="324" r:id="rId25"/>
    <p:sldId id="334" r:id="rId26"/>
    <p:sldId id="333" r:id="rId27"/>
  </p:sldIdLst>
  <p:sldSz cx="9144000" cy="6858000" type="screen4x3"/>
  <p:notesSz cx="6797675" cy="9928225"/>
  <p:embeddedFontLst>
    <p:embeddedFont>
      <p:font typeface="Ubuntu" charset="0"/>
      <p:regular r:id="rId30"/>
      <p:bold r:id="rId31"/>
      <p:italic r:id="rId32"/>
      <p:boldItalic r:id="rId33"/>
    </p:embeddedFont>
    <p:embeddedFont>
      <p:font typeface="Ubuntu Light" charset="0"/>
      <p:regular r:id="rId34"/>
      <p:italic r:id="rId35"/>
    </p:embeddedFont>
    <p:embeddedFont>
      <p:font typeface="Franklin Gothic Heavy" pitchFamily="34" charset="0"/>
      <p:regular r:id="rId36"/>
      <p: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197CC"/>
    <a:srgbClr val="0C377B"/>
    <a:srgbClr val="0053A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381" autoAdjust="0"/>
  </p:normalViewPr>
  <p:slideViewPr>
    <p:cSldViewPr snapToGrid="0" snapToObjects="1">
      <p:cViewPr varScale="1">
        <p:scale>
          <a:sx n="65" d="100"/>
          <a:sy n="65" d="100"/>
        </p:scale>
        <p:origin x="-6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-3294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8A179-C614-4324-ABF4-9131CDF3B0F5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06243-12FE-4D3D-BEDF-FD7E4D3AD4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6905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16A66-4A6C-4905-9465-D2949EC33FF9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A9614-4ECD-4BB0-BC30-78C1D49455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1961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A9614-4ECD-4BB0-BC30-78C1D494553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60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A9614-4ECD-4BB0-BC30-78C1D494553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56122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LHC 40 m underneath</a:t>
            </a:r>
          </a:p>
          <a:p>
            <a:r>
              <a:rPr lang="en-US" dirty="0" smtClean="0"/>
              <a:t>One single LGC adjustment for the whole ring</a:t>
            </a:r>
          </a:p>
          <a:p>
            <a:r>
              <a:rPr lang="en-US" dirty="0" smtClean="0"/>
              <a:t>Datum fixed on the two deep 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A9614-4ECD-4BB0-BC30-78C1D494553A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3,5mm </a:t>
            </a:r>
            <a:r>
              <a:rPr lang="en-US" dirty="0" err="1" smtClean="0"/>
              <a:t>smooting</a:t>
            </a:r>
            <a:r>
              <a:rPr lang="en-US" dirty="0" smtClean="0"/>
              <a:t> +10mm </a:t>
            </a:r>
            <a:r>
              <a:rPr lang="en-US" dirty="0" err="1" smtClean="0"/>
              <a:t>shimms</a:t>
            </a:r>
            <a:endParaRPr lang="en-US" dirty="0" smtClean="0"/>
          </a:p>
          <a:p>
            <a:r>
              <a:rPr lang="en-US" dirty="0" smtClean="0"/>
              <a:t>200m of Ti2 also fully realigned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A9614-4ECD-4BB0-BC30-78C1D494553A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SPS lattice is making things very straight forward</a:t>
            </a:r>
          </a:p>
          <a:p>
            <a:r>
              <a:rPr lang="en-US" dirty="0" smtClean="0"/>
              <a:t>From</a:t>
            </a:r>
            <a:r>
              <a:rPr lang="en-US" baseline="0" dirty="0" smtClean="0"/>
              <a:t> a practical point of view very handy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A9614-4ECD-4BB0-BC30-78C1D494553A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Starting from 100GeV the correctors</a:t>
            </a:r>
            <a:r>
              <a:rPr lang="de-CH" baseline="0" dirty="0" smtClean="0"/>
              <a:t> are not strong enough anymore.</a:t>
            </a:r>
          </a:p>
          <a:p>
            <a:r>
              <a:rPr lang="de-CH" baseline="0" dirty="0" smtClean="0"/>
              <a:t>The only way to correct the orbit is a physical displacement of the magnets.</a:t>
            </a:r>
          </a:p>
          <a:p>
            <a:r>
              <a:rPr lang="de-CH" baseline="0" dirty="0" smtClean="0"/>
              <a:t>Displacement of a quadrupole to introduce dipole component.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A9614-4ECD-4BB0-BC30-78C1D494553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65920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Quiete</a:t>
            </a:r>
            <a:r>
              <a:rPr lang="de-CH" baseline="0" dirty="0" smtClean="0"/>
              <a:t> recent constructions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A9614-4ECD-4BB0-BC30-78C1D494553A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6039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it still moving?</a:t>
            </a:r>
          </a:p>
          <a:p>
            <a:r>
              <a:rPr lang="en-US" dirty="0" smtClean="0"/>
              <a:t>Installation</a:t>
            </a:r>
            <a:r>
              <a:rPr lang="en-US" baseline="0" dirty="0" smtClean="0"/>
              <a:t> of monitoring profiles</a:t>
            </a:r>
          </a:p>
          <a:p>
            <a:r>
              <a:rPr lang="en-US" baseline="0" dirty="0" smtClean="0"/>
              <a:t>It is stable since </a:t>
            </a:r>
            <a:r>
              <a:rPr lang="en-US" baseline="0" dirty="0" err="1" smtClean="0"/>
              <a:t>april</a:t>
            </a:r>
            <a:r>
              <a:rPr lang="en-US" baseline="0" dirty="0" smtClean="0"/>
              <a:t> 2013</a:t>
            </a:r>
          </a:p>
          <a:p>
            <a:r>
              <a:rPr lang="en-US" baseline="0" dirty="0" smtClean="0"/>
              <a:t>All stress was released by the cracks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A9614-4ECD-4BB0-BC30-78C1D494553A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1800" y="2121290"/>
            <a:ext cx="8265984" cy="1826363"/>
          </a:xfrm>
        </p:spPr>
        <p:txBody>
          <a:bodyPr tIns="0" bIns="0" anchor="b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buNone/>
              <a:defRPr kumimoji="0" lang="en-US" sz="4000" b="1" i="0" kern="1200" cap="none" spc="0" baseline="0" dirty="0">
                <a:ln w="12700">
                  <a:noFill/>
                  <a:prstDash val="solid"/>
                </a:ln>
                <a:solidFill>
                  <a:schemeClr val="accent1"/>
                </a:solidFill>
                <a:effectLst/>
                <a:latin typeface="Ubuntu"/>
                <a:ea typeface="+mj-ea"/>
                <a:cs typeface="Ubuntu"/>
              </a:defRPr>
            </a:lvl1pPr>
          </a:lstStyle>
          <a:p>
            <a:r>
              <a:rPr kumimoji="0" lang="x-none" dirty="0" smtClean="0"/>
              <a:t>Presentation Title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31800" y="4171952"/>
            <a:ext cx="8265984" cy="1066688"/>
          </a:xfrm>
        </p:spPr>
        <p:txBody>
          <a:bodyPr lIns="45720" tIns="0" rIns="4572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0" i="0">
                <a:solidFill>
                  <a:schemeClr val="accent4"/>
                </a:solidFill>
                <a:effectLst/>
                <a:latin typeface="Ubuntu Light"/>
                <a:cs typeface="Ubuntu Light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x-none" dirty="0" smtClean="0"/>
              <a:t>Author and Affiliation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5451351"/>
            <a:ext cx="1085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200" y="1260000"/>
            <a:ext cx="8226425" cy="5013800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x-none" dirty="0" smtClean="0"/>
              <a:t>Slide text first level</a:t>
            </a:r>
          </a:p>
          <a:p>
            <a:pPr lvl="1"/>
            <a:r>
              <a:rPr lang="x-none" dirty="0" smtClean="0"/>
              <a:t>Slide text second level</a:t>
            </a:r>
          </a:p>
          <a:p>
            <a:pPr lvl="2"/>
            <a:r>
              <a:rPr lang="x-none" dirty="0" smtClean="0"/>
              <a:t>Slide text third level</a:t>
            </a:r>
          </a:p>
          <a:p>
            <a:pPr lvl="3"/>
            <a:r>
              <a:rPr lang="x-none" dirty="0" smtClean="0"/>
              <a:t>Slide text fourth level</a:t>
            </a:r>
          </a:p>
          <a:p>
            <a:pPr lvl="4"/>
            <a:r>
              <a:rPr lang="x-none" dirty="0" smtClean="0"/>
              <a:t>Slide text 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gradFill flip="none" rotWithShape="1">
            <a:gsLst>
              <a:gs pos="16000">
                <a:schemeClr val="bg1"/>
              </a:gs>
              <a:gs pos="33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38100"/>
          </a:effectLst>
        </p:spPr>
        <p:txBody>
          <a:bodyPr lIns="14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>
          <a:xfrm>
            <a:off x="3666434" y="6356350"/>
            <a:ext cx="4290489" cy="365125"/>
          </a:xfrm>
        </p:spPr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8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x-none" dirty="0" smtClean="0"/>
              <a:t>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197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0200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9890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4450" y="4214813"/>
            <a:ext cx="6535738" cy="16097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9075" y="2862263"/>
            <a:ext cx="1085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2147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295326" y="6356350"/>
            <a:ext cx="1371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29FCF"/>
                </a:solidFill>
                <a:latin typeface="Ubuntu Light"/>
                <a:cs typeface="Ubuntu Light"/>
              </a:defRPr>
            </a:lvl1pPr>
          </a:lstStyle>
          <a:p>
            <a:r>
              <a:rPr lang="en-US" smtClean="0"/>
              <a:t>14/10/2014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66434" y="6356350"/>
            <a:ext cx="4290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29FCF"/>
                </a:solidFill>
                <a:latin typeface="Ubuntu Light"/>
                <a:cs typeface="Ubuntu Light"/>
              </a:defRPr>
            </a:lvl1pPr>
          </a:lstStyle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56924" y="6356350"/>
            <a:ext cx="729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29FCF"/>
                </a:solidFill>
                <a:latin typeface="Ubuntu Light"/>
                <a:cs typeface="Ubuntu Light"/>
              </a:defRPr>
            </a:lvl1pPr>
          </a:lstStyle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49333"/>
            <a:ext cx="8226854" cy="533643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Slide text first level</a:t>
            </a:r>
          </a:p>
          <a:p>
            <a:pPr lvl="1" eaLnBrk="1" latinLnBrk="0" hangingPunct="1"/>
            <a:r>
              <a:rPr kumimoji="0" lang="fr-CH" dirty="0" smtClean="0"/>
              <a:t>Slide text second level</a:t>
            </a:r>
          </a:p>
          <a:p>
            <a:pPr lvl="2" eaLnBrk="1" latinLnBrk="0" hangingPunct="1"/>
            <a:r>
              <a:rPr kumimoji="0" lang="fr-CH" dirty="0" smtClean="0"/>
              <a:t>Slide text third level</a:t>
            </a:r>
          </a:p>
          <a:p>
            <a:pPr lvl="3" eaLnBrk="1" latinLnBrk="0" hangingPunct="1"/>
            <a:r>
              <a:rPr kumimoji="0" lang="fr-CH" dirty="0" smtClean="0"/>
              <a:t>Slide text fourth level</a:t>
            </a:r>
          </a:p>
          <a:p>
            <a:pPr lvl="4" eaLnBrk="1" latinLnBrk="0" hangingPunct="1"/>
            <a:r>
              <a:rPr kumimoji="0" lang="fr-CH" dirty="0" smtClean="0"/>
              <a:t>Slide text fifth level</a:t>
            </a:r>
            <a:endParaRPr kumimoji="0" lang="en-US" dirty="0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71584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GB" noProof="0" dirty="0" smtClean="0"/>
              <a:t>Slide Title</a:t>
            </a:r>
            <a:endParaRPr kumimoji="0" lang="en-GB" noProof="0" dirty="0"/>
          </a:p>
        </p:txBody>
      </p:sp>
      <p:pic>
        <p:nvPicPr>
          <p:cNvPr id="7" name="Picture 6" descr="2014-04-09_CERN_60years_ENdept_75dpi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6327150"/>
            <a:ext cx="1641276" cy="432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" y="6285763"/>
            <a:ext cx="8226854" cy="0"/>
          </a:xfrm>
          <a:prstGeom prst="line">
            <a:avLst/>
          </a:prstGeom>
          <a:ln w="6350" cmpd="sng">
            <a:solidFill>
              <a:srgbClr val="0C37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1" r:id="rId2"/>
    <p:sldLayoutId id="2147483682" r:id="rId3"/>
    <p:sldLayoutId id="2147483684" r:id="rId4"/>
    <p:sldLayoutId id="2147483680" r:id="rId5"/>
    <p:sldLayoutId id="2147483676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b="0" i="0" kern="1200">
          <a:solidFill>
            <a:srgbClr val="0C377B"/>
          </a:solidFill>
          <a:latin typeface="Ubuntu Light"/>
          <a:ea typeface="+mj-ea"/>
          <a:cs typeface="Ubuntu Light"/>
        </a:defRPr>
      </a:lvl1pPr>
    </p:titleStyle>
    <p:bodyStyle>
      <a:lvl1pPr marL="225425" indent="-225425" algn="l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/>
        <a:buChar char="•"/>
        <a:defRPr kumimoji="0" sz="3200" b="0" i="0" kern="1200">
          <a:solidFill>
            <a:srgbClr val="0C377B"/>
          </a:solidFill>
          <a:latin typeface="Ubuntu Light"/>
          <a:ea typeface="+mn-ea"/>
          <a:cs typeface="Ubuntu Light"/>
        </a:defRPr>
      </a:lvl1pPr>
      <a:lvl2pPr marL="460375" indent="-228600" algn="l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100000"/>
        <a:buFont typeface="Arial"/>
        <a:buChar char="•"/>
        <a:defRPr kumimoji="0" sz="3200" b="0" i="0" kern="1200">
          <a:solidFill>
            <a:srgbClr val="0C377B"/>
          </a:solidFill>
          <a:latin typeface="Ubuntu Light"/>
          <a:ea typeface="+mn-ea"/>
          <a:cs typeface="Ubuntu Light"/>
        </a:defRPr>
      </a:lvl2pPr>
      <a:lvl3pPr marL="685800" indent="-225425" algn="l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SzPct val="100000"/>
        <a:buFont typeface="Arial"/>
        <a:buChar char="•"/>
        <a:defRPr kumimoji="0" sz="3200" b="0" i="0" kern="1200">
          <a:solidFill>
            <a:srgbClr val="0C377B"/>
          </a:solidFill>
          <a:latin typeface="Ubuntu Light"/>
          <a:ea typeface="+mn-ea"/>
          <a:cs typeface="Ubuntu Light"/>
        </a:defRPr>
      </a:lvl3pPr>
      <a:lvl4pPr marL="909638" indent="-223838" algn="l" rtl="0" eaLnBrk="1" latinLnBrk="0" hangingPunct="1">
        <a:lnSpc>
          <a:spcPct val="90000"/>
        </a:lnSpc>
        <a:spcBef>
          <a:spcPts val="600"/>
        </a:spcBef>
        <a:buClr>
          <a:schemeClr val="accent3"/>
        </a:buClr>
        <a:buSzPct val="100000"/>
        <a:buFont typeface="Arial"/>
        <a:buChar char="•"/>
        <a:defRPr kumimoji="0" sz="3200" b="0" i="0" kern="1200">
          <a:solidFill>
            <a:srgbClr val="0C377B"/>
          </a:solidFill>
          <a:latin typeface="Ubuntu Light"/>
          <a:ea typeface="+mn-ea"/>
          <a:cs typeface="Ubuntu Light"/>
        </a:defRPr>
      </a:lvl4pPr>
      <a:lvl5pPr marL="1146175" indent="-236538" algn="l" rtl="0" eaLnBrk="1" latinLnBrk="0" hangingPunct="1">
        <a:lnSpc>
          <a:spcPct val="90000"/>
        </a:lnSpc>
        <a:spcBef>
          <a:spcPts val="600"/>
        </a:spcBef>
        <a:buClr>
          <a:schemeClr val="accent4"/>
        </a:buClr>
        <a:buSzPct val="100000"/>
        <a:buFont typeface="Arial"/>
        <a:buChar char="•"/>
        <a:defRPr kumimoji="0" sz="3200" b="0" i="0" kern="1200" baseline="0">
          <a:solidFill>
            <a:srgbClr val="0C377B"/>
          </a:solidFill>
          <a:latin typeface="Ubuntu Light"/>
          <a:ea typeface="+mn-ea"/>
          <a:cs typeface="Ubuntu Light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Preparing the SPS complex alignment for future LHC runs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Patrick Bestmann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10492" y="6100557"/>
            <a:ext cx="500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IWAA 2014 IHEP, Beijing, China 13-17.10.2014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47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handling equipment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4" y="1137503"/>
            <a:ext cx="6351639" cy="4763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26" y="1343980"/>
            <a:ext cx="6351639" cy="4763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260000"/>
            <a:ext cx="8450826" cy="5013800"/>
          </a:xfrm>
        </p:spPr>
        <p:txBody>
          <a:bodyPr/>
          <a:lstStyle/>
          <a:p>
            <a:r>
              <a:rPr lang="en-US" dirty="0"/>
              <a:t>3 Step approach to keep track</a:t>
            </a:r>
          </a:p>
          <a:p>
            <a:pPr lvl="1"/>
            <a:r>
              <a:rPr lang="en-US" dirty="0"/>
              <a:t>Relative vertical displacements for </a:t>
            </a:r>
            <a:r>
              <a:rPr lang="en-US" dirty="0" err="1"/>
              <a:t>focussing</a:t>
            </a:r>
            <a:r>
              <a:rPr lang="en-US" dirty="0"/>
              <a:t> </a:t>
            </a:r>
            <a:r>
              <a:rPr lang="en-US" dirty="0" err="1"/>
              <a:t>Quadrupoles</a:t>
            </a:r>
            <a:endParaRPr lang="en-US" dirty="0"/>
          </a:p>
          <a:p>
            <a:pPr lvl="2"/>
            <a:r>
              <a:rPr lang="en-US" dirty="0"/>
              <a:t>Reference measurement</a:t>
            </a:r>
          </a:p>
          <a:p>
            <a:pPr lvl="2"/>
            <a:r>
              <a:rPr lang="en-US" dirty="0"/>
              <a:t>Lifting with exchange of jacks and shims</a:t>
            </a:r>
          </a:p>
          <a:p>
            <a:pPr lvl="2"/>
            <a:r>
              <a:rPr lang="en-US" dirty="0"/>
              <a:t>Realignment to new vertical, but initial horizontal position</a:t>
            </a:r>
          </a:p>
          <a:p>
            <a:pPr lvl="1"/>
            <a:r>
              <a:rPr lang="en-US" dirty="0"/>
              <a:t>Alignment of defocussing </a:t>
            </a:r>
            <a:r>
              <a:rPr lang="en-US" dirty="0" err="1"/>
              <a:t>quadrupoles</a:t>
            </a:r>
            <a:r>
              <a:rPr lang="en-US" dirty="0"/>
              <a:t> using the </a:t>
            </a:r>
            <a:r>
              <a:rPr lang="en-US" dirty="0" err="1"/>
              <a:t>focussing</a:t>
            </a:r>
            <a:r>
              <a:rPr lang="en-US" dirty="0"/>
              <a:t> as reference</a:t>
            </a:r>
          </a:p>
          <a:p>
            <a:pPr lvl="1"/>
            <a:r>
              <a:rPr lang="en-US" dirty="0"/>
              <a:t>Alignment of all intermediate components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Strategy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00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Strategy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79215" y="1325606"/>
            <a:ext cx="8226854" cy="532691"/>
          </a:xfrm>
          <a:prstGeom prst="rect">
            <a:avLst/>
          </a:prstGeom>
        </p:spPr>
        <p:txBody>
          <a:bodyPr/>
          <a:lstStyle/>
          <a:p>
            <a:pPr marL="36576" indent="0">
              <a:buNone/>
            </a:pPr>
            <a:r>
              <a:rPr lang="de-CH" dirty="0" smtClean="0"/>
              <a:t>SPS FoDo Lattice</a:t>
            </a:r>
          </a:p>
          <a:p>
            <a:endParaRPr lang="en-GB" dirty="0"/>
          </a:p>
        </p:txBody>
      </p:sp>
      <p:sp>
        <p:nvSpPr>
          <p:cNvPr id="20" name="Rounded Rectangle 19"/>
          <p:cNvSpPr/>
          <p:nvPr/>
        </p:nvSpPr>
        <p:spPr>
          <a:xfrm>
            <a:off x="1621196" y="4206936"/>
            <a:ext cx="288656" cy="5665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bg1"/>
                </a:solidFill>
              </a:rPr>
              <a:t>MB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937982" y="4845221"/>
            <a:ext cx="157157" cy="566518"/>
          </a:xfrm>
          <a:prstGeom prst="roundRect">
            <a:avLst/>
          </a:prstGeom>
          <a:gradFill flip="none" rotWithShape="1"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 smtClean="0"/>
              <a:t>QF</a:t>
            </a:r>
            <a:endParaRPr lang="en-GB" sz="1400" dirty="0"/>
          </a:p>
        </p:txBody>
      </p:sp>
      <p:sp>
        <p:nvSpPr>
          <p:cNvPr id="29" name="Rounded Rectangle 28"/>
          <p:cNvSpPr/>
          <p:nvPr/>
        </p:nvSpPr>
        <p:spPr>
          <a:xfrm>
            <a:off x="1380219" y="4094701"/>
            <a:ext cx="157157" cy="566518"/>
          </a:xfrm>
          <a:prstGeom prst="roundRect">
            <a:avLst/>
          </a:prstGeom>
          <a:gradFill flip="none" rotWithShape="1"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 smtClean="0"/>
              <a:t>QD</a:t>
            </a:r>
            <a:endParaRPr lang="en-GB" sz="1400" dirty="0"/>
          </a:p>
        </p:txBody>
      </p:sp>
      <p:sp>
        <p:nvSpPr>
          <p:cNvPr id="34" name="Rounded Rectangle 33"/>
          <p:cNvSpPr/>
          <p:nvPr/>
        </p:nvSpPr>
        <p:spPr>
          <a:xfrm>
            <a:off x="6080072" y="4846241"/>
            <a:ext cx="157157" cy="566518"/>
          </a:xfrm>
          <a:prstGeom prst="roundRect">
            <a:avLst/>
          </a:prstGeom>
          <a:gradFill flip="none" rotWithShape="1"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 smtClean="0"/>
              <a:t>QF</a:t>
            </a:r>
            <a:endParaRPr lang="en-GB" sz="1400" dirty="0"/>
          </a:p>
        </p:txBody>
      </p:sp>
      <p:sp>
        <p:nvSpPr>
          <p:cNvPr id="39" name="Rounded Rectangle 38"/>
          <p:cNvSpPr/>
          <p:nvPr/>
        </p:nvSpPr>
        <p:spPr>
          <a:xfrm>
            <a:off x="7594921" y="4522173"/>
            <a:ext cx="157157" cy="566518"/>
          </a:xfrm>
          <a:prstGeom prst="roundRect">
            <a:avLst/>
          </a:prstGeom>
          <a:gradFill flip="none" rotWithShape="1"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 smtClean="0"/>
              <a:t>QD</a:t>
            </a:r>
            <a:endParaRPr lang="en-GB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4534152" y="5010665"/>
            <a:ext cx="157157" cy="566518"/>
          </a:xfrm>
          <a:prstGeom prst="roundRect">
            <a:avLst/>
          </a:prstGeom>
          <a:gradFill flip="none" rotWithShape="1"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 smtClean="0"/>
              <a:t>QD</a:t>
            </a:r>
            <a:endParaRPr lang="en-GB" sz="1400" dirty="0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834278" y="2110432"/>
            <a:ext cx="7351098" cy="442685"/>
            <a:chOff x="834278" y="2110432"/>
            <a:chExt cx="7351098" cy="442685"/>
          </a:xfrm>
        </p:grpSpPr>
        <p:sp>
          <p:nvSpPr>
            <p:cNvPr id="10" name="Rounded Rectangle 9"/>
            <p:cNvSpPr/>
            <p:nvPr/>
          </p:nvSpPr>
          <p:spPr>
            <a:xfrm>
              <a:off x="1310888" y="2110432"/>
              <a:ext cx="653144" cy="44268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CH" dirty="0" smtClean="0">
                  <a:solidFill>
                    <a:schemeClr val="bg1"/>
                  </a:solidFill>
                </a:rPr>
                <a:t>MB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335744" y="2110432"/>
              <a:ext cx="355600" cy="442685"/>
            </a:xfrm>
            <a:prstGeom prst="roundRect">
              <a:avLst/>
            </a:prstGeom>
            <a:gradFill flip="none" rotWithShape="1">
              <a:gsLst>
                <a:gs pos="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e-CH" sz="1400" dirty="0" smtClean="0"/>
                <a:t>QD</a:t>
              </a:r>
              <a:endParaRPr lang="en-GB" sz="14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829776" y="2110432"/>
              <a:ext cx="355600" cy="442685"/>
            </a:xfrm>
            <a:prstGeom prst="roundRect">
              <a:avLst/>
            </a:prstGeom>
            <a:gradFill flip="none" rotWithShape="1">
              <a:gsLst>
                <a:gs pos="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e-CH" sz="1400" dirty="0" smtClean="0"/>
                <a:t>QF</a:t>
              </a:r>
              <a:endParaRPr lang="en-GB" sz="1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34278" y="2110432"/>
              <a:ext cx="355600" cy="442685"/>
            </a:xfrm>
            <a:prstGeom prst="roundRect">
              <a:avLst/>
            </a:prstGeom>
            <a:gradFill flip="none" rotWithShape="1">
              <a:gsLst>
                <a:gs pos="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e-CH" sz="1400" dirty="0" smtClean="0"/>
                <a:t>QF</a:t>
              </a:r>
              <a:endParaRPr lang="en-GB" sz="140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2051357" y="2110432"/>
              <a:ext cx="653144" cy="44268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CH" dirty="0" smtClean="0">
                  <a:solidFill>
                    <a:schemeClr val="bg1"/>
                  </a:solidFill>
                </a:rPr>
                <a:t>MB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2791826" y="2110432"/>
              <a:ext cx="653144" cy="44268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CH" dirty="0" smtClean="0">
                  <a:solidFill>
                    <a:schemeClr val="bg1"/>
                  </a:solidFill>
                </a:rPr>
                <a:t>MB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32296" y="2110432"/>
              <a:ext cx="653144" cy="44268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CH" dirty="0" smtClean="0">
                  <a:solidFill>
                    <a:schemeClr val="bg1"/>
                  </a:solidFill>
                </a:rPr>
                <a:t>MB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795064" y="2110432"/>
              <a:ext cx="653144" cy="44268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CH" dirty="0" smtClean="0">
                  <a:solidFill>
                    <a:schemeClr val="bg1"/>
                  </a:solidFill>
                </a:rPr>
                <a:t>MB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535533" y="2110432"/>
              <a:ext cx="653144" cy="44268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CH" dirty="0" smtClean="0">
                  <a:solidFill>
                    <a:schemeClr val="bg1"/>
                  </a:solidFill>
                </a:rPr>
                <a:t>MB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276002" y="2110432"/>
              <a:ext cx="653144" cy="44268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CH" dirty="0" smtClean="0">
                  <a:solidFill>
                    <a:schemeClr val="bg1"/>
                  </a:solidFill>
                </a:rPr>
                <a:t>MB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016472" y="2110432"/>
              <a:ext cx="653144" cy="44268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CH" dirty="0" smtClean="0">
                  <a:solidFill>
                    <a:schemeClr val="bg1"/>
                  </a:solidFill>
                </a:rPr>
                <a:t>MB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1935824" y="4395775"/>
            <a:ext cx="288656" cy="5665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bg1"/>
                </a:solidFill>
              </a:rPr>
              <a:t>MB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250452" y="4584614"/>
            <a:ext cx="288656" cy="5665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bg1"/>
                </a:solidFill>
              </a:rPr>
              <a:t>MB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565080" y="4773454"/>
            <a:ext cx="288656" cy="5665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bg1"/>
                </a:solidFill>
              </a:rPr>
              <a:t>MB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156314" y="4913070"/>
            <a:ext cx="288656" cy="5665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bg1"/>
                </a:solidFill>
              </a:rPr>
              <a:t>MB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499356" y="4981169"/>
            <a:ext cx="288656" cy="5665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bg1"/>
                </a:solidFill>
              </a:rPr>
              <a:t>MB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842398" y="5020260"/>
            <a:ext cx="288656" cy="5665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bg1"/>
                </a:solidFill>
              </a:rPr>
              <a:t>MB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185440" y="5038962"/>
            <a:ext cx="288656" cy="5665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bg1"/>
                </a:solidFill>
              </a:rPr>
              <a:t>MB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750820" y="5023266"/>
            <a:ext cx="288656" cy="5665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bg1"/>
                </a:solidFill>
              </a:rPr>
              <a:t>MB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080196" y="4990777"/>
            <a:ext cx="288656" cy="5665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bg1"/>
                </a:solidFill>
              </a:rPr>
              <a:t>MB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409572" y="4937771"/>
            <a:ext cx="288656" cy="5665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bg1"/>
                </a:solidFill>
              </a:rPr>
              <a:t>MB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738948" y="4896520"/>
            <a:ext cx="288656" cy="5665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bg1"/>
                </a:solidFill>
              </a:rPr>
              <a:t>MB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285142" y="4805834"/>
            <a:ext cx="288656" cy="5665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bg1"/>
                </a:solidFill>
              </a:rPr>
              <a:t>MB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614518" y="4758705"/>
            <a:ext cx="288656" cy="5665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bg1"/>
                </a:solidFill>
              </a:rPr>
              <a:t>MB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929146" y="4682080"/>
            <a:ext cx="288656" cy="5665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bg1"/>
                </a:solidFill>
              </a:rPr>
              <a:t>MB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243774" y="4561212"/>
            <a:ext cx="288656" cy="5665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bg1"/>
                </a:solidFill>
              </a:rPr>
              <a:t>MB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91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023 L -0.00018 -0.1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0053 -0.109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7.40741E-7 L 0.00035 -0.133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2.5E-6 -0.062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One single LGC adjustment for the whole ring</a:t>
            </a:r>
          </a:p>
          <a:p>
            <a:r>
              <a:rPr lang="en-US" dirty="0" smtClean="0"/>
              <a:t>Datum fixed on the two deep references</a:t>
            </a:r>
            <a:endParaRPr lang="en-US" dirty="0"/>
          </a:p>
          <a:p>
            <a:r>
              <a:rPr lang="en-US" dirty="0"/>
              <a:t>Smooth curve approximation</a:t>
            </a:r>
          </a:p>
          <a:p>
            <a:r>
              <a:rPr lang="en-US" dirty="0"/>
              <a:t>Two batches of corrections for QF and QD magnets</a:t>
            </a:r>
          </a:p>
          <a:p>
            <a:r>
              <a:rPr lang="en-US" dirty="0"/>
              <a:t>Relative displacements with two control measurements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Calculation &amp; Alignment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14/10/2014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852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Results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56" y="949333"/>
            <a:ext cx="7917141" cy="5176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1993" y="5169310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92 Quadrupole Magnets aligned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93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Wire offset measurements</a:t>
            </a:r>
          </a:p>
          <a:p>
            <a:r>
              <a:rPr lang="en-US" dirty="0"/>
              <a:t>Datum fixed on one Point with radial corridors for some straight </a:t>
            </a:r>
            <a:r>
              <a:rPr lang="en-US" dirty="0" smtClean="0"/>
              <a:t>sections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SPS Horizontal profile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78222"/>
            <a:ext cx="5029955" cy="32885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210" y="2878222"/>
            <a:ext cx="5029954" cy="3288563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1540" y="2874100"/>
            <a:ext cx="5029758" cy="32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4156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203948"/>
            <a:ext cx="8226425" cy="5013800"/>
          </a:xfrm>
        </p:spPr>
        <p:txBody>
          <a:bodyPr>
            <a:normAutofit/>
          </a:bodyPr>
          <a:lstStyle/>
          <a:p>
            <a:r>
              <a:rPr lang="de-CH" dirty="0" smtClean="0"/>
              <a:t>Very final adjustments to Orbit</a:t>
            </a:r>
          </a:p>
          <a:p>
            <a:r>
              <a:rPr lang="de-CH" dirty="0" smtClean="0"/>
              <a:t>Corrector Magnets not strong enough at 450GeV</a:t>
            </a:r>
          </a:p>
          <a:p>
            <a:r>
              <a:rPr lang="de-CH" dirty="0" smtClean="0"/>
              <a:t>Measurements done by the operation team during each startup</a:t>
            </a:r>
          </a:p>
          <a:p>
            <a:r>
              <a:rPr lang="de-CH" dirty="0" smtClean="0"/>
              <a:t>Cumulated 40 volontary displacements</a:t>
            </a:r>
          </a:p>
          <a:p>
            <a:r>
              <a:rPr lang="de-CH" dirty="0" smtClean="0"/>
              <a:t>Change from Q26 to Q20 Optics</a:t>
            </a:r>
          </a:p>
          <a:p>
            <a:r>
              <a:rPr lang="de-CH" dirty="0" smtClean="0"/>
              <a:t>All displacements deleted during LS1</a:t>
            </a:r>
          </a:p>
          <a:p>
            <a:r>
              <a:rPr lang="de-CH" dirty="0" smtClean="0"/>
              <a:t>Two iterations done with 10 Magnets in V and 10 in Horizontal direction</a:t>
            </a:r>
          </a:p>
          <a:p>
            <a:endParaRPr lang="de-CH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Beam Based Alignment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75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Q20 Orbit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6" y="1349479"/>
            <a:ext cx="7866137" cy="3575516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5112326"/>
            <a:ext cx="8226425" cy="1161473"/>
          </a:xfrm>
        </p:spPr>
        <p:txBody>
          <a:bodyPr>
            <a:normAutofit/>
          </a:bodyPr>
          <a:lstStyle/>
          <a:p>
            <a:r>
              <a:rPr lang="en-US" dirty="0" smtClean="0"/>
              <a:t>finished</a:t>
            </a:r>
            <a:endParaRPr lang="en-US" dirty="0"/>
          </a:p>
          <a:p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57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 smtClean="0"/>
              <a:t>Geologically unstable</a:t>
            </a:r>
          </a:p>
          <a:p>
            <a:r>
              <a:rPr lang="de-CH" dirty="0" smtClean="0"/>
              <a:t>Full realignment of TI8 in both planes</a:t>
            </a:r>
          </a:p>
          <a:p>
            <a:r>
              <a:rPr lang="de-CH" dirty="0" smtClean="0"/>
              <a:t>Only Quadrupoles of TI2 in both planes</a:t>
            </a:r>
          </a:p>
          <a:p>
            <a:r>
              <a:rPr lang="de-CH" dirty="0" smtClean="0"/>
              <a:t>Strategy is basically the same as the one for the SPS or LHC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Transfer Lines TI2 &amp; TI8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32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TI2 Vertical Profile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47" y="1231076"/>
            <a:ext cx="7408322" cy="4843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98" y="1231076"/>
            <a:ext cx="7408800" cy="484384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533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1161" y="1604969"/>
            <a:ext cx="8534402" cy="3952880"/>
          </a:xfrm>
          <a:prstGeom prst="rect">
            <a:avLst/>
          </a:prstGeom>
        </p:spPr>
        <p:txBody>
          <a:bodyPr/>
          <a:lstStyle>
            <a:lvl1pPr marL="225425" indent="-225425" algn="l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kumimoji="0" sz="3200" b="0" i="0" kern="1200">
                <a:solidFill>
                  <a:srgbClr val="0C377B"/>
                </a:solidFill>
                <a:latin typeface="Ubuntu Light"/>
                <a:ea typeface="+mn-ea"/>
                <a:cs typeface="Ubuntu Light"/>
              </a:defRPr>
            </a:lvl1pPr>
            <a:lvl2pPr marL="460375" indent="-228600" algn="l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00000"/>
              <a:buFont typeface="Arial"/>
              <a:buChar char="•"/>
              <a:defRPr kumimoji="0" sz="3200" b="0" i="0" kern="1200">
                <a:solidFill>
                  <a:srgbClr val="0C377B"/>
                </a:solidFill>
                <a:latin typeface="Ubuntu Light"/>
                <a:ea typeface="+mn-ea"/>
                <a:cs typeface="Ubuntu Light"/>
              </a:defRPr>
            </a:lvl2pPr>
            <a:lvl3pPr marL="685800" indent="-225425" algn="l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Arial"/>
              <a:buChar char="•"/>
              <a:defRPr kumimoji="0" sz="3200" b="0" i="0" kern="1200">
                <a:solidFill>
                  <a:srgbClr val="0C377B"/>
                </a:solidFill>
                <a:latin typeface="Ubuntu Light"/>
                <a:ea typeface="+mn-ea"/>
                <a:cs typeface="Ubuntu Light"/>
              </a:defRPr>
            </a:lvl3pPr>
            <a:lvl4pPr marL="909638" indent="-223838" algn="l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rial"/>
              <a:buChar char="•"/>
              <a:defRPr kumimoji="0" sz="3200" b="0" i="0" kern="1200">
                <a:solidFill>
                  <a:srgbClr val="0C377B"/>
                </a:solidFill>
                <a:latin typeface="Ubuntu Light"/>
                <a:ea typeface="+mn-ea"/>
                <a:cs typeface="Ubuntu Light"/>
              </a:defRPr>
            </a:lvl4pPr>
            <a:lvl5pPr marL="1146175" indent="-236538" algn="l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3200" b="0" i="0" kern="1200" baseline="0">
                <a:solidFill>
                  <a:srgbClr val="0C377B"/>
                </a:solidFill>
                <a:latin typeface="Ubuntu Light"/>
                <a:ea typeface="+mn-ea"/>
                <a:cs typeface="Ubuntu Light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dirty="0" smtClean="0">
                <a:latin typeface="Ubuntu" panose="020B0504030602030204" pitchFamily="34" charset="0"/>
              </a:rPr>
              <a:t>Introduction</a:t>
            </a:r>
          </a:p>
          <a:p>
            <a:pPr lvl="1"/>
            <a:r>
              <a:rPr lang="en-US" altLang="en-US" dirty="0" smtClean="0">
                <a:latin typeface="Ubuntu" panose="020B0504030602030204" pitchFamily="34" charset="0"/>
              </a:rPr>
              <a:t>Long Shutdown 1</a:t>
            </a:r>
          </a:p>
          <a:p>
            <a:pPr lvl="1"/>
            <a:r>
              <a:rPr lang="en-US" altLang="en-US" dirty="0" smtClean="0">
                <a:latin typeface="Ubuntu" panose="020B0504030602030204" pitchFamily="34" charset="0"/>
              </a:rPr>
              <a:t>Measurement and alignment strategy</a:t>
            </a:r>
          </a:p>
          <a:p>
            <a:pPr lvl="1"/>
            <a:r>
              <a:rPr lang="en-US" altLang="en-US" dirty="0" smtClean="0">
                <a:latin typeface="Ubuntu" panose="020B0504030602030204" pitchFamily="34" charset="0"/>
              </a:rPr>
              <a:t>Planning</a:t>
            </a:r>
          </a:p>
          <a:p>
            <a:pPr lvl="1"/>
            <a:r>
              <a:rPr lang="en-US" altLang="en-US" dirty="0" smtClean="0">
                <a:latin typeface="Ubuntu" panose="020B0504030602030204" pitchFamily="34" charset="0"/>
              </a:rPr>
              <a:t>Vertical alignment SPS ring</a:t>
            </a:r>
          </a:p>
          <a:p>
            <a:pPr lvl="1"/>
            <a:r>
              <a:rPr lang="en-US" altLang="en-US" dirty="0" smtClean="0">
                <a:latin typeface="Ubuntu" panose="020B0504030602030204" pitchFamily="34" charset="0"/>
              </a:rPr>
              <a:t>Horizontal alignment of the SPS ring</a:t>
            </a:r>
          </a:p>
          <a:p>
            <a:pPr lvl="1"/>
            <a:r>
              <a:rPr lang="en-US" altLang="en-US" dirty="0" smtClean="0">
                <a:latin typeface="Ubuntu" panose="020B0504030602030204" pitchFamily="34" charset="0"/>
              </a:rPr>
              <a:t>TI2 &amp; TI8 Transfer lines</a:t>
            </a:r>
          </a:p>
          <a:p>
            <a:pPr lvl="1"/>
            <a:r>
              <a:rPr lang="en-US" altLang="en-US" dirty="0" smtClean="0">
                <a:latin typeface="Ubuntu" panose="020B0504030602030204" pitchFamily="34" charset="0"/>
              </a:rPr>
              <a:t>TT10 Transfer line</a:t>
            </a:r>
          </a:p>
          <a:p>
            <a:pPr lvl="1"/>
            <a:endParaRPr lang="en-US" altLang="en-US" sz="1600" b="1" dirty="0" smtClean="0">
              <a:latin typeface="Ubuntu" panose="020B050403060203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933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43" y="1201883"/>
            <a:ext cx="7408800" cy="48438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TI8 Vertical Profile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03" y="1201884"/>
            <a:ext cx="7408800" cy="4843843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389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 smtClean="0"/>
              <a:t>Delivering beam from PS to SPS complex</a:t>
            </a:r>
          </a:p>
          <a:p>
            <a:r>
              <a:rPr lang="en-US" dirty="0"/>
              <a:t>Showed invert heave plus compression racks in the crown and tension/shear cracks at the level of the shoulder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TT10 Transfer line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89" y="3344371"/>
            <a:ext cx="3732600" cy="2799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59" y="2806502"/>
            <a:ext cx="2518012" cy="3357349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95" y="3344370"/>
            <a:ext cx="3732602" cy="2799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749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Measurements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55" y="1146179"/>
            <a:ext cx="669231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892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Work Zone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1523148"/>
            <a:ext cx="8226425" cy="408977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96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Reinforcements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57" y="1319216"/>
            <a:ext cx="6219825" cy="4667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28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Regular monitoring of Profiles </a:t>
            </a:r>
          </a:p>
          <a:p>
            <a:r>
              <a:rPr lang="en-US" dirty="0" smtClean="0"/>
              <a:t>Installation of new Network points all along TT10</a:t>
            </a:r>
          </a:p>
          <a:p>
            <a:r>
              <a:rPr lang="en-US" dirty="0" smtClean="0"/>
              <a:t>Installation of a fiber optic permanent monitoring system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Monitoring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With contributions of</a:t>
            </a:r>
          </a:p>
          <a:p>
            <a:r>
              <a:rPr lang="en-US" sz="1800" dirty="0" smtClean="0"/>
              <a:t>Philippe </a:t>
            </a:r>
            <a:r>
              <a:rPr lang="en-US" sz="1800" dirty="0" err="1" smtClean="0"/>
              <a:t>Dewitte</a:t>
            </a:r>
            <a:r>
              <a:rPr lang="en-US" sz="1800" dirty="0" smtClean="0"/>
              <a:t>, James </a:t>
            </a:r>
            <a:r>
              <a:rPr lang="en-US" sz="1800" dirty="0" err="1" smtClean="0"/>
              <a:t>Ridewood</a:t>
            </a:r>
            <a:r>
              <a:rPr lang="en-US" sz="1800" dirty="0" smtClean="0"/>
              <a:t>, Richard Francis Morton, Stephan </a:t>
            </a:r>
            <a:r>
              <a:rPr lang="en-US" sz="1800" dirty="0" err="1" smtClean="0"/>
              <a:t>Cettour</a:t>
            </a:r>
            <a:r>
              <a:rPr lang="en-US" sz="1800" dirty="0" smtClean="0"/>
              <a:t> Cave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08" y="591413"/>
            <a:ext cx="7910638" cy="5592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Introduction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  <p:pic>
        <p:nvPicPr>
          <p:cNvPr id="1026" name="Picture 2" descr="C:\Documents and Settings\pwinkes\Desktop\0905201438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879" y="1327355"/>
            <a:ext cx="3383921" cy="4512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4632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Initially </a:t>
            </a:r>
            <a:r>
              <a:rPr lang="en-US" dirty="0"/>
              <a:t>intended for the LHC consolidation</a:t>
            </a:r>
          </a:p>
          <a:p>
            <a:r>
              <a:rPr lang="en-US" dirty="0"/>
              <a:t>Start of LHC Injector </a:t>
            </a:r>
            <a:r>
              <a:rPr lang="en-US" dirty="0" smtClean="0"/>
              <a:t>Upgrade Project</a:t>
            </a:r>
            <a:endParaRPr lang="en-US" dirty="0"/>
          </a:p>
          <a:p>
            <a:pPr lvl="1"/>
            <a:r>
              <a:rPr lang="en-US" dirty="0"/>
              <a:t>Working towards </a:t>
            </a:r>
            <a:r>
              <a:rPr lang="en-US" dirty="0" smtClean="0"/>
              <a:t>Higher </a:t>
            </a:r>
            <a:r>
              <a:rPr lang="en-US" dirty="0"/>
              <a:t>Luminosity</a:t>
            </a:r>
          </a:p>
          <a:p>
            <a:pPr lvl="1"/>
            <a:r>
              <a:rPr lang="en-US" dirty="0"/>
              <a:t>LHC injectors need to push their boundaries to deliver the needed beam quality</a:t>
            </a:r>
          </a:p>
          <a:p>
            <a:r>
              <a:rPr lang="en-US" dirty="0"/>
              <a:t>15 Month of SPS shutdown is the unique opportunity to improve the alignment in the whole complex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CERN LS1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43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949325"/>
            <a:ext cx="8333334" cy="5324475"/>
          </a:xfrm>
        </p:spPr>
        <p:txBody>
          <a:bodyPr>
            <a:normAutofit fontScale="92500"/>
          </a:bodyPr>
          <a:lstStyle/>
          <a:p>
            <a:endParaRPr lang="en-GB" sz="3000" dirty="0" smtClean="0"/>
          </a:p>
          <a:p>
            <a:r>
              <a:rPr lang="en-GB" sz="3000" dirty="0" smtClean="0"/>
              <a:t>SPS </a:t>
            </a:r>
            <a:r>
              <a:rPr lang="en-GB" sz="3000" dirty="0"/>
              <a:t>ring Levelling + alignment			6 w</a:t>
            </a:r>
          </a:p>
          <a:p>
            <a:r>
              <a:rPr lang="en-GB" sz="3000" dirty="0"/>
              <a:t>SPS Sextant 6 Realignment H+V		</a:t>
            </a:r>
            <a:r>
              <a:rPr lang="en-GB" sz="3000" dirty="0" smtClean="0"/>
              <a:t>	8 </a:t>
            </a:r>
            <a:r>
              <a:rPr lang="en-GB" sz="3000" dirty="0"/>
              <a:t>w</a:t>
            </a:r>
          </a:p>
          <a:p>
            <a:r>
              <a:rPr lang="en-GB" sz="3000" dirty="0"/>
              <a:t>SPS Quads horizontal survey			6 w</a:t>
            </a:r>
          </a:p>
          <a:p>
            <a:r>
              <a:rPr lang="en-GB" sz="3000" dirty="0"/>
              <a:t>SPS Quads horizontal alignment		</a:t>
            </a:r>
            <a:r>
              <a:rPr lang="en-GB" sz="3000" dirty="0" smtClean="0"/>
              <a:t>	4 </a:t>
            </a:r>
            <a:r>
              <a:rPr lang="en-GB" sz="3000" dirty="0"/>
              <a:t>w</a:t>
            </a:r>
          </a:p>
          <a:p>
            <a:r>
              <a:rPr lang="en-GB" sz="3000" dirty="0"/>
              <a:t>SPS Dipole + </a:t>
            </a:r>
            <a:r>
              <a:rPr lang="en-GB" sz="3000" dirty="0" err="1"/>
              <a:t>intem</a:t>
            </a:r>
            <a:r>
              <a:rPr lang="en-GB" sz="3000" dirty="0"/>
              <a:t>. </a:t>
            </a:r>
            <a:r>
              <a:rPr lang="en-GB" sz="3000" dirty="0" err="1"/>
              <a:t>Alignement</a:t>
            </a:r>
            <a:r>
              <a:rPr lang="en-GB" sz="3000" dirty="0"/>
              <a:t> H+V		20 w</a:t>
            </a:r>
          </a:p>
          <a:p>
            <a:r>
              <a:rPr lang="en-GB" sz="3000" dirty="0"/>
              <a:t>TI2 Transfer line survey and alignment	</a:t>
            </a:r>
            <a:r>
              <a:rPr lang="en-GB" sz="3000" dirty="0" smtClean="0"/>
              <a:t>	6 </a:t>
            </a:r>
            <a:r>
              <a:rPr lang="en-GB" sz="3000" dirty="0"/>
              <a:t>w</a:t>
            </a:r>
          </a:p>
          <a:p>
            <a:r>
              <a:rPr lang="en-GB" sz="3000" dirty="0"/>
              <a:t>TI8 Transfer line survey and alignment	</a:t>
            </a:r>
            <a:r>
              <a:rPr lang="en-GB" sz="3000" dirty="0" smtClean="0"/>
              <a:t>	20 </a:t>
            </a:r>
            <a:r>
              <a:rPr lang="en-GB" sz="3000" dirty="0"/>
              <a:t>w</a:t>
            </a:r>
          </a:p>
          <a:p>
            <a:r>
              <a:rPr lang="en-GB" sz="3000" dirty="0"/>
              <a:t>TT10 Transfer line survey and alignment	12 w</a:t>
            </a:r>
          </a:p>
          <a:p>
            <a:r>
              <a:rPr lang="en-GB" sz="3000" dirty="0"/>
              <a:t>Change of Magnets / Upgrades and installation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Strategy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09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Planning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4" y="1301543"/>
            <a:ext cx="6805524" cy="4607141"/>
          </a:xfrm>
          <a:prstGeom prst="rect">
            <a:avLst/>
          </a:prstGeom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 rot="19154649">
            <a:off x="-71823" y="3049392"/>
            <a:ext cx="6997853" cy="1311514"/>
            <a:chOff x="2013046" y="2651077"/>
            <a:chExt cx="4490113" cy="834619"/>
          </a:xfrm>
        </p:grpSpPr>
        <p:sp>
          <p:nvSpPr>
            <p:cNvPr id="7" name="Rectangle 6"/>
            <p:cNvSpPr/>
            <p:nvPr/>
          </p:nvSpPr>
          <p:spPr>
            <a:xfrm>
              <a:off x="2013046" y="2686456"/>
              <a:ext cx="4490113" cy="7638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7200" b="1" cap="none" spc="50" dirty="0" smtClean="0">
                  <a:ln w="0"/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Franklin Gothic Heavy" panose="020B0903020102020204" pitchFamily="34" charset="0"/>
                </a:rPr>
                <a:t>OBSOLETE</a:t>
              </a:r>
              <a:endParaRPr lang="en-US" sz="72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ranklin Gothic Heavy" panose="020B09030201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265527" y="2651077"/>
              <a:ext cx="3896437" cy="83461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610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57" y="1583585"/>
            <a:ext cx="7141991" cy="466940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949326"/>
            <a:ext cx="8226425" cy="664322"/>
          </a:xfrm>
        </p:spPr>
        <p:txBody>
          <a:bodyPr>
            <a:normAutofit fontScale="70000" lnSpcReduction="20000"/>
          </a:bodyPr>
          <a:lstStyle/>
          <a:p>
            <a:r>
              <a:rPr lang="de-CH" dirty="0" smtClean="0"/>
              <a:t>Measured and corrected every year</a:t>
            </a:r>
          </a:p>
          <a:p>
            <a:r>
              <a:rPr lang="de-CH" dirty="0" smtClean="0"/>
              <a:t>6.9km, DNA03 double run with1800 observations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SPS vertical profile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10" name="Arc 9"/>
          <p:cNvSpPr/>
          <p:nvPr/>
        </p:nvSpPr>
        <p:spPr>
          <a:xfrm rot="9743934">
            <a:off x="6658245" y="2416824"/>
            <a:ext cx="1945611" cy="1386315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494184" y="4807974"/>
            <a:ext cx="880010" cy="1062504"/>
            <a:chOff x="6494184" y="4807974"/>
            <a:chExt cx="880010" cy="1062504"/>
          </a:xfrm>
        </p:grpSpPr>
        <p:sp>
          <p:nvSpPr>
            <p:cNvPr id="11" name="TextBox 10"/>
            <p:cNvSpPr txBox="1"/>
            <p:nvPr/>
          </p:nvSpPr>
          <p:spPr>
            <a:xfrm>
              <a:off x="6494184" y="550114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LHC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6872748" y="4807974"/>
              <a:ext cx="73742" cy="589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946490" y="5029200"/>
              <a:ext cx="427704" cy="3687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95208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260000"/>
            <a:ext cx="8226425" cy="1990346"/>
          </a:xfrm>
        </p:spPr>
        <p:txBody>
          <a:bodyPr/>
          <a:lstStyle/>
          <a:p>
            <a:r>
              <a:rPr lang="en-US" dirty="0"/>
              <a:t>Cumulated ground movements have build a sharp excursion in the vertical </a:t>
            </a:r>
            <a:r>
              <a:rPr lang="en-US" dirty="0" smtClean="0"/>
              <a:t>profile</a:t>
            </a:r>
            <a:endParaRPr lang="en-US" dirty="0"/>
          </a:p>
          <a:p>
            <a:r>
              <a:rPr lang="en-US" dirty="0"/>
              <a:t>Limiting </a:t>
            </a:r>
            <a:r>
              <a:rPr lang="en-US" dirty="0" smtClean="0"/>
              <a:t>aperture </a:t>
            </a:r>
            <a:r>
              <a:rPr lang="en-US" dirty="0"/>
              <a:t>and performance of the machine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Sextant 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65" t="2263" r="1191" b="1121"/>
          <a:stretch/>
        </p:blipFill>
        <p:spPr>
          <a:xfrm>
            <a:off x="2817860" y="2852383"/>
            <a:ext cx="4763070" cy="3084394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38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96" y="3467246"/>
            <a:ext cx="3075039" cy="24830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260000"/>
            <a:ext cx="8226425" cy="3395127"/>
          </a:xfrm>
        </p:spPr>
        <p:txBody>
          <a:bodyPr/>
          <a:lstStyle/>
          <a:p>
            <a:r>
              <a:rPr lang="en-US" sz="2800" dirty="0"/>
              <a:t>Jacks were at the end of the range</a:t>
            </a:r>
          </a:p>
          <a:p>
            <a:r>
              <a:rPr lang="en-US" sz="2800" dirty="0"/>
              <a:t>Exchange of PU Jacks and </a:t>
            </a:r>
            <a:r>
              <a:rPr lang="en-US" sz="2800" dirty="0" smtClean="0"/>
              <a:t>additional </a:t>
            </a:r>
            <a:r>
              <a:rPr lang="en-US" sz="2800" dirty="0"/>
              <a:t>shimming</a:t>
            </a:r>
          </a:p>
          <a:p>
            <a:r>
              <a:rPr lang="en-US" sz="2800" dirty="0"/>
              <a:t>TI2 extraction in the center of excursion</a:t>
            </a:r>
          </a:p>
          <a:p>
            <a:r>
              <a:rPr lang="en-US" sz="2800" dirty="0"/>
              <a:t>Interconnects were kept closed</a:t>
            </a:r>
          </a:p>
          <a:p>
            <a:r>
              <a:rPr lang="en-US" sz="2800" dirty="0"/>
              <a:t>Restricts roll angle and transversal offsets</a:t>
            </a:r>
          </a:p>
          <a:p>
            <a:r>
              <a:rPr lang="en-US" sz="2800" dirty="0"/>
              <a:t>Delicate load transfer to jacks</a:t>
            </a:r>
          </a:p>
          <a:p>
            <a:r>
              <a:rPr lang="en-US" sz="2800" dirty="0"/>
              <a:t>Double actuator hydraulic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Sextant 6 constraints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P. Bestmann       IWAA2014 IHEP, Beijing, China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14/10/2014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475018"/>
            <a:ext cx="55158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C377B"/>
                </a:solidFill>
                <a:latin typeface="Ubuntu Light"/>
                <a:cs typeface="Ubuntu Light"/>
              </a:rPr>
              <a:t>Independent adjustment of volume and pressure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36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_60years_ENdept_Presentation_UbuntuFont">
  <a:themeElements>
    <a:clrScheme name="CERN">
      <a:dk1>
        <a:srgbClr val="0C377B"/>
      </a:dk1>
      <a:lt1>
        <a:srgbClr val="FFFFFF"/>
      </a:lt1>
      <a:dk2>
        <a:srgbClr val="333333"/>
      </a:dk2>
      <a:lt2>
        <a:srgbClr val="999999"/>
      </a:lt2>
      <a:accent1>
        <a:srgbClr val="0C377B"/>
      </a:accent1>
      <a:accent2>
        <a:srgbClr val="A40000"/>
      </a:accent2>
      <a:accent3>
        <a:srgbClr val="4F9A06"/>
      </a:accent3>
      <a:accent4>
        <a:srgbClr val="5197CC"/>
      </a:accent4>
      <a:accent5>
        <a:srgbClr val="EF2929"/>
      </a:accent5>
      <a:accent6>
        <a:srgbClr val="8AE234"/>
      </a:accent6>
      <a:hlink>
        <a:srgbClr val="3465A4"/>
      </a:hlink>
      <a:folHlink>
        <a:srgbClr val="3465A4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CERN_60years_ENdept_Presentation_UbuntuFont</Template>
  <TotalTime>166</TotalTime>
  <Words>876</Words>
  <Application>Microsoft Office PowerPoint</Application>
  <PresentationFormat>On-screen Show (4:3)</PresentationFormat>
  <Paragraphs>227</Paragraphs>
  <Slides>26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Ubuntu</vt:lpstr>
      <vt:lpstr>Ubuntu Light</vt:lpstr>
      <vt:lpstr>Franklin Gothic Heavy</vt:lpstr>
      <vt:lpstr>Calibri</vt:lpstr>
      <vt:lpstr>CERN_60years_ENdept_Presentation_UbuntuFont</vt:lpstr>
      <vt:lpstr>Preparing the SPS complex alignment for future LHC runs</vt:lpstr>
      <vt:lpstr>Outline</vt:lpstr>
      <vt:lpstr>Introduction</vt:lpstr>
      <vt:lpstr>CERN LS1</vt:lpstr>
      <vt:lpstr>Strategy</vt:lpstr>
      <vt:lpstr>Planning</vt:lpstr>
      <vt:lpstr>SPS vertical profile</vt:lpstr>
      <vt:lpstr>Sextant 6</vt:lpstr>
      <vt:lpstr>Sextant 6 constraints</vt:lpstr>
      <vt:lpstr>New handling equipment</vt:lpstr>
      <vt:lpstr>Strategy</vt:lpstr>
      <vt:lpstr>Strategy</vt:lpstr>
      <vt:lpstr>Calculation &amp; Alignment</vt:lpstr>
      <vt:lpstr>Results</vt:lpstr>
      <vt:lpstr>SPS Horizontal profile</vt:lpstr>
      <vt:lpstr>Beam Based Alignment</vt:lpstr>
      <vt:lpstr>Q20 Orbit</vt:lpstr>
      <vt:lpstr>Transfer Lines TI2 &amp; TI8</vt:lpstr>
      <vt:lpstr>TI2 Vertical Profile</vt:lpstr>
      <vt:lpstr>TI8 Vertical Profile</vt:lpstr>
      <vt:lpstr>TT10 Transfer line</vt:lpstr>
      <vt:lpstr>Measurements</vt:lpstr>
      <vt:lpstr>Work Zone</vt:lpstr>
      <vt:lpstr>Reinforcements</vt:lpstr>
      <vt:lpstr>Future Monitoring</vt:lpstr>
      <vt:lpstr>Slide 26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Mateusz Sosin</dc:creator>
  <cp:lastModifiedBy>pwinkes</cp:lastModifiedBy>
  <cp:revision>286</cp:revision>
  <cp:lastPrinted>2014-10-08T16:15:57Z</cp:lastPrinted>
  <dcterms:created xsi:type="dcterms:W3CDTF">2014-10-03T19:43:20Z</dcterms:created>
  <dcterms:modified xsi:type="dcterms:W3CDTF">2014-10-14T02:12:56Z</dcterms:modified>
</cp:coreProperties>
</file>