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5" r:id="rId5"/>
    <p:sldId id="270" r:id="rId6"/>
    <p:sldId id="259" r:id="rId7"/>
    <p:sldId id="268" r:id="rId8"/>
    <p:sldId id="266" r:id="rId9"/>
    <p:sldId id="262" r:id="rId10"/>
    <p:sldId id="261" r:id="rId11"/>
    <p:sldId id="269" r:id="rId12"/>
    <p:sldId id="263" r:id="rId13"/>
    <p:sldId id="264" r:id="rId14"/>
    <p:sldId id="267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5835;&#21338;\&#21452;&#39057;&#24178;&#28041;&#20202;&#27604;&#23545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5835;&#21338;\&#21452;&#39057;&#24178;&#28041;&#20202;&#27604;&#2354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9.1170775036683527E-2"/>
          <c:y val="5.5548157994054347E-2"/>
          <c:w val="0.87842097256233764"/>
          <c:h val="0.88890368401189168"/>
        </c:manualLayout>
      </c:layout>
      <c:scatterChart>
        <c:scatterStyle val="lineMarker"/>
        <c:ser>
          <c:idx val="0"/>
          <c:order val="0"/>
          <c:tx>
            <c:v>AT401</c:v>
          </c:tx>
          <c:spPr>
            <a:ln w="28575">
              <a:noFill/>
            </a:ln>
          </c:spPr>
          <c:xVal>
            <c:numRef>
              <c:f>'T3'!$D$3:$D$32</c:f>
              <c:numCache>
                <c:formatCode>0_ </c:formatCode>
                <c:ptCount val="30"/>
                <c:pt idx="0">
                  <c:v>1.032465</c:v>
                </c:pt>
                <c:pt idx="1">
                  <c:v>2.1086140000000002</c:v>
                </c:pt>
                <c:pt idx="2">
                  <c:v>3.1081920000000012</c:v>
                </c:pt>
                <c:pt idx="3">
                  <c:v>4.0464680000000124</c:v>
                </c:pt>
                <c:pt idx="4">
                  <c:v>5.1175959999999296</c:v>
                </c:pt>
                <c:pt idx="5">
                  <c:v>6.1798980000000014</c:v>
                </c:pt>
                <c:pt idx="6">
                  <c:v>7.1698159999999378</c:v>
                </c:pt>
                <c:pt idx="7">
                  <c:v>8.0153700000000008</c:v>
                </c:pt>
                <c:pt idx="8">
                  <c:v>9.0816990000000004</c:v>
                </c:pt>
                <c:pt idx="9">
                  <c:v>10.039658000000001</c:v>
                </c:pt>
                <c:pt idx="10">
                  <c:v>11.026895</c:v>
                </c:pt>
                <c:pt idx="11">
                  <c:v>12.021499</c:v>
                </c:pt>
                <c:pt idx="12">
                  <c:v>12.983865</c:v>
                </c:pt>
                <c:pt idx="13">
                  <c:v>14.033735</c:v>
                </c:pt>
                <c:pt idx="14">
                  <c:v>14.959294000000074</c:v>
                </c:pt>
                <c:pt idx="15">
                  <c:v>15.964804000000004</c:v>
                </c:pt>
                <c:pt idx="16">
                  <c:v>17.046525999999989</c:v>
                </c:pt>
                <c:pt idx="17">
                  <c:v>18.079253000000001</c:v>
                </c:pt>
                <c:pt idx="18">
                  <c:v>19.020554000000001</c:v>
                </c:pt>
                <c:pt idx="19">
                  <c:v>20.033498999999999</c:v>
                </c:pt>
                <c:pt idx="20">
                  <c:v>21.043274</c:v>
                </c:pt>
                <c:pt idx="21">
                  <c:v>22.033929000000001</c:v>
                </c:pt>
                <c:pt idx="22">
                  <c:v>23.092929999999889</c:v>
                </c:pt>
                <c:pt idx="23">
                  <c:v>24.163464999999999</c:v>
                </c:pt>
                <c:pt idx="24">
                  <c:v>25.085691999999771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'T3'!$E$3:$E$32</c:f>
              <c:numCache>
                <c:formatCode>General</c:formatCode>
                <c:ptCount val="30"/>
                <c:pt idx="0">
                  <c:v>-3.3999999999878142E-2</c:v>
                </c:pt>
                <c:pt idx="1">
                  <c:v>-3.6999999999807201E-2</c:v>
                </c:pt>
                <c:pt idx="2">
                  <c:v>5.4999999999837387E-2</c:v>
                </c:pt>
                <c:pt idx="3">
                  <c:v>7.6000000000021939E-2</c:v>
                </c:pt>
                <c:pt idx="4">
                  <c:v>5.1000000000385633E-2</c:v>
                </c:pt>
                <c:pt idx="5">
                  <c:v>8.2999999999629592E-2</c:v>
                </c:pt>
                <c:pt idx="6">
                  <c:v>3.8999999999759893E-2</c:v>
                </c:pt>
                <c:pt idx="7">
                  <c:v>6.0000000000400323E-2</c:v>
                </c:pt>
                <c:pt idx="8">
                  <c:v>4.9999999999272807E-2</c:v>
                </c:pt>
                <c:pt idx="9">
                  <c:v>5.0000000001091512E-2</c:v>
                </c:pt>
                <c:pt idx="10">
                  <c:v>3.8999999998850399E-2</c:v>
                </c:pt>
                <c:pt idx="11">
                  <c:v>5.1999999999679893E-2</c:v>
                </c:pt>
                <c:pt idx="12">
                  <c:v>7.699999999931692E-2</c:v>
                </c:pt>
                <c:pt idx="13">
                  <c:v>6.7999999999302133E-2</c:v>
                </c:pt>
                <c:pt idx="14">
                  <c:v>6.4000000000305993E-2</c:v>
                </c:pt>
                <c:pt idx="15">
                  <c:v>7.2000000000117012E-2</c:v>
                </c:pt>
                <c:pt idx="16">
                  <c:v>6.8999999999505734E-2</c:v>
                </c:pt>
                <c:pt idx="17">
                  <c:v>5.7000000000698776E-2</c:v>
                </c:pt>
                <c:pt idx="18">
                  <c:v>4.8999999999068823E-2</c:v>
                </c:pt>
                <c:pt idx="19">
                  <c:v>6.3000000001920894E-2</c:v>
                </c:pt>
                <c:pt idx="20">
                  <c:v>5.6999999997060513E-2</c:v>
                </c:pt>
                <c:pt idx="21">
                  <c:v>4.6999999998661432E-2</c:v>
                </c:pt>
                <c:pt idx="22">
                  <c:v>-7.6000000000931503E-2</c:v>
                </c:pt>
                <c:pt idx="23">
                  <c:v>-3.3999999999650754E-2</c:v>
                </c:pt>
                <c:pt idx="24">
                  <c:v>-6.7999999999302133E-2</c:v>
                </c:pt>
                <c:pt idx="26">
                  <c:v>-7.9000000001543377E-2</c:v>
                </c:pt>
                <c:pt idx="27">
                  <c:v>-8.3999999998924227E-2</c:v>
                </c:pt>
              </c:numCache>
            </c:numRef>
          </c:yVal>
        </c:ser>
        <c:ser>
          <c:idx val="1"/>
          <c:order val="1"/>
          <c:tx>
            <c:v>T3</c:v>
          </c:tx>
          <c:spPr>
            <a:ln w="28575">
              <a:noFill/>
            </a:ln>
          </c:spPr>
          <c:xVal>
            <c:numRef>
              <c:f>'T3'!$D$3:$D$32</c:f>
              <c:numCache>
                <c:formatCode>0_ </c:formatCode>
                <c:ptCount val="30"/>
                <c:pt idx="0">
                  <c:v>1.032465</c:v>
                </c:pt>
                <c:pt idx="1">
                  <c:v>2.1086140000000002</c:v>
                </c:pt>
                <c:pt idx="2">
                  <c:v>3.1081920000000012</c:v>
                </c:pt>
                <c:pt idx="3">
                  <c:v>4.0464680000000124</c:v>
                </c:pt>
                <c:pt idx="4">
                  <c:v>5.1175959999999296</c:v>
                </c:pt>
                <c:pt idx="5">
                  <c:v>6.1798980000000014</c:v>
                </c:pt>
                <c:pt idx="6">
                  <c:v>7.1698159999999378</c:v>
                </c:pt>
                <c:pt idx="7">
                  <c:v>8.0153700000000008</c:v>
                </c:pt>
                <c:pt idx="8">
                  <c:v>9.0816990000000004</c:v>
                </c:pt>
                <c:pt idx="9">
                  <c:v>10.039658000000001</c:v>
                </c:pt>
                <c:pt idx="10">
                  <c:v>11.026895</c:v>
                </c:pt>
                <c:pt idx="11">
                  <c:v>12.021499</c:v>
                </c:pt>
                <c:pt idx="12">
                  <c:v>12.983865</c:v>
                </c:pt>
                <c:pt idx="13">
                  <c:v>14.033735</c:v>
                </c:pt>
                <c:pt idx="14">
                  <c:v>14.959294000000074</c:v>
                </c:pt>
                <c:pt idx="15">
                  <c:v>15.964804000000004</c:v>
                </c:pt>
                <c:pt idx="16">
                  <c:v>17.046525999999989</c:v>
                </c:pt>
                <c:pt idx="17">
                  <c:v>18.079253000000001</c:v>
                </c:pt>
                <c:pt idx="18">
                  <c:v>19.020554000000001</c:v>
                </c:pt>
                <c:pt idx="19">
                  <c:v>20.033498999999999</c:v>
                </c:pt>
                <c:pt idx="20">
                  <c:v>21.043274</c:v>
                </c:pt>
                <c:pt idx="21">
                  <c:v>22.033929000000001</c:v>
                </c:pt>
                <c:pt idx="22">
                  <c:v>23.092929999999889</c:v>
                </c:pt>
                <c:pt idx="23">
                  <c:v>24.163464999999999</c:v>
                </c:pt>
                <c:pt idx="24">
                  <c:v>25.085691999999771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'T3'!$F$3:$F$32</c:f>
              <c:numCache>
                <c:formatCode>0.000_ </c:formatCode>
                <c:ptCount val="30"/>
                <c:pt idx="0">
                  <c:v>-1.9999999999527297E-3</c:v>
                </c:pt>
                <c:pt idx="1">
                  <c:v>1.0000000002037437E-3</c:v>
                </c:pt>
                <c:pt idx="2">
                  <c:v>9.9999999974900266E-4</c:v>
                </c:pt>
                <c:pt idx="3">
                  <c:v>1.9999999994979589E-3</c:v>
                </c:pt>
                <c:pt idx="4">
                  <c:v>3.0000000006112008E-3</c:v>
                </c:pt>
                <c:pt idx="5">
                  <c:v>1.9999999994979589E-3</c:v>
                </c:pt>
                <c:pt idx="6">
                  <c:v>2.0000000004074896E-3</c:v>
                </c:pt>
                <c:pt idx="7">
                  <c:v>3.0000000006112008E-3</c:v>
                </c:pt>
                <c:pt idx="8">
                  <c:v>4.0000000008149133E-3</c:v>
                </c:pt>
                <c:pt idx="9">
                  <c:v>2.9999999987922197E-3</c:v>
                </c:pt>
                <c:pt idx="10">
                  <c:v>1.0000000002037437E-3</c:v>
                </c:pt>
                <c:pt idx="11">
                  <c:v>1.0000000002037437E-3</c:v>
                </c:pt>
                <c:pt idx="12">
                  <c:v>0</c:v>
                </c:pt>
                <c:pt idx="13">
                  <c:v>-1.0000000002037437E-3</c:v>
                </c:pt>
                <c:pt idx="14">
                  <c:v>1.9999999985884642E-3</c:v>
                </c:pt>
                <c:pt idx="15">
                  <c:v>3.0000000006112008E-3</c:v>
                </c:pt>
                <c:pt idx="16">
                  <c:v>3.0000000006112008E-3</c:v>
                </c:pt>
                <c:pt idx="17">
                  <c:v>3.9999999971769692E-3</c:v>
                </c:pt>
                <c:pt idx="18">
                  <c:v>4.0000000008149133E-3</c:v>
                </c:pt>
                <c:pt idx="19">
                  <c:v>5.0000000010186531E-3</c:v>
                </c:pt>
                <c:pt idx="20">
                  <c:v>5.0000000010186531E-3</c:v>
                </c:pt>
                <c:pt idx="21">
                  <c:v>5.9999999975844775E-3</c:v>
                </c:pt>
                <c:pt idx="22">
                  <c:v>5.9999999975844775E-3</c:v>
                </c:pt>
                <c:pt idx="23">
                  <c:v>6.0000000012224103E-3</c:v>
                </c:pt>
                <c:pt idx="24">
                  <c:v>7.0000000014260912E-3</c:v>
                </c:pt>
                <c:pt idx="25">
                  <c:v>7.0000000014260912E-3</c:v>
                </c:pt>
                <c:pt idx="26">
                  <c:v>7.9999999979919485E-3</c:v>
                </c:pt>
                <c:pt idx="27">
                  <c:v>7.0000000014260912E-3</c:v>
                </c:pt>
                <c:pt idx="28">
                  <c:v>9.0000000018335448E-3</c:v>
                </c:pt>
                <c:pt idx="29">
                  <c:v>1.0000000002037428E-2</c:v>
                </c:pt>
              </c:numCache>
            </c:numRef>
          </c:yVal>
        </c:ser>
        <c:axId val="66876544"/>
        <c:axId val="66878080"/>
      </c:scatterChart>
      <c:valAx>
        <c:axId val="66876544"/>
        <c:scaling>
          <c:orientation val="minMax"/>
          <c:max val="30"/>
        </c:scaling>
        <c:axPos val="b"/>
        <c:numFmt formatCode="0_ " sourceLinked="1"/>
        <c:majorTickMark val="cross"/>
        <c:tickLblPos val="low"/>
        <c:crossAx val="66878080"/>
        <c:crosses val="autoZero"/>
        <c:crossBetween val="midCat"/>
        <c:majorUnit val="5"/>
      </c:valAx>
      <c:valAx>
        <c:axId val="66878080"/>
        <c:scaling>
          <c:orientation val="minMax"/>
          <c:min val="-0.1"/>
        </c:scaling>
        <c:axPos val="l"/>
        <c:majorGridlines/>
        <c:minorGridlines/>
        <c:numFmt formatCode="General" sourceLinked="1"/>
        <c:tickLblPos val="nextTo"/>
        <c:crossAx val="66876544"/>
        <c:crossesAt val="1.0000000000000021E-2"/>
        <c:crossBetween val="midCat"/>
        <c:majorUnit val="2.0000000000000032E-2"/>
      </c:valAx>
    </c:plotArea>
    <c:legend>
      <c:legendPos val="r"/>
      <c:layout>
        <c:manualLayout>
          <c:xMode val="edge"/>
          <c:yMode val="edge"/>
          <c:x val="0.29425022734099532"/>
          <c:y val="0.69621817787671159"/>
          <c:w val="0.37097472708793788"/>
          <c:h val="0.201338420992415"/>
        </c:manualLayout>
      </c:layout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0.10158573928259022"/>
          <c:y val="5.1400554097404488E-2"/>
          <c:w val="0.86453237095363056"/>
          <c:h val="0.89719889180519163"/>
        </c:manualLayout>
      </c:layout>
      <c:scatterChart>
        <c:scatterStyle val="lineMarker"/>
        <c:ser>
          <c:idx val="0"/>
          <c:order val="0"/>
          <c:tx>
            <c:v>AT401</c:v>
          </c:tx>
          <c:spPr>
            <a:ln w="28575">
              <a:noFill/>
            </a:ln>
          </c:spPr>
          <c:xVal>
            <c:numRef>
              <c:f>'T3'!$K$3:$K$32</c:f>
              <c:numCache>
                <c:formatCode>0_);[Red]\(0\)</c:formatCode>
                <c:ptCount val="30"/>
                <c:pt idx="0">
                  <c:v>1.0257559999999999</c:v>
                </c:pt>
                <c:pt idx="1">
                  <c:v>2.0053900000000002</c:v>
                </c:pt>
                <c:pt idx="2">
                  <c:v>3.0349529999999967</c:v>
                </c:pt>
                <c:pt idx="3">
                  <c:v>4.0300900000000004</c:v>
                </c:pt>
                <c:pt idx="4">
                  <c:v>5.0833930000000134</c:v>
                </c:pt>
                <c:pt idx="5">
                  <c:v>6.0207109999999755</c:v>
                </c:pt>
                <c:pt idx="6">
                  <c:v>7.0499020000000003</c:v>
                </c:pt>
                <c:pt idx="7">
                  <c:v>8.0248060000000017</c:v>
                </c:pt>
                <c:pt idx="8">
                  <c:v>9.0217779999999994</c:v>
                </c:pt>
                <c:pt idx="9">
                  <c:v>10.032134000000006</c:v>
                </c:pt>
                <c:pt idx="10">
                  <c:v>11.043236</c:v>
                </c:pt>
                <c:pt idx="11">
                  <c:v>12.127118999999999</c:v>
                </c:pt>
                <c:pt idx="12">
                  <c:v>13.046903</c:v>
                </c:pt>
                <c:pt idx="13">
                  <c:v>14.055206000000076</c:v>
                </c:pt>
                <c:pt idx="14">
                  <c:v>15.066829</c:v>
                </c:pt>
                <c:pt idx="15">
                  <c:v>16.086181</c:v>
                </c:pt>
                <c:pt idx="16">
                  <c:v>17.086025000000003</c:v>
                </c:pt>
                <c:pt idx="17">
                  <c:v>18.088112999999698</c:v>
                </c:pt>
                <c:pt idx="18">
                  <c:v>19.128899000000001</c:v>
                </c:pt>
                <c:pt idx="19">
                  <c:v>20.208368</c:v>
                </c:pt>
                <c:pt idx="20">
                  <c:v>21.121697000000001</c:v>
                </c:pt>
                <c:pt idx="21">
                  <c:v>22.084099999999989</c:v>
                </c:pt>
                <c:pt idx="22">
                  <c:v>23.203259999999986</c:v>
                </c:pt>
                <c:pt idx="23">
                  <c:v>24.222409999999709</c:v>
                </c:pt>
                <c:pt idx="24">
                  <c:v>25.241575000000001</c:v>
                </c:pt>
                <c:pt idx="25">
                  <c:v>26.260739999999618</c:v>
                </c:pt>
                <c:pt idx="26">
                  <c:v>27.279900000000001</c:v>
                </c:pt>
                <c:pt idx="27">
                  <c:v>28.299060000000001</c:v>
                </c:pt>
                <c:pt idx="28">
                  <c:v>29.318219000000003</c:v>
                </c:pt>
                <c:pt idx="29">
                  <c:v>30.337379000000031</c:v>
                </c:pt>
              </c:numCache>
            </c:numRef>
          </c:xVal>
          <c:yVal>
            <c:numRef>
              <c:f>'T3'!$L$3:$L$32</c:f>
              <c:numCache>
                <c:formatCode>General</c:formatCode>
                <c:ptCount val="30"/>
                <c:pt idx="0">
                  <c:v>0</c:v>
                </c:pt>
                <c:pt idx="1">
                  <c:v>-2.2999999999910876E-2</c:v>
                </c:pt>
                <c:pt idx="2">
                  <c:v>-9.0000000000145536E-3</c:v>
                </c:pt>
                <c:pt idx="3">
                  <c:v>1.9999999999981821E-2</c:v>
                </c:pt>
                <c:pt idx="4">
                  <c:v>7.9999999998109465E-3</c:v>
                </c:pt>
                <c:pt idx="5">
                  <c:v>1.599999999962165E-2</c:v>
                </c:pt>
                <c:pt idx="6">
                  <c:v>6.0000000003129104E-3</c:v>
                </c:pt>
                <c:pt idx="7">
                  <c:v>-2.0000000000436571E-2</c:v>
                </c:pt>
                <c:pt idx="8">
                  <c:v>1.0000000002037437E-3</c:v>
                </c:pt>
                <c:pt idx="9">
                  <c:v>0</c:v>
                </c:pt>
                <c:pt idx="10">
                  <c:v>-1.2999999999010471E-2</c:v>
                </c:pt>
                <c:pt idx="11">
                  <c:v>-2.0000000000436571E-2</c:v>
                </c:pt>
                <c:pt idx="12">
                  <c:v>-4.0000000008149133E-3</c:v>
                </c:pt>
                <c:pt idx="13">
                  <c:v>1.2999999999010471E-2</c:v>
                </c:pt>
                <c:pt idx="14">
                  <c:v>3.3999999999650754E-2</c:v>
                </c:pt>
                <c:pt idx="15">
                  <c:v>5.8000000000902233E-2</c:v>
                </c:pt>
                <c:pt idx="16">
                  <c:v>4.5999999998457504E-2</c:v>
                </c:pt>
                <c:pt idx="17">
                  <c:v>2.1000000000640291E-2</c:v>
                </c:pt>
                <c:pt idx="18">
                  <c:v>3.1000000002677656E-2</c:v>
                </c:pt>
                <c:pt idx="19">
                  <c:v>2.9999999969732008E-3</c:v>
                </c:pt>
                <c:pt idx="20">
                  <c:v>8.0000000016298266E-3</c:v>
                </c:pt>
                <c:pt idx="21">
                  <c:v>2.9999999998835847E-2</c:v>
                </c:pt>
                <c:pt idx="22">
                  <c:v>4.4000000001688133E-2</c:v>
                </c:pt>
                <c:pt idx="23">
                  <c:v>5.5000000000291122E-2</c:v>
                </c:pt>
                <c:pt idx="24">
                  <c:v>8.1999999998515691E-2</c:v>
                </c:pt>
                <c:pt idx="25">
                  <c:v>7.2000000000117012E-2</c:v>
                </c:pt>
                <c:pt idx="26">
                  <c:v>8.500000000276485E-2</c:v>
                </c:pt>
                <c:pt idx="27">
                  <c:v>0.10400000000299768</c:v>
                </c:pt>
                <c:pt idx="28">
                  <c:v>9.6000000001367894E-2</c:v>
                </c:pt>
                <c:pt idx="29">
                  <c:v>0.10900000000037836</c:v>
                </c:pt>
              </c:numCache>
            </c:numRef>
          </c:yVal>
        </c:ser>
        <c:ser>
          <c:idx val="1"/>
          <c:order val="1"/>
          <c:tx>
            <c:v>T3</c:v>
          </c:tx>
          <c:spPr>
            <a:ln w="28575">
              <a:noFill/>
            </a:ln>
          </c:spPr>
          <c:xVal>
            <c:numRef>
              <c:f>'T3'!$K$3:$K$32</c:f>
              <c:numCache>
                <c:formatCode>0_);[Red]\(0\)</c:formatCode>
                <c:ptCount val="30"/>
                <c:pt idx="0">
                  <c:v>1.0257559999999999</c:v>
                </c:pt>
                <c:pt idx="1">
                  <c:v>2.0053900000000002</c:v>
                </c:pt>
                <c:pt idx="2">
                  <c:v>3.0349529999999967</c:v>
                </c:pt>
                <c:pt idx="3">
                  <c:v>4.0300900000000004</c:v>
                </c:pt>
                <c:pt idx="4">
                  <c:v>5.0833930000000134</c:v>
                </c:pt>
                <c:pt idx="5">
                  <c:v>6.0207109999999755</c:v>
                </c:pt>
                <c:pt idx="6">
                  <c:v>7.0499020000000003</c:v>
                </c:pt>
                <c:pt idx="7">
                  <c:v>8.0248060000000017</c:v>
                </c:pt>
                <c:pt idx="8">
                  <c:v>9.0217779999999994</c:v>
                </c:pt>
                <c:pt idx="9">
                  <c:v>10.032134000000006</c:v>
                </c:pt>
                <c:pt idx="10">
                  <c:v>11.043236</c:v>
                </c:pt>
                <c:pt idx="11">
                  <c:v>12.127118999999999</c:v>
                </c:pt>
                <c:pt idx="12">
                  <c:v>13.046903</c:v>
                </c:pt>
                <c:pt idx="13">
                  <c:v>14.055206000000076</c:v>
                </c:pt>
                <c:pt idx="14">
                  <c:v>15.066829</c:v>
                </c:pt>
                <c:pt idx="15">
                  <c:v>16.086181</c:v>
                </c:pt>
                <c:pt idx="16">
                  <c:v>17.086025000000003</c:v>
                </c:pt>
                <c:pt idx="17">
                  <c:v>18.088112999999698</c:v>
                </c:pt>
                <c:pt idx="18">
                  <c:v>19.128899000000001</c:v>
                </c:pt>
                <c:pt idx="19">
                  <c:v>20.208368</c:v>
                </c:pt>
                <c:pt idx="20">
                  <c:v>21.121697000000001</c:v>
                </c:pt>
                <c:pt idx="21">
                  <c:v>22.084099999999989</c:v>
                </c:pt>
                <c:pt idx="22">
                  <c:v>23.203259999999986</c:v>
                </c:pt>
                <c:pt idx="23">
                  <c:v>24.222409999999709</c:v>
                </c:pt>
                <c:pt idx="24">
                  <c:v>25.241575000000001</c:v>
                </c:pt>
                <c:pt idx="25">
                  <c:v>26.260739999999618</c:v>
                </c:pt>
                <c:pt idx="26">
                  <c:v>27.279900000000001</c:v>
                </c:pt>
                <c:pt idx="27">
                  <c:v>28.299060000000001</c:v>
                </c:pt>
                <c:pt idx="28">
                  <c:v>29.318219000000003</c:v>
                </c:pt>
                <c:pt idx="29">
                  <c:v>30.337379000000031</c:v>
                </c:pt>
              </c:numCache>
            </c:numRef>
          </c:xVal>
          <c:yVal>
            <c:numRef>
              <c:f>'T3'!$M$3:$M$32</c:f>
              <c:numCache>
                <c:formatCode>0.000_ </c:formatCode>
                <c:ptCount val="30"/>
                <c:pt idx="0">
                  <c:v>-9.9999999999910646E-3</c:v>
                </c:pt>
                <c:pt idx="1">
                  <c:v>-7.0000000000619124E-3</c:v>
                </c:pt>
                <c:pt idx="2">
                  <c:v>-1.2999999999919964E-2</c:v>
                </c:pt>
                <c:pt idx="3">
                  <c:v>-3.000000000156476E-3</c:v>
                </c:pt>
                <c:pt idx="4">
                  <c:v>-1.0000000000218301E-2</c:v>
                </c:pt>
                <c:pt idx="5">
                  <c:v>-1.699999999982538E-2</c:v>
                </c:pt>
                <c:pt idx="6">
                  <c:v>-1.2999999999919964E-2</c:v>
                </c:pt>
                <c:pt idx="7">
                  <c:v>-1.9999999999527163E-2</c:v>
                </c:pt>
                <c:pt idx="8">
                  <c:v>-3.0000000000654892E-2</c:v>
                </c:pt>
                <c:pt idx="9">
                  <c:v>-4.2999999999665424E-2</c:v>
                </c:pt>
                <c:pt idx="10">
                  <c:v>-5.9000000001105994E-2</c:v>
                </c:pt>
                <c:pt idx="11">
                  <c:v>-4.5000000000072773E-2</c:v>
                </c:pt>
                <c:pt idx="12">
                  <c:v>-4.1000000001076863E-2</c:v>
                </c:pt>
                <c:pt idx="13">
                  <c:v>-3.4999999999854481E-2</c:v>
                </c:pt>
                <c:pt idx="14">
                  <c:v>-2.9000000000451116E-2</c:v>
                </c:pt>
                <c:pt idx="15">
                  <c:v>-3.2000000001062352E-2</c:v>
                </c:pt>
                <c:pt idx="16">
                  <c:v>-2.9000000002270251E-2</c:v>
                </c:pt>
                <c:pt idx="17">
                  <c:v>-1.9000000000233049E-2</c:v>
                </c:pt>
                <c:pt idx="18">
                  <c:v>-1.4000000002852181E-2</c:v>
                </c:pt>
                <c:pt idx="19">
                  <c:v>-1.099999999860302E-2</c:v>
                </c:pt>
                <c:pt idx="20">
                  <c:v>-1.599999999962165E-2</c:v>
                </c:pt>
                <c:pt idx="21">
                  <c:v>-6.999999997788213E-3</c:v>
                </c:pt>
                <c:pt idx="22">
                  <c:v>-3.9999999971769692E-3</c:v>
                </c:pt>
                <c:pt idx="23">
                  <c:v>9.0000000018335448E-3</c:v>
                </c:pt>
                <c:pt idx="24">
                  <c:v>6.999999997788213E-3</c:v>
                </c:pt>
                <c:pt idx="25">
                  <c:v>5.9999999975844775E-3</c:v>
                </c:pt>
                <c:pt idx="26">
                  <c:v>8.9999999981955747E-3</c:v>
                </c:pt>
                <c:pt idx="27">
                  <c:v>1.1999999998806739E-2</c:v>
                </c:pt>
                <c:pt idx="28">
                  <c:v>1.699999999982538E-2</c:v>
                </c:pt>
                <c:pt idx="29">
                  <c:v>2.0000000000436571E-2</c:v>
                </c:pt>
              </c:numCache>
            </c:numRef>
          </c:yVal>
        </c:ser>
        <c:axId val="66910848"/>
        <c:axId val="66978176"/>
      </c:scatterChart>
      <c:valAx>
        <c:axId val="66910848"/>
        <c:scaling>
          <c:orientation val="minMax"/>
          <c:max val="30"/>
        </c:scaling>
        <c:axPos val="b"/>
        <c:numFmt formatCode="0_);[Red]\(0\)" sourceLinked="1"/>
        <c:tickLblPos val="low"/>
        <c:crossAx val="66978176"/>
        <c:crosses val="autoZero"/>
        <c:crossBetween val="midCat"/>
        <c:majorUnit val="5"/>
      </c:valAx>
      <c:valAx>
        <c:axId val="66978176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669108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6152253659058451"/>
          <c:y val="0.71475193232498235"/>
          <c:w val="0.48292190785386119"/>
          <c:h val="0.19766930658498291"/>
        </c:manualLayout>
      </c:layout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medical bg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4825" y="1965325"/>
            <a:ext cx="8134350" cy="1470025"/>
          </a:xfrm>
        </p:spPr>
        <p:txBody>
          <a:bodyPr/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GB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7662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04025" y="44450"/>
            <a:ext cx="223202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50" y="44450"/>
            <a:ext cx="654367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50" y="728663"/>
            <a:ext cx="438785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728663"/>
            <a:ext cx="4387850" cy="5221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medical bg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728663"/>
            <a:ext cx="8928100" cy="52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altLang="zh-CN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326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宋体" charset="-122"/>
              </a:defRPr>
            </a:lvl1pPr>
          </a:lstStyle>
          <a:p>
            <a:fld id="{82D44B01-D077-42E2-9952-5A7B8542DF90}" type="datetimeFigureOut">
              <a:rPr lang="zh-CN" altLang="en-US" smtClean="0"/>
              <a:pPr/>
              <a:t>2014/9/22</a:t>
            </a:fld>
            <a:endParaRPr lang="zh-CN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0275" y="6326188"/>
            <a:ext cx="4464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" charset="0"/>
                <a:ea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7663" y="6326188"/>
            <a:ext cx="2411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" charset="0"/>
                <a:ea typeface="宋体" charset="-122"/>
              </a:defRPr>
            </a:lvl1pPr>
          </a:lstStyle>
          <a:p>
            <a:fld id="{828B5F30-BD9C-4689-B820-6615982751C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44450"/>
            <a:ext cx="63357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GB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6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6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6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6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480" y="1124681"/>
            <a:ext cx="7630720" cy="2016279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The Comparison Of API T3 And Leica AT401 in the Test and  Survey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490" y="3886200"/>
            <a:ext cx="7345020" cy="1752600"/>
          </a:xfrm>
        </p:spPr>
        <p:txBody>
          <a:bodyPr/>
          <a:lstStyle/>
          <a:p>
            <a:r>
              <a:rPr lang="en-US" altLang="zh-CN" dirty="0" err="1" smtClean="0"/>
              <a:t>Cai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guozhu</a:t>
            </a:r>
            <a:endParaRPr lang="en-US" altLang="zh-CN" dirty="0" smtClean="0"/>
          </a:p>
          <a:p>
            <a:r>
              <a:rPr lang="en-US" altLang="zh-CN" dirty="0" smtClean="0"/>
              <a:t>MAN. </a:t>
            </a:r>
            <a:r>
              <a:rPr lang="en-US" altLang="zh-CN" dirty="0" err="1" smtClean="0"/>
              <a:t>Kaidi</a:t>
            </a:r>
            <a:endParaRPr lang="en-US" altLang="zh-CN" dirty="0" smtClean="0"/>
          </a:p>
          <a:p>
            <a:r>
              <a:rPr lang="en-US" altLang="zh-CN" dirty="0" smtClean="0"/>
              <a:t>Institute of Modern </a:t>
            </a:r>
            <a:r>
              <a:rPr lang="en-US" altLang="zh-CN" dirty="0" err="1" smtClean="0"/>
              <a:t>Physcis,CAS</a:t>
            </a:r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67544" y="1268760"/>
          <a:ext cx="4464496" cy="4715890"/>
        </p:xfrm>
        <a:graphic>
          <a:graphicData uri="http://schemas.openxmlformats.org/drawingml/2006/table">
            <a:tbl>
              <a:tblPr/>
              <a:tblGrid>
                <a:gridCol w="432048"/>
                <a:gridCol w="700278"/>
                <a:gridCol w="683010"/>
                <a:gridCol w="683010"/>
                <a:gridCol w="713547"/>
                <a:gridCol w="618200"/>
                <a:gridCol w="634403"/>
              </a:tblGrid>
              <a:tr h="398050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Ins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err="1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Ux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err="1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Uy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err="1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Uz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URx 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URy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URz 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T0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0.023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0.043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0.120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1.44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T1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0.025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0.050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0.117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1.44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T2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0.041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0.049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0.094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2.52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2.16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1.08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T3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0.048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0.035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0.092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2.52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T4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0.051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0.022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0.136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1.44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T5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0.043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0.027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0.118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T6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0.038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0.039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0.087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2.52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T7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0.027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0.048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0.110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2.52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T8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0.028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0.048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0.111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T9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0.025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0.049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0.135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2.52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T10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0.040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0.048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0.097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2.52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2.52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T11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0.051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0.040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0.094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2.16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T12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0.051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0.026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0.167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1.44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T13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0.057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0.028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0.167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1.08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56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Times New Roman"/>
                        </a:rPr>
                        <a:t>T14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0.035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0.043 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0.108 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2.88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0.72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40371" marR="40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0113" name="Object 1"/>
          <p:cNvGraphicFramePr>
            <a:graphicFrameLocks noChangeAspect="1"/>
          </p:cNvGraphicFramePr>
          <p:nvPr/>
        </p:nvGraphicFramePr>
        <p:xfrm>
          <a:off x="5076056" y="1268760"/>
          <a:ext cx="3384376" cy="2055118"/>
        </p:xfrm>
        <a:graphic>
          <a:graphicData uri="http://schemas.openxmlformats.org/presentationml/2006/ole">
            <p:oleObj spid="_x0000_s2050" name="Graph" r:id="rId3" imgW="5486400" imgH="3657600" progId="MtbGraph.Document.16">
              <p:embed/>
            </p:oleObj>
          </a:graphicData>
        </a:graphic>
      </p:graphicFrame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5076056" y="3645024"/>
          <a:ext cx="3384376" cy="2343150"/>
        </p:xfrm>
        <a:graphic>
          <a:graphicData uri="http://schemas.openxmlformats.org/presentationml/2006/ole">
            <p:oleObj spid="_x0000_s2051" name="Graph" r:id="rId4" imgW="5486400" imgH="3657600" progId="MtbGraph.Document.16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88550"/>
            <a:ext cx="968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Location uncertainty in the network(T3).</a:t>
            </a:r>
            <a:endParaRPr lang="zh-CN" altLang="en-US" sz="40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7380" y="6021288"/>
            <a:ext cx="94333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/>
              <a:t>Locating instruments with 6 parameter.</a:t>
            </a:r>
            <a:endParaRPr lang="zh-CN" alt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496610" cy="1440280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Survey in the </a:t>
            </a:r>
            <a:r>
              <a:rPr lang="en-US" altLang="zh-CN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CSRe</a:t>
            </a:r>
            <a:r>
              <a:rPr lang="en-US" altLang="zh-C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AT401</a:t>
            </a:r>
            <a:endParaRPr lang="zh-CN" altLang="en-US" sz="3600" dirty="0"/>
          </a:p>
        </p:txBody>
      </p:sp>
      <p:pic>
        <p:nvPicPr>
          <p:cNvPr id="4" name="图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1844780"/>
            <a:ext cx="7633060" cy="34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827480" y="5301260"/>
            <a:ext cx="5436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Time</a:t>
            </a:r>
            <a:r>
              <a:rPr lang="zh-CN" altLang="zh-CN" dirty="0" smtClean="0"/>
              <a:t>：</a:t>
            </a:r>
            <a:r>
              <a:rPr lang="en-US" altLang="zh-CN" dirty="0" smtClean="0"/>
              <a:t>2013.8</a:t>
            </a:r>
            <a:endParaRPr lang="zh-CN" altLang="zh-CN" dirty="0" smtClean="0"/>
          </a:p>
          <a:p>
            <a:r>
              <a:rPr lang="en-US" altLang="zh-CN" dirty="0" smtClean="0"/>
              <a:t>Instument:AT401</a:t>
            </a:r>
            <a:r>
              <a:rPr lang="zh-CN" altLang="zh-CN" dirty="0" smtClean="0"/>
              <a:t>，</a:t>
            </a:r>
            <a:r>
              <a:rPr lang="en-US" altLang="zh-CN" dirty="0" smtClean="0"/>
              <a:t>temperature</a:t>
            </a:r>
            <a:r>
              <a:rPr lang="zh-CN" altLang="zh-CN" dirty="0" smtClean="0"/>
              <a:t>：</a:t>
            </a:r>
            <a:r>
              <a:rPr lang="en-US" altLang="zh-CN" dirty="0" smtClean="0"/>
              <a:t>25°C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r>
              <a:rPr lang="en-US" altLang="zh-CN" dirty="0" smtClean="0"/>
              <a:t>10 stations.</a:t>
            </a:r>
            <a:endParaRPr lang="zh-CN" altLang="zh-CN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784650" cy="1008220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>
                <a:solidFill>
                  <a:srgbClr val="002060"/>
                </a:solidFill>
              </a:rPr>
              <a:t>Location uncertainty in the network(AT401 in survey </a:t>
            </a:r>
            <a:r>
              <a:rPr lang="en-US" altLang="zh-CN" sz="4000" dirty="0" err="1" smtClean="0">
                <a:solidFill>
                  <a:srgbClr val="002060"/>
                </a:solidFill>
              </a:rPr>
              <a:t>CSRe</a:t>
            </a:r>
            <a:r>
              <a:rPr lang="en-US" altLang="zh-CN" sz="4000" dirty="0" smtClean="0">
                <a:solidFill>
                  <a:srgbClr val="002060"/>
                </a:solidFill>
              </a:rPr>
              <a:t>).</a:t>
            </a:r>
            <a:endParaRPr lang="zh-CN" altLang="en-US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420" y="1484730"/>
          <a:ext cx="5400750" cy="2647321"/>
        </p:xfrm>
        <a:graphic>
          <a:graphicData uri="http://schemas.openxmlformats.org/drawingml/2006/table">
            <a:tbl>
              <a:tblPr bandCol="1"/>
              <a:tblGrid>
                <a:gridCol w="556734"/>
                <a:gridCol w="874755"/>
                <a:gridCol w="795336"/>
                <a:gridCol w="874868"/>
                <a:gridCol w="874980"/>
                <a:gridCol w="715801"/>
                <a:gridCol w="708276"/>
              </a:tblGrid>
              <a:tr h="316977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Inst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Ux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Uy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Uz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URx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URy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URz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T0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0.01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0.05 </a:t>
                      </a:r>
                      <a:endParaRPr lang="zh-CN" sz="1050" kern="10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1.08</a:t>
                      </a:r>
                      <a:endParaRPr lang="zh-CN" sz="1050" kern="10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1.08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0.36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T1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0.01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0.06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1.08</a:t>
                      </a:r>
                      <a:endParaRPr lang="zh-CN" sz="1050" kern="10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1.44</a:t>
                      </a:r>
                      <a:endParaRPr lang="zh-CN" sz="1050" kern="10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0.36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T2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0.03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0.04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1.08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1.8</a:t>
                      </a:r>
                      <a:endParaRPr lang="zh-CN" sz="1050" kern="10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0.36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T3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0.03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0.06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1.08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2.52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0.72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T4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0.04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2.16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1.44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0.72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T5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0.01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0.07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2.52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1.44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0.72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T6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0.01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0.07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1.08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1.44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0.36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T7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0.01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0.03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0.72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1.44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0.36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T8</a:t>
                      </a:r>
                      <a:endParaRPr lang="zh-CN" sz="16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0.02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0.05 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0.72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3048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1.44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+mn-cs"/>
                        </a:rPr>
                        <a:t>0.36</a:t>
                      </a:r>
                      <a:endParaRPr lang="zh-CN" sz="105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2097" name="Object 1"/>
          <p:cNvGraphicFramePr>
            <a:graphicFrameLocks noChangeAspect="1"/>
          </p:cNvGraphicFramePr>
          <p:nvPr/>
        </p:nvGraphicFramePr>
        <p:xfrm>
          <a:off x="5903550" y="1412720"/>
          <a:ext cx="3240450" cy="1781175"/>
        </p:xfrm>
        <a:graphic>
          <a:graphicData uri="http://schemas.openxmlformats.org/presentationml/2006/ole">
            <p:oleObj spid="_x0000_s3074" name="Graph" r:id="rId3" imgW="5486400" imgH="3657600" progId="MtbGraph.Document.16">
              <p:embed/>
            </p:oleObj>
          </a:graphicData>
        </a:graphic>
      </p:graphicFrame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5940190" y="3212970"/>
          <a:ext cx="3203810" cy="1997205"/>
        </p:xfrm>
        <a:graphic>
          <a:graphicData uri="http://schemas.openxmlformats.org/presentationml/2006/ole">
            <p:oleObj spid="_x0000_s3075" name="Graph" r:id="rId4" imgW="5486400" imgH="3657600" progId="MtbGraph.Document.16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460" y="4797190"/>
            <a:ext cx="532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results are  same as the survey in the  CSRm with T3.</a:t>
            </a:r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784650" cy="1008220"/>
          </a:xfrm>
        </p:spPr>
        <p:txBody>
          <a:bodyPr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All previous CSRm survey list: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83460" y="1340711"/>
          <a:ext cx="7992888" cy="2396744"/>
        </p:xfrm>
        <a:graphic>
          <a:graphicData uri="http://schemas.openxmlformats.org/drawingml/2006/table">
            <a:tbl>
              <a:tblPr/>
              <a:tblGrid>
                <a:gridCol w="962891"/>
                <a:gridCol w="962891"/>
                <a:gridCol w="977156"/>
                <a:gridCol w="962891"/>
                <a:gridCol w="963783"/>
                <a:gridCol w="787012"/>
                <a:gridCol w="861494"/>
                <a:gridCol w="722682"/>
                <a:gridCol w="792088"/>
              </a:tblGrid>
              <a:tr h="397461"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Year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Inst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Stations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Points</a:t>
                      </a:r>
                      <a:endParaRPr lang="zh-CN" sz="1000" kern="100">
                        <a:latin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Overall </a:t>
                      </a: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error(mm)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Up</a:t>
                      </a:r>
                      <a:r>
                        <a:rPr lang="en-US" altLang="zh-CN" sz="1000" kern="0" dirty="0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-</a:t>
                      </a: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mean(mm)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Uh(“)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err="1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Uv</a:t>
                      </a:r>
                      <a:r>
                        <a:rPr lang="zh-CN" altLang="en-US" sz="1000" kern="0" dirty="0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（“）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err="1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Ud</a:t>
                      </a:r>
                      <a:r>
                        <a:rPr lang="zh-CN" altLang="en-US" sz="1000" kern="0" dirty="0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（</a:t>
                      </a:r>
                      <a:r>
                        <a:rPr lang="en-US" altLang="zh-CN" sz="1000" kern="0" dirty="0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mm</a:t>
                      </a:r>
                      <a:r>
                        <a:rPr lang="zh-CN" altLang="en-US" sz="1000" kern="0" dirty="0" smtClean="0">
                          <a:solidFill>
                            <a:srgbClr val="000000"/>
                          </a:solidFill>
                          <a:latin typeface="宋体"/>
                          <a:cs typeface="宋体"/>
                        </a:rPr>
                        <a:t>）</a:t>
                      </a:r>
                      <a:endParaRPr lang="zh-CN" sz="1000" kern="100" dirty="0">
                        <a:latin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49"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2010.8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T3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15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345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0.03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0.13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0.6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0.57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0.017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50"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2011.4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T3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15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320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0.03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0.17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0.63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0.63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0.020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59"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2011.8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AT401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13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270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0.047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0.25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1.5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0.49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0.038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1496"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2012.8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T3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14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297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0.067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0.20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1.12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1.16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0.076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87"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2013.7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AT401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14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356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0.07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0.12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2.0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0.6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0.038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7803"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2013.8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T3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14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393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0.06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0.07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0.8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</a:rPr>
                        <a:t>1.28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宋体"/>
                          <a:ea typeface="宋体"/>
                        </a:rPr>
                        <a:t>0.032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221110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1,Overall error &lt;=0.07mm,and uncertainty average is about 0.2mm;</a:t>
            </a:r>
          </a:p>
          <a:p>
            <a:r>
              <a:rPr lang="en-US" altLang="zh-CN" dirty="0" smtClean="0"/>
              <a:t>2,The  performance  of AT401  is stable, </a:t>
            </a:r>
            <a:r>
              <a:rPr lang="en-US" altLang="zh-CN" dirty="0" err="1" smtClean="0"/>
              <a:t>althought</a:t>
            </a:r>
            <a:r>
              <a:rPr lang="en-US" altLang="zh-CN" dirty="0" smtClean="0"/>
              <a:t> the distance performance is worse than T3;</a:t>
            </a:r>
          </a:p>
          <a:p>
            <a:r>
              <a:rPr lang="en-US" altLang="zh-CN" dirty="0" smtClean="0"/>
              <a:t>3,The </a:t>
            </a:r>
            <a:r>
              <a:rPr lang="en-US" altLang="zh-CN" dirty="0" err="1" smtClean="0"/>
              <a:t>stablity</a:t>
            </a:r>
            <a:r>
              <a:rPr lang="en-US" altLang="zh-CN" dirty="0" smtClean="0"/>
              <a:t> of T3 needs to be pay attention, the field check and  calibration need to be done usually!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480" y="1052670"/>
            <a:ext cx="7849090" cy="792110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4.Conclusion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410" y="2132820"/>
            <a:ext cx="8712640" cy="3817130"/>
          </a:xfrm>
        </p:spPr>
        <p:txBody>
          <a:bodyPr/>
          <a:lstStyle/>
          <a:p>
            <a:r>
              <a:rPr lang="en-US" altLang="zh-CN" sz="3200" dirty="0" smtClean="0"/>
              <a:t>T3 is outstanding distance performance along the laser emission direction.</a:t>
            </a:r>
          </a:p>
          <a:p>
            <a:r>
              <a:rPr lang="en-US" altLang="zh-CN" sz="3200" dirty="0" smtClean="0"/>
              <a:t>AT 401 is </a:t>
            </a:r>
            <a:r>
              <a:rPr lang="en-US" altLang="zh-CN" sz="3200" b="1" dirty="0" smtClean="0"/>
              <a:t>the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/>
              <a:t>equivalent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/>
              <a:t>of</a:t>
            </a:r>
            <a:r>
              <a:rPr lang="en-US" altLang="zh-CN" sz="3200" dirty="0" smtClean="0"/>
              <a:t>  3D performance with T3 in the network surveying.</a:t>
            </a:r>
          </a:p>
          <a:p>
            <a:r>
              <a:rPr lang="en-US" altLang="zh-CN" sz="3200" dirty="0" smtClean="0"/>
              <a:t>AT 401 is more reliable performance than T3,and more portable in the survey.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90" y="1484730"/>
            <a:ext cx="10153410" cy="46414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4800" dirty="0" smtClean="0"/>
              <a:t>Thanks for attention very much!</a:t>
            </a:r>
            <a:endParaRPr lang="zh-CN" alt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660" y="404580"/>
            <a:ext cx="6335713" cy="490538"/>
          </a:xfrm>
        </p:spPr>
        <p:txBody>
          <a:bodyPr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Outline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00" y="1268700"/>
            <a:ext cx="8784650" cy="46812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000" dirty="0" smtClean="0"/>
              <a:t>Difference </a:t>
            </a:r>
            <a:r>
              <a:rPr lang="en-US" altLang="zh-CN" sz="4000" dirty="0" err="1" smtClean="0"/>
              <a:t>technolgy</a:t>
            </a:r>
            <a:r>
              <a:rPr lang="en-US" altLang="zh-CN" sz="4000" dirty="0" smtClean="0"/>
              <a:t> of distance and angle;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smtClean="0"/>
              <a:t>Metrology results;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smtClean="0"/>
              <a:t>Survey results;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smtClean="0"/>
              <a:t>Conclusion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3460" y="836640"/>
            <a:ext cx="8003340" cy="72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zh-CN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Leica AT401            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API T3</a:t>
            </a:r>
            <a:endParaRPr kumimoji="0" lang="zh-CN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8cb1cb1349540923d4fdce709258d109b3de49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590" y="1556740"/>
            <a:ext cx="2137158" cy="230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084210" y="1628750"/>
            <a:ext cx="1440234" cy="216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flipH="1">
            <a:off x="5220090" y="4005081"/>
            <a:ext cx="3024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Distance measurement with laser Interferometer Mode and ADM</a:t>
            </a:r>
          </a:p>
          <a:p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979640" y="5445280"/>
            <a:ext cx="2579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Absolute Angle Encoders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51650" y="4293120"/>
            <a:ext cx="216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ADM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292100" y="5445280"/>
            <a:ext cx="3528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Relative  Angle Encoders</a:t>
            </a:r>
            <a:endParaRPr lang="zh-CN" altLang="en-US" dirty="0"/>
          </a:p>
        </p:txBody>
      </p:sp>
      <p:pic>
        <p:nvPicPr>
          <p:cNvPr id="11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701468">
            <a:off x="1660952" y="3975159"/>
            <a:ext cx="318676" cy="314692"/>
          </a:xfrm>
          <a:prstGeom prst="rect">
            <a:avLst/>
          </a:prstGeom>
        </p:spPr>
      </p:pic>
      <p:cxnSp>
        <p:nvCxnSpPr>
          <p:cNvPr id="12" name="Straight Connector 8"/>
          <p:cNvCxnSpPr>
            <a:endCxn id="11" idx="3"/>
          </p:cNvCxnSpPr>
          <p:nvPr/>
        </p:nvCxnSpPr>
        <p:spPr>
          <a:xfrm flipV="1">
            <a:off x="251400" y="4182559"/>
            <a:ext cx="1417618" cy="542621"/>
          </a:xfrm>
          <a:prstGeom prst="line">
            <a:avLst/>
          </a:prstGeom>
          <a:ln w="127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5" cstate="print"/>
          <a:srcRect l="-5695" r="-7462"/>
          <a:stretch>
            <a:fillRect/>
          </a:stretch>
        </p:blipFill>
        <p:spPr bwMode="invGray">
          <a:xfrm>
            <a:off x="107380" y="4797190"/>
            <a:ext cx="1842886" cy="129618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-468700" y="0"/>
            <a:ext cx="9937380" cy="895118"/>
          </a:xfrm>
        </p:spPr>
        <p:txBody>
          <a:bodyPr/>
          <a:lstStyle/>
          <a:p>
            <a:pPr algn="ctr"/>
            <a:r>
              <a:rPr lang="en-US" altLang="zh-CN" sz="3200" dirty="0" smtClean="0">
                <a:solidFill>
                  <a:schemeClr val="tx1"/>
                </a:solidFill>
              </a:rPr>
              <a:t>1.Difference technology of distance and angle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>
              <a:latin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364110" y="3717040"/>
          <a:ext cx="2566988" cy="1223962"/>
        </p:xfrm>
        <a:graphic>
          <a:graphicData uri="http://schemas.openxmlformats.org/presentationml/2006/ole">
            <p:oleObj spid="_x0000_s4098" name="公式" r:id="rId3" imgW="825480" imgH="39348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8963" y="3573463"/>
          <a:ext cx="3260725" cy="1416050"/>
        </p:xfrm>
        <a:graphic>
          <a:graphicData uri="http://schemas.openxmlformats.org/presentationml/2006/ole">
            <p:oleObj spid="_x0000_s4099" name="公式" r:id="rId4" imgW="965160" imgH="419040" progId="Equation.3">
              <p:embed/>
            </p:oleObj>
          </a:graphicData>
        </a:graphic>
      </p:graphicFrame>
      <p:sp>
        <p:nvSpPr>
          <p:cNvPr id="2055" name="Rectangle 41"/>
          <p:cNvSpPr>
            <a:spLocks noChangeArrowheads="1"/>
          </p:cNvSpPr>
          <p:nvPr/>
        </p:nvSpPr>
        <p:spPr bwMode="auto">
          <a:xfrm>
            <a:off x="539440" y="764630"/>
            <a:ext cx="8353160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</a:rPr>
              <a:t>Typical Laser Tracker:</a:t>
            </a:r>
            <a:endParaRPr lang="en-US" altLang="zh-CN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400" b="1" dirty="0" smtClean="0">
                <a:latin typeface="Times New Roman" pitchFamily="18" charset="0"/>
              </a:rPr>
              <a:t>For example, at 10m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 Angle accuracy</a:t>
            </a:r>
            <a:r>
              <a:rPr lang="zh-CN" altLang="en-US" sz="2400" b="1" dirty="0" smtClean="0">
                <a:latin typeface="Times New Roman" pitchFamily="18" charset="0"/>
              </a:rPr>
              <a:t> </a:t>
            </a:r>
            <a:r>
              <a:rPr lang="en-US" altLang="zh-CN" sz="2400" b="1" dirty="0" smtClean="0">
                <a:latin typeface="Times New Roman" pitchFamily="18" charset="0"/>
              </a:rPr>
              <a:t>VS  Distance accuracy</a:t>
            </a:r>
            <a:endParaRPr lang="zh-CN" altLang="en-US" sz="2400" b="1" dirty="0" smtClean="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Distance accuracy(IFM ):</a:t>
            </a:r>
            <a:r>
              <a:rPr lang="zh-CN" altLang="en-US" sz="2400" b="1" dirty="0" smtClean="0">
                <a:latin typeface="Times New Roman" pitchFamily="18" charset="0"/>
              </a:rPr>
              <a:t>   </a:t>
            </a:r>
            <a:r>
              <a:rPr lang="zh-CN" altLang="en-US" sz="2400" b="1" dirty="0" smtClean="0">
                <a:latin typeface="Times New Roman" pitchFamily="18" charset="0"/>
                <a:sym typeface="Symbol" pitchFamily="18" charset="2"/>
              </a:rPr>
              <a:t></a:t>
            </a:r>
            <a:r>
              <a:rPr lang="en-US" altLang="zh-CN" sz="2400" b="1" dirty="0">
                <a:latin typeface="Times New Roman" pitchFamily="18" charset="0"/>
              </a:rPr>
              <a:t>0.5</a:t>
            </a:r>
            <a:r>
              <a:rPr lang="en-US" altLang="zh-CN" sz="2400" b="1" dirty="0">
                <a:latin typeface="Times New Roman" pitchFamily="18" charset="0"/>
                <a:sym typeface="Symbol" pitchFamily="18" charset="2"/>
              </a:rPr>
              <a:t>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m/m, 5m in 10m;</a:t>
            </a:r>
            <a:endParaRPr lang="en-US" altLang="zh-CN" sz="2400" b="1" dirty="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zh-CN" sz="2400" b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Angle accuracy</a:t>
            </a:r>
            <a:r>
              <a:rPr lang="zh-CN" altLang="en-US" sz="2400" b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:         </a:t>
            </a:r>
            <a:r>
              <a:rPr lang="zh-CN" altLang="en-US" sz="2400" b="1" dirty="0" smtClean="0">
                <a:latin typeface="Times New Roman" pitchFamily="18" charset="0"/>
                <a:sym typeface="Symbol" pitchFamily="18" charset="2"/>
              </a:rPr>
              <a:t>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1 arcsecond,48 m in 10m.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                                                          Above results in 2sigma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4210" y="5013220"/>
            <a:ext cx="1296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ρ=206265</a:t>
            </a:r>
            <a:endParaRPr lang="zh-CN" alt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20" y="3645030"/>
            <a:ext cx="144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/>
              <a:t>&gt;&gt;</a:t>
            </a:r>
            <a:endParaRPr lang="zh-CN" altLang="en-US" sz="7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380" cy="1354112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chemeClr val="tx1"/>
                </a:solidFill>
              </a:rPr>
              <a:t>2.Calibration in CHANGCHENG Institute of Metrology &amp; Measurement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87780" y="6237390"/>
            <a:ext cx="606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Dual-frequency interferometer uncertainty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1X10</a:t>
            </a:r>
            <a:r>
              <a:rPr lang="en-US" altLang="zh-CN" baseline="30000" dirty="0" smtClean="0"/>
              <a:t>-8</a:t>
            </a:r>
            <a:r>
              <a:rPr lang="zh-CN" altLang="zh-CN" dirty="0" smtClean="0"/>
              <a:t>，</a:t>
            </a:r>
            <a:r>
              <a:rPr lang="en-US" altLang="zh-CN" dirty="0" smtClean="0"/>
              <a:t>k=2 </a:t>
            </a:r>
            <a:endParaRPr lang="zh-CN" altLang="zh-CN" dirty="0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1844780"/>
            <a:ext cx="7489040" cy="432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430" y="274638"/>
            <a:ext cx="8219370" cy="994062"/>
          </a:xfrm>
        </p:spPr>
        <p:txBody>
          <a:bodyPr/>
          <a:lstStyle/>
          <a:p>
            <a:r>
              <a:rPr lang="en-US" altLang="zh-CN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Leica AT401        API T3 </a:t>
            </a:r>
            <a:endParaRPr lang="zh-CN" altLang="en-US" sz="40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683568" y="3212976"/>
          <a:ext cx="3888432" cy="2490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图表 8"/>
          <p:cNvGraphicFramePr/>
          <p:nvPr/>
        </p:nvGraphicFramePr>
        <p:xfrm>
          <a:off x="4427984" y="3140968"/>
          <a:ext cx="388843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172500" y="5301260"/>
            <a:ext cx="719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7480" y="3068951"/>
            <a:ext cx="648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mm</a:t>
            </a:r>
            <a:endParaRPr lang="zh-CN" alt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475570" y="2996940"/>
            <a:ext cx="302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Comparison in Distance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90" y="2996940"/>
            <a:ext cx="316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Comparison in Angle</a:t>
            </a:r>
            <a:endParaRPr lang="zh-CN" altLang="en-US" dirty="0"/>
          </a:p>
        </p:txBody>
      </p:sp>
      <p:pic>
        <p:nvPicPr>
          <p:cNvPr id="15" name="Picture 2" descr="8cb1cb1349540923d4fdce709258d109b3de49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10" y="1124680"/>
            <a:ext cx="170509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6948330" y="134071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API T3 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683502" y="1412718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2">
                    <a:lumMod val="50000"/>
                  </a:schemeClr>
                </a:solidFill>
              </a:rPr>
              <a:t>Leica AT401</a:t>
            </a:r>
            <a:endParaRPr lang="zh-CN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30" y="1340710"/>
            <a:ext cx="1224136" cy="181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矩形 18"/>
          <p:cNvSpPr/>
          <p:nvPr/>
        </p:nvSpPr>
        <p:spPr>
          <a:xfrm>
            <a:off x="7740440" y="1484730"/>
            <a:ext cx="144016" cy="1440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 rot="3368382">
            <a:off x="492990" y="1518987"/>
            <a:ext cx="161171" cy="14751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23910" y="1628750"/>
            <a:ext cx="12020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VS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6372250" y="3284980"/>
            <a:ext cx="0" cy="18722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550" y="5993800"/>
            <a:ext cx="6984970" cy="8642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Layout of the CSR(Cooling Storage Ring) in IMP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5" name="Picture 3" descr="h-csr-color-01-横"/>
          <p:cNvPicPr>
            <a:picLocks noChangeAspect="1" noChangeArrowheads="1"/>
          </p:cNvPicPr>
          <p:nvPr/>
        </p:nvPicPr>
        <p:blipFill>
          <a:blip r:embed="rId2" cstate="print"/>
          <a:srcRect l="3008" t="1613" r="45326" b="15263"/>
          <a:stretch>
            <a:fillRect/>
          </a:stretch>
        </p:blipFill>
        <p:spPr>
          <a:xfrm>
            <a:off x="539440" y="836640"/>
            <a:ext cx="8137130" cy="5328740"/>
          </a:xfrm>
          <a:prstGeom prst="rect">
            <a:avLst/>
          </a:prstGeom>
          <a:noFill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790" y="5445280"/>
            <a:ext cx="1112708" cy="58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444260" y="3284980"/>
            <a:ext cx="1368189" cy="2637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lIns="78365" tIns="39183" rIns="78365" bIns="39183">
            <a:spAutoFit/>
          </a:bodyPr>
          <a:lstStyle/>
          <a:p>
            <a:pPr defTabSz="784225">
              <a:spcBef>
                <a:spcPct val="50000"/>
              </a:spcBef>
            </a:pPr>
            <a:r>
              <a:rPr kumimoji="1" lang="en-US" altLang="zh-CN" sz="1200" b="1" dirty="0">
                <a:latin typeface="Arial Narrow" pitchFamily="34" charset="0"/>
              </a:rPr>
              <a:t>(128.8m)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1115520" y="332570"/>
            <a:ext cx="7343853" cy="56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3.Survey</a:t>
            </a:r>
            <a:r>
              <a:rPr kumimoji="0" lang="en-US" altLang="zh-CN" sz="4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the CSR</a:t>
            </a:r>
            <a:endParaRPr kumimoji="0" lang="zh-CN" alt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430" y="188550"/>
            <a:ext cx="8676570" cy="1080150"/>
          </a:xfrm>
        </p:spPr>
        <p:txBody>
          <a:bodyPr>
            <a:normAutofit fontScale="90000"/>
          </a:bodyPr>
          <a:lstStyle/>
          <a:p>
            <a:r>
              <a:rPr lang="zh-CN" altLang="zh-CN" sz="4000" dirty="0" smtClean="0">
                <a:solidFill>
                  <a:srgbClr val="002060"/>
                </a:solidFill>
              </a:rPr>
              <a:t/>
            </a:r>
            <a:br>
              <a:rPr lang="zh-CN" altLang="zh-CN" sz="4000" dirty="0" smtClean="0">
                <a:solidFill>
                  <a:srgbClr val="002060"/>
                </a:solidFill>
              </a:rPr>
            </a:br>
            <a:endParaRPr lang="zh-CN" altLang="en-US" sz="4000" dirty="0">
              <a:solidFill>
                <a:srgbClr val="002060"/>
              </a:solidFill>
            </a:endParaRPr>
          </a:p>
        </p:txBody>
      </p:sp>
      <p:pic>
        <p:nvPicPr>
          <p:cNvPr id="4" name="图片 3"/>
          <p:cNvPicPr/>
          <p:nvPr/>
        </p:nvPicPr>
        <p:blipFill>
          <a:blip r:embed="rId2" cstate="print"/>
          <a:srcRect l="20943" t="4230" r="21608" b="2719"/>
          <a:stretch>
            <a:fillRect/>
          </a:stretch>
        </p:blipFill>
        <p:spPr bwMode="auto">
          <a:xfrm>
            <a:off x="683568" y="1484784"/>
            <a:ext cx="561662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90" y="3140960"/>
            <a:ext cx="2304320" cy="2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39440" y="116540"/>
            <a:ext cx="7488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Survey in the CSRm</a:t>
            </a:r>
            <a:endParaRPr lang="zh-CN" altLang="en-US" sz="4400" dirty="0"/>
          </a:p>
        </p:txBody>
      </p:sp>
      <p:sp>
        <p:nvSpPr>
          <p:cNvPr id="9" name="矩形 8"/>
          <p:cNvSpPr/>
          <p:nvPr/>
        </p:nvSpPr>
        <p:spPr>
          <a:xfrm>
            <a:off x="611450" y="5373270"/>
            <a:ext cx="5220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Time</a:t>
            </a:r>
            <a:r>
              <a:rPr lang="zh-CN" altLang="zh-CN" dirty="0" smtClean="0"/>
              <a:t>：</a:t>
            </a:r>
            <a:r>
              <a:rPr lang="en-US" altLang="zh-CN" dirty="0" smtClean="0"/>
              <a:t>2010.8.6</a:t>
            </a:r>
            <a:endParaRPr lang="zh-CN" altLang="zh-CN" dirty="0" smtClean="0"/>
          </a:p>
          <a:p>
            <a:r>
              <a:rPr lang="en-US" altLang="zh-CN" dirty="0" err="1" smtClean="0"/>
              <a:t>Instument:API</a:t>
            </a:r>
            <a:r>
              <a:rPr lang="en-US" altLang="zh-CN" dirty="0" smtClean="0"/>
              <a:t> T3</a:t>
            </a:r>
            <a:r>
              <a:rPr lang="zh-CN" altLang="zh-CN" dirty="0" smtClean="0"/>
              <a:t>，</a:t>
            </a:r>
            <a:r>
              <a:rPr lang="en-US" altLang="zh-CN" dirty="0" smtClean="0"/>
              <a:t>temperature</a:t>
            </a:r>
            <a:r>
              <a:rPr lang="zh-CN" altLang="zh-CN" dirty="0" smtClean="0"/>
              <a:t>：</a:t>
            </a:r>
            <a:r>
              <a:rPr lang="en-US" altLang="zh-CN" dirty="0" smtClean="0"/>
              <a:t>26°C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r>
              <a:rPr lang="en-US" altLang="zh-CN" dirty="0" smtClean="0"/>
              <a:t>15 stations.</a:t>
            </a:r>
            <a:endParaRPr lang="zh-CN" altLang="zh-CN" dirty="0" smtClean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330" y="476590"/>
            <a:ext cx="1584176" cy="235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1080230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>
                <a:solidFill>
                  <a:srgbClr val="002060"/>
                </a:solidFill>
              </a:rPr>
              <a:t>Analysis of instrument residual errors in SA </a:t>
            </a:r>
            <a:endParaRPr lang="zh-CN" altLang="en-US" sz="4000" dirty="0">
              <a:solidFill>
                <a:srgbClr val="002060"/>
              </a:solidFill>
            </a:endParaRPr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4077090"/>
            <a:ext cx="396044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40" y="1124680"/>
            <a:ext cx="3816530" cy="309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50" y="4149100"/>
            <a:ext cx="3744416" cy="20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3"/>
          <p:cNvPicPr/>
          <p:nvPr/>
        </p:nvPicPr>
        <p:blipFill>
          <a:blip r:embed="rId5" cstate="print"/>
          <a:srcRect r="19733"/>
          <a:stretch>
            <a:fillRect/>
          </a:stretch>
        </p:blipFill>
        <p:spPr bwMode="auto">
          <a:xfrm>
            <a:off x="323410" y="980660"/>
            <a:ext cx="554461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椭圆 7"/>
          <p:cNvSpPr/>
          <p:nvPr/>
        </p:nvSpPr>
        <p:spPr>
          <a:xfrm>
            <a:off x="323528" y="2636890"/>
            <a:ext cx="1368152" cy="360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1">
  <a:themeElements>
    <a:clrScheme name="Generic medical background 13">
      <a:dk1>
        <a:srgbClr val="000000"/>
      </a:dk1>
      <a:lt1>
        <a:srgbClr val="FFFFFF"/>
      </a:lt1>
      <a:dk2>
        <a:srgbClr val="FFFFFF"/>
      </a:dk2>
      <a:lt2>
        <a:srgbClr val="5F5F5F"/>
      </a:lt2>
      <a:accent1>
        <a:srgbClr val="036B13"/>
      </a:accent1>
      <a:accent2>
        <a:srgbClr val="97BB98"/>
      </a:accent2>
      <a:accent3>
        <a:srgbClr val="FFFFFF"/>
      </a:accent3>
      <a:accent4>
        <a:srgbClr val="000000"/>
      </a:accent4>
      <a:accent5>
        <a:srgbClr val="AABAAA"/>
      </a:accent5>
      <a:accent6>
        <a:srgbClr val="88A989"/>
      </a:accent6>
      <a:hlink>
        <a:srgbClr val="C0C0C0"/>
      </a:hlink>
      <a:folHlink>
        <a:srgbClr val="004800"/>
      </a:folHlink>
    </a:clrScheme>
    <a:fontScheme name="Generic medical 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 medical backgrou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medical backgrou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medical backgrou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medical backgrou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medical backgrou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medical backgrou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medical backgrou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medical backgrou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medical backgrou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medical backgrou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medical backgrou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medical backgrou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medical background 13">
        <a:dk1>
          <a:srgbClr val="000000"/>
        </a:dk1>
        <a:lt1>
          <a:srgbClr val="FFFFFF"/>
        </a:lt1>
        <a:dk2>
          <a:srgbClr val="FFFFFF"/>
        </a:dk2>
        <a:lt2>
          <a:srgbClr val="5F5F5F"/>
        </a:lt2>
        <a:accent1>
          <a:srgbClr val="036B13"/>
        </a:accent1>
        <a:accent2>
          <a:srgbClr val="97BB98"/>
        </a:accent2>
        <a:accent3>
          <a:srgbClr val="FFFFFF"/>
        </a:accent3>
        <a:accent4>
          <a:srgbClr val="000000"/>
        </a:accent4>
        <a:accent5>
          <a:srgbClr val="AABAAA"/>
        </a:accent5>
        <a:accent6>
          <a:srgbClr val="88A989"/>
        </a:accent6>
        <a:hlink>
          <a:srgbClr val="C0C0C0"/>
        </a:hlink>
        <a:folHlink>
          <a:srgbClr val="004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19074</TotalTime>
  <Words>590</Words>
  <Application>Microsoft Office PowerPoint</Application>
  <PresentationFormat>全屏显示(4:3)</PresentationFormat>
  <Paragraphs>305</Paragraphs>
  <Slides>15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主题1</vt:lpstr>
      <vt:lpstr>公式</vt:lpstr>
      <vt:lpstr>Graph</vt:lpstr>
      <vt:lpstr>The Comparison Of API T3 And Leica AT401 in the Test and  Survey</vt:lpstr>
      <vt:lpstr>Outline</vt:lpstr>
      <vt:lpstr>1.Difference technology of distance and angle</vt:lpstr>
      <vt:lpstr>幻灯片 4</vt:lpstr>
      <vt:lpstr>2.Calibration in CHANGCHENG Institute of Metrology &amp; Measurement</vt:lpstr>
      <vt:lpstr>Leica AT401        API T3 </vt:lpstr>
      <vt:lpstr>Layout of the CSR(Cooling Storage Ring) in IMP</vt:lpstr>
      <vt:lpstr> </vt:lpstr>
      <vt:lpstr>Analysis of instrument residual errors in SA </vt:lpstr>
      <vt:lpstr>幻灯片 10</vt:lpstr>
      <vt:lpstr>Survey in the CSRe with AT401</vt:lpstr>
      <vt:lpstr>Location uncertainty in the network(AT401 in survey CSRe).</vt:lpstr>
      <vt:lpstr>All previous CSRm survey list:</vt:lpstr>
      <vt:lpstr>4.Conclusion</vt:lpstr>
      <vt:lpstr>幻灯片 15</vt:lpstr>
    </vt:vector>
  </TitlesOfParts>
  <Company>IMP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comparion of API T3 and Leica 401</dc:title>
  <dc:creator>Cai guozhu</dc:creator>
  <cp:lastModifiedBy>Cai guozhu</cp:lastModifiedBy>
  <cp:revision>28</cp:revision>
  <dcterms:created xsi:type="dcterms:W3CDTF">2014-07-24T02:26:00Z</dcterms:created>
  <dcterms:modified xsi:type="dcterms:W3CDTF">2014-09-24T08:36:13Z</dcterms:modified>
</cp:coreProperties>
</file>