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56" r:id="rId2"/>
    <p:sldId id="344" r:id="rId3"/>
    <p:sldId id="320" r:id="rId4"/>
    <p:sldId id="280" r:id="rId5"/>
    <p:sldId id="306" r:id="rId6"/>
    <p:sldId id="307" r:id="rId7"/>
    <p:sldId id="308" r:id="rId8"/>
    <p:sldId id="309" r:id="rId9"/>
    <p:sldId id="310" r:id="rId10"/>
    <p:sldId id="315" r:id="rId11"/>
    <p:sldId id="312" r:id="rId12"/>
    <p:sldId id="313" r:id="rId13"/>
    <p:sldId id="314" r:id="rId14"/>
    <p:sldId id="318" r:id="rId15"/>
    <p:sldId id="302" r:id="rId16"/>
    <p:sldId id="316" r:id="rId17"/>
    <p:sldId id="319" r:id="rId18"/>
    <p:sldId id="321" r:id="rId19"/>
    <p:sldId id="322" r:id="rId20"/>
    <p:sldId id="276" r:id="rId21"/>
    <p:sldId id="274" r:id="rId22"/>
    <p:sldId id="277" r:id="rId23"/>
    <p:sldId id="278" r:id="rId24"/>
    <p:sldId id="279" r:id="rId25"/>
    <p:sldId id="340" r:id="rId26"/>
    <p:sldId id="326" r:id="rId27"/>
    <p:sldId id="261" r:id="rId28"/>
    <p:sldId id="264" r:id="rId29"/>
    <p:sldId id="265" r:id="rId30"/>
    <p:sldId id="267" r:id="rId31"/>
    <p:sldId id="268" r:id="rId32"/>
    <p:sldId id="270" r:id="rId33"/>
    <p:sldId id="341" r:id="rId34"/>
    <p:sldId id="342" r:id="rId35"/>
    <p:sldId id="343" r:id="rId36"/>
    <p:sldId id="269" r:id="rId37"/>
    <p:sldId id="323" r:id="rId38"/>
  </p:sldIdLst>
  <p:sldSz cx="9144000" cy="6858000" type="screen4x3"/>
  <p:notesSz cx="9939338" cy="6805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38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13A29-4837-49CB-A06F-46FFE7C7BC0A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464151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629992" y="6464151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03BDA-C57C-449E-9CBC-3654E272F81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869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EEFD-16E3-442B-B11D-FFEA02495FB0}" type="datetimeFigureOut">
              <a:rPr kumimoji="1" lang="ja-JP" altLang="en-US" smtClean="0"/>
              <a:pPr/>
              <a:t>2014/10/11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2D6B-1235-4492-B249-6A5A5921543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hyperlink" Target="http://www-acc.kek.jp/kekb/History/Lum_Final.gif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Other Issues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Yoshiyuki Morita</a:t>
            </a:r>
          </a:p>
          <a:p>
            <a:r>
              <a:rPr lang="en-US" altLang="ja-JP" dirty="0" smtClean="0"/>
              <a:t>KEK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STF(Superconducting RF Test Facility) at KEK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3 tuners </a:t>
            </a:r>
            <a:r>
              <a:rPr lang="en-US" altLang="ja-JP" sz="1600" dirty="0" smtClean="0"/>
              <a:t>attached to the S1-Global cavity string at KEK</a:t>
            </a:r>
          </a:p>
          <a:p>
            <a:r>
              <a:rPr lang="en-US" altLang="ja-JP" sz="1600" dirty="0" smtClean="0"/>
              <a:t>Blade tuner by INFN Milan</a:t>
            </a:r>
          </a:p>
          <a:p>
            <a:r>
              <a:rPr lang="en-US" altLang="ja-JP" sz="1600" dirty="0" smtClean="0"/>
              <a:t>Double lever tuner by </a:t>
            </a:r>
            <a:r>
              <a:rPr lang="en-US" altLang="ja-JP" sz="1600" dirty="0" err="1" smtClean="0"/>
              <a:t>Saclay</a:t>
            </a:r>
            <a:r>
              <a:rPr lang="en-US" altLang="ja-JP" sz="1600" dirty="0" smtClean="0"/>
              <a:t>/DESY</a:t>
            </a:r>
          </a:p>
          <a:p>
            <a:r>
              <a:rPr lang="en-US" altLang="ja-JP" sz="1600" dirty="0" smtClean="0"/>
              <a:t>Slide jack tuner by KEK</a:t>
            </a:r>
            <a:endParaRPr lang="ja-JP" altLang="en-US" sz="1600" dirty="0" smtClean="0"/>
          </a:p>
          <a:p>
            <a:endParaRPr kumimoji="1" lang="ja-JP" alt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8496944" cy="324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403648" y="6021288"/>
            <a:ext cx="199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Coaxial blade tuner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5896" y="6021288"/>
            <a:ext cx="25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Lateral </a:t>
            </a:r>
            <a:r>
              <a:rPr lang="en-US" altLang="ja-JP" dirty="0" err="1" smtClean="0"/>
              <a:t>Saclay</a:t>
            </a:r>
            <a:r>
              <a:rPr lang="en-US" altLang="ja-JP" dirty="0" smtClean="0"/>
              <a:t>/</a:t>
            </a:r>
            <a:r>
              <a:rPr kumimoji="1" lang="en-US" altLang="ja-JP" dirty="0" smtClean="0"/>
              <a:t>DESY tuner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88224" y="6021288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 slide-jack tuner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040" y="2420888"/>
            <a:ext cx="197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Between tank pads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20272" y="2420888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Outside the pads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69053" y="0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Eiji Kako, S1-Glogal</a:t>
            </a:r>
            <a:endParaRPr kumimoji="1" lang="ja-JP" alt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06" y="3236606"/>
            <a:ext cx="7704762" cy="35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Coaxial blade tuner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124744"/>
            <a:ext cx="44213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Developed by INFN Milan</a:t>
            </a:r>
          </a:p>
          <a:p>
            <a:r>
              <a:rPr kumimoji="1" lang="en-US" altLang="ja-JP" sz="1600" dirty="0" err="1" smtClean="0"/>
              <a:t>Azimuthal</a:t>
            </a:r>
            <a:r>
              <a:rPr kumimoji="1" lang="en-US" altLang="ja-JP" sz="1600" dirty="0" smtClean="0"/>
              <a:t> motion transferred to longitudinal strain</a:t>
            </a:r>
          </a:p>
          <a:p>
            <a:r>
              <a:rPr lang="en-US" altLang="ja-JP" sz="1600" dirty="0" smtClean="0"/>
              <a:t>Zero backlash</a:t>
            </a:r>
          </a:p>
          <a:p>
            <a:r>
              <a:rPr lang="en-US" altLang="ja-JP" sz="1600" dirty="0" err="1" smtClean="0"/>
              <a:t>CuBe</a:t>
            </a:r>
            <a:r>
              <a:rPr lang="en-US" altLang="ja-JP" sz="1600" dirty="0" smtClean="0"/>
              <a:t> </a:t>
            </a:r>
            <a:r>
              <a:rPr lang="en-US" altLang="ja-JP" sz="1600" dirty="0" smtClean="0"/>
              <a:t>threaded shaft used for a screw nut system</a:t>
            </a:r>
          </a:p>
          <a:p>
            <a:r>
              <a:rPr lang="en-US" altLang="ja-JP" sz="1600" dirty="0" smtClean="0"/>
              <a:t>Stepping motor and gear combination driver</a:t>
            </a:r>
          </a:p>
          <a:p>
            <a:r>
              <a:rPr lang="en-US" altLang="ja-JP" sz="1600" dirty="0" smtClean="0"/>
              <a:t>Two </a:t>
            </a:r>
            <a:r>
              <a:rPr lang="en-US" altLang="ja-JP" sz="1600" dirty="0" err="1" smtClean="0"/>
              <a:t>piezo</a:t>
            </a:r>
            <a:r>
              <a:rPr lang="en-US" altLang="ja-JP" sz="1600" dirty="0" smtClean="0"/>
              <a:t> actuators for fast action</a:t>
            </a:r>
          </a:p>
          <a:p>
            <a:r>
              <a:rPr kumimoji="1" lang="en-US" altLang="ja-JP" sz="1600" dirty="0" smtClean="0"/>
              <a:t>All components in cold location</a:t>
            </a:r>
            <a:endParaRPr kumimoji="1" lang="ja-JP" altLang="en-US" sz="1600" dirty="0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4644008" y="1700808"/>
            <a:ext cx="4327525" cy="1690687"/>
            <a:chOff x="1785" y="1440"/>
            <a:chExt cx="8847" cy="3456"/>
          </a:xfrm>
        </p:grpSpPr>
        <p:pic>
          <p:nvPicPr>
            <p:cNvPr id="20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85" y="1440"/>
              <a:ext cx="4534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3" descr="20100209Di-018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9" y="1440"/>
              <a:ext cx="4313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8169053" y="0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Eiji Kako, S1-Glogal</a:t>
            </a:r>
            <a:endParaRPr kumimoji="1" lang="ja-JP" alt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4427984" y="1484784"/>
            <a:ext cx="4591050" cy="1776413"/>
            <a:chOff x="2160" y="3372"/>
            <a:chExt cx="8190" cy="3169"/>
          </a:xfrm>
        </p:grpSpPr>
        <p:pic>
          <p:nvPicPr>
            <p:cNvPr id="307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55" y="3376"/>
              <a:ext cx="3795" cy="3165"/>
            </a:xfrm>
            <a:prstGeom prst="rect">
              <a:avLst/>
            </a:prstGeom>
            <a:noFill/>
          </p:spPr>
        </p:pic>
        <p:pic>
          <p:nvPicPr>
            <p:cNvPr id="3078" name="Immagine 1" descr="tuner a KEK 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3372"/>
              <a:ext cx="4395" cy="3165"/>
            </a:xfrm>
            <a:prstGeom prst="rect">
              <a:avLst/>
            </a:prstGeom>
            <a:noFill/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err="1" smtClean="0"/>
              <a:t>Saclay</a:t>
            </a:r>
            <a:r>
              <a:rPr lang="en-US" altLang="ja-JP" sz="3200" dirty="0" smtClean="0"/>
              <a:t>/DESY tuner</a:t>
            </a:r>
            <a:endParaRPr kumimoji="1" lang="ja-JP" altLang="en-US" sz="3200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4" name="グループ化 6"/>
          <p:cNvGrpSpPr/>
          <p:nvPr/>
        </p:nvGrpSpPr>
        <p:grpSpPr>
          <a:xfrm>
            <a:off x="131788" y="3717032"/>
            <a:ext cx="8832700" cy="2880000"/>
            <a:chOff x="0" y="3717032"/>
            <a:chExt cx="8832700" cy="2880000"/>
          </a:xfrm>
        </p:grpSpPr>
        <p:pic>
          <p:nvPicPr>
            <p:cNvPr id="3075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17032"/>
              <a:ext cx="5699048" cy="2880000"/>
            </a:xfrm>
            <a:prstGeom prst="rect">
              <a:avLst/>
            </a:prstGeom>
            <a:noFill/>
          </p:spPr>
        </p:pic>
        <p:pic>
          <p:nvPicPr>
            <p:cNvPr id="3074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4128" y="4365104"/>
              <a:ext cx="3108572" cy="1874286"/>
            </a:xfrm>
            <a:prstGeom prst="rect">
              <a:avLst/>
            </a:prstGeom>
            <a:noFill/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179513" y="1268760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Developed by DESY based on the </a:t>
            </a:r>
            <a:r>
              <a:rPr kumimoji="1" lang="en-US" altLang="ja-JP" sz="1600" dirty="0" err="1" smtClean="0"/>
              <a:t>Saclay</a:t>
            </a:r>
            <a:r>
              <a:rPr kumimoji="1" lang="en-US" altLang="ja-JP" sz="1600" dirty="0" smtClean="0"/>
              <a:t> design</a:t>
            </a:r>
          </a:p>
          <a:p>
            <a:r>
              <a:rPr lang="en-US" altLang="ja-JP" sz="1600" dirty="0" smtClean="0"/>
              <a:t>Double lever system (leverage 1.25)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Cold stepping motor and gear combination</a:t>
            </a:r>
          </a:p>
          <a:p>
            <a:r>
              <a:rPr lang="en-US" altLang="ja-JP" sz="1600" dirty="0" smtClean="0"/>
              <a:t>Screw nut system</a:t>
            </a:r>
          </a:p>
          <a:p>
            <a:r>
              <a:rPr lang="en-US" altLang="ja-JP" sz="1600" dirty="0" smtClean="0"/>
              <a:t>Two </a:t>
            </a:r>
            <a:r>
              <a:rPr lang="en-US" altLang="ja-JP" sz="1600" dirty="0" err="1" smtClean="0"/>
              <a:t>piezo</a:t>
            </a:r>
            <a:r>
              <a:rPr lang="en-US" altLang="ja-JP" sz="1600" dirty="0" smtClean="0"/>
              <a:t> actuators for fast action in a preloaded frame</a:t>
            </a:r>
          </a:p>
          <a:p>
            <a:r>
              <a:rPr lang="en-US" altLang="ja-JP" sz="1600" dirty="0" smtClean="0"/>
              <a:t>All components </a:t>
            </a:r>
            <a:r>
              <a:rPr lang="en-US" altLang="ja-JP" sz="1600" dirty="0" smtClean="0"/>
              <a:t>in </a:t>
            </a:r>
            <a:r>
              <a:rPr lang="en-US" altLang="ja-JP" sz="1600" dirty="0" smtClean="0"/>
              <a:t>cold location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69053" y="0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Eiji Kako, S1-Glogal</a:t>
            </a:r>
            <a:endParaRPr kumimoji="1" lang="ja-JP" alt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KEK slide-jack tuner</a:t>
            </a:r>
            <a:endParaRPr kumimoji="1" lang="ja-JP" altLang="en-US" sz="3200" dirty="0"/>
          </a:p>
        </p:txBody>
      </p:sp>
      <p:pic>
        <p:nvPicPr>
          <p:cNvPr id="56322" name="図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08920"/>
            <a:ext cx="3734322" cy="3847619"/>
          </a:xfrm>
          <a:prstGeom prst="rect">
            <a:avLst/>
          </a:prstGeom>
          <a:noFill/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063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8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1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1340768"/>
            <a:ext cx="41730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Developed by KEK for the STF project</a:t>
            </a:r>
          </a:p>
          <a:p>
            <a:r>
              <a:rPr kumimoji="1" lang="en-US" altLang="ja-JP" sz="1600" dirty="0" smtClean="0"/>
              <a:t>Slide-jack mechanis</a:t>
            </a:r>
            <a:r>
              <a:rPr lang="en-US" altLang="ja-JP" sz="1600" dirty="0" smtClean="0"/>
              <a:t>m</a:t>
            </a:r>
          </a:p>
          <a:p>
            <a:r>
              <a:rPr lang="en-US" altLang="ja-JP" sz="1600" dirty="0" smtClean="0"/>
              <a:t>Single high voltage </a:t>
            </a:r>
            <a:r>
              <a:rPr lang="en-US" altLang="ja-JP" sz="1600" dirty="0" err="1" smtClean="0"/>
              <a:t>piezo</a:t>
            </a:r>
            <a:r>
              <a:rPr lang="en-US" altLang="ja-JP" sz="1600" dirty="0" smtClean="0"/>
              <a:t> actuator for fast action</a:t>
            </a:r>
          </a:p>
          <a:p>
            <a:r>
              <a:rPr lang="en-US" altLang="ja-JP" sz="1600" dirty="0" smtClean="0"/>
              <a:t>Warm stepping motor</a:t>
            </a:r>
          </a:p>
        </p:txBody>
      </p:sp>
      <p:pic>
        <p:nvPicPr>
          <p:cNvPr id="56325" name="図 3" descr="C:\Documents and Settings\E.Kako\デスクトップ\S1-G KEK Slide-Jack Tuner 20100413Di-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44824"/>
            <a:ext cx="3114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図 4" descr="C:\Documents and Settings\E.Kako\デスクトップ\S1-G Slide-Jack Tuner 20100324Di-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933056"/>
            <a:ext cx="16764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8169053" y="0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Eiji Kako, S1-Glogal</a:t>
            </a:r>
            <a:endParaRPr kumimoji="1" lang="ja-JP" alt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680" y="4345971"/>
            <a:ext cx="2915816" cy="210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89" y="3068960"/>
            <a:ext cx="6050887" cy="367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Other excellent tuner designs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6561" y="1692276"/>
            <a:ext cx="37744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Two levers and eccentric shafts mechanism</a:t>
            </a:r>
          </a:p>
          <a:p>
            <a:r>
              <a:rPr lang="en-US" altLang="ja-JP" sz="1600" dirty="0" smtClean="0"/>
              <a:t>±460 kHz tuning range</a:t>
            </a:r>
          </a:p>
          <a:p>
            <a:r>
              <a:rPr kumimoji="1" lang="en-US" altLang="ja-JP" sz="1600" dirty="0" smtClean="0"/>
              <a:t>4 nm resolution (1.2Hz)</a:t>
            </a:r>
          </a:p>
          <a:p>
            <a:r>
              <a:rPr lang="en-US" altLang="ja-JP" sz="1600" dirty="0" smtClean="0"/>
              <a:t>1.4 kHz </a:t>
            </a:r>
            <a:r>
              <a:rPr lang="en-US" altLang="ja-JP" sz="1600" dirty="0" err="1" smtClean="0"/>
              <a:t>piezo</a:t>
            </a:r>
            <a:r>
              <a:rPr lang="en-US" altLang="ja-JP" sz="1600" dirty="0" smtClean="0"/>
              <a:t> tuning range</a:t>
            </a:r>
          </a:p>
          <a:p>
            <a:r>
              <a:rPr lang="en-US" altLang="ja-JP" sz="1600" dirty="0" smtClean="0"/>
              <a:t>All cold components</a:t>
            </a:r>
          </a:p>
          <a:p>
            <a:r>
              <a:rPr lang="en-US" altLang="ja-JP" sz="1600" dirty="0"/>
              <a:t>C</a:t>
            </a:r>
            <a:r>
              <a:rPr lang="en-US" altLang="ja-JP" sz="1600" dirty="0" smtClean="0"/>
              <a:t>ompact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82558" y="1712209"/>
            <a:ext cx="263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Disadvantage: maintainability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00804" y="0"/>
            <a:ext cx="3243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Pierre </a:t>
            </a:r>
            <a:r>
              <a:rPr lang="en-US" altLang="ja-JP" sz="800" dirty="0" err="1" smtClean="0"/>
              <a:t>Bosland</a:t>
            </a:r>
            <a:endParaRPr lang="en-US" altLang="ja-JP" sz="800" dirty="0" smtClean="0"/>
          </a:p>
          <a:p>
            <a:r>
              <a:rPr lang="en-US" altLang="ja-JP" sz="800" dirty="0" smtClean="0"/>
              <a:t>https://www.cells.es/old/ESLS-RF/ESLS-RF/2007/07-ESLS07-PBosland.pdf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203848" y="1196752"/>
            <a:ext cx="2314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 smtClean="0"/>
              <a:t>Saclay</a:t>
            </a:r>
            <a:r>
              <a:rPr lang="en-US" altLang="ja-JP" sz="2400" dirty="0" smtClean="0"/>
              <a:t> new tuner</a:t>
            </a:r>
            <a:endParaRPr lang="ja-JP" alt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780928"/>
            <a:ext cx="3298502" cy="384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Other excellent tuner designs</a:t>
            </a:r>
            <a:endParaRPr kumimoji="1" lang="ja-JP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852936"/>
            <a:ext cx="3024336" cy="370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>
          <a:xfrm>
            <a:off x="6335688" y="0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dirty="0" smtClean="0"/>
              <a:t>Jean </a:t>
            </a:r>
            <a:r>
              <a:rPr lang="en-US" altLang="ja-JP" sz="800" dirty="0" err="1" smtClean="0"/>
              <a:t>Delayen</a:t>
            </a:r>
            <a:endParaRPr lang="en-US" altLang="ja-JP" sz="800" dirty="0" smtClean="0"/>
          </a:p>
          <a:p>
            <a:r>
              <a:rPr lang="en-US" altLang="ja-JP" sz="800" dirty="0" smtClean="0"/>
              <a:t>http://uspas.fnal.gov/materials/08UMD/Tuning_Systems.pdf</a:t>
            </a:r>
          </a:p>
          <a:p>
            <a:r>
              <a:rPr lang="en-US" altLang="ja-JP" sz="800" dirty="0" smtClean="0"/>
              <a:t>Proceedings of the 1999 Particle Accelerator Conference, New York, 1999</a:t>
            </a:r>
            <a:endParaRPr lang="ja-JP" altLang="en-US" sz="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1556792"/>
            <a:ext cx="30938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Scissor jack mechanism</a:t>
            </a:r>
          </a:p>
          <a:p>
            <a:r>
              <a:rPr lang="en-US" altLang="ja-JP" dirty="0" smtClean="0"/>
              <a:t>Range</a:t>
            </a:r>
            <a:r>
              <a:rPr lang="en-US" altLang="ja-JP" dirty="0" smtClean="0"/>
              <a:t>: ±200 kHz</a:t>
            </a:r>
            <a:endParaRPr kumimoji="1" lang="en-US" altLang="ja-JP" dirty="0" smtClean="0"/>
          </a:p>
          <a:p>
            <a:r>
              <a:rPr lang="en-US" altLang="ja-JP" dirty="0" smtClean="0"/>
              <a:t>Warm drive unit in air pressure</a:t>
            </a:r>
          </a:p>
          <a:p>
            <a:r>
              <a:rPr kumimoji="1" lang="en-US" altLang="ja-JP" dirty="0" smtClean="0"/>
              <a:t>Warm </a:t>
            </a:r>
            <a:r>
              <a:rPr lang="en-US" altLang="ja-JP" dirty="0" smtClean="0"/>
              <a:t>three </a:t>
            </a:r>
            <a:r>
              <a:rPr kumimoji="1" lang="en-US" altLang="ja-JP" dirty="0" err="1" smtClean="0"/>
              <a:t>piezoactuators</a:t>
            </a:r>
            <a:endParaRPr kumimoji="1" lang="en-US" altLang="ja-JP" dirty="0" smtClean="0"/>
          </a:p>
          <a:p>
            <a:r>
              <a:rPr lang="en-US" altLang="ja-JP" dirty="0" smtClean="0"/>
              <a:t>  Low voltage (150 V)</a:t>
            </a:r>
          </a:p>
          <a:p>
            <a:r>
              <a:rPr kumimoji="1" lang="en-US" altLang="ja-JP" dirty="0" smtClean="0"/>
              <a:t>  50 </a:t>
            </a:r>
            <a:r>
              <a:rPr kumimoji="1" lang="en-US" altLang="ja-JP" dirty="0" err="1" smtClean="0"/>
              <a:t>μm</a:t>
            </a:r>
            <a:r>
              <a:rPr kumimoji="1" lang="en-US" altLang="ja-JP" dirty="0" smtClean="0"/>
              <a:t> stroke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59832" y="1268760"/>
            <a:ext cx="2839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CEBAF upgrade tuner</a:t>
            </a:r>
            <a:endParaRPr lang="ja-JP" altLang="en-US" sz="2400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411760" y="2996952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79512" y="1412776"/>
          <a:ext cx="8712968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033"/>
                <a:gridCol w="1389987"/>
                <a:gridCol w="1389987"/>
                <a:gridCol w="1389987"/>
                <a:gridCol w="1389987"/>
                <a:gridCol w="1389987"/>
              </a:tblGrid>
              <a:tr h="255773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S1-global</a:t>
                      </a:r>
                      <a:r>
                        <a:rPr kumimoji="1" lang="en-US" altLang="ja-JP" sz="1200" baseline="0" dirty="0" smtClean="0"/>
                        <a:t> tuner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Blade (INFN)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S1-global</a:t>
                      </a:r>
                      <a:r>
                        <a:rPr kumimoji="1" lang="en-US" altLang="ja-JP" sz="1200" baseline="0" dirty="0" smtClean="0"/>
                        <a:t> tuner</a:t>
                      </a:r>
                      <a:endParaRPr kumimoji="1" lang="en-US" altLang="ja-JP" sz="1200" dirty="0" smtClean="0"/>
                    </a:p>
                    <a:p>
                      <a:r>
                        <a:rPr kumimoji="1" lang="en-US" altLang="ja-JP" sz="1200" dirty="0" smtClean="0"/>
                        <a:t>DESY/</a:t>
                      </a:r>
                      <a:r>
                        <a:rPr kumimoji="1" lang="en-US" altLang="ja-JP" sz="1200" dirty="0" err="1" smtClean="0"/>
                        <a:t>Sacray</a:t>
                      </a:r>
                      <a:r>
                        <a:rPr kumimoji="1" lang="en-US" altLang="ja-JP" sz="1200" dirty="0" smtClean="0"/>
                        <a:t> type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S1-global</a:t>
                      </a:r>
                      <a:r>
                        <a:rPr kumimoji="1" lang="en-US" altLang="ja-JP" sz="1200" baseline="0" dirty="0" smtClean="0"/>
                        <a:t> tuner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KEK type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/>
                        <a:t>Saclay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CEBAF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upgrade</a:t>
                      </a:r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Frequency (MHz)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1300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1300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1500</a:t>
                      </a:r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Bandwidth (Hz)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210 x 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75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Loaded Q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3.1x106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Main tuner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Coaxial</a:t>
                      </a:r>
                      <a:r>
                        <a:rPr kumimoji="1" lang="en-US" altLang="ja-JP" sz="1200" baseline="0" dirty="0" smtClean="0"/>
                        <a:t> b</a:t>
                      </a:r>
                      <a:r>
                        <a:rPr kumimoji="1" lang="en-US" altLang="ja-JP" sz="1200" dirty="0" smtClean="0"/>
                        <a:t>lade </a:t>
                      </a:r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Double lever</a:t>
                      </a:r>
                    </a:p>
                    <a:p>
                      <a:r>
                        <a:rPr kumimoji="1" lang="en-US" altLang="ja-JP" sz="1200" dirty="0" smtClean="0"/>
                        <a:t>Leverage 1:17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Slide</a:t>
                      </a:r>
                      <a:r>
                        <a:rPr kumimoji="1" lang="en-US" altLang="ja-JP" sz="1200" baseline="0" dirty="0" smtClean="0"/>
                        <a:t> jack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levers and eccentric shafts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Scissor jack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Driver location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Cold, vacuum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Cold, vacuum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Warm, air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Cold, vacuum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Warm,</a:t>
                      </a:r>
                      <a:r>
                        <a:rPr kumimoji="1" lang="en-US" altLang="ja-JP" sz="1200" baseline="0" dirty="0" smtClean="0"/>
                        <a:t> air</a:t>
                      </a:r>
                      <a:endParaRPr kumimoji="1" lang="ja-JP" altLang="en-US" sz="1200" dirty="0" smtClean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Piezoactuator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Double</a:t>
                      </a:r>
                      <a:endParaRPr kumimoji="1" lang="en-US" altLang="ja-JP" sz="1200" baseline="0" dirty="0" smtClean="0"/>
                    </a:p>
                    <a:p>
                      <a:r>
                        <a:rPr kumimoji="1" lang="en-US" altLang="ja-JP" sz="1200" dirty="0" smtClean="0"/>
                        <a:t>thin-layer(0.1mm)</a:t>
                      </a:r>
                    </a:p>
                    <a:p>
                      <a:r>
                        <a:rPr kumimoji="1" lang="en-US" altLang="ja-JP" sz="1200" baseline="0" dirty="0" smtClean="0"/>
                        <a:t>10x10x40mm3, </a:t>
                      </a:r>
                    </a:p>
                    <a:p>
                      <a:r>
                        <a:rPr kumimoji="1" lang="en-US" altLang="ja-JP" sz="1200" baseline="0" dirty="0" smtClean="0"/>
                        <a:t>55 </a:t>
                      </a:r>
                      <a:r>
                        <a:rPr kumimoji="1" lang="en-US" altLang="ja-JP" sz="1200" baseline="0" dirty="0" err="1" smtClean="0"/>
                        <a:t>μm</a:t>
                      </a:r>
                      <a:r>
                        <a:rPr kumimoji="1" lang="en-US" altLang="ja-JP" sz="1200" baseline="0" dirty="0" smtClean="0"/>
                        <a:t> at RT/200V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Double</a:t>
                      </a:r>
                      <a:endParaRPr kumimoji="1" lang="en-US" altLang="ja-JP" sz="1200" baseline="0" dirty="0" smtClean="0"/>
                    </a:p>
                    <a:p>
                      <a:r>
                        <a:rPr kumimoji="1" lang="en-US" altLang="ja-JP" sz="1200" dirty="0" smtClean="0"/>
                        <a:t>thin-layer(0.1mm)</a:t>
                      </a:r>
                    </a:p>
                    <a:p>
                      <a:r>
                        <a:rPr kumimoji="1" lang="en-US" altLang="ja-JP" sz="1200" baseline="0" dirty="0" smtClean="0"/>
                        <a:t>10x10x40mm3, </a:t>
                      </a:r>
                    </a:p>
                    <a:p>
                      <a:r>
                        <a:rPr kumimoji="1" lang="en-US" altLang="ja-JP" sz="1200" baseline="0" dirty="0" smtClean="0"/>
                        <a:t>55 </a:t>
                      </a:r>
                      <a:r>
                        <a:rPr kumimoji="1" lang="en-US" altLang="ja-JP" sz="1200" baseline="0" dirty="0" err="1" smtClean="0"/>
                        <a:t>μm</a:t>
                      </a:r>
                      <a:r>
                        <a:rPr kumimoji="1" lang="en-US" altLang="ja-JP" sz="1200" baseline="0" dirty="0" smtClean="0"/>
                        <a:t> at RT/200V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Single</a:t>
                      </a:r>
                    </a:p>
                    <a:p>
                      <a:r>
                        <a:rPr kumimoji="1" lang="en-US" altLang="ja-JP" sz="1200" dirty="0" smtClean="0"/>
                        <a:t>Thick layer(2mm)</a:t>
                      </a:r>
                    </a:p>
                    <a:p>
                      <a:r>
                        <a:rPr kumimoji="1" lang="el-GR" altLang="ja-JP" sz="1200" dirty="0" smtClean="0"/>
                        <a:t>Φ</a:t>
                      </a:r>
                      <a:r>
                        <a:rPr kumimoji="1" lang="en-US" altLang="ja-JP" sz="1200" dirty="0" smtClean="0"/>
                        <a:t>35x78mm</a:t>
                      </a:r>
                    </a:p>
                    <a:p>
                      <a:r>
                        <a:rPr kumimoji="1" lang="en-US" altLang="ja-JP" sz="1200" dirty="0" smtClean="0"/>
                        <a:t>40 </a:t>
                      </a:r>
                      <a:r>
                        <a:rPr kumimoji="1" lang="en-US" altLang="ja-JP" sz="1200" dirty="0" err="1" smtClean="0"/>
                        <a:t>μm</a:t>
                      </a:r>
                      <a:r>
                        <a:rPr kumimoji="1" lang="ja-JP" altLang="en-US" sz="1200" baseline="0" dirty="0" smtClean="0"/>
                        <a:t> </a:t>
                      </a:r>
                      <a:r>
                        <a:rPr kumimoji="1" lang="en-US" altLang="ja-JP" sz="1200" baseline="0" dirty="0" smtClean="0"/>
                        <a:t>at RT/1000V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Three</a:t>
                      </a:r>
                    </a:p>
                    <a:p>
                      <a:r>
                        <a:rPr kumimoji="1" lang="en-US" altLang="ja-JP" sz="1200" dirty="0" smtClean="0"/>
                        <a:t>&gt;550Hz</a:t>
                      </a:r>
                    </a:p>
                    <a:p>
                      <a:r>
                        <a:rPr kumimoji="1" lang="en-US" altLang="ja-JP" sz="1200" dirty="0" smtClean="0"/>
                        <a:t>50 </a:t>
                      </a:r>
                      <a:r>
                        <a:rPr kumimoji="1" lang="en-US" altLang="ja-JP" sz="1200" dirty="0" err="1" smtClean="0"/>
                        <a:t>μm</a:t>
                      </a:r>
                      <a:r>
                        <a:rPr kumimoji="1" lang="en-US" altLang="ja-JP" sz="1200" dirty="0" smtClean="0"/>
                        <a:t>/150V</a:t>
                      </a:r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Sensitivity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1.5Hz/step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 HZ/step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 Hz/step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Frequency range (kHz)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600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500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900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±460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±200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Stiffness (105</a:t>
                      </a:r>
                      <a:r>
                        <a:rPr kumimoji="1" lang="en-US" altLang="ja-JP" sz="1200" baseline="0" dirty="0" smtClean="0"/>
                        <a:t> N/mm)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30 </a:t>
                      </a:r>
                      <a:r>
                        <a:rPr kumimoji="1" lang="en-US" altLang="ja-JP" sz="1200" dirty="0" err="1" smtClean="0"/>
                        <a:t>kN</a:t>
                      </a:r>
                      <a:r>
                        <a:rPr kumimoji="1" lang="en-US" altLang="ja-JP" sz="1200" dirty="0" smtClean="0"/>
                        <a:t>/mm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40 </a:t>
                      </a:r>
                      <a:r>
                        <a:rPr kumimoji="1" lang="en-US" altLang="ja-JP" sz="1200" dirty="0" err="1" smtClean="0"/>
                        <a:t>kN</a:t>
                      </a:r>
                      <a:r>
                        <a:rPr kumimoji="1" lang="en-US" altLang="ja-JP" sz="1200" dirty="0" smtClean="0"/>
                        <a:t>/mm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290 </a:t>
                      </a:r>
                      <a:r>
                        <a:rPr kumimoji="1" lang="en-US" altLang="ja-JP" sz="1200" dirty="0" err="1" smtClean="0"/>
                        <a:t>kN</a:t>
                      </a:r>
                      <a:r>
                        <a:rPr kumimoji="1" lang="en-US" altLang="ja-JP" sz="1200" dirty="0" smtClean="0"/>
                        <a:t>/mm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Summary table</a:t>
            </a:r>
            <a:endParaRPr kumimoji="1" lang="ja-JP" alt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Summary of tuner designs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1600" dirty="0" smtClean="0"/>
              <a:t>Many excellent tuner designs</a:t>
            </a:r>
          </a:p>
          <a:p>
            <a:pPr lvl="1"/>
            <a:r>
              <a:rPr lang="en-US" altLang="ja-JP" sz="1600" dirty="0" smtClean="0"/>
              <a:t>Select an appropriate design</a:t>
            </a:r>
          </a:p>
          <a:p>
            <a:pPr lvl="1"/>
            <a:r>
              <a:rPr lang="en-US" altLang="ja-JP" sz="1600" dirty="0" smtClean="0"/>
              <a:t>Lever system with motor driver and </a:t>
            </a:r>
            <a:r>
              <a:rPr lang="en-US" altLang="ja-JP" sz="1600" dirty="0" err="1" smtClean="0"/>
              <a:t>piezo</a:t>
            </a:r>
            <a:r>
              <a:rPr lang="en-US" altLang="ja-JP" sz="1600" dirty="0" smtClean="0"/>
              <a:t> stack combination </a:t>
            </a:r>
          </a:p>
          <a:p>
            <a:pPr lvl="2"/>
            <a:r>
              <a:rPr lang="en-US" altLang="ja-JP" sz="1600" dirty="0" smtClean="0"/>
              <a:t>has been applied for long time</a:t>
            </a:r>
          </a:p>
          <a:p>
            <a:pPr lvl="2"/>
            <a:r>
              <a:rPr lang="en-US" altLang="ja-JP" sz="1600" dirty="0" smtClean="0"/>
              <a:t>Reliable mechanics</a:t>
            </a:r>
          </a:p>
          <a:p>
            <a:r>
              <a:rPr lang="en-US" altLang="ja-JP" sz="1600" dirty="0" smtClean="0"/>
              <a:t>Need to choose warm or cold </a:t>
            </a:r>
            <a:r>
              <a:rPr lang="en-US" altLang="ja-JP" sz="1600" dirty="0" smtClean="0"/>
              <a:t>location</a:t>
            </a:r>
          </a:p>
          <a:p>
            <a:pPr lvl="1"/>
            <a:r>
              <a:rPr lang="en-US" altLang="ja-JP" sz="1600" dirty="0" smtClean="0"/>
              <a:t>Cold location makes the tuner compact</a:t>
            </a:r>
          </a:p>
          <a:p>
            <a:pPr lvl="1"/>
            <a:r>
              <a:rPr lang="en-US" altLang="ja-JP" sz="1600" dirty="0" smtClean="0"/>
              <a:t>Warm </a:t>
            </a:r>
            <a:r>
              <a:rPr lang="en-US" altLang="ja-JP" sz="1600" dirty="0" smtClean="0"/>
              <a:t>locations makes the maintenance easy</a:t>
            </a:r>
          </a:p>
          <a:p>
            <a:r>
              <a:rPr lang="en-US" altLang="ja-JP" sz="1600" dirty="0" smtClean="0"/>
              <a:t>Long lifetime </a:t>
            </a:r>
          </a:p>
          <a:p>
            <a:pPr lvl="1"/>
            <a:r>
              <a:rPr lang="en-US" altLang="ja-JP" sz="1600" dirty="0" smtClean="0"/>
              <a:t>TRISTAN-KEKB tunes have long life time (~30 years old)</a:t>
            </a:r>
          </a:p>
          <a:p>
            <a:pPr lvl="1"/>
            <a:r>
              <a:rPr lang="en-US" altLang="ja-JP" sz="1600" dirty="0" smtClean="0"/>
              <a:t>Will be still used for </a:t>
            </a:r>
            <a:r>
              <a:rPr lang="en-US" altLang="ja-JP" sz="1600" dirty="0" err="1" smtClean="0"/>
              <a:t>SuperKEKB</a:t>
            </a:r>
            <a:endParaRPr lang="en-US" altLang="ja-JP" sz="1600" dirty="0" smtClean="0"/>
          </a:p>
          <a:p>
            <a:endParaRPr kumimoji="1" lang="ja-JP" alt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chemeClr val="accent1"/>
                </a:solidFill>
              </a:rPr>
              <a:t>Operating experience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88840"/>
            <a:ext cx="5143500" cy="373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123728" y="2060848"/>
            <a:ext cx="2120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SRF cavities for KEKB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132856"/>
            <a:ext cx="3744416" cy="448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chemeClr val="accent1"/>
                </a:solidFill>
              </a:rPr>
              <a:t>Overview of KEKB </a:t>
            </a:r>
            <a:r>
              <a:rPr lang="en-US" altLang="ja-JP" sz="3200" b="1" dirty="0" err="1" smtClean="0">
                <a:solidFill>
                  <a:schemeClr val="accent1"/>
                </a:solidFill>
              </a:rPr>
              <a:t>e</a:t>
            </a:r>
            <a:r>
              <a:rPr lang="en-US" altLang="ja-JP" sz="3200" b="1" baseline="30000" dirty="0" err="1" smtClean="0">
                <a:solidFill>
                  <a:schemeClr val="accent1"/>
                </a:solidFill>
              </a:rPr>
              <a:t>+</a:t>
            </a:r>
            <a:r>
              <a:rPr lang="en-US" altLang="ja-JP" sz="3200" b="1" dirty="0" err="1" smtClean="0">
                <a:solidFill>
                  <a:schemeClr val="accent1"/>
                </a:solidFill>
              </a:rPr>
              <a:t>e</a:t>
            </a:r>
            <a:r>
              <a:rPr lang="en-US" altLang="ja-JP" sz="3200" b="1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3200" b="1" dirty="0" smtClean="0">
                <a:solidFill>
                  <a:schemeClr val="accent1"/>
                </a:solidFill>
              </a:rPr>
              <a:t> collider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4" name="コンテンツ プレースホルダ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600" dirty="0" err="1" smtClean="0"/>
              <a:t>e</a:t>
            </a:r>
            <a:r>
              <a:rPr kumimoji="1" lang="en-US" altLang="ja-JP" sz="1600" baseline="30000" dirty="0" err="1" smtClean="0"/>
              <a:t>+</a:t>
            </a:r>
            <a:r>
              <a:rPr kumimoji="1" lang="en-US" altLang="ja-JP" sz="1600" dirty="0" err="1" smtClean="0"/>
              <a:t>e</a:t>
            </a:r>
            <a:r>
              <a:rPr kumimoji="1" lang="en-US" altLang="ja-JP" sz="1600" baseline="30000" dirty="0" smtClean="0"/>
              <a:t>-</a:t>
            </a:r>
            <a:r>
              <a:rPr kumimoji="1" lang="en-US" altLang="ja-JP" sz="1600" dirty="0" smtClean="0"/>
              <a:t> asymmetric energy ring collider for B meson </a:t>
            </a:r>
            <a:r>
              <a:rPr kumimoji="1" lang="en-US" altLang="ja-JP" sz="1600" dirty="0" err="1" smtClean="0"/>
              <a:t>physcs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Circumference of 3 </a:t>
            </a:r>
            <a:r>
              <a:rPr lang="en-US" altLang="ja-JP" sz="1600" dirty="0" smtClean="0"/>
              <a:t>km</a:t>
            </a:r>
          </a:p>
          <a:p>
            <a:r>
              <a:rPr lang="en-US" altLang="ja-JP" sz="1600" dirty="0" smtClean="0"/>
              <a:t>Double ring collider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LER: Positron beam of  3.5 </a:t>
            </a:r>
            <a:r>
              <a:rPr lang="en-US" altLang="ja-JP" sz="1600" dirty="0" err="1" smtClean="0"/>
              <a:t>GeV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HER: Electron beam of 8 </a:t>
            </a:r>
            <a:r>
              <a:rPr lang="en-US" altLang="ja-JP" sz="1600" dirty="0" err="1" smtClean="0"/>
              <a:t>GeV</a:t>
            </a:r>
            <a:endParaRPr lang="en-US" altLang="ja-JP" sz="1600" dirty="0" smtClean="0"/>
          </a:p>
          <a:p>
            <a:r>
              <a:rPr lang="en-US" altLang="ja-JP" sz="1600" dirty="0" smtClean="0"/>
              <a:t>Operated from 1998 to 2010</a:t>
            </a:r>
          </a:p>
          <a:p>
            <a:r>
              <a:rPr kumimoji="1" lang="en-US" altLang="ja-JP" sz="1600" dirty="0" smtClean="0"/>
              <a:t>Achieved luminosity: </a:t>
            </a:r>
          </a:p>
          <a:p>
            <a:r>
              <a:rPr lang="en-US" altLang="ja-JP" sz="1600" dirty="0" smtClean="0"/>
              <a:t>Peak: 2.1x10</a:t>
            </a:r>
            <a:r>
              <a:rPr lang="en-US" altLang="ja-JP" sz="1600" baseline="30000" dirty="0" smtClean="0"/>
              <a:t>34</a:t>
            </a:r>
            <a:r>
              <a:rPr lang="en-US" altLang="ja-JP" sz="1600" dirty="0" smtClean="0"/>
              <a:t> /cm2/s</a:t>
            </a:r>
          </a:p>
          <a:p>
            <a:r>
              <a:rPr lang="en-US" altLang="ja-JP" sz="1600" dirty="0" smtClean="0"/>
              <a:t>Integrated: 1040 /</a:t>
            </a:r>
            <a:r>
              <a:rPr lang="en-US" altLang="ja-JP" sz="1600" dirty="0" err="1" smtClean="0"/>
              <a:t>fb</a:t>
            </a:r>
            <a:endParaRPr lang="en-US" altLang="ja-JP" sz="1600" dirty="0" smtClean="0"/>
          </a:p>
          <a:p>
            <a:endParaRPr lang="en-US" altLang="ja-JP" sz="1600" dirty="0" smtClean="0"/>
          </a:p>
          <a:p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2120" y="2132856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SC-RF </a:t>
            </a:r>
            <a:r>
              <a:rPr lang="en-US" altLang="ja-JP" dirty="0" smtClean="0">
                <a:solidFill>
                  <a:schemeClr val="accent1"/>
                </a:solidFill>
              </a:rPr>
              <a:t>(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HER)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44408" y="2276872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1"/>
                </a:solidFill>
              </a:rPr>
              <a:t>Belle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28384" y="5373216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1"/>
                </a:solidFill>
              </a:rPr>
              <a:t>Linac</a:t>
            </a:r>
            <a:endParaRPr kumimoji="1" lang="en-US" altLang="ja-JP" dirty="0" smtClean="0">
              <a:solidFill>
                <a:schemeClr val="accent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5724128" y="2564904"/>
            <a:ext cx="576064" cy="288032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458450"/>
              </p:ext>
            </p:extLst>
          </p:nvPr>
        </p:nvGraphicFramePr>
        <p:xfrm>
          <a:off x="2627784" y="4535016"/>
          <a:ext cx="1944216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08"/>
                <a:gridCol w="972108"/>
              </a:tblGrid>
              <a:tr h="172819"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KEKB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LER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HER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Positron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Electron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3.5 </a:t>
                      </a:r>
                      <a:r>
                        <a:rPr kumimoji="1" lang="en-US" altLang="ja-JP" sz="1600" dirty="0" err="1" smtClean="0"/>
                        <a:t>GeV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8 </a:t>
                      </a:r>
                      <a:r>
                        <a:rPr kumimoji="1" lang="en-US" altLang="ja-JP" sz="1600" dirty="0" err="1" smtClean="0"/>
                        <a:t>GeV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2 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1.4 A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7668344" y="4581128"/>
            <a:ext cx="1334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N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C-RF </a:t>
            </a:r>
            <a:r>
              <a:rPr lang="en-US" altLang="ja-JP" dirty="0" smtClean="0">
                <a:solidFill>
                  <a:schemeClr val="accent1"/>
                </a:solidFill>
              </a:rPr>
              <a:t>(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HER)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32040" y="4365104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N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C-RF </a:t>
            </a:r>
            <a:r>
              <a:rPr lang="en-US" altLang="ja-JP" dirty="0" smtClean="0">
                <a:solidFill>
                  <a:schemeClr val="accent1"/>
                </a:solidFill>
              </a:rPr>
              <a:t>(L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ER)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Outline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1800" dirty="0" smtClean="0"/>
              <a:t>Three important issues</a:t>
            </a:r>
          </a:p>
          <a:p>
            <a:r>
              <a:rPr kumimoji="1" lang="en-US" altLang="ja-JP" sz="1800" dirty="0" smtClean="0"/>
              <a:t>Tuner system</a:t>
            </a:r>
          </a:p>
          <a:p>
            <a:pPr lvl="1"/>
            <a:r>
              <a:rPr lang="en-US" altLang="ja-JP" sz="1800" dirty="0" smtClean="0"/>
              <a:t>Many excellent tuner designs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One can select an appropriate design</a:t>
            </a:r>
          </a:p>
          <a:p>
            <a:pPr lvl="1"/>
            <a:r>
              <a:rPr lang="en-US" altLang="ja-JP" sz="1800" dirty="0" smtClean="0"/>
              <a:t>Look at various tuner designs</a:t>
            </a:r>
            <a:endParaRPr lang="en-US" altLang="ja-JP" sz="1800" dirty="0"/>
          </a:p>
          <a:p>
            <a:r>
              <a:rPr lang="en-US" altLang="ja-JP" sz="1800" dirty="0"/>
              <a:t>Operating experience</a:t>
            </a:r>
          </a:p>
          <a:p>
            <a:pPr lvl="1"/>
            <a:r>
              <a:rPr lang="en-US" altLang="ja-JP" sz="1800" dirty="0"/>
              <a:t>RF trip </a:t>
            </a:r>
            <a:r>
              <a:rPr lang="en-US" altLang="ja-JP" sz="1800" dirty="0" smtClean="0"/>
              <a:t>rate</a:t>
            </a:r>
          </a:p>
          <a:p>
            <a:pPr lvl="1"/>
            <a:r>
              <a:rPr lang="en-US" altLang="ja-JP" sz="1800" dirty="0" smtClean="0"/>
              <a:t>Maintenance work to keep a low trip rate</a:t>
            </a:r>
          </a:p>
          <a:p>
            <a:pPr lvl="1"/>
            <a:r>
              <a:rPr lang="en-US" altLang="ja-JP" sz="1800" dirty="0" smtClean="0"/>
              <a:t>Performance degradation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2200" dirty="0" smtClean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ja-JP" sz="1800" dirty="0" smtClean="0"/>
              <a:t>Performance recovery</a:t>
            </a:r>
          </a:p>
          <a:p>
            <a:pPr lvl="1"/>
            <a:r>
              <a:rPr lang="en-US" altLang="ja-JP" sz="1800" dirty="0" smtClean="0"/>
              <a:t>Needed or desired in the long term operation</a:t>
            </a:r>
          </a:p>
          <a:p>
            <a:pPr lvl="1"/>
            <a:r>
              <a:rPr lang="en-US" altLang="ja-JP" sz="1800" dirty="0" smtClean="0"/>
              <a:t>low risk, low cost and short period of time</a:t>
            </a:r>
          </a:p>
          <a:p>
            <a:pPr lvl="1"/>
            <a:r>
              <a:rPr lang="en-US" altLang="ja-JP" sz="1800" dirty="0" smtClean="0"/>
              <a:t>Horizontal HPR</a:t>
            </a:r>
          </a:p>
          <a:p>
            <a:pPr lvl="1"/>
            <a:r>
              <a:rPr lang="en-US" altLang="ja-JP" sz="1800" dirty="0"/>
              <a:t>R</a:t>
            </a:r>
            <a:r>
              <a:rPr lang="en-US" altLang="ja-JP" sz="1800" dirty="0" smtClean="0"/>
              <a:t>ecovery examples</a:t>
            </a:r>
          </a:p>
          <a:p>
            <a:pPr lvl="1"/>
            <a:endParaRPr lang="en-US" altLang="ja-JP" sz="1800" dirty="0" smtClean="0"/>
          </a:p>
        </p:txBody>
      </p:sp>
    </p:spTree>
    <p:extLst>
      <p:ext uri="{BB962C8B-B14F-4D97-AF65-F5344CB8AC3E}">
        <p14:creationId xmlns:p14="http://schemas.microsoft.com/office/powerpoint/2010/main" val="195947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HDC-UX500backup\LHC-CC\LHCCC13\slide\SCC-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218" y="1268760"/>
            <a:ext cx="5335278" cy="2952328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chemeClr val="accent1"/>
                </a:solidFill>
              </a:rPr>
              <a:t>SRF accelerating cavities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4" name="コンテンツ プレースホルダ 13"/>
          <p:cNvSpPr>
            <a:spLocks noGrp="1"/>
          </p:cNvSpPr>
          <p:nvPr>
            <p:ph idx="1"/>
          </p:nvPr>
        </p:nvSpPr>
        <p:spPr>
          <a:xfrm>
            <a:off x="457200" y="1340768"/>
            <a:ext cx="4618856" cy="4525963"/>
          </a:xfrm>
        </p:spPr>
        <p:txBody>
          <a:bodyPr>
            <a:normAutofit/>
          </a:bodyPr>
          <a:lstStyle/>
          <a:p>
            <a:r>
              <a:rPr kumimoji="1" lang="en-US" altLang="ja-JP" sz="1600" dirty="0" smtClean="0"/>
              <a:t>Hybrid system of SRF(8) and NC(12) for HER</a:t>
            </a:r>
          </a:p>
          <a:p>
            <a:r>
              <a:rPr kumimoji="1" lang="en-US" altLang="ja-JP" sz="1600" dirty="0" smtClean="0"/>
              <a:t>Top up injection and no ramping</a:t>
            </a:r>
          </a:p>
          <a:p>
            <a:r>
              <a:rPr lang="en-US" altLang="ja-JP" sz="1600" dirty="0" smtClean="0"/>
              <a:t>SRF cavity description</a:t>
            </a:r>
          </a:p>
          <a:p>
            <a:pPr lvl="1"/>
            <a:r>
              <a:rPr kumimoji="1" lang="en-US" altLang="ja-JP" sz="1200" dirty="0" smtClean="0"/>
              <a:t>509 MHz single cell cavity</a:t>
            </a:r>
          </a:p>
          <a:p>
            <a:pPr lvl="1"/>
            <a:r>
              <a:rPr lang="en-US" altLang="ja-JP" sz="1200" dirty="0" smtClean="0"/>
              <a:t>Operating voltage: 1.2-1.5 MV</a:t>
            </a:r>
          </a:p>
          <a:p>
            <a:pPr lvl="1"/>
            <a:r>
              <a:rPr lang="en-US" altLang="ja-JP" sz="1200" dirty="0" smtClean="0"/>
              <a:t>Beam current: 1.4A</a:t>
            </a:r>
          </a:p>
          <a:p>
            <a:pPr lvl="1"/>
            <a:r>
              <a:rPr lang="en-US" altLang="ja-JP" sz="1200" dirty="0" smtClean="0"/>
              <a:t>Delivered RF power: 350-400 kW/</a:t>
            </a:r>
            <a:r>
              <a:rPr lang="en-US" altLang="ja-JP" sz="1200" dirty="0" err="1" smtClean="0"/>
              <a:t>cav</a:t>
            </a:r>
            <a:endParaRPr lang="en-US" altLang="ja-JP" sz="1200" dirty="0" smtClean="0"/>
          </a:p>
          <a:p>
            <a:pPr lvl="1"/>
            <a:r>
              <a:rPr kumimoji="1" lang="en-US" altLang="ja-JP" sz="1200" dirty="0" smtClean="0"/>
              <a:t>QL=7x10</a:t>
            </a:r>
            <a:r>
              <a:rPr kumimoji="1" lang="en-US" altLang="ja-JP" sz="1200" baseline="30000" dirty="0" smtClean="0"/>
              <a:t>4</a:t>
            </a:r>
            <a:r>
              <a:rPr kumimoji="1" lang="en-US" altLang="ja-JP" sz="1200" dirty="0" smtClean="0"/>
              <a:t> </a:t>
            </a:r>
            <a:r>
              <a:rPr kumimoji="1" lang="ja-JP" altLang="en-US" sz="1200" dirty="0" smtClean="0"/>
              <a:t>→ </a:t>
            </a:r>
            <a:r>
              <a:rPr kumimoji="1" lang="en-US" altLang="ja-JP" sz="1200" dirty="0" smtClean="0"/>
              <a:t>5x10</a:t>
            </a:r>
            <a:r>
              <a:rPr kumimoji="1" lang="en-US" altLang="ja-JP" sz="1200" baseline="30000" dirty="0" smtClean="0"/>
              <a:t>4</a:t>
            </a:r>
            <a:r>
              <a:rPr kumimoji="1" lang="en-US" altLang="ja-JP" sz="1200" dirty="0" smtClean="0"/>
              <a:t> (FY2004-2005)</a:t>
            </a:r>
          </a:p>
          <a:p>
            <a:pPr lvl="1"/>
            <a:r>
              <a:rPr lang="en-US" altLang="ja-JP" sz="1200" dirty="0" smtClean="0"/>
              <a:t>Total HOM power: 16 kW/</a:t>
            </a:r>
            <a:r>
              <a:rPr lang="en-US" altLang="ja-JP" sz="1200" dirty="0" err="1" smtClean="0"/>
              <a:t>cav</a:t>
            </a:r>
            <a:endParaRPr kumimoji="1" lang="en-US" altLang="ja-JP" sz="1200" dirty="0" smtClean="0"/>
          </a:p>
        </p:txBody>
      </p:sp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5292080" y="4293096"/>
          <a:ext cx="30243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992336"/>
              </a:tblGrid>
              <a:tr h="20702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Parameter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Achieved</a:t>
                      </a:r>
                    </a:p>
                  </a:txBody>
                  <a:tcPr/>
                </a:tc>
              </a:tr>
              <a:tr h="20702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No.</a:t>
                      </a:r>
                      <a:r>
                        <a:rPr kumimoji="1" lang="en-US" altLang="ja-JP" sz="1400" baseline="0" dirty="0" smtClean="0"/>
                        <a:t> of cavities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8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0702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RF voltage (MV)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1.2-2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0702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Beam current (A)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1.4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0702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RF power (kW)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350-400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0702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HOM power (kW/</a:t>
                      </a:r>
                      <a:r>
                        <a:rPr kumimoji="1" lang="en-US" altLang="ja-JP" sz="1400" dirty="0" err="1" smtClean="0"/>
                        <a:t>cav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14-16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26" y="4077072"/>
            <a:ext cx="465809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043608" y="3789040"/>
            <a:ext cx="2690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Input and reflected RF </a:t>
            </a:r>
            <a:r>
              <a:rPr kumimoji="1" lang="en-US" altLang="ja-JP" sz="1600" dirty="0" smtClean="0"/>
              <a:t>powers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40152" y="3933056"/>
            <a:ext cx="16898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Cavity parameters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08104" y="1196752"/>
            <a:ext cx="17734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SRF cavity for KEKB</a:t>
            </a:r>
            <a:endParaRPr kumimoji="1" lang="ja-JP" alt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00411"/>
            <a:ext cx="80772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RF trip statistics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683568" y="908720"/>
            <a:ext cx="7128792" cy="1656184"/>
          </a:xfrm>
        </p:spPr>
        <p:txBody>
          <a:bodyPr>
            <a:noAutofit/>
          </a:bodyPr>
          <a:lstStyle/>
          <a:p>
            <a:r>
              <a:rPr kumimoji="1" lang="en-US" altLang="ja-JP" sz="1600" dirty="0" smtClean="0"/>
              <a:t>RF trip statistics from 2002 to 2010</a:t>
            </a:r>
          </a:p>
          <a:p>
            <a:r>
              <a:rPr kumimoji="1" lang="en-US" altLang="ja-JP" sz="1600" dirty="0" smtClean="0"/>
              <a:t>RF </a:t>
            </a:r>
            <a:r>
              <a:rPr kumimoji="1" lang="en-US" altLang="ja-JP" sz="1600" dirty="0" smtClean="0"/>
              <a:t>trips of the SRF cavities are mainly due to discharging in the cavity or input coupler</a:t>
            </a:r>
          </a:p>
          <a:p>
            <a:r>
              <a:rPr lang="en-US" altLang="ja-JP" sz="1600" dirty="0" smtClean="0"/>
              <a:t>Trip rate is 0.5 times /day for 8 cavities</a:t>
            </a:r>
          </a:p>
          <a:p>
            <a:r>
              <a:rPr kumimoji="1" lang="en-US" altLang="ja-JP" sz="1600" dirty="0" smtClean="0"/>
              <a:t>0.1 times/day in 1A operation</a:t>
            </a:r>
            <a:endParaRPr kumimoji="1" lang="ja-JP" altLang="en-US" sz="1600" dirty="0"/>
          </a:p>
        </p:txBody>
      </p:sp>
      <p:sp>
        <p:nvSpPr>
          <p:cNvPr id="8" name="角丸四角形 7"/>
          <p:cNvSpPr/>
          <p:nvPr/>
        </p:nvSpPr>
        <p:spPr>
          <a:xfrm>
            <a:off x="7020272" y="2780928"/>
            <a:ext cx="1296144" cy="28803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763688" y="4149080"/>
            <a:ext cx="3528392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995936" y="371703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1~1.4A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796136" y="4149080"/>
            <a:ext cx="2592288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588224" y="3501008"/>
            <a:ext cx="142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Crab crossing</a:t>
            </a:r>
          </a:p>
          <a:p>
            <a:r>
              <a:rPr lang="en-US" altLang="ja-JP" dirty="0" smtClean="0"/>
              <a:t>0.8</a:t>
            </a:r>
            <a:r>
              <a:rPr kumimoji="1" lang="en-US" altLang="ja-JP" dirty="0" smtClean="0"/>
              <a:t>~1.2A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771800" y="6453336"/>
            <a:ext cx="5688632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460643" y="6433591"/>
            <a:ext cx="135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Top up injection</a:t>
            </a:r>
            <a:endParaRPr kumimoji="1" lang="ja-JP" alt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HDC-UX500backup\LHC-CC\LHCCC13\slide\MP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6598" y="3429000"/>
            <a:ext cx="3115842" cy="338437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7648846" y="5805264"/>
            <a:ext cx="73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x:Outer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16798" y="4005064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+:Inner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12742" y="4725144"/>
            <a:ext cx="116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o:Inner-outer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76256" y="306896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MP map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Maintenance work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19261"/>
            <a:ext cx="6707088" cy="4525963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During the warm-up (two times a year)</a:t>
            </a:r>
          </a:p>
          <a:p>
            <a:pPr lvl="1"/>
            <a:r>
              <a:rPr lang="en-US" altLang="ja-JP" sz="1600" dirty="0" smtClean="0"/>
              <a:t>Safety inspection for safety valves and pressure gauges</a:t>
            </a:r>
          </a:p>
          <a:p>
            <a:pPr lvl="1"/>
            <a:r>
              <a:rPr lang="en-US" altLang="ja-JP" sz="1600" dirty="0" smtClean="0"/>
              <a:t>Greasing of the screw jack of the tuner system</a:t>
            </a:r>
          </a:p>
          <a:p>
            <a:pPr lvl="1"/>
            <a:r>
              <a:rPr lang="en-US" altLang="ja-JP" sz="1600" dirty="0" smtClean="0"/>
              <a:t>Coupler RF conditioning with voltage biasing every before cool down</a:t>
            </a:r>
          </a:p>
          <a:p>
            <a:r>
              <a:rPr lang="en-US" altLang="ja-JP" sz="1600" dirty="0" smtClean="0"/>
              <a:t>After the cool down</a:t>
            </a:r>
          </a:p>
          <a:p>
            <a:pPr lvl="1"/>
            <a:r>
              <a:rPr lang="en-US" altLang="ja-JP" sz="1600" dirty="0" smtClean="0"/>
              <a:t>Cavity RF conditioning up to 2~2.3 MV</a:t>
            </a:r>
          </a:p>
          <a:p>
            <a:r>
              <a:rPr lang="en-US" altLang="ja-JP" sz="1600" dirty="0" smtClean="0"/>
              <a:t>During the regular maintenance stop every two or three weeks</a:t>
            </a:r>
          </a:p>
          <a:p>
            <a:pPr lvl="1"/>
            <a:r>
              <a:rPr lang="en-US" altLang="ja-JP" sz="1600" dirty="0" smtClean="0"/>
              <a:t>Cavity RF conditioning up to 2~2.3 MV</a:t>
            </a:r>
          </a:p>
          <a:p>
            <a:endParaRPr kumimoji="1" lang="ja-JP" altLang="en-US" sz="16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1013289" y="4005064"/>
            <a:ext cx="4538251" cy="2054875"/>
            <a:chOff x="4283968" y="4365104"/>
            <a:chExt cx="4538251" cy="2054875"/>
          </a:xfrm>
        </p:grpSpPr>
        <p:pic>
          <p:nvPicPr>
            <p:cNvPr id="4" name="Picture 3" descr="D:\HDC-UX500backup\LHC-CC\LHCCC13\slide\coupler.png"/>
            <p:cNvPicPr>
              <a:picLocks noChangeAspect="1" noChangeArrowheads="1"/>
            </p:cNvPicPr>
            <p:nvPr/>
          </p:nvPicPr>
          <p:blipFill>
            <a:blip r:embed="rId3" cstate="print"/>
            <a:srcRect l="13829" t="2272" r="4610" b="2272"/>
            <a:stretch>
              <a:fillRect/>
            </a:stretch>
          </p:blipFill>
          <p:spPr bwMode="auto">
            <a:xfrm rot="5400000">
              <a:off x="5597665" y="3195424"/>
              <a:ext cx="1910858" cy="4538251"/>
            </a:xfrm>
            <a:prstGeom prst="rect">
              <a:avLst/>
            </a:prstGeom>
            <a:noFill/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292080" y="4365104"/>
              <a:ext cx="1973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/>
                  </a:solidFill>
                </a:rPr>
                <a:t>KEKB input coupler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76834" y="5749805"/>
            <a:ext cx="4328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Coupler </a:t>
            </a:r>
            <a:r>
              <a:rPr kumimoji="1" lang="en-US" altLang="ja-JP" sz="1600" dirty="0" smtClean="0"/>
              <a:t>conditioning with voltage </a:t>
            </a:r>
            <a:r>
              <a:rPr lang="en-US" altLang="ja-JP" sz="1600" dirty="0"/>
              <a:t>b</a:t>
            </a:r>
            <a:r>
              <a:rPr kumimoji="1" lang="en-US" altLang="ja-JP" sz="1600" dirty="0" smtClean="0"/>
              <a:t>iasing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RF power up to 300 kW in full reflection condition</a:t>
            </a:r>
          </a:p>
          <a:p>
            <a:r>
              <a:rPr kumimoji="1" lang="en-US" altLang="ja-JP" sz="1600" dirty="0" smtClean="0"/>
              <a:t>With voltage biasing up to ± 2000 </a:t>
            </a:r>
            <a:r>
              <a:rPr kumimoji="1" lang="en-US" altLang="ja-JP" sz="1600" dirty="0" smtClean="0"/>
              <a:t>V</a:t>
            </a:r>
            <a:endParaRPr kumimoji="1" lang="en-US" altLang="ja-JP" sz="1600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Troubles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More than 20 heat cycles</a:t>
            </a:r>
          </a:p>
          <a:p>
            <a:pPr lvl="1"/>
            <a:r>
              <a:rPr lang="en-US" altLang="ja-JP" sz="1600" dirty="0" smtClean="0"/>
              <a:t>Cooling rate 3K/h</a:t>
            </a:r>
          </a:p>
          <a:p>
            <a:pPr lvl="1"/>
            <a:r>
              <a:rPr lang="en-US" altLang="ja-JP" sz="1600" dirty="0" smtClean="0"/>
              <a:t>Leakage of insulation vacuum: 2</a:t>
            </a:r>
          </a:p>
          <a:p>
            <a:pPr lvl="1"/>
            <a:r>
              <a:rPr lang="en-US" altLang="ja-JP" sz="1600" dirty="0" smtClean="0"/>
              <a:t>Leakage at indium seal: 5</a:t>
            </a:r>
          </a:p>
          <a:p>
            <a:pPr lvl="2"/>
            <a:r>
              <a:rPr lang="en-US" altLang="ja-JP" sz="1600" dirty="0" smtClean="0"/>
              <a:t>Re-assembled with no additional surface treatment: 3</a:t>
            </a:r>
          </a:p>
          <a:p>
            <a:pPr lvl="2"/>
            <a:r>
              <a:rPr lang="en-US" altLang="ja-JP" sz="1600" dirty="0" smtClean="0"/>
              <a:t>Re-torqued volts of the indium flange:2</a:t>
            </a:r>
          </a:p>
          <a:p>
            <a:pPr lvl="1"/>
            <a:r>
              <a:rPr lang="en-US" altLang="ja-JP" sz="1600" dirty="0" smtClean="0"/>
              <a:t>Leakage at HOM damper flange: 1</a:t>
            </a:r>
          </a:p>
          <a:p>
            <a:pPr lvl="1"/>
            <a:r>
              <a:rPr lang="en-US" altLang="ja-JP" sz="1600" dirty="0" smtClean="0"/>
              <a:t>Leakage at IP connector: 1</a:t>
            </a:r>
          </a:p>
          <a:p>
            <a:pPr lvl="1"/>
            <a:r>
              <a:rPr lang="en-US" altLang="ja-JP" sz="1600" dirty="0" err="1" smtClean="0"/>
              <a:t>Piezostack</a:t>
            </a:r>
            <a:r>
              <a:rPr lang="en-US" altLang="ja-JP" sz="1600" dirty="0" smtClean="0"/>
              <a:t> broken: 1</a:t>
            </a:r>
            <a:endParaRPr kumimoji="1" lang="ja-JP" altLang="en-US" sz="16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1115616" y="3488392"/>
          <a:ext cx="683695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427"/>
                <a:gridCol w="994965"/>
                <a:gridCol w="870746"/>
                <a:gridCol w="3387820"/>
              </a:tblGrid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Operation phase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Installed place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Cavity ID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Leaked</a:t>
                      </a:r>
                      <a:r>
                        <a:rPr kumimoji="1" lang="en-US" altLang="ja-JP" sz="1200" baseline="0" dirty="0" smtClean="0"/>
                        <a:t> at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0821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Cool-down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D11B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solidFill>
                            <a:srgbClr val="0070C0"/>
                          </a:solidFill>
                        </a:rPr>
                        <a:t>He vessel</a:t>
                      </a:r>
                      <a:r>
                        <a:rPr kumimoji="1" lang="en-US" altLang="ja-JP" sz="1200" baseline="0" dirty="0" smtClean="0"/>
                        <a:t>, no influence on cavity vacuum pressure</a:t>
                      </a:r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Cool-down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D11A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0070C0"/>
                          </a:solidFill>
                        </a:rPr>
                        <a:t>He</a:t>
                      </a:r>
                      <a:r>
                        <a:rPr kumimoji="1" lang="en-US" altLang="ja-JP" sz="12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rgbClr val="0070C0"/>
                          </a:solidFill>
                        </a:rPr>
                        <a:t>vessel</a:t>
                      </a:r>
                      <a:r>
                        <a:rPr kumimoji="1" lang="en-US" altLang="ja-JP" sz="1200" baseline="0" dirty="0" smtClean="0"/>
                        <a:t>, no influence on cavity vacuum pressure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Warm-up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D10A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</a:rPr>
                        <a:t>Indium seal of LBP</a:t>
                      </a:r>
                      <a:r>
                        <a:rPr kumimoji="1" lang="en-US" altLang="ja-JP" sz="1200" baseline="0" dirty="0" smtClean="0"/>
                        <a:t>, resealed in clean room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Cool-down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D11C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</a:rPr>
                        <a:t>Indium seal of LBP</a:t>
                      </a:r>
                      <a:r>
                        <a:rPr kumimoji="1" lang="en-US" altLang="ja-JP" sz="1200" baseline="0" dirty="0" smtClean="0"/>
                        <a:t>, resealed in clean room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Cool-down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D10C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Indium seal of LBP</a:t>
                      </a:r>
                      <a:r>
                        <a:rPr kumimoji="1" lang="en-US" altLang="ja-JP" sz="1200" baseline="0" dirty="0" smtClean="0"/>
                        <a:t>, resealed in clean room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Beam operation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D11A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HOM damper flange,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HOM damper exchanged</a:t>
                      </a:r>
                    </a:p>
                    <a:p>
                      <a:r>
                        <a:rPr kumimoji="1" lang="en-US" altLang="ja-JP" sz="1200" dirty="0" smtClean="0"/>
                        <a:t>Exchanged with CA-B01 in June 2006</a:t>
                      </a:r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Warm-up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D10A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Indium seal of</a:t>
                      </a:r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</a:rPr>
                        <a:t> SBP or LBP</a:t>
                      </a:r>
                      <a:r>
                        <a:rPr kumimoji="1" lang="en-US" altLang="ja-JP" sz="1200" baseline="0" dirty="0" smtClean="0"/>
                        <a:t>, re-</a:t>
                      </a:r>
                      <a:r>
                        <a:rPr kumimoji="1" lang="en-US" altLang="ja-JP" sz="1200" baseline="0" dirty="0" err="1" smtClean="0"/>
                        <a:t>torqued</a:t>
                      </a:r>
                      <a:endParaRPr kumimoji="1" lang="ja-JP" altLang="en-US" sz="1200" dirty="0" smtClean="0"/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Summer shutdown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D11A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Ion pump connector, re-</a:t>
                      </a:r>
                      <a:r>
                        <a:rPr kumimoji="1" lang="en-US" altLang="ja-JP" sz="1200" dirty="0" err="1" smtClean="0"/>
                        <a:t>torqued</a:t>
                      </a:r>
                      <a:endParaRPr kumimoji="1" lang="ja-JP" altLang="en-US" sz="1200" dirty="0" smtClean="0"/>
                    </a:p>
                  </a:txBody>
                  <a:tcPr/>
                </a:tc>
              </a:tr>
              <a:tr h="16888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Cool-down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D11B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CA-B03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Indium seal of</a:t>
                      </a:r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</a:rPr>
                        <a:t> SBP or LBP</a:t>
                      </a:r>
                      <a:r>
                        <a:rPr kumimoji="1" lang="en-US" altLang="ja-JP" sz="1200" baseline="0" dirty="0" smtClean="0"/>
                        <a:t>, re-</a:t>
                      </a:r>
                      <a:r>
                        <a:rPr kumimoji="1" lang="en-US" altLang="ja-JP" sz="1200" baseline="0" dirty="0" err="1" smtClean="0"/>
                        <a:t>torqued</a:t>
                      </a:r>
                      <a:endParaRPr kumimoji="1" lang="en-US" altLang="ja-JP" sz="1200" baseline="0" dirty="0" smtClean="0"/>
                    </a:p>
                    <a:p>
                      <a:r>
                        <a:rPr kumimoji="1" lang="en-US" altLang="ja-JP" sz="1200" baseline="0" dirty="0" smtClean="0"/>
                        <a:t>Exchanged with CA-B02 in Nov. 2010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円/楕円 5"/>
          <p:cNvSpPr/>
          <p:nvPr/>
        </p:nvSpPr>
        <p:spPr>
          <a:xfrm>
            <a:off x="3635896" y="6165304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635896" y="4581128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120088"/>
            <a:ext cx="3931920" cy="26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Degradation of cavity performance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The achievable voltages decreased from 2.5-3 MV to 2-2.5 MV</a:t>
            </a:r>
          </a:p>
          <a:p>
            <a:pPr lvl="1"/>
            <a:r>
              <a:rPr lang="en-US" altLang="ja-JP" sz="1600" dirty="0" smtClean="0"/>
              <a:t>All cavities can provide more than 2 MV after 10 years of operation</a:t>
            </a:r>
          </a:p>
          <a:p>
            <a:pPr lvl="1"/>
            <a:r>
              <a:rPr lang="en-US" altLang="ja-JP" sz="1600" dirty="0" smtClean="0"/>
              <a:t>Unloaded Q factors at 2 MV(</a:t>
            </a:r>
            <a:r>
              <a:rPr lang="en-US" altLang="ja-JP" sz="1600" dirty="0" err="1" smtClean="0"/>
              <a:t>Eacc</a:t>
            </a:r>
            <a:r>
              <a:rPr lang="en-US" altLang="ja-JP" sz="1600" dirty="0" smtClean="0"/>
              <a:t>=8Mv/m) degraded from ~2x10</a:t>
            </a:r>
            <a:r>
              <a:rPr lang="en-US" altLang="ja-JP" sz="1600" baseline="30000" dirty="0" smtClean="0"/>
              <a:t>9</a:t>
            </a:r>
            <a:r>
              <a:rPr lang="en-US" altLang="ja-JP" sz="1600" dirty="0" smtClean="0"/>
              <a:t> to 1.4-4x10</a:t>
            </a:r>
            <a:r>
              <a:rPr lang="en-US" altLang="ja-JP" sz="1600" baseline="30000" dirty="0" smtClean="0"/>
              <a:t>8</a:t>
            </a:r>
            <a:r>
              <a:rPr lang="en-US" altLang="ja-JP" sz="1600" dirty="0" smtClean="0"/>
              <a:t> with strong field emission</a:t>
            </a:r>
          </a:p>
          <a:p>
            <a:r>
              <a:rPr lang="en-US" altLang="ja-JP" sz="1600" dirty="0" smtClean="0"/>
              <a:t>Vacuum trouble</a:t>
            </a:r>
          </a:p>
          <a:p>
            <a:pPr lvl="1"/>
            <a:r>
              <a:rPr lang="en-US" altLang="ja-JP" sz="1600" dirty="0" smtClean="0"/>
              <a:t>D11C cavity degraded from a vacuum trouble (air dust contamination)</a:t>
            </a:r>
          </a:p>
          <a:p>
            <a:r>
              <a:rPr lang="en-US" altLang="ja-JP" sz="1600" dirty="0" smtClean="0"/>
              <a:t>Air exposure</a:t>
            </a:r>
          </a:p>
          <a:p>
            <a:pPr lvl="1"/>
            <a:r>
              <a:rPr lang="en-US" altLang="ja-JP" sz="1600" dirty="0" smtClean="0"/>
              <a:t>Re-assembling </a:t>
            </a:r>
            <a:r>
              <a:rPr lang="en-US" altLang="ja-JP" sz="1600" dirty="0" smtClean="0"/>
              <a:t>of indium seals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Exchange of input coupler gaskets for coupling adjustment</a:t>
            </a:r>
          </a:p>
          <a:p>
            <a:endParaRPr kumimoji="1" lang="ja-JP" altLang="en-US" sz="16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67544" y="4415680"/>
            <a:ext cx="4003992" cy="2253680"/>
            <a:chOff x="712024" y="4509120"/>
            <a:chExt cx="4003992" cy="2253680"/>
          </a:xfrm>
        </p:grpSpPr>
        <p:pic>
          <p:nvPicPr>
            <p:cNvPr id="6" name="Picture 258"/>
            <p:cNvPicPr>
              <a:picLocks noChangeAspect="1" noChangeArrowheads="1"/>
            </p:cNvPicPr>
            <p:nvPr/>
          </p:nvPicPr>
          <p:blipFill>
            <a:blip r:embed="rId3" cstate="print"/>
            <a:srcRect l="6224" t="24902" r="17712" b="14438"/>
            <a:stretch>
              <a:fillRect/>
            </a:stretch>
          </p:blipFill>
          <p:spPr bwMode="auto">
            <a:xfrm>
              <a:off x="712024" y="4509120"/>
              <a:ext cx="4003992" cy="225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58"/>
            <p:cNvPicPr>
              <a:picLocks noChangeAspect="1" noChangeArrowheads="1"/>
            </p:cNvPicPr>
            <p:nvPr/>
          </p:nvPicPr>
          <p:blipFill>
            <a:blip r:embed="rId3" cstate="print"/>
            <a:srcRect l="70236" t="17247" r="21201" b="74902"/>
            <a:stretch>
              <a:fillRect/>
            </a:stretch>
          </p:blipFill>
          <p:spPr bwMode="auto">
            <a:xfrm>
              <a:off x="3923928" y="4653136"/>
              <a:ext cx="449262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2411760" y="5085184"/>
              <a:ext cx="15039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00" dirty="0" smtClean="0"/>
                <a:t>2004.7.8 HPC gasket exchanged</a:t>
              </a:r>
              <a:endParaRPr kumimoji="1" lang="ja-JP" altLang="en-US" sz="8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987824" y="6165304"/>
              <a:ext cx="973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 smtClean="0"/>
                <a:t>2005.7 Leak</a:t>
              </a:r>
            </a:p>
            <a:p>
              <a:r>
                <a:rPr lang="en-US" altLang="ja-JP" sz="800" dirty="0" smtClean="0"/>
                <a:t>2005.8.31 installed</a:t>
              </a:r>
              <a:endParaRPr kumimoji="1" lang="ja-JP" altLang="en-US" sz="8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259632" y="5805264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 smtClean="0"/>
                <a:t>2001.1Leak</a:t>
              </a:r>
            </a:p>
            <a:p>
              <a:r>
                <a:rPr lang="en-US" altLang="ja-JP" sz="800" dirty="0" smtClean="0"/>
                <a:t>2001.7 installed</a:t>
              </a:r>
              <a:endParaRPr kumimoji="1" lang="ja-JP" altLang="en-US" sz="800" dirty="0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V="1">
              <a:off x="1475656" y="5589240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V="1">
              <a:off x="3347864" y="5949280"/>
              <a:ext cx="144016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3059832" y="5301208"/>
              <a:ext cx="0" cy="2964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/>
          <p:cNvSpPr txBox="1"/>
          <p:nvPr/>
        </p:nvSpPr>
        <p:spPr>
          <a:xfrm>
            <a:off x="1095686" y="4480877"/>
            <a:ext cx="1077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Q degradation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24128" y="4296211"/>
            <a:ext cx="1454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Degraded Q at 2 MV</a:t>
            </a:r>
            <a:endParaRPr kumimoji="1" lang="ja-JP" alt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Summary of operating experience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1600" dirty="0" smtClean="0"/>
              <a:t>Operating experience</a:t>
            </a:r>
          </a:p>
          <a:p>
            <a:pPr lvl="1"/>
            <a:r>
              <a:rPr lang="en-US" altLang="ja-JP" sz="1600" dirty="0" smtClean="0"/>
              <a:t>Trip rate </a:t>
            </a:r>
          </a:p>
          <a:p>
            <a:pPr lvl="2"/>
            <a:r>
              <a:rPr lang="en-US" altLang="ja-JP" sz="1600" dirty="0" smtClean="0"/>
              <a:t>0.5 times/day for 8 cavities at ~1.4 A </a:t>
            </a:r>
          </a:p>
          <a:p>
            <a:pPr lvl="2"/>
            <a:r>
              <a:rPr lang="en-US" altLang="ja-JP" sz="1600" dirty="0" smtClean="0"/>
              <a:t>0.1 </a:t>
            </a:r>
            <a:r>
              <a:rPr lang="en-US" altLang="ja-JP" sz="1600" dirty="0" smtClean="0"/>
              <a:t>times/day </a:t>
            </a:r>
            <a:r>
              <a:rPr lang="en-US" altLang="ja-JP" sz="1600" dirty="0" smtClean="0"/>
              <a:t>at 1 </a:t>
            </a:r>
            <a:r>
              <a:rPr lang="en-US" altLang="ja-JP" sz="1600" dirty="0" smtClean="0"/>
              <a:t>A</a:t>
            </a:r>
          </a:p>
          <a:p>
            <a:pPr lvl="1"/>
            <a:r>
              <a:rPr lang="en-US" altLang="ja-JP" sz="1600" dirty="0" smtClean="0"/>
              <a:t>Maintenance work to keep low trip rate</a:t>
            </a:r>
          </a:p>
          <a:p>
            <a:pPr lvl="2"/>
            <a:r>
              <a:rPr lang="en-US" altLang="ja-JP" sz="1600" dirty="0" smtClean="0"/>
              <a:t>Warm-up</a:t>
            </a:r>
            <a:r>
              <a:rPr lang="en-US" altLang="ja-JP" sz="1600" dirty="0" smtClean="0"/>
              <a:t>: twice a year</a:t>
            </a:r>
          </a:p>
          <a:p>
            <a:pPr lvl="2"/>
            <a:r>
              <a:rPr lang="en-US" altLang="ja-JP" sz="1600" dirty="0" smtClean="0"/>
              <a:t>Regular RF conditioning for cavities: every 2-3 weeks</a:t>
            </a:r>
          </a:p>
          <a:p>
            <a:pPr lvl="2"/>
            <a:r>
              <a:rPr lang="en-US" altLang="ja-JP" sz="1600" dirty="0" smtClean="0"/>
              <a:t>Coupler conditioning: every before cool-down with voltage biasing</a:t>
            </a:r>
          </a:p>
          <a:p>
            <a:pPr lvl="2"/>
            <a:r>
              <a:rPr lang="en-US" altLang="ja-JP" sz="1600" dirty="0" smtClean="0"/>
              <a:t>Greasing of tuner jack once a year</a:t>
            </a:r>
          </a:p>
          <a:p>
            <a:pPr lvl="1"/>
            <a:r>
              <a:rPr lang="en-US" altLang="ja-JP" sz="1600" dirty="0" smtClean="0"/>
              <a:t>Performance </a:t>
            </a:r>
            <a:r>
              <a:rPr lang="en-US" altLang="ja-JP" sz="1600" dirty="0" smtClean="0"/>
              <a:t>degradation after 10 years of operation</a:t>
            </a:r>
            <a:endParaRPr lang="en-US" altLang="ja-JP" sz="1600" dirty="0" smtClean="0"/>
          </a:p>
          <a:p>
            <a:pPr lvl="2"/>
            <a:r>
              <a:rPr kumimoji="1" lang="en-US" altLang="ja-JP" sz="1600" dirty="0" smtClean="0"/>
              <a:t>Can provide 2 </a:t>
            </a:r>
            <a:r>
              <a:rPr kumimoji="1" lang="en-US" altLang="ja-JP" sz="1600" dirty="0" smtClean="0"/>
              <a:t>MV</a:t>
            </a:r>
            <a:endParaRPr kumimoji="1" lang="en-US" altLang="ja-JP" sz="1600" dirty="0" smtClean="0"/>
          </a:p>
          <a:p>
            <a:pPr lvl="2"/>
            <a:r>
              <a:rPr lang="en-US" altLang="ja-JP" sz="1600" dirty="0" smtClean="0"/>
              <a:t>Unloaded Q factors degraded from 2x10</a:t>
            </a:r>
            <a:r>
              <a:rPr lang="en-US" altLang="ja-JP" sz="1600" baseline="30000" dirty="0" smtClean="0"/>
              <a:t>9</a:t>
            </a:r>
            <a:r>
              <a:rPr lang="en-US" altLang="ja-JP" sz="1600" dirty="0" smtClean="0"/>
              <a:t> to 1.4-4x10</a:t>
            </a:r>
            <a:r>
              <a:rPr lang="en-US" altLang="ja-JP" sz="1600" baseline="30000" dirty="0" smtClean="0"/>
              <a:t>8</a:t>
            </a:r>
            <a:r>
              <a:rPr lang="en-US" altLang="ja-JP" sz="1600" dirty="0" smtClean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chemeClr val="accent1"/>
                </a:solidFill>
              </a:rPr>
              <a:t>Performance recovery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D:\HDC-UX500backup\LHC-CC\LHCCC13\slide\DSCN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72816"/>
            <a:ext cx="4974336" cy="3730752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051720" y="1844824"/>
            <a:ext cx="29658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Setup of  the HHPR apparatus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chemeClr val="accent1"/>
                </a:solidFill>
              </a:rPr>
              <a:t>M</a:t>
            </a:r>
            <a:r>
              <a:rPr kumimoji="1" lang="en-US" altLang="ja-JP" sz="3200" b="1" dirty="0" smtClean="0">
                <a:solidFill>
                  <a:schemeClr val="accent1"/>
                </a:solidFill>
              </a:rPr>
              <a:t>otivation of developing HHPR</a:t>
            </a:r>
            <a:br>
              <a:rPr kumimoji="1" lang="en-US" altLang="ja-JP" sz="3200" b="1" dirty="0" smtClean="0">
                <a:solidFill>
                  <a:schemeClr val="accent1"/>
                </a:solidFill>
              </a:rPr>
            </a:br>
            <a:r>
              <a:rPr lang="en-US" altLang="ja-JP" sz="3200" b="1" dirty="0" smtClean="0">
                <a:solidFill>
                  <a:schemeClr val="accent1"/>
                </a:solidFill>
              </a:rPr>
              <a:t>for performance recovery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600" dirty="0" smtClean="0"/>
              <a:t>RF Performance of SRF cavities degraded i</a:t>
            </a:r>
            <a:r>
              <a:rPr lang="en-US" altLang="ja-JP" sz="1600" dirty="0" smtClean="0"/>
              <a:t>n the long term operation at KEKB</a:t>
            </a:r>
          </a:p>
          <a:p>
            <a:pPr lvl="1"/>
            <a:r>
              <a:rPr lang="en-US" altLang="ja-JP" sz="1600" dirty="0" smtClean="0"/>
              <a:t>Present degradations are still acceptable for </a:t>
            </a:r>
            <a:r>
              <a:rPr lang="en-US" altLang="ja-JP" sz="1600" dirty="0" err="1" smtClean="0"/>
              <a:t>SuperKEKB</a:t>
            </a:r>
            <a:r>
              <a:rPr lang="en-US" altLang="ja-JP" sz="1600" dirty="0" smtClean="0"/>
              <a:t> (1.5MV)</a:t>
            </a:r>
          </a:p>
          <a:p>
            <a:pPr lvl="1"/>
            <a:r>
              <a:rPr kumimoji="1" lang="en-US" altLang="ja-JP" sz="1600" dirty="0" smtClean="0"/>
              <a:t>Further degradations make the operation difficult</a:t>
            </a:r>
          </a:p>
          <a:p>
            <a:pPr lvl="1"/>
            <a:r>
              <a:rPr lang="en-US" altLang="ja-JP" sz="1600" dirty="0" smtClean="0"/>
              <a:t>Performance recovery is desired</a:t>
            </a:r>
          </a:p>
          <a:p>
            <a:r>
              <a:rPr kumimoji="1" lang="en-US" altLang="ja-JP" sz="1600" dirty="0" smtClean="0"/>
              <a:t>HPR is effective to clean the particle contamination</a:t>
            </a:r>
          </a:p>
          <a:p>
            <a:pPr lvl="1"/>
            <a:r>
              <a:rPr lang="en-US" altLang="ja-JP" sz="1600" dirty="0"/>
              <a:t>Low risk, low cost and short period of </a:t>
            </a:r>
            <a:r>
              <a:rPr lang="en-US" altLang="ja-JP" sz="1600" dirty="0" smtClean="0"/>
              <a:t>time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We developed horizontal insertion of HPR nozzle</a:t>
            </a:r>
            <a:endParaRPr kumimoji="1" lang="en-US" altLang="ja-JP" sz="1600" dirty="0" smtClean="0"/>
          </a:p>
          <a:p>
            <a:pPr lvl="1"/>
            <a:r>
              <a:rPr lang="en-US" altLang="ja-JP" sz="1600" dirty="0" smtClean="0"/>
              <a:t>Applicable to </a:t>
            </a:r>
            <a:r>
              <a:rPr lang="en-US" altLang="ja-JP" sz="1600" dirty="0" err="1" smtClean="0"/>
              <a:t>cryomodule</a:t>
            </a:r>
            <a:endParaRPr lang="en-US" altLang="ja-JP" sz="16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 smtClean="0">
                <a:solidFill>
                  <a:schemeClr val="accent1"/>
                </a:solidFill>
              </a:rPr>
              <a:t>Horizontal HPR </a:t>
            </a:r>
            <a:r>
              <a:rPr lang="en-US" altLang="ja-JP" sz="3600" b="1" dirty="0" smtClean="0">
                <a:solidFill>
                  <a:schemeClr val="accent1"/>
                </a:solidFill>
              </a:rPr>
              <a:t>R&amp;D using prototype </a:t>
            </a:r>
            <a:r>
              <a:rPr kumimoji="1" lang="en-US" altLang="ja-JP" sz="3600" b="1" dirty="0" smtClean="0">
                <a:solidFill>
                  <a:schemeClr val="accent1"/>
                </a:solidFill>
              </a:rPr>
              <a:t>test cavity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D:\HDC-UX500backup\LHC-CC\LHCCC13\slide\R1016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3512543" cy="2633472"/>
          </a:xfrm>
          <a:prstGeom prst="rect">
            <a:avLst/>
          </a:prstGeom>
          <a:noFill/>
        </p:spPr>
      </p:pic>
      <p:pic>
        <p:nvPicPr>
          <p:cNvPr id="1028" name="Picture 4" descr="D:\HDC-UX500backup\LHC-CC\LHCCC13\slide\R1016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3512543" cy="2633472"/>
          </a:xfrm>
          <a:prstGeom prst="rect">
            <a:avLst/>
          </a:prstGeom>
          <a:noFill/>
        </p:spPr>
      </p:pic>
      <p:pic>
        <p:nvPicPr>
          <p:cNvPr id="1029" name="Picture 5" descr="D:\HDC-UX500backup\LHC-CC\LHCCC13\slide\R1016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7072"/>
            <a:ext cx="3512543" cy="2633472"/>
          </a:xfrm>
          <a:prstGeom prst="rect">
            <a:avLst/>
          </a:prstGeom>
          <a:noFill/>
        </p:spPr>
      </p:pic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4716016" y="4221088"/>
          <a:ext cx="3276872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848"/>
                <a:gridCol w="1597024"/>
              </a:tblGrid>
              <a:tr h="19465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HHPR parameters</a:t>
                      </a:r>
                      <a:r>
                        <a:rPr kumimoji="1" lang="en-US" altLang="ja-JP" sz="1400" baseline="0" dirty="0" smtClean="0"/>
                        <a:t> (manual operation)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Water Pressure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 </a:t>
                      </a:r>
                      <a:r>
                        <a:rPr kumimoji="1" lang="en-US" altLang="ja-JP" sz="1400" dirty="0" err="1" smtClean="0"/>
                        <a:t>MPa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Nozzle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Stainless steal</a:t>
                      </a:r>
                    </a:p>
                    <a:p>
                      <a:r>
                        <a:rPr kumimoji="1" lang="el-GR" altLang="ja-JP" sz="1400" dirty="0" smtClean="0"/>
                        <a:t>Φ</a:t>
                      </a:r>
                      <a:r>
                        <a:rPr kumimoji="1" lang="en-US" altLang="ja-JP" sz="1400" dirty="0" smtClean="0"/>
                        <a:t>0.54mm</a:t>
                      </a:r>
                      <a:r>
                        <a:rPr kumimoji="1" lang="en-US" altLang="ja-JP" sz="1400" baseline="0" dirty="0" smtClean="0"/>
                        <a:t> x 6</a:t>
                      </a:r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Driving speed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0.33 mm/sec (cell)</a:t>
                      </a:r>
                    </a:p>
                    <a:p>
                      <a:r>
                        <a:rPr kumimoji="1" lang="en-US" altLang="ja-JP" sz="1400" dirty="0" smtClean="0"/>
                        <a:t>0.66 mm/sec (BP)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Rotation speed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12</a:t>
                      </a:r>
                      <a:r>
                        <a:rPr kumimoji="1" lang="en-US" altLang="ja-JP" sz="1400" baseline="30000" dirty="0" smtClean="0"/>
                        <a:t>0</a:t>
                      </a:r>
                      <a:r>
                        <a:rPr kumimoji="1" lang="en-US" altLang="ja-JP" sz="1400" dirty="0" smtClean="0"/>
                        <a:t>/sec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Rinsing time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 min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635896" y="2708920"/>
            <a:ext cx="829073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Test cavity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43608" y="3573016"/>
            <a:ext cx="2495940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Horizontal insertion of HP water pipe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00192" y="3471391"/>
            <a:ext cx="1727524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Water evacuation pipe</a:t>
            </a:r>
          </a:p>
          <a:p>
            <a:r>
              <a:rPr kumimoji="1" lang="en-US" altLang="ja-JP" sz="1200" dirty="0" smtClean="0"/>
              <a:t>(connected  to aspirator)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71800" y="2996952"/>
            <a:ext cx="756938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Small </a:t>
            </a:r>
            <a:r>
              <a:rPr kumimoji="1" lang="en-US" altLang="ja-JP" sz="1200" dirty="0" smtClean="0"/>
              <a:t>BP 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04048" y="1556792"/>
            <a:ext cx="755143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Large </a:t>
            </a:r>
            <a:r>
              <a:rPr kumimoji="1" lang="en-US" altLang="ja-JP" sz="1200" dirty="0" smtClean="0"/>
              <a:t>BP 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43608" y="4149080"/>
            <a:ext cx="1493422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High pressure rinsing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43608" y="6381328"/>
            <a:ext cx="1366271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Manually operated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71600" y="980728"/>
            <a:ext cx="4775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Horizontal HPR was applied to our test cavity in the clean room</a:t>
            </a:r>
            <a:endParaRPr kumimoji="1" lang="ja-JP" altLang="en-US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16"/>
          <p:cNvGrpSpPr/>
          <p:nvPr/>
        </p:nvGrpSpPr>
        <p:grpSpPr>
          <a:xfrm>
            <a:off x="107504" y="4005064"/>
            <a:ext cx="7007382" cy="2736304"/>
            <a:chOff x="12890" y="3933056"/>
            <a:chExt cx="7007382" cy="2736304"/>
          </a:xfrm>
        </p:grpSpPr>
        <p:pic>
          <p:nvPicPr>
            <p:cNvPr id="16" name="Picture 2" descr="D:\HDC-UX500backup\LHC-CC\LHCCC13\slide\HHPR2013fig.png"/>
            <p:cNvPicPr>
              <a:picLocks noChangeAspect="1" noChangeArrowheads="1"/>
            </p:cNvPicPr>
            <p:nvPr/>
          </p:nvPicPr>
          <p:blipFill>
            <a:blip r:embed="rId2" cstate="print"/>
            <a:srcRect b="12187"/>
            <a:stretch>
              <a:fillRect/>
            </a:stretch>
          </p:blipFill>
          <p:spPr bwMode="auto">
            <a:xfrm>
              <a:off x="12890" y="3933056"/>
              <a:ext cx="7007382" cy="2697727"/>
            </a:xfrm>
            <a:prstGeom prst="rect">
              <a:avLst/>
            </a:prstGeom>
            <a:noFill/>
          </p:spPr>
        </p:pic>
        <p:sp>
          <p:nvSpPr>
            <p:cNvPr id="12" name="角丸四角形 11"/>
            <p:cNvSpPr/>
            <p:nvPr/>
          </p:nvSpPr>
          <p:spPr>
            <a:xfrm>
              <a:off x="971600" y="4581128"/>
              <a:ext cx="1224136" cy="288032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12"/>
            <p:cNvSpPr/>
            <p:nvPr/>
          </p:nvSpPr>
          <p:spPr>
            <a:xfrm>
              <a:off x="3923928" y="6381328"/>
              <a:ext cx="2376264" cy="288032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solidFill>
                  <a:schemeClr val="accent1"/>
                </a:solidFill>
              </a:rPr>
              <a:t>Improvements of HHPR for application to </a:t>
            </a:r>
            <a:r>
              <a:rPr lang="en-US" altLang="ja-JP" sz="2800" b="1" dirty="0" err="1" smtClean="0">
                <a:solidFill>
                  <a:schemeClr val="accent1"/>
                </a:solidFill>
              </a:rPr>
              <a:t>cryomodule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1207293"/>
            <a:ext cx="5050904" cy="4525963"/>
          </a:xfrm>
        </p:spPr>
        <p:txBody>
          <a:bodyPr>
            <a:normAutofit/>
          </a:bodyPr>
          <a:lstStyle/>
          <a:p>
            <a:r>
              <a:rPr kumimoji="1" lang="en-US" altLang="ja-JP" sz="1400" dirty="0" smtClean="0"/>
              <a:t>Developed automatic nozzle driving system</a:t>
            </a:r>
          </a:p>
          <a:p>
            <a:r>
              <a:rPr kumimoji="1" lang="en-US" altLang="ja-JP" sz="1400" dirty="0" smtClean="0"/>
              <a:t>Water evacuation by an aspirator pump</a:t>
            </a:r>
            <a:endParaRPr lang="en-US" altLang="ja-JP" sz="1400" dirty="0" smtClean="0"/>
          </a:p>
          <a:p>
            <a:r>
              <a:rPr kumimoji="1" lang="en-US" altLang="ja-JP" sz="1400" dirty="0" smtClean="0"/>
              <a:t>After HHPR</a:t>
            </a:r>
          </a:p>
          <a:p>
            <a:pPr lvl="1"/>
            <a:r>
              <a:rPr kumimoji="1" lang="en-US" altLang="ja-JP" sz="1400" dirty="0" smtClean="0"/>
              <a:t>Evacuated with </a:t>
            </a:r>
            <a:r>
              <a:rPr kumimoji="1" lang="en-US" altLang="ja-JP" sz="1400" dirty="0" smtClean="0"/>
              <a:t>residual </a:t>
            </a:r>
            <a:r>
              <a:rPr kumimoji="1" lang="en-US" altLang="ja-JP" sz="1400" dirty="0" smtClean="0"/>
              <a:t>water</a:t>
            </a:r>
            <a:endParaRPr kumimoji="1" lang="en-US" altLang="ja-JP" sz="1400" dirty="0" smtClean="0"/>
          </a:p>
        </p:txBody>
      </p:sp>
      <p:pic>
        <p:nvPicPr>
          <p:cNvPr id="82948" name="Picture 4" descr="D:\HDC-UX500backup\SCC\2012冬横型水洗\photos\test cavity\DSCF9352 - コピ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717032"/>
            <a:ext cx="1872208" cy="1404156"/>
          </a:xfrm>
          <a:prstGeom prst="rect">
            <a:avLst/>
          </a:prstGeom>
          <a:noFill/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020272" y="3717032"/>
            <a:ext cx="14902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 smtClean="0">
                <a:solidFill>
                  <a:schemeClr val="bg1"/>
                </a:solidFill>
              </a:rPr>
              <a:t>Stainless steel nozzle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2" descr="D:\HDC-UX500backup\SCC\2012冬横型水洗\photos\DSCF9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157192"/>
            <a:ext cx="1872208" cy="1404156"/>
          </a:xfrm>
          <a:prstGeom prst="rect">
            <a:avLst/>
          </a:prstGeom>
          <a:noFill/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020273" y="5127575"/>
            <a:ext cx="18722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dirty="0" smtClean="0">
                <a:solidFill>
                  <a:schemeClr val="bg1"/>
                </a:solidFill>
              </a:rPr>
              <a:t>Teflon tube to aspirate water in pickup port</a:t>
            </a:r>
            <a:endParaRPr lang="ja-JP" altLang="en-US" sz="1000" dirty="0">
              <a:solidFill>
                <a:schemeClr val="bg1"/>
              </a:solidFill>
            </a:endParaRPr>
          </a:p>
        </p:txBody>
      </p:sp>
      <p:pic>
        <p:nvPicPr>
          <p:cNvPr id="14" name="Picture 3" descr="D:\HDC-UX500backup\SCC\2012冬横型水洗\photos\test cavity\DSCF93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836712"/>
            <a:ext cx="3672408" cy="2754306"/>
          </a:xfrm>
          <a:prstGeom prst="rect">
            <a:avLst/>
          </a:prstGeom>
          <a:noFill/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436096" y="908720"/>
            <a:ext cx="29506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solidFill>
                  <a:schemeClr val="bg1">
                    <a:lumMod val="95000"/>
                  </a:schemeClr>
                </a:solidFill>
              </a:rPr>
              <a:t>HHPR in clean booth at assembly area</a:t>
            </a:r>
            <a:endParaRPr lang="ja-JP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8" name="表 17"/>
          <p:cNvGraphicFramePr>
            <a:graphicFrameLocks noGrp="1"/>
          </p:cNvGraphicFramePr>
          <p:nvPr/>
        </p:nvGraphicFramePr>
        <p:xfrm>
          <a:off x="683568" y="2564904"/>
          <a:ext cx="31683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848"/>
                <a:gridCol w="1488504"/>
              </a:tblGrid>
              <a:tr h="194651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HHPR parameters (automatic operation)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Water Pressure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 </a:t>
                      </a:r>
                      <a:r>
                        <a:rPr kumimoji="1" lang="en-US" altLang="ja-JP" sz="1400" dirty="0" err="1" smtClean="0"/>
                        <a:t>MPa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Nozzle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l-GR" altLang="ja-JP" sz="1400" dirty="0" smtClean="0"/>
                        <a:t>Φ</a:t>
                      </a:r>
                      <a:r>
                        <a:rPr kumimoji="1" lang="en-US" altLang="ja-JP" sz="1400" dirty="0" smtClean="0"/>
                        <a:t>0.54mm</a:t>
                      </a:r>
                      <a:r>
                        <a:rPr kumimoji="1" lang="en-US" altLang="ja-JP" sz="1400" baseline="0" dirty="0" smtClean="0"/>
                        <a:t> x 6</a:t>
                      </a:r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Driving speed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 mm/sec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Rotation speed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</a:t>
                      </a:r>
                      <a:r>
                        <a:rPr kumimoji="1" lang="en-US" altLang="ja-JP" sz="1400" baseline="30000" dirty="0" smtClean="0"/>
                        <a:t>0</a:t>
                      </a:r>
                      <a:r>
                        <a:rPr kumimoji="1" lang="en-US" altLang="ja-JP" sz="1400" dirty="0" smtClean="0"/>
                        <a:t>/sec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65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Rinsing time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10-15 min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円/楕円 18"/>
          <p:cNvSpPr/>
          <p:nvPr/>
        </p:nvSpPr>
        <p:spPr>
          <a:xfrm>
            <a:off x="4644008" y="5157192"/>
            <a:ext cx="288032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Frequency tuners</a:t>
            </a:r>
            <a:endParaRPr kumimoji="1" lang="ja-JP" altLang="en-US" sz="36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2143" r="6428"/>
          <a:stretch>
            <a:fillRect/>
          </a:stretch>
        </p:blipFill>
        <p:spPr bwMode="auto">
          <a:xfrm>
            <a:off x="2051721" y="2204865"/>
            <a:ext cx="4608598" cy="341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195736" y="2348880"/>
            <a:ext cx="4359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Frequency tuner of SRF cavity for </a:t>
            </a:r>
            <a:r>
              <a:rPr kumimoji="1" lang="en-US" altLang="ja-JP" dirty="0" err="1" smtClean="0"/>
              <a:t>SuperKEKB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chemeClr val="accent1"/>
                </a:solidFill>
              </a:rPr>
              <a:t>HHPR application to </a:t>
            </a:r>
            <a:r>
              <a:rPr lang="en-US" altLang="ja-JP" sz="3200" b="1" dirty="0" smtClean="0">
                <a:solidFill>
                  <a:schemeClr val="accent1"/>
                </a:solidFill>
              </a:rPr>
              <a:t>degraded cavity module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D:\HDC-UX500backup\LHC-CC\LHCCC13\slide\IMG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462528" cy="4616704"/>
          </a:xfrm>
          <a:prstGeom prst="rect">
            <a:avLst/>
          </a:prstGeom>
          <a:noFill/>
        </p:spPr>
      </p:pic>
      <p:pic>
        <p:nvPicPr>
          <p:cNvPr id="2051" name="Picture 3" descr="D:\HDC-UX500backup\LHC-CC\LHCCC13\slide\IMG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12776"/>
            <a:ext cx="3600400" cy="2700300"/>
          </a:xfrm>
          <a:prstGeom prst="rect">
            <a:avLst/>
          </a:prstGeom>
          <a:noFill/>
        </p:spPr>
      </p:pic>
      <p:pic>
        <p:nvPicPr>
          <p:cNvPr id="2053" name="Picture 5" descr="D:\HDC-UX500backup\LHC-CC\LHCCC13\slide\IMG_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00808"/>
            <a:ext cx="2976331" cy="2232248"/>
          </a:xfrm>
          <a:prstGeom prst="rect">
            <a:avLst/>
          </a:prstGeom>
          <a:noFill/>
        </p:spPr>
      </p:pic>
      <p:pic>
        <p:nvPicPr>
          <p:cNvPr id="2052" name="Picture 4" descr="D:\HDC-UX500backup\LHC-CC\LHCCC13\slide\IMG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3816424" cy="2862318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539552" y="1484784"/>
            <a:ext cx="2805192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Taking out the inner conductor of the HPC</a:t>
            </a:r>
            <a:endParaRPr kumimoji="1"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2080" y="3501008"/>
            <a:ext cx="3525837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End beam pipes and HOM dampers were dismounted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4208" y="6381328"/>
            <a:ext cx="1911549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Setting the HHPR apparatus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9592" y="5877272"/>
            <a:ext cx="3528392" cy="52322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Before we applied HHPR, HPC and HOM dampers were dismounted</a:t>
            </a:r>
            <a:r>
              <a:rPr lang="en-US" altLang="ja-JP" sz="1400" dirty="0" smtClean="0"/>
              <a:t> in a clean booth.</a:t>
            </a:r>
            <a:endParaRPr kumimoji="1" lang="ja-JP" altLang="en-US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chemeClr val="accent1"/>
                </a:solidFill>
              </a:rPr>
              <a:t>HHPR application to </a:t>
            </a:r>
            <a:r>
              <a:rPr lang="en-US" altLang="ja-JP" sz="3200" b="1" dirty="0" smtClean="0">
                <a:solidFill>
                  <a:schemeClr val="accent1"/>
                </a:solidFill>
              </a:rPr>
              <a:t>degraded cavity module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D:\HDC-UX500backup\LHC-CC\LHCCC13\slide\IMG_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2144"/>
            <a:ext cx="3462528" cy="2596896"/>
          </a:xfrm>
          <a:prstGeom prst="rect">
            <a:avLst/>
          </a:prstGeom>
          <a:noFill/>
        </p:spPr>
      </p:pic>
      <p:pic>
        <p:nvPicPr>
          <p:cNvPr id="1028" name="Picture 4" descr="D:\HDC-UX500backup\LHC-CC\LHCCC13\slide\IMG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336160"/>
            <a:ext cx="3462528" cy="2596896"/>
          </a:xfrm>
          <a:prstGeom prst="rect">
            <a:avLst/>
          </a:prstGeom>
          <a:noFill/>
        </p:spPr>
      </p:pic>
      <p:pic>
        <p:nvPicPr>
          <p:cNvPr id="1029" name="Picture 5" descr="D:\HDC-UX500backup\LHC-CC\LHCCC13\slide\IMG_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4432"/>
            <a:ext cx="3462528" cy="2596896"/>
          </a:xfrm>
          <a:prstGeom prst="rect">
            <a:avLst/>
          </a:prstGeom>
          <a:noFill/>
        </p:spPr>
      </p:pic>
      <p:pic>
        <p:nvPicPr>
          <p:cNvPr id="1027" name="Picture 3" descr="D:\HDC-UX500backup\LHC-CC\LHCCC13\slide\IMG_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1472" y="1552184"/>
            <a:ext cx="3462528" cy="2596896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179512" y="1264152"/>
            <a:ext cx="18828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Opening the dummy flange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9832" y="1408168"/>
            <a:ext cx="8278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Water jets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6136" y="1624192"/>
            <a:ext cx="1182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Automatic drive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239" y="6016680"/>
            <a:ext cx="18364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High pressure water pump</a:t>
            </a:r>
            <a:endParaRPr kumimoji="1" lang="ja-JP" altLang="en-US" sz="1200" dirty="0"/>
          </a:p>
        </p:txBody>
      </p:sp>
      <p:pic>
        <p:nvPicPr>
          <p:cNvPr id="1031" name="Picture 7" descr="\\SCC-fs-2.kek.jp\SCCG-archive\HHPR for RingSCC\20121213_CAV-HHPR\20121211-20 photos\20121213\IMG_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784432"/>
            <a:ext cx="3462528" cy="2596896"/>
          </a:xfrm>
          <a:prstGeom prst="rect">
            <a:avLst/>
          </a:prstGeom>
          <a:noFill/>
        </p:spPr>
      </p:pic>
      <p:pic>
        <p:nvPicPr>
          <p:cNvPr id="1030" name="Picture 6" descr="D:\HDC-UX500backup\LHC-CC\LHCCC13\slide\IMG_00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1472" y="4144472"/>
            <a:ext cx="3462528" cy="2596896"/>
          </a:xfrm>
          <a:prstGeom prst="rect">
            <a:avLst/>
          </a:prstGeom>
          <a:noFill/>
        </p:spPr>
      </p:pic>
      <p:sp>
        <p:nvSpPr>
          <p:cNvPr id="13" name="テキスト ボックス 12"/>
          <p:cNvSpPr txBox="1"/>
          <p:nvPr/>
        </p:nvSpPr>
        <p:spPr>
          <a:xfrm>
            <a:off x="2555776" y="6016680"/>
            <a:ext cx="12166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Aspirator pumps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80312" y="6376720"/>
            <a:ext cx="15887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Evacuation after HHPR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2200" y="908720"/>
            <a:ext cx="250119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Rinsed area: cell and iris </a:t>
            </a:r>
          </a:p>
          <a:p>
            <a:r>
              <a:rPr lang="en-US" altLang="ja-JP" dirty="0" smtClean="0"/>
              <a:t>Rinsing time: 15 min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HPT results: </a:t>
            </a:r>
            <a:r>
              <a:rPr kumimoji="1" lang="en-US" altLang="ja-JP" sz="3200" b="1" dirty="0" err="1" smtClean="0">
                <a:solidFill>
                  <a:schemeClr val="accent1"/>
                </a:solidFill>
              </a:rPr>
              <a:t>Qo</a:t>
            </a:r>
            <a:r>
              <a:rPr kumimoji="1" lang="en-US" altLang="ja-JP" sz="3200" b="1" dirty="0" smtClean="0">
                <a:solidFill>
                  <a:schemeClr val="accent1"/>
                </a:solidFill>
              </a:rPr>
              <a:t> measurements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Leaked D11B cavity significantly degraded after re-assembling</a:t>
            </a:r>
          </a:p>
          <a:p>
            <a:r>
              <a:rPr lang="en-US" altLang="ja-JP" sz="1600" dirty="0" smtClean="0"/>
              <a:t>HHPR applied </a:t>
            </a:r>
            <a:r>
              <a:rPr lang="en-US" altLang="ja-JP" sz="1600" dirty="0" smtClean="0"/>
              <a:t>to D11B</a:t>
            </a:r>
          </a:p>
          <a:p>
            <a:r>
              <a:rPr lang="en-US" altLang="ja-JP" sz="1600" dirty="0" err="1" smtClean="0"/>
              <a:t>Qo</a:t>
            </a:r>
            <a:r>
              <a:rPr lang="en-US" altLang="ja-JP" sz="1600" dirty="0" smtClean="0"/>
              <a:t> sufficiently </a:t>
            </a:r>
            <a:r>
              <a:rPr lang="en-US" altLang="ja-JP" sz="1600" dirty="0" smtClean="0"/>
              <a:t>recovered after HHPR</a:t>
            </a:r>
          </a:p>
          <a:p>
            <a:r>
              <a:rPr lang="en-US" altLang="ja-JP" sz="1600" dirty="0" smtClean="0"/>
              <a:t>The D11B cavity was installed in the tunnel </a:t>
            </a:r>
            <a:r>
              <a:rPr lang="en-US" altLang="ja-JP" sz="1600" dirty="0"/>
              <a:t>(</a:t>
            </a:r>
            <a:r>
              <a:rPr lang="en-US" altLang="ja-JP" sz="1600" dirty="0" smtClean="0"/>
              <a:t>the D11C cavity was replaced)</a:t>
            </a:r>
          </a:p>
          <a:p>
            <a:r>
              <a:rPr lang="en-US" altLang="ja-JP" sz="1600" dirty="0" smtClean="0"/>
              <a:t>HHPR </a:t>
            </a:r>
            <a:r>
              <a:rPr lang="en-US" altLang="ja-JP" sz="1600" dirty="0" smtClean="0"/>
              <a:t>applied to </a:t>
            </a:r>
            <a:r>
              <a:rPr lang="en-US" altLang="ja-JP" sz="1600" dirty="0" smtClean="0"/>
              <a:t>D11C </a:t>
            </a:r>
          </a:p>
          <a:p>
            <a:r>
              <a:rPr lang="en-US" altLang="ja-JP" sz="1600" dirty="0" smtClean="0"/>
              <a:t>The RF performance drastically recovered</a:t>
            </a:r>
          </a:p>
          <a:p>
            <a:endParaRPr kumimoji="1" lang="ja-JP" altLang="en-US" sz="1600" dirty="0"/>
          </a:p>
        </p:txBody>
      </p:sp>
      <p:pic>
        <p:nvPicPr>
          <p:cNvPr id="1026" name="Picture 2" descr="D:\HDC-UX500backup\SCC\HF2014\figure\D11B-B03-recove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55836"/>
            <a:ext cx="3978196" cy="253400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55836"/>
            <a:ext cx="398145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043608" y="371703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D11B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088" y="371703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D11C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35043"/>
          <a:stretch>
            <a:fillRect/>
          </a:stretch>
        </p:blipFill>
        <p:spPr bwMode="auto">
          <a:xfrm>
            <a:off x="3995936" y="1052736"/>
            <a:ext cx="1800200" cy="126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311877"/>
            <a:ext cx="1944216" cy="140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653136"/>
            <a:ext cx="17277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97939" y="1379125"/>
            <a:ext cx="1919085" cy="141032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r="10524"/>
          <a:stretch>
            <a:fillRect/>
          </a:stretch>
        </p:blipFill>
        <p:spPr bwMode="auto">
          <a:xfrm>
            <a:off x="5724128" y="3212976"/>
            <a:ext cx="3157072" cy="117051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980728"/>
            <a:ext cx="1178386" cy="207454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88175" y="5229200"/>
            <a:ext cx="2991937" cy="1511968"/>
          </a:xfrm>
          <a:prstGeom prst="rect">
            <a:avLst/>
          </a:prstGeom>
          <a:noFill/>
        </p:spPr>
      </p:pic>
      <p:pic>
        <p:nvPicPr>
          <p:cNvPr id="10" name="図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4509120"/>
            <a:ext cx="1677304" cy="172819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00B0F0"/>
                </a:solidFill>
              </a:rPr>
              <a:t>Summary 1</a:t>
            </a:r>
            <a:endParaRPr kumimoji="1" lang="ja-JP" alt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1600" dirty="0" smtClean="0"/>
              <a:t>Many excellent tuner designs</a:t>
            </a:r>
            <a:endParaRPr lang="en-US" altLang="ja-JP" sz="1600" dirty="0" smtClean="0"/>
          </a:p>
          <a:p>
            <a:r>
              <a:rPr lang="en-US" altLang="ja-JP" sz="1600" dirty="0" smtClean="0"/>
              <a:t>Can select a suitable mechanism</a:t>
            </a:r>
          </a:p>
          <a:p>
            <a:pPr lvl="1"/>
            <a:r>
              <a:rPr lang="en-US" altLang="ja-JP" sz="1600" dirty="0" smtClean="0"/>
              <a:t>Reliable</a:t>
            </a:r>
          </a:p>
          <a:p>
            <a:pPr lvl="1"/>
            <a:r>
              <a:rPr lang="en-US" altLang="ja-JP" sz="1600" dirty="0" smtClean="0"/>
              <a:t>Compact</a:t>
            </a:r>
          </a:p>
          <a:p>
            <a:pPr lvl="1"/>
            <a:r>
              <a:rPr lang="en-US" altLang="ja-JP" sz="1600" dirty="0" smtClean="0"/>
              <a:t>Cost efficient</a:t>
            </a:r>
          </a:p>
          <a:p>
            <a:pPr lvl="1"/>
            <a:r>
              <a:rPr lang="en-US" altLang="ja-JP" sz="1600" dirty="0" smtClean="0"/>
              <a:t>Easy for maintenance</a:t>
            </a:r>
          </a:p>
          <a:p>
            <a:r>
              <a:rPr lang="en-US" altLang="ja-JP" sz="1600" dirty="0" smtClean="0"/>
              <a:t>Need to select cold or warm locations</a:t>
            </a:r>
          </a:p>
          <a:p>
            <a:r>
              <a:rPr kumimoji="1" lang="en-US" altLang="ja-JP" sz="1600" dirty="0" smtClean="0"/>
              <a:t>Lever system and </a:t>
            </a:r>
            <a:r>
              <a:rPr kumimoji="1" lang="en-US" altLang="ja-JP" sz="1600" dirty="0" err="1" smtClean="0"/>
              <a:t>piezoactuator</a:t>
            </a:r>
            <a:endParaRPr kumimoji="1" lang="en-US" altLang="ja-JP" sz="1600" dirty="0" smtClean="0"/>
          </a:p>
          <a:p>
            <a:pPr lvl="1"/>
            <a:r>
              <a:rPr lang="en-US" altLang="ja-JP" sz="1600" dirty="0" smtClean="0"/>
              <a:t>Familiar mechanism</a:t>
            </a:r>
          </a:p>
          <a:p>
            <a:pPr lvl="1"/>
            <a:r>
              <a:rPr lang="en-US" altLang="ja-JP" sz="1600" dirty="0" smtClean="0"/>
              <a:t>Reliable</a:t>
            </a:r>
          </a:p>
          <a:p>
            <a:pPr lvl="1"/>
            <a:r>
              <a:rPr lang="en-US" altLang="ja-JP" sz="1600" dirty="0" smtClean="0"/>
              <a:t>Long life</a:t>
            </a:r>
          </a:p>
          <a:p>
            <a:pPr lvl="2"/>
            <a:r>
              <a:rPr lang="en-US" altLang="ja-JP" sz="1600" dirty="0" smtClean="0"/>
              <a:t>TRISTAN/KEKB driver: 28 years old</a:t>
            </a:r>
          </a:p>
          <a:p>
            <a:pPr lvl="2"/>
            <a:r>
              <a:rPr lang="en-US" altLang="ja-JP" sz="1600" dirty="0" smtClean="0"/>
              <a:t>Will be used for </a:t>
            </a:r>
            <a:r>
              <a:rPr lang="en-US" altLang="ja-JP" sz="1600" dirty="0" err="1" smtClean="0"/>
              <a:t>SuperKEKB</a:t>
            </a:r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endParaRPr kumimoji="1" lang="en-US" altLang="ja-JP" sz="1600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869160"/>
            <a:ext cx="2736304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00B0F0"/>
                </a:solidFill>
              </a:rPr>
              <a:t>Summary 2</a:t>
            </a:r>
            <a:endParaRPr kumimoji="1" lang="ja-JP" alt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4525963"/>
          </a:xfrm>
        </p:spPr>
        <p:txBody>
          <a:bodyPr>
            <a:normAutofit/>
          </a:bodyPr>
          <a:lstStyle/>
          <a:p>
            <a:r>
              <a:rPr kumimoji="1" lang="en-US" altLang="ja-JP" sz="1400" dirty="0" smtClean="0"/>
              <a:t>Operational experience</a:t>
            </a:r>
          </a:p>
          <a:p>
            <a:pPr lvl="1"/>
            <a:r>
              <a:rPr lang="en-US" altLang="ja-JP" sz="1400" dirty="0" smtClean="0"/>
              <a:t>0.5 trip/day for 8 cavities at 1.4A operation</a:t>
            </a:r>
          </a:p>
          <a:p>
            <a:pPr lvl="1"/>
            <a:r>
              <a:rPr lang="en-US" altLang="ja-JP" sz="1400" dirty="0" smtClean="0"/>
              <a:t>Maintenance work to keep low trip rate</a:t>
            </a:r>
          </a:p>
          <a:p>
            <a:pPr lvl="2"/>
            <a:r>
              <a:rPr kumimoji="1" lang="en-US" altLang="ja-JP" sz="1400" dirty="0" smtClean="0"/>
              <a:t>Warm up</a:t>
            </a:r>
          </a:p>
          <a:p>
            <a:pPr lvl="2"/>
            <a:r>
              <a:rPr lang="en-US" altLang="ja-JP" sz="1400" dirty="0" smtClean="0"/>
              <a:t>RF conditioning of cavity</a:t>
            </a:r>
          </a:p>
          <a:p>
            <a:pPr lvl="2"/>
            <a:r>
              <a:rPr kumimoji="1" lang="en-US" altLang="ja-JP" sz="1400" dirty="0" smtClean="0"/>
              <a:t>Coupler conditioning with voltage biasing</a:t>
            </a:r>
          </a:p>
          <a:p>
            <a:pPr lvl="2"/>
            <a:r>
              <a:rPr lang="en-US" altLang="ja-JP" sz="1400" dirty="0" smtClean="0"/>
              <a:t>Adjustable coupling desired</a:t>
            </a:r>
          </a:p>
          <a:p>
            <a:pPr lvl="2"/>
            <a:r>
              <a:rPr lang="en-US" altLang="ja-JP" sz="1400" dirty="0" smtClean="0"/>
              <a:t>Greasing of tuner once a year</a:t>
            </a:r>
          </a:p>
          <a:p>
            <a:pPr lvl="1"/>
            <a:r>
              <a:rPr lang="en-US" altLang="ja-JP" sz="1400" dirty="0" smtClean="0"/>
              <a:t>Performance degradation</a:t>
            </a:r>
          </a:p>
          <a:p>
            <a:pPr lvl="2"/>
            <a:r>
              <a:rPr lang="en-US" altLang="ja-JP" sz="1400" dirty="0" smtClean="0"/>
              <a:t>KEKB cavities can provide 2 MV after </a:t>
            </a:r>
            <a:r>
              <a:rPr lang="en-US" altLang="ja-JP" sz="1400" dirty="0" smtClean="0"/>
              <a:t>10 years of </a:t>
            </a:r>
            <a:r>
              <a:rPr lang="en-US" altLang="ja-JP" sz="1400" dirty="0" smtClean="0"/>
              <a:t>operation</a:t>
            </a:r>
          </a:p>
          <a:p>
            <a:pPr lvl="2"/>
            <a:r>
              <a:rPr lang="en-US" altLang="ja-JP" sz="1400" dirty="0" smtClean="0"/>
              <a:t>Unloaded Q factors degraded with </a:t>
            </a:r>
            <a:r>
              <a:rPr lang="en-US" altLang="ja-JP" sz="1400" dirty="0" smtClean="0"/>
              <a:t>field emission</a:t>
            </a:r>
            <a:endParaRPr lang="en-US" altLang="ja-JP" sz="1400" dirty="0" smtClean="0"/>
          </a:p>
          <a:p>
            <a:endParaRPr lang="en-US" altLang="ja-JP" sz="1400" dirty="0" smtClean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4525963"/>
          </a:xfrm>
        </p:spPr>
        <p:txBody>
          <a:bodyPr>
            <a:normAutofit/>
          </a:bodyPr>
          <a:lstStyle/>
          <a:p>
            <a:r>
              <a:rPr kumimoji="1" lang="en-US" altLang="ja-JP" sz="1400" dirty="0" smtClean="0"/>
              <a:t>Performance recovery</a:t>
            </a:r>
            <a:endParaRPr lang="en-US" altLang="ja-JP" sz="1400" dirty="0" smtClean="0"/>
          </a:p>
          <a:p>
            <a:pPr lvl="1"/>
            <a:r>
              <a:rPr lang="en-US" altLang="ja-JP" sz="1400" dirty="0" smtClean="0"/>
              <a:t>Needed </a:t>
            </a:r>
            <a:r>
              <a:rPr lang="en-US" altLang="ja-JP" sz="1400" dirty="0" smtClean="0"/>
              <a:t>in </a:t>
            </a:r>
            <a:r>
              <a:rPr lang="en-US" altLang="ja-JP" sz="1400" dirty="0" smtClean="0"/>
              <a:t>the long term operation</a:t>
            </a:r>
            <a:endParaRPr kumimoji="1" lang="en-US" altLang="ja-JP" sz="1400" dirty="0" smtClean="0"/>
          </a:p>
          <a:p>
            <a:pPr lvl="1"/>
            <a:r>
              <a:rPr kumimoji="1" lang="en-US" altLang="ja-JP" sz="1400" dirty="0" smtClean="0"/>
              <a:t>Low risk, low cost and short period of time</a:t>
            </a:r>
          </a:p>
          <a:p>
            <a:pPr lvl="1"/>
            <a:r>
              <a:rPr lang="en-US" altLang="ja-JP" sz="1400" dirty="0" smtClean="0"/>
              <a:t>Horizontal HPR </a:t>
            </a:r>
            <a:r>
              <a:rPr lang="en-US" altLang="ja-JP" sz="1400" dirty="0" smtClean="0"/>
              <a:t>developed</a:t>
            </a:r>
          </a:p>
          <a:p>
            <a:pPr lvl="1"/>
            <a:r>
              <a:rPr lang="en-US" altLang="ja-JP" sz="1400" dirty="0" smtClean="0"/>
              <a:t>HHPR applied to tow degraded cavities</a:t>
            </a:r>
          </a:p>
          <a:p>
            <a:pPr lvl="1"/>
            <a:r>
              <a:rPr lang="en-US" altLang="ja-JP" sz="1400" dirty="0" smtClean="0"/>
              <a:t>Those cavities recovered successfully</a:t>
            </a:r>
          </a:p>
          <a:p>
            <a:endParaRPr lang="en-US" altLang="ja-JP" sz="1400" dirty="0" smtClean="0"/>
          </a:p>
          <a:p>
            <a:endParaRPr kumimoji="1" lang="en-US" altLang="ja-JP" sz="1400" dirty="0" smtClean="0"/>
          </a:p>
        </p:txBody>
      </p:sp>
      <p:pic>
        <p:nvPicPr>
          <p:cNvPr id="16" name="Picture 2" descr="D:\HDC-UX500backup\SCC\HF2014\figure\D11B-B03-recove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84984"/>
            <a:ext cx="2713132" cy="1728192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941168"/>
            <a:ext cx="259866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97152"/>
            <a:ext cx="3168352" cy="170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611560" y="4941168"/>
            <a:ext cx="2137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Trip rate during KEKB operation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95936" y="4941168"/>
            <a:ext cx="1603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Q degradation at 2 MV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660232" y="3068960"/>
            <a:ext cx="2290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Performance recovery after HHPR</a:t>
            </a:r>
            <a:endParaRPr kumimoji="1"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32240" y="3212976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D11B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32240" y="486916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D11C</a:t>
            </a:r>
            <a:endParaRPr kumimoji="1" lang="ja-JP" alt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1"/>
                </a:solidFill>
              </a:rPr>
              <a:t>Input coupler conditioning </a:t>
            </a:r>
            <a:r>
              <a:rPr lang="en-US" altLang="ja-JP" sz="3200" b="1" dirty="0" smtClean="0">
                <a:solidFill>
                  <a:schemeClr val="accent1"/>
                </a:solidFill>
              </a:rPr>
              <a:t>before cool-down</a:t>
            </a:r>
            <a:endParaRPr kumimoji="1" lang="ja-JP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D:\HDC-UX500backup\LHC-CC\LHCCC13\slide\condition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12976"/>
            <a:ext cx="5873148" cy="3532807"/>
          </a:xfrm>
          <a:prstGeom prst="rect">
            <a:avLst/>
          </a:prstGeom>
          <a:noFill/>
        </p:spPr>
      </p:pic>
      <p:pic>
        <p:nvPicPr>
          <p:cNvPr id="1027" name="Picture 3" descr="D:\HDC-UX500backup\LHC-CC\LHCCC13\slide\coupler.png"/>
          <p:cNvPicPr>
            <a:picLocks noChangeAspect="1" noChangeArrowheads="1"/>
          </p:cNvPicPr>
          <p:nvPr/>
        </p:nvPicPr>
        <p:blipFill>
          <a:blip r:embed="rId3" cstate="print"/>
          <a:srcRect l="13829" t="2272" r="4610" b="2272"/>
          <a:stretch>
            <a:fillRect/>
          </a:stretch>
        </p:blipFill>
        <p:spPr bwMode="auto">
          <a:xfrm rot="5400000">
            <a:off x="5669673" y="-116944"/>
            <a:ext cx="1910858" cy="4538251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323528" y="1052736"/>
            <a:ext cx="4104456" cy="203132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The input coupler has to be conditioned with fully reflected RF powers up to 300 kW before cool-down. This </a:t>
            </a:r>
            <a:r>
              <a:rPr kumimoji="1" lang="en-US" altLang="ja-JP" sz="1400" dirty="0" smtClean="0"/>
              <a:t>conditioning took longer time than usual. RF trips occurred many times below 120 kW by the vacuum </a:t>
            </a:r>
            <a:r>
              <a:rPr lang="en-US" altLang="ja-JP" sz="1400" dirty="0" smtClean="0"/>
              <a:t>pressure rise</a:t>
            </a:r>
            <a:r>
              <a:rPr kumimoji="1" lang="en-US" altLang="ja-JP" sz="1400" dirty="0" smtClean="0"/>
              <a:t>. </a:t>
            </a:r>
            <a:r>
              <a:rPr lang="en-US" altLang="ja-JP" sz="1400" dirty="0" smtClean="0"/>
              <a:t>Conditioning with minus biasing, especially at -600V, reduced the vacuum pressure rise and increased input RF powers. </a:t>
            </a:r>
            <a:r>
              <a:rPr lang="en-US" altLang="ja-JP" sz="1400" dirty="0" err="1" smtClean="0"/>
              <a:t>Multipacting</a:t>
            </a:r>
            <a:r>
              <a:rPr lang="en-US" altLang="ja-JP" sz="1400" dirty="0" smtClean="0"/>
              <a:t> at the outer conductor would be the cause of the vacuum pressure rise.</a:t>
            </a:r>
            <a:endParaRPr kumimoji="1" lang="ja-JP" altLang="en-US" sz="1400" dirty="0"/>
          </a:p>
        </p:txBody>
      </p:sp>
      <p:pic>
        <p:nvPicPr>
          <p:cNvPr id="1029" name="Picture 5" descr="D:\HDC-UX500backup\LHC-CC\LHCCC13\slide\MPma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140968"/>
            <a:ext cx="3115842" cy="3384376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8172400" y="5517232"/>
            <a:ext cx="73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x:Outer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40352" y="3717032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+:Inner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36296" y="4437112"/>
            <a:ext cx="116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o:Inner-outer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7584" y="3356992"/>
            <a:ext cx="213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Conditioning  history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1052736"/>
            <a:ext cx="19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KEKB input coupler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40152" y="2924944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MP map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-acc.kek.jp/kekb/History/Lum_Final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8944"/>
            <a:ext cx="9144000" cy="6504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Frequency tuner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1600" dirty="0" smtClean="0"/>
              <a:t>Functions</a:t>
            </a:r>
          </a:p>
          <a:p>
            <a:pPr lvl="1"/>
            <a:r>
              <a:rPr lang="en-US" altLang="ja-JP" sz="1600" dirty="0" smtClean="0"/>
              <a:t>Tune the cavity at an operating frequency</a:t>
            </a:r>
          </a:p>
          <a:p>
            <a:pPr lvl="1"/>
            <a:r>
              <a:rPr lang="en-US" altLang="ja-JP" sz="1600" dirty="0" smtClean="0"/>
              <a:t>Detune the cavity to compensate beam loading</a:t>
            </a:r>
          </a:p>
          <a:p>
            <a:pPr lvl="1"/>
            <a:r>
              <a:rPr lang="en-US" altLang="ja-JP" sz="1600" dirty="0" smtClean="0"/>
              <a:t>Detune the cavity far away when not used for operation</a:t>
            </a:r>
          </a:p>
          <a:p>
            <a:pPr lvl="1"/>
            <a:r>
              <a:rPr lang="en-US" altLang="ja-JP" sz="1600" dirty="0" smtClean="0"/>
              <a:t>Stabilize the RF amplitude and phase</a:t>
            </a:r>
          </a:p>
          <a:p>
            <a:r>
              <a:rPr lang="en-US" altLang="ja-JP" sz="1600" dirty="0" smtClean="0"/>
              <a:t>Frequency tuner designs </a:t>
            </a:r>
          </a:p>
          <a:p>
            <a:pPr lvl="1"/>
            <a:r>
              <a:rPr lang="en-US" altLang="ja-JP" sz="1600" dirty="0"/>
              <a:t>H</a:t>
            </a:r>
            <a:r>
              <a:rPr lang="en-US" altLang="ja-JP" sz="1600" dirty="0" smtClean="0"/>
              <a:t>ave advanced significantly</a:t>
            </a:r>
          </a:p>
          <a:p>
            <a:pPr lvl="1"/>
            <a:r>
              <a:rPr lang="en-US" altLang="ja-JP" sz="1600" dirty="0" smtClean="0"/>
              <a:t>Many excellent designs</a:t>
            </a:r>
          </a:p>
          <a:p>
            <a:pPr lvl="1"/>
            <a:r>
              <a:rPr lang="en-US" altLang="ja-JP" sz="1600" dirty="0" smtClean="0"/>
              <a:t>Select an appropriate design</a:t>
            </a:r>
            <a:endParaRPr lang="en-US" altLang="ja-JP" sz="1600" dirty="0"/>
          </a:p>
          <a:p>
            <a:pPr lvl="2"/>
            <a:r>
              <a:rPr lang="en-US" altLang="ja-JP" sz="1600" dirty="0" smtClean="0"/>
              <a:t>Mass production</a:t>
            </a:r>
          </a:p>
          <a:p>
            <a:pPr lvl="3"/>
            <a:r>
              <a:rPr lang="en-US" altLang="ja-JP" sz="1600" dirty="0" smtClean="0"/>
              <a:t>Compact </a:t>
            </a:r>
            <a:r>
              <a:rPr lang="en-US" altLang="ja-JP" sz="1600" dirty="0"/>
              <a:t>and cost efficient</a:t>
            </a:r>
          </a:p>
          <a:p>
            <a:pPr lvl="2"/>
            <a:r>
              <a:rPr lang="en-US" altLang="ja-JP" sz="1600" dirty="0"/>
              <a:t>Long term usage</a:t>
            </a:r>
          </a:p>
          <a:p>
            <a:pPr lvl="3"/>
            <a:r>
              <a:rPr lang="en-US" altLang="ja-JP" sz="1600" dirty="0"/>
              <a:t>Reliable and long life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880443" y="1696621"/>
            <a:ext cx="2133600" cy="15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945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Tuners at an early stage</a:t>
            </a:r>
            <a:endParaRPr kumimoji="1" lang="ja-JP" altLang="en-US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293096"/>
            <a:ext cx="3600000" cy="128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96752"/>
            <a:ext cx="29182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355582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148464" y="659848"/>
            <a:ext cx="2304256" cy="40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371082" y="674389"/>
            <a:ext cx="217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TRISTAN tuner at KEK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04248" y="692696"/>
            <a:ext cx="212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CESR at Cornell Univ.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3933056"/>
            <a:ext cx="150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CEBAF at JLAB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088" y="3861048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LEP at CERN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98072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Lever arm (x2) mechanism with stepping motor driver</a:t>
            </a:r>
          </a:p>
          <a:p>
            <a:r>
              <a:rPr lang="en-US" altLang="ja-JP" sz="1200" dirty="0" err="1" smtClean="0"/>
              <a:t>P</a:t>
            </a:r>
            <a:r>
              <a:rPr kumimoji="1" lang="en-US" altLang="ja-JP" sz="1200" dirty="0" err="1" smtClean="0"/>
              <a:t>iezoactuator</a:t>
            </a:r>
            <a:r>
              <a:rPr kumimoji="1" lang="en-US" altLang="ja-JP" sz="1200" dirty="0" smtClean="0"/>
              <a:t> </a:t>
            </a:r>
            <a:r>
              <a:rPr kumimoji="1" lang="en-US" altLang="ja-JP" sz="1200" dirty="0" err="1" smtClean="0"/>
              <a:t>subtuner</a:t>
            </a:r>
            <a:endParaRPr kumimoji="1" lang="ja-JP" altLang="en-US" sz="1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164288" y="980728"/>
            <a:ext cx="1676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Flex hinge (no backlash)</a:t>
            </a:r>
          </a:p>
          <a:p>
            <a:r>
              <a:rPr lang="en-US" altLang="ja-JP" sz="1200" dirty="0" smtClean="0"/>
              <a:t>Stepping motor driver</a:t>
            </a:r>
            <a:endParaRPr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31924" y="3573016"/>
            <a:ext cx="20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Three Ni bars with</a:t>
            </a:r>
          </a:p>
          <a:p>
            <a:r>
              <a:rPr lang="en-US" altLang="ja-JP" sz="1200" dirty="0" smtClean="0"/>
              <a:t>He gas cooling and coil heater </a:t>
            </a:r>
          </a:p>
          <a:p>
            <a:r>
              <a:rPr lang="en-US" altLang="ja-JP" sz="1200" dirty="0" err="1" smtClean="0"/>
              <a:t>Magnetostrictive</a:t>
            </a:r>
            <a:r>
              <a:rPr lang="en-US" altLang="ja-JP" sz="1200" dirty="0" smtClean="0"/>
              <a:t> </a:t>
            </a:r>
            <a:r>
              <a:rPr lang="en-US" altLang="ja-JP" sz="1200" dirty="0" err="1" smtClean="0"/>
              <a:t>subtuner</a:t>
            </a:r>
            <a:endParaRPr lang="ja-JP" altLang="en-US" sz="1200" dirty="0" smtClean="0"/>
          </a:p>
          <a:p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40191" y="4160113"/>
            <a:ext cx="2566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Drive shaft w</a:t>
            </a:r>
            <a:r>
              <a:rPr kumimoji="1" lang="en-US" altLang="ja-JP" sz="1200" dirty="0" smtClean="0"/>
              <a:t>ith stepping motor driver</a:t>
            </a:r>
            <a:endParaRPr kumimoji="1" lang="ja-JP" alt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5517232"/>
            <a:ext cx="3528392" cy="117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Summary of tuners at an early stage</a:t>
            </a:r>
            <a:endParaRPr kumimoji="1" lang="ja-JP" altLang="en-US" sz="32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428293"/>
              </p:ext>
            </p:extLst>
          </p:nvPr>
        </p:nvGraphicFramePr>
        <p:xfrm>
          <a:off x="611560" y="1412776"/>
          <a:ext cx="792088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512168"/>
                <a:gridCol w="1512168"/>
                <a:gridCol w="1656184"/>
                <a:gridCol w="1800200"/>
              </a:tblGrid>
              <a:tr h="255773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CEBAF</a:t>
                      </a:r>
                    </a:p>
                    <a:p>
                      <a:r>
                        <a:rPr kumimoji="1" lang="en-US" altLang="ja-JP" sz="1400" dirty="0" smtClean="0"/>
                        <a:t>5-cell x 1.5GHz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TRISTAN</a:t>
                      </a:r>
                    </a:p>
                    <a:p>
                      <a:r>
                        <a:rPr kumimoji="1" lang="en-US" altLang="ja-JP" sz="1400" dirty="0" smtClean="0"/>
                        <a:t>5 -cell x 508</a:t>
                      </a:r>
                      <a:r>
                        <a:rPr kumimoji="1" lang="en-US" altLang="ja-JP" sz="1400" baseline="0" dirty="0" smtClean="0"/>
                        <a:t> MHz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CESR III</a:t>
                      </a:r>
                    </a:p>
                    <a:p>
                      <a:r>
                        <a:rPr kumimoji="1" lang="en-US" altLang="ja-JP" sz="1400" dirty="0" smtClean="0"/>
                        <a:t>Single</a:t>
                      </a:r>
                      <a:r>
                        <a:rPr kumimoji="1" lang="en-US" altLang="ja-JP" sz="1400" baseline="0" dirty="0" smtClean="0"/>
                        <a:t> cell x </a:t>
                      </a:r>
                      <a:r>
                        <a:rPr kumimoji="1" lang="en-US" altLang="ja-JP" sz="1400" dirty="0" smtClean="0"/>
                        <a:t>500 MHz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LEP II</a:t>
                      </a:r>
                    </a:p>
                    <a:p>
                      <a:r>
                        <a:rPr kumimoji="1" lang="en-US" altLang="ja-JP" sz="1400" dirty="0" smtClean="0"/>
                        <a:t>4</a:t>
                      </a:r>
                      <a:r>
                        <a:rPr kumimoji="1" lang="en-US" altLang="ja-JP" sz="1400" baseline="0" dirty="0" smtClean="0"/>
                        <a:t> -cell x 325 MHz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Main tuner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Drive shaft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Lever arm (x2) with </a:t>
                      </a:r>
                      <a:r>
                        <a:rPr kumimoji="1" lang="en-US" altLang="ja-JP" sz="1400" baseline="0" dirty="0" smtClean="0"/>
                        <a:t>a screw jack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Flex hinge </a:t>
                      </a:r>
                    </a:p>
                    <a:p>
                      <a:r>
                        <a:rPr kumimoji="1" lang="en-US" altLang="ja-JP" sz="1400" dirty="0" smtClean="0"/>
                        <a:t>(no backlash)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Three Ni bars, inside</a:t>
                      </a:r>
                    </a:p>
                    <a:p>
                      <a:r>
                        <a:rPr kumimoji="1" lang="en-US" altLang="ja-JP" sz="1400" baseline="0" dirty="0" smtClean="0"/>
                        <a:t>(no backlash)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Driver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Stepping</a:t>
                      </a:r>
                      <a:r>
                        <a:rPr kumimoji="1" lang="en-US" altLang="ja-JP" sz="1400" baseline="0" dirty="0" smtClean="0"/>
                        <a:t> m</a:t>
                      </a:r>
                      <a:r>
                        <a:rPr kumimoji="1" lang="en-US" altLang="ja-JP" sz="1400" dirty="0" smtClean="0"/>
                        <a:t>otor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Stepping</a:t>
                      </a:r>
                      <a:r>
                        <a:rPr kumimoji="1" lang="en-US" altLang="ja-JP" sz="1400" baseline="0" dirty="0" smtClean="0"/>
                        <a:t> 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Stepping motor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He gas cooling and coil heating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Sub tuner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Piezo</a:t>
                      </a:r>
                      <a:r>
                        <a:rPr kumimoji="1" lang="en-US" altLang="ja-JP" sz="1400" baseline="0" dirty="0" err="1" smtClean="0"/>
                        <a:t>actuator</a:t>
                      </a:r>
                      <a:endParaRPr kumimoji="1" lang="en-US" altLang="ja-JP" sz="1400" baseline="0" dirty="0" smtClean="0"/>
                    </a:p>
                    <a:p>
                      <a:r>
                        <a:rPr kumimoji="1" lang="en-US" altLang="ja-JP" sz="1400" baseline="0" dirty="0" smtClean="0"/>
                        <a:t>55μm/1600V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Magnetostrictive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/>
                        <a:t>±1kHz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Sensitivity (kHz/mm)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500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80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320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Frequency range (kHz)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800(10</a:t>
                      </a:r>
                      <a:r>
                        <a:rPr kumimoji="1" lang="en-US" altLang="ja-JP" sz="1400" baseline="0" dirty="0" smtClean="0"/>
                        <a:t>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50</a:t>
                      </a:r>
                      <a:r>
                        <a:rPr kumimoji="1" lang="en-US" altLang="ja-JP" sz="1400" baseline="0" dirty="0" smtClean="0"/>
                        <a:t> (10Hz/s)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Precision (Hz)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Bandwidth (Hz)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220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2500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80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831098" y="0"/>
            <a:ext cx="23182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H </a:t>
            </a:r>
            <a:r>
              <a:rPr lang="en-US" altLang="ja-JP" sz="800" dirty="0" err="1"/>
              <a:t>Padamsee</a:t>
            </a:r>
            <a:r>
              <a:rPr lang="en-US" altLang="ja-JP" sz="800" dirty="0"/>
              <a:t>, RF Superconductivity for Accelerators</a:t>
            </a:r>
            <a:endParaRPr kumimoji="1" lang="ja-JP" alt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Tuner development for </a:t>
            </a:r>
            <a:r>
              <a:rPr kumimoji="1" lang="en-US" altLang="ja-JP" sz="3600" dirty="0" smtClean="0"/>
              <a:t>TRISTAN</a:t>
            </a:r>
            <a:r>
              <a:rPr kumimoji="1" lang="en-US" altLang="ja-JP" sz="3200" dirty="0" smtClean="0"/>
              <a:t> cavity at KEK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600" dirty="0" smtClean="0"/>
              <a:t>3-cell test cavity in 1984</a:t>
            </a:r>
          </a:p>
          <a:p>
            <a:pPr lvl="1"/>
            <a:r>
              <a:rPr lang="en-US" altLang="ja-JP" sz="1600" dirty="0" smtClean="0"/>
              <a:t>Scissor jack and </a:t>
            </a:r>
            <a:r>
              <a:rPr lang="en-US" altLang="ja-JP" sz="1600" dirty="0" err="1" smtClean="0"/>
              <a:t>piezostack</a:t>
            </a:r>
            <a:endParaRPr lang="en-US" altLang="ja-JP" sz="1600" dirty="0" smtClean="0"/>
          </a:p>
          <a:p>
            <a:r>
              <a:rPr kumimoji="1" lang="en-US" altLang="ja-JP" sz="1600" dirty="0" smtClean="0"/>
              <a:t>5-cell test cavity in 1985</a:t>
            </a:r>
          </a:p>
          <a:p>
            <a:pPr lvl="1"/>
            <a:r>
              <a:rPr lang="en-US" altLang="ja-JP" sz="1600" dirty="0" smtClean="0"/>
              <a:t>Screw jack and </a:t>
            </a:r>
            <a:r>
              <a:rPr lang="en-US" altLang="ja-JP" sz="1600" dirty="0" err="1" smtClean="0"/>
              <a:t>piezostack</a:t>
            </a:r>
            <a:endParaRPr lang="en-US" altLang="ja-JP" sz="1600" dirty="0" smtClean="0"/>
          </a:p>
          <a:p>
            <a:r>
              <a:rPr kumimoji="1" lang="en-US" altLang="ja-JP" sz="1600" dirty="0" smtClean="0"/>
              <a:t>TRISTAN 5-cell cavity from 1986 to 1995</a:t>
            </a:r>
          </a:p>
          <a:p>
            <a:pPr lvl="1"/>
            <a:r>
              <a:rPr lang="en-US" altLang="ja-JP" sz="1600" dirty="0" smtClean="0"/>
              <a:t>Lever arm (x2) with screw jack and </a:t>
            </a:r>
            <a:r>
              <a:rPr lang="en-US" altLang="ja-JP" sz="1600" dirty="0" err="1" smtClean="0"/>
              <a:t>piezostack</a:t>
            </a:r>
            <a:endParaRPr kumimoji="1" lang="ja-JP" alt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41214" y="2299346"/>
            <a:ext cx="3087080" cy="549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556792"/>
            <a:ext cx="2880320" cy="507067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5292080" y="4509120"/>
            <a:ext cx="57606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868144" y="5085184"/>
            <a:ext cx="1440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t="13414" b="13414"/>
          <a:stretch>
            <a:fillRect/>
          </a:stretch>
        </p:blipFill>
        <p:spPr bwMode="auto">
          <a:xfrm rot="5400000">
            <a:off x="4147625" y="1304495"/>
            <a:ext cx="2144894" cy="144016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右矢印 9"/>
          <p:cNvSpPr/>
          <p:nvPr/>
        </p:nvSpPr>
        <p:spPr>
          <a:xfrm>
            <a:off x="3635896" y="2060848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KEKB and </a:t>
            </a:r>
            <a:r>
              <a:rPr kumimoji="1" lang="en-US" altLang="ja-JP" sz="3200" dirty="0" err="1" smtClean="0"/>
              <a:t>SuperKEKB</a:t>
            </a:r>
            <a:r>
              <a:rPr kumimoji="1" lang="en-US" altLang="ja-JP" sz="3200" dirty="0" smtClean="0"/>
              <a:t> Tuner</a:t>
            </a:r>
            <a:endParaRPr kumimoji="1" lang="ja-JP" altLang="en-US" sz="3200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KEKB single cell cavity (1998-2010)</a:t>
            </a:r>
          </a:p>
          <a:p>
            <a:pPr marL="742950" lvl="2" indent="-342900"/>
            <a:r>
              <a:rPr lang="en-US" altLang="ja-JP" sz="1600" dirty="0" smtClean="0"/>
              <a:t>Same tuner drivers used</a:t>
            </a:r>
          </a:p>
          <a:p>
            <a:pPr marL="742950" lvl="2" indent="-342900"/>
            <a:r>
              <a:rPr lang="en-US" altLang="ja-JP" sz="1600" dirty="0" smtClean="0"/>
              <a:t>Lever arm(x0.5)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ja-JP" sz="1600" dirty="0" err="1" smtClean="0"/>
              <a:t>SuperKEKB</a:t>
            </a:r>
            <a:endParaRPr lang="en-US" altLang="ja-JP" sz="1600" dirty="0" smtClean="0"/>
          </a:p>
          <a:p>
            <a:pPr marL="742950" lvl="2" indent="-342900"/>
            <a:r>
              <a:rPr lang="en-US" altLang="ja-JP" sz="1600" dirty="0" smtClean="0"/>
              <a:t>Tuner drivers renewed</a:t>
            </a:r>
          </a:p>
          <a:p>
            <a:pPr marL="742950" lvl="2" indent="-342900"/>
            <a:r>
              <a:rPr lang="en-US" altLang="ja-JP" sz="1600" dirty="0" err="1" smtClean="0"/>
              <a:t>piezostacks</a:t>
            </a:r>
            <a:r>
              <a:rPr lang="en-US" altLang="ja-JP" sz="1600" dirty="0" smtClean="0"/>
              <a:t>, stepping motors, harmonic gears, etc.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altLang="ja-JP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56992"/>
            <a:ext cx="3410719" cy="326441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931" y="3284984"/>
            <a:ext cx="4357125" cy="350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3347864" y="4221088"/>
            <a:ext cx="288032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3779912" y="4509120"/>
            <a:ext cx="151216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80112" y="3501008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Tuner driver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4168" y="6237312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Lever arm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>
            <a:stCxn id="9" idx="0"/>
          </p:cNvCxnSpPr>
          <p:nvPr/>
        </p:nvCxnSpPr>
        <p:spPr>
          <a:xfrm flipH="1" flipV="1">
            <a:off x="6156176" y="5877272"/>
            <a:ext cx="489107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9" idx="0"/>
          </p:cNvCxnSpPr>
          <p:nvPr/>
        </p:nvCxnSpPr>
        <p:spPr>
          <a:xfrm flipV="1">
            <a:off x="6645283" y="5589240"/>
            <a:ext cx="591013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8" idx="2"/>
          </p:cNvCxnSpPr>
          <p:nvPr/>
        </p:nvCxnSpPr>
        <p:spPr>
          <a:xfrm flipH="1">
            <a:off x="6228184" y="3870340"/>
            <a:ext cx="15476" cy="782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8" idx="2"/>
          </p:cNvCxnSpPr>
          <p:nvPr/>
        </p:nvCxnSpPr>
        <p:spPr>
          <a:xfrm flipV="1">
            <a:off x="6243660" y="3861048"/>
            <a:ext cx="1352676" cy="9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764704"/>
            <a:ext cx="2664296" cy="2519376"/>
          </a:xfrm>
          <a:prstGeom prst="rect">
            <a:avLst/>
          </a:prstGeom>
          <a:noFill/>
        </p:spPr>
      </p:pic>
      <p:sp>
        <p:nvSpPr>
          <p:cNvPr id="19" name="テキスト ボックス 18"/>
          <p:cNvSpPr txBox="1"/>
          <p:nvPr/>
        </p:nvSpPr>
        <p:spPr>
          <a:xfrm>
            <a:off x="5796136" y="1556792"/>
            <a:ext cx="1154547" cy="64633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/>
              <a:t>Stepping motor</a:t>
            </a:r>
          </a:p>
          <a:p>
            <a:pPr algn="ctr"/>
            <a:r>
              <a:rPr lang="en-US" altLang="ja-JP" sz="1200" dirty="0" smtClean="0"/>
              <a:t>&amp;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H</a:t>
            </a:r>
            <a:r>
              <a:rPr kumimoji="1" lang="en-US" altLang="ja-JP" sz="1200" dirty="0" smtClean="0"/>
              <a:t>armonic gear</a:t>
            </a:r>
            <a:endParaRPr kumimoji="1" lang="ja-JP" altLang="en-US" sz="1200" dirty="0"/>
          </a:p>
        </p:txBody>
      </p:sp>
      <p:sp>
        <p:nvSpPr>
          <p:cNvPr id="23" name="正方形/長方形 22"/>
          <p:cNvSpPr/>
          <p:nvPr/>
        </p:nvSpPr>
        <p:spPr>
          <a:xfrm>
            <a:off x="7452320" y="1484784"/>
            <a:ext cx="720080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956376" y="1052736"/>
            <a:ext cx="576064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7164288" y="1988840"/>
            <a:ext cx="792088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868144" y="908720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Tuner driver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Renewed driver and its response</a:t>
            </a:r>
            <a:endParaRPr kumimoji="1" lang="ja-JP" altLang="en-US" sz="3200" dirty="0"/>
          </a:p>
        </p:txBody>
      </p:sp>
      <p:pic>
        <p:nvPicPr>
          <p:cNvPr id="3074" name="Picture 2" descr="D:\HDC-UX500backup\SCC\HF2014\figure\Piez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77072"/>
            <a:ext cx="4081080" cy="2446362"/>
          </a:xfrm>
          <a:prstGeom prst="rect">
            <a:avLst/>
          </a:prstGeom>
          <a:noFill/>
        </p:spPr>
      </p:pic>
      <p:pic>
        <p:nvPicPr>
          <p:cNvPr id="3075" name="Picture 3" descr="D:\HDC-UX500backup\SCC\HF2014\figure\Tu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077269" cy="243493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227" y="980728"/>
            <a:ext cx="3514725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057275" y="1052736"/>
            <a:ext cx="2657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Setting the renewed tuner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908720"/>
            <a:ext cx="186942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/>
              <a:t>Screw jack response</a:t>
            </a:r>
          </a:p>
          <a:p>
            <a:r>
              <a:rPr lang="en-US" altLang="ja-JP" sz="1600" dirty="0" err="1" smtClean="0"/>
              <a:t>Δf</a:t>
            </a:r>
            <a:r>
              <a:rPr lang="en-US" altLang="ja-JP" sz="1600" dirty="0" smtClean="0"/>
              <a:t>: 256 kHz (160kg)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4128" y="3861048"/>
            <a:ext cx="172034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Piezo</a:t>
            </a:r>
            <a:r>
              <a:rPr lang="en-US" altLang="ja-JP" sz="1600" dirty="0" smtClean="0"/>
              <a:t> response</a:t>
            </a:r>
          </a:p>
          <a:p>
            <a:r>
              <a:rPr lang="en-US" altLang="ja-JP" sz="1600" dirty="0" err="1" smtClean="0"/>
              <a:t>Δf</a:t>
            </a:r>
            <a:r>
              <a:rPr lang="en-US" altLang="ja-JP" sz="1600" dirty="0" smtClean="0"/>
              <a:t>: 8.9 kHz (800 V)</a:t>
            </a:r>
            <a:endParaRPr kumimoji="1" lang="ja-JP" altLang="en-US" sz="16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323528" y="3717032"/>
          <a:ext cx="4032448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160240"/>
              </a:tblGrid>
              <a:tr h="255773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SuperKEKB</a:t>
                      </a:r>
                      <a:endParaRPr kumimoji="1" lang="en-US" altLang="ja-JP" sz="1400" dirty="0" smtClean="0"/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Frequency (MHz)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509 MHz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Bandwidth (Hz)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10000 Hz (</a:t>
                      </a:r>
                      <a:r>
                        <a:rPr kumimoji="1" lang="en-US" altLang="ja-JP" sz="1400" dirty="0" err="1" smtClean="0"/>
                        <a:t>Qe</a:t>
                      </a:r>
                      <a:r>
                        <a:rPr kumimoji="1" lang="en-US" altLang="ja-JP" sz="1400" dirty="0" smtClean="0"/>
                        <a:t>=5E4)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577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Main tuner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Lever arm (x0.5)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Tuner</a:t>
                      </a:r>
                      <a:r>
                        <a:rPr kumimoji="1" lang="en-US" altLang="ja-JP" sz="1400" baseline="0" dirty="0" smtClean="0"/>
                        <a:t> d</a:t>
                      </a:r>
                      <a:r>
                        <a:rPr kumimoji="1" lang="en-US" altLang="ja-JP" sz="1400" dirty="0" smtClean="0"/>
                        <a:t>river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Stepping</a:t>
                      </a:r>
                      <a:r>
                        <a:rPr kumimoji="1" lang="en-US" altLang="ja-JP" sz="1400" baseline="0" dirty="0" smtClean="0"/>
                        <a:t> motor</a:t>
                      </a:r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Sub tuner</a:t>
                      </a:r>
                    </a:p>
                    <a:p>
                      <a:r>
                        <a:rPr kumimoji="1" lang="en-US" altLang="ja-JP" sz="1400" dirty="0" smtClean="0"/>
                        <a:t>Stroke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Piezo</a:t>
                      </a:r>
                      <a:r>
                        <a:rPr kumimoji="1" lang="en-US" altLang="ja-JP" sz="1400" baseline="0" dirty="0" err="1" smtClean="0"/>
                        <a:t>actuator</a:t>
                      </a:r>
                      <a:endParaRPr kumimoji="1" lang="en-US" altLang="ja-JP" sz="1400" baseline="0" dirty="0" smtClean="0"/>
                    </a:p>
                    <a:p>
                      <a:r>
                        <a:rPr kumimoji="1" lang="en-US" altLang="ja-JP" sz="1400" baseline="0" dirty="0" smtClean="0"/>
                        <a:t>64 (</a:t>
                      </a:r>
                      <a:r>
                        <a:rPr kumimoji="1" lang="en-US" altLang="ja-JP" sz="1400" baseline="0" dirty="0" smtClean="0">
                          <a:solidFill>
                            <a:srgbClr val="0070C0"/>
                          </a:solidFill>
                        </a:rPr>
                        <a:t>55</a:t>
                      </a:r>
                      <a:r>
                        <a:rPr kumimoji="1" lang="en-US" altLang="ja-JP" sz="1400" baseline="0" dirty="0" smtClean="0"/>
                        <a:t>) </a:t>
                      </a:r>
                      <a:r>
                        <a:rPr kumimoji="1" lang="en-US" altLang="ja-JP" sz="1400" baseline="0" dirty="0" err="1" smtClean="0"/>
                        <a:t>μm</a:t>
                      </a:r>
                      <a:r>
                        <a:rPr kumimoji="1" lang="en-US" altLang="ja-JP" sz="1400" baseline="0" dirty="0" smtClean="0"/>
                        <a:t>/800V (</a:t>
                      </a:r>
                      <a:r>
                        <a:rPr kumimoji="1" lang="en-US" altLang="ja-JP" sz="1400" baseline="0" dirty="0" smtClean="0">
                          <a:solidFill>
                            <a:srgbClr val="0070C0"/>
                          </a:solidFill>
                        </a:rPr>
                        <a:t>1600V</a:t>
                      </a:r>
                      <a:r>
                        <a:rPr kumimoji="1" lang="en-US" altLang="ja-JP" sz="1400" baseline="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Sensitivity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400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kHz/mm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Frequency range (kHz)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400 KHz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573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Stiffness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400 kg/mm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3851920" y="5229200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</a:rPr>
              <a:t>KEKB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2210</Words>
  <Application>Microsoft Office PowerPoint</Application>
  <PresentationFormat>画面に合わせる (4:3)</PresentationFormat>
  <Paragraphs>553</Paragraphs>
  <Slides>37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Times New Roman</vt:lpstr>
      <vt:lpstr>Office テーマ</vt:lpstr>
      <vt:lpstr>Other Issues</vt:lpstr>
      <vt:lpstr>Outline</vt:lpstr>
      <vt:lpstr>Frequency tuners</vt:lpstr>
      <vt:lpstr>Frequency tuner</vt:lpstr>
      <vt:lpstr>Tuners at an early stage</vt:lpstr>
      <vt:lpstr>Summary of tuners at an early stage</vt:lpstr>
      <vt:lpstr>Tuner development for TRISTAN cavity at KEK</vt:lpstr>
      <vt:lpstr>KEKB and SuperKEKB Tuner</vt:lpstr>
      <vt:lpstr>Renewed driver and its response</vt:lpstr>
      <vt:lpstr>STF(Superconducting RF Test Facility) at KEK</vt:lpstr>
      <vt:lpstr>Coaxial blade tuner</vt:lpstr>
      <vt:lpstr>Saclay/DESY tuner</vt:lpstr>
      <vt:lpstr>KEK slide-jack tuner</vt:lpstr>
      <vt:lpstr>Other excellent tuner designs</vt:lpstr>
      <vt:lpstr>Other excellent tuner designs</vt:lpstr>
      <vt:lpstr>Summary table</vt:lpstr>
      <vt:lpstr>Summary of tuner designs</vt:lpstr>
      <vt:lpstr>Operating experience</vt:lpstr>
      <vt:lpstr>Overview of KEKB e+e- collider</vt:lpstr>
      <vt:lpstr>SRF accelerating cavities</vt:lpstr>
      <vt:lpstr>RF trip statistics</vt:lpstr>
      <vt:lpstr>Maintenance work</vt:lpstr>
      <vt:lpstr>Troubles</vt:lpstr>
      <vt:lpstr>Degradation of cavity performance</vt:lpstr>
      <vt:lpstr>Summary of operating experience</vt:lpstr>
      <vt:lpstr>Performance recovery</vt:lpstr>
      <vt:lpstr>Motivation of developing HHPR for performance recovery</vt:lpstr>
      <vt:lpstr>Horizontal HPR R&amp;D using prototype test cavity</vt:lpstr>
      <vt:lpstr>Improvements of HHPR for application to cryomodule</vt:lpstr>
      <vt:lpstr>HHPR application to degraded cavity module</vt:lpstr>
      <vt:lpstr>HHPR application to degraded cavity module</vt:lpstr>
      <vt:lpstr>HPT results: Qo measurements</vt:lpstr>
      <vt:lpstr>Summary 1</vt:lpstr>
      <vt:lpstr>Summary 2</vt:lpstr>
      <vt:lpstr>Backup</vt:lpstr>
      <vt:lpstr>Input coupler conditioning before cool-down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20140922Slide</dc:title>
  <dc:creator>morita624</dc:creator>
  <cp:lastModifiedBy>yoshiyuki morita</cp:lastModifiedBy>
  <cp:revision>241</cp:revision>
  <dcterms:created xsi:type="dcterms:W3CDTF">2014-09-22T05:01:08Z</dcterms:created>
  <dcterms:modified xsi:type="dcterms:W3CDTF">2014-10-10T21:28:12Z</dcterms:modified>
</cp:coreProperties>
</file>