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64" r:id="rId3"/>
    <p:sldId id="265" r:id="rId4"/>
    <p:sldId id="267" r:id="rId5"/>
    <p:sldId id="268" r:id="rId6"/>
    <p:sldId id="266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1" r:id="rId16"/>
    <p:sldId id="270" r:id="rId17"/>
    <p:sldId id="283" r:id="rId18"/>
    <p:sldId id="284" r:id="rId19"/>
    <p:sldId id="285" r:id="rId20"/>
    <p:sldId id="304" r:id="rId21"/>
    <p:sldId id="291" r:id="rId22"/>
    <p:sldId id="286" r:id="rId23"/>
    <p:sldId id="290" r:id="rId24"/>
    <p:sldId id="289" r:id="rId25"/>
    <p:sldId id="287" r:id="rId26"/>
    <p:sldId id="288" r:id="rId27"/>
    <p:sldId id="307" r:id="rId28"/>
    <p:sldId id="292" r:id="rId29"/>
    <p:sldId id="300" r:id="rId30"/>
    <p:sldId id="301" r:id="rId31"/>
    <p:sldId id="302" r:id="rId32"/>
    <p:sldId id="293" r:id="rId33"/>
    <p:sldId id="305" r:id="rId34"/>
    <p:sldId id="294" r:id="rId35"/>
    <p:sldId id="295" r:id="rId36"/>
    <p:sldId id="296" r:id="rId37"/>
    <p:sldId id="299" r:id="rId38"/>
    <p:sldId id="306" r:id="rId39"/>
    <p:sldId id="297" r:id="rId40"/>
    <p:sldId id="298" r:id="rId41"/>
    <p:sldId id="308" r:id="rId4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1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7B15E-2400-4B75-8DAA-B4A465B08AEB}" type="datetimeFigureOut">
              <a:rPr lang="zh-CN" altLang="en-US" smtClean="0"/>
              <a:t>2014-10-9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E2512-7122-4303-A679-8BF6982783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046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05A91F-AE44-48E5-BA79-EB69539F14D4}" type="slidenum">
              <a:rPr lang="en-US" altLang="zh-CN"/>
              <a:pPr/>
              <a:t>33</a:t>
            </a:fld>
            <a:endParaRPr lang="en-US" altLang="zh-CN"/>
          </a:p>
        </p:txBody>
      </p:sp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zh-CN" dirty="0"/>
              <a:t>“To obtain an accurate estimate, we will need to know the </a:t>
            </a:r>
            <a:r>
              <a:rPr lang="en-US" altLang="zh-CN" dirty="0" err="1"/>
              <a:t>SuperB</a:t>
            </a:r>
            <a:r>
              <a:rPr lang="en-US" altLang="zh-CN" dirty="0"/>
              <a:t> impedances, and to know the distribution of these impedances.”</a:t>
            </a:r>
          </a:p>
          <a:p>
            <a:pPr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1229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C7232C2F-E42E-4941-A384-94FF648AF89B}" type="slidenum">
              <a:rPr lang="en-US" altLang="zh-CN" sz="1200"/>
              <a:pPr algn="r"/>
              <a:t>33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3277351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3EA6-4A54-42FA-863F-AF37FE22FA6F}" type="datetimeFigureOut">
              <a:rPr lang="zh-CN" altLang="en-US" smtClean="0"/>
              <a:t>2014-10-9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5E0A-8A44-4001-813F-2612A9148C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096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3EA6-4A54-42FA-863F-AF37FE22FA6F}" type="datetimeFigureOut">
              <a:rPr lang="zh-CN" altLang="en-US" smtClean="0"/>
              <a:t>2014-10-9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5E0A-8A44-4001-813F-2612A9148C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14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3EA6-4A54-42FA-863F-AF37FE22FA6F}" type="datetimeFigureOut">
              <a:rPr lang="zh-CN" altLang="en-US" smtClean="0"/>
              <a:t>2014-10-9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5E0A-8A44-4001-813F-2612A9148C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18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3EA6-4A54-42FA-863F-AF37FE22FA6F}" type="datetimeFigureOut">
              <a:rPr lang="zh-CN" altLang="en-US" smtClean="0"/>
              <a:t>2014-10-9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5E0A-8A44-4001-813F-2612A9148C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437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3EA6-4A54-42FA-863F-AF37FE22FA6F}" type="datetimeFigureOut">
              <a:rPr lang="zh-CN" altLang="en-US" smtClean="0"/>
              <a:t>2014-10-9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5E0A-8A44-4001-813F-2612A9148C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2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3EA6-4A54-42FA-863F-AF37FE22FA6F}" type="datetimeFigureOut">
              <a:rPr lang="zh-CN" altLang="en-US" smtClean="0"/>
              <a:t>2014-10-9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5E0A-8A44-4001-813F-2612A9148C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78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3EA6-4A54-42FA-863F-AF37FE22FA6F}" type="datetimeFigureOut">
              <a:rPr lang="zh-CN" altLang="en-US" smtClean="0"/>
              <a:t>2014-10-9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5E0A-8A44-4001-813F-2612A9148C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82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3EA6-4A54-42FA-863F-AF37FE22FA6F}" type="datetimeFigureOut">
              <a:rPr lang="zh-CN" altLang="en-US" smtClean="0"/>
              <a:t>2014-10-9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5E0A-8A44-4001-813F-2612A9148C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51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3EA6-4A54-42FA-863F-AF37FE22FA6F}" type="datetimeFigureOut">
              <a:rPr lang="zh-CN" altLang="en-US" smtClean="0"/>
              <a:t>2014-10-9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5E0A-8A44-4001-813F-2612A9148C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98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3EA6-4A54-42FA-863F-AF37FE22FA6F}" type="datetimeFigureOut">
              <a:rPr lang="zh-CN" altLang="en-US" smtClean="0"/>
              <a:t>2014-10-9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5E0A-8A44-4001-813F-2612A9148C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389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3EA6-4A54-42FA-863F-AF37FE22FA6F}" type="datetimeFigureOut">
              <a:rPr lang="zh-CN" altLang="en-US" smtClean="0"/>
              <a:t>2014-10-9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5E0A-8A44-4001-813F-2612A9148C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45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93EA6-4A54-42FA-863F-AF37FE22FA6F}" type="datetimeFigureOut">
              <a:rPr lang="zh-CN" altLang="en-US" smtClean="0"/>
              <a:t>2014-10-9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B5E0A-8A44-4001-813F-2612A9148C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25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zhangy@ihep.ac.c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0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lep.web.cern.ch/content/accelerator-challenge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4000" dirty="0" smtClean="0"/>
              <a:t>Beam-Beam Effects in the CEPC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K. </a:t>
            </a:r>
            <a:r>
              <a:rPr lang="en-US" altLang="zh-CN" dirty="0" err="1" smtClean="0"/>
              <a:t>Ohmi</a:t>
            </a:r>
            <a:r>
              <a:rPr lang="en-US" altLang="zh-CN" dirty="0" smtClean="0"/>
              <a:t>(KEK), D. </a:t>
            </a:r>
            <a:r>
              <a:rPr lang="en-US" altLang="zh-CN" dirty="0" err="1" smtClean="0"/>
              <a:t>Shatilov</a:t>
            </a:r>
            <a:r>
              <a:rPr lang="en-US" altLang="zh-CN" dirty="0" smtClean="0"/>
              <a:t>(BINP), Y. Zhang*(IHEP)</a:t>
            </a:r>
          </a:p>
          <a:p>
            <a:r>
              <a:rPr lang="en-US" altLang="zh-CN" dirty="0" smtClean="0">
                <a:hlinkClick r:id="rId2"/>
              </a:rPr>
              <a:t>zhangy@ihep.ac.cn</a:t>
            </a:r>
            <a:endParaRPr lang="en-US" altLang="zh-CN" dirty="0" smtClean="0"/>
          </a:p>
          <a:p>
            <a:r>
              <a:rPr lang="en-US" altLang="zh-CN" sz="1900" dirty="0" smtClean="0"/>
              <a:t>Presented in </a:t>
            </a:r>
            <a:r>
              <a:rPr lang="en-US" altLang="zh-CN" sz="1900" dirty="0"/>
              <a:t>The 55th ICFA Advanced Beam Dynamics Workshop on </a:t>
            </a:r>
            <a:r>
              <a:rPr lang="en-US" altLang="zh-CN" sz="1900" dirty="0" smtClean="0"/>
              <a:t/>
            </a:r>
            <a:br>
              <a:rPr lang="en-US" altLang="zh-CN" sz="1900" dirty="0" smtClean="0"/>
            </a:br>
            <a:r>
              <a:rPr lang="en-US" altLang="zh-CN" sz="1900" dirty="0"/>
              <a:t>High Luminosity Circular </a:t>
            </a:r>
            <a:r>
              <a:rPr lang="en-US" altLang="zh-CN" sz="1900" dirty="0" err="1"/>
              <a:t>e</a:t>
            </a:r>
            <a:r>
              <a:rPr lang="en-US" altLang="zh-CN" sz="1900" baseline="30000" dirty="0" err="1"/>
              <a:t>+</a:t>
            </a:r>
            <a:r>
              <a:rPr lang="en-US" altLang="zh-CN" sz="1900" dirty="0" err="1"/>
              <a:t>e</a:t>
            </a:r>
            <a:r>
              <a:rPr lang="en-US" altLang="zh-CN" sz="1900" baseline="30000" dirty="0"/>
              <a:t>-</a:t>
            </a:r>
            <a:r>
              <a:rPr lang="en-US" altLang="zh-CN" sz="1900" dirty="0"/>
              <a:t> Colliders – Higgs </a:t>
            </a:r>
            <a:r>
              <a:rPr lang="en-US" altLang="zh-CN" sz="1900" dirty="0" smtClean="0"/>
              <a:t>Factory. </a:t>
            </a:r>
          </a:p>
          <a:p>
            <a:r>
              <a:rPr lang="en-US" altLang="zh-CN" sz="1900" dirty="0" smtClean="0"/>
              <a:t>Oct. 9-12, 2014. Beijing China</a:t>
            </a:r>
            <a:endParaRPr lang="zh-CN" altLang="en-US" sz="1900" dirty="0"/>
          </a:p>
        </p:txBody>
      </p:sp>
    </p:spTree>
    <p:extLst>
      <p:ext uri="{BB962C8B-B14F-4D97-AF65-F5344CB8AC3E}">
        <p14:creationId xmlns:p14="http://schemas.microsoft.com/office/powerpoint/2010/main" val="254489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Beamstrahlung</a:t>
            </a:r>
            <a:r>
              <a:rPr lang="en-US" altLang="zh-CN" dirty="0" smtClean="0"/>
              <a:t> lifetime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028862"/>
            <a:ext cx="7831668" cy="11051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49" y="1643838"/>
            <a:ext cx="6086475" cy="5429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546367" y="1710251"/>
            <a:ext cx="2441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arxiv</a:t>
            </a:r>
            <a:r>
              <a:rPr lang="en-US" altLang="zh-CN" dirty="0" smtClean="0"/>
              <a:t>, 1311.1580, 2013 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557349" y="3373196"/>
            <a:ext cx="8430033" cy="1398653"/>
            <a:chOff x="557349" y="3792296"/>
            <a:chExt cx="8430033" cy="139865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349" y="4222775"/>
              <a:ext cx="7209526" cy="9681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2376" y="3792296"/>
              <a:ext cx="1209720" cy="40848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85181" y="3817789"/>
              <a:ext cx="3202201" cy="32729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1000605" y="4992418"/>
                <a:ext cx="7142789" cy="1598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0" dirty="0" smtClean="0"/>
                  <a:t>The lifetime can be represented by a function: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 smtClean="0"/>
                  <a:t>,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Larger momentum acceptance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 preferred, but lattice design …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Longer bunch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 preferred, but hourglass effect!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0" dirty="0" smtClean="0"/>
                  <a:t>Larger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rad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 smtClean="0"/>
                  <a:t>  </a:t>
                </a:r>
                <a:r>
                  <a:rPr lang="en-US" altLang="zh-CN" dirty="0" smtClean="0"/>
                  <a:t>is preferred =&gt;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CN" alt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and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CN" alt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is preferred</a:t>
                </a:r>
                <a:r>
                  <a:rPr lang="en-US" altLang="zh-CN" dirty="0" smtClean="0"/>
                  <a:t>!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05" y="4992418"/>
                <a:ext cx="7142789" cy="1598258"/>
              </a:xfrm>
              <a:prstGeom prst="rect">
                <a:avLst/>
              </a:prstGeom>
              <a:blipFill rotWithShape="0">
                <a:blip r:embed="rId7"/>
                <a:stretch>
                  <a:fillRect l="-6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8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>Simulation Codes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LIFETRAC by D. </a:t>
                </a:r>
                <a:r>
                  <a:rPr lang="en-US" altLang="zh-CN" dirty="0" err="1" smtClean="0"/>
                  <a:t>Shtatilov</a:t>
                </a:r>
                <a:r>
                  <a:rPr lang="en-US" altLang="zh-CN" dirty="0" smtClean="0"/>
                  <a:t> (BINP),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Quasi-strong-strong method is used: Self-consistent beam size and dynamic beta/</a:t>
                </a:r>
                <a:r>
                  <a:rPr lang="en-US" altLang="zh-CN" dirty="0" err="1" smtClean="0"/>
                  <a:t>emittance</a:t>
                </a:r>
                <a:r>
                  <a:rPr lang="en-US" altLang="zh-CN" dirty="0" smtClean="0"/>
                  <a:t> (Gaussian Fit)</a:t>
                </a:r>
              </a:p>
              <a:p>
                <a:r>
                  <a:rPr lang="en-US" altLang="zh-CN" dirty="0" smtClean="0"/>
                  <a:t>BBWS/BBSS by K. </a:t>
                </a:r>
                <a:r>
                  <a:rPr lang="en-US" altLang="zh-CN" dirty="0" err="1" smtClean="0"/>
                  <a:t>Ohmi</a:t>
                </a:r>
                <a:r>
                  <a:rPr lang="en-US" altLang="zh-CN" dirty="0" smtClean="0"/>
                  <a:t> (KEK), </a:t>
                </a:r>
                <a:endParaRPr lang="zh-CN" altLang="en-US" dirty="0"/>
              </a:p>
              <a:p>
                <a:pPr marL="0" indent="0">
                  <a:buNone/>
                </a:pPr>
                <a:r>
                  <a:rPr lang="en-US" altLang="zh-CN" dirty="0" smtClean="0"/>
                  <a:t>   Weak-strong </a:t>
                </a:r>
                <a:r>
                  <a:rPr lang="en-US" altLang="zh-CN" dirty="0" err="1"/>
                  <a:t>sim</a:t>
                </a:r>
                <a:r>
                  <a:rPr lang="en-US" altLang="zh-CN" dirty="0"/>
                  <a:t>. with self-consistent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zh-CN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dirty="0" smtClean="0"/>
                  <a:t>, </a:t>
                </a:r>
                <a:r>
                  <a:rPr lang="en-US" altLang="zh-CN" dirty="0"/>
                  <a:t>or </a:t>
                </a:r>
                <a:r>
                  <a:rPr lang="en-US" altLang="zh-CN" dirty="0" smtClean="0"/>
                  <a:t>Strong-strong </a:t>
                </a:r>
                <a:r>
                  <a:rPr lang="en-US" altLang="zh-CN" dirty="0" err="1"/>
                  <a:t>sim</a:t>
                </a:r>
                <a:r>
                  <a:rPr lang="en-US" altLang="zh-CN" dirty="0" smtClean="0"/>
                  <a:t>.</a:t>
                </a:r>
              </a:p>
              <a:p>
                <a:r>
                  <a:rPr lang="en-US" altLang="zh-CN" dirty="0" smtClean="0"/>
                  <a:t>IBB by Y. Zhang (IHEP)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2241" r="-24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005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Tune Scan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157802"/>
            <a:ext cx="7886700" cy="368698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568697" y="6274051"/>
            <a:ext cx="741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BBWS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524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Choice of Working Point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873250"/>
            <a:ext cx="5661556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4443705" y="2886075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（</a:t>
            </a:r>
            <a:r>
              <a:rPr lang="en-US" altLang="zh-CN" b="1" dirty="0" smtClean="0"/>
              <a:t>0.54, 0.61)</a:t>
            </a:r>
            <a:endParaRPr lang="zh-CN" altLang="en-US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7205146" y="6222483"/>
            <a:ext cx="741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BBWS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070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 smtClean="0"/>
              <a:t>Luminonisty</a:t>
            </a:r>
            <a:r>
              <a:rPr lang="en-US" altLang="zh-CN" dirty="0" smtClean="0"/>
              <a:t>/Beam Sizes evaluated by Strong-Strong Simulation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280" y="1690689"/>
            <a:ext cx="7375440" cy="50323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24675" y="4022210"/>
            <a:ext cx="2051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Courtesy of K. </a:t>
            </a:r>
            <a:r>
              <a:rPr lang="en-US" altLang="zh-CN" dirty="0" err="1" smtClean="0"/>
              <a:t>Ohmi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294986" y="635373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BBSS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55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Luminosity versus bunch current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4214497"/>
                <a:ext cx="7886700" cy="214344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altLang="zh-CN" dirty="0"/>
                  <a:t>For flat beam, the achieved beam-beam parameter can be defined as</a:t>
                </a:r>
                <a:endParaRPr lang="zh-CN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altLang="zh-CN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altLang="zh-CN">
                              <a:latin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r>
                        <a:rPr lang="en-GB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num>
                        <m:den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GB" altLang="zh-CN" dirty="0" smtClean="0"/>
                  <a:t>    The </a:t>
                </a:r>
                <a:r>
                  <a:rPr lang="en-GB" altLang="zh-CN" dirty="0"/>
                  <a:t>effective beam-beam parameter is only about </a:t>
                </a:r>
                <a:r>
                  <a:rPr lang="en-GB" altLang="zh-CN" dirty="0">
                    <a:solidFill>
                      <a:srgbClr val="FF0000"/>
                    </a:solidFill>
                  </a:rPr>
                  <a:t>0.045</a:t>
                </a:r>
                <a:r>
                  <a:rPr lang="en-GB" altLang="zh-CN" dirty="0"/>
                  <a:t> with design parameters </a:t>
                </a:r>
                <a:r>
                  <a:rPr lang="en-GB" altLang="zh-CN" dirty="0" smtClean="0"/>
                  <a:t> and </a:t>
                </a:r>
                <a:r>
                  <a:rPr lang="en-GB" altLang="zh-CN" dirty="0"/>
                  <a:t>the saturation is very clear near the design bunch current</a:t>
                </a:r>
                <a:r>
                  <a:rPr lang="en-GB" altLang="zh-CN" dirty="0" smtClean="0"/>
                  <a:t>.</a:t>
                </a:r>
              </a:p>
              <a:p>
                <a:r>
                  <a:rPr lang="en-GB" altLang="zh-CN" dirty="0"/>
                  <a:t>The bunch length is nearly 3 times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altLang="zh-CN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altLang="zh-CN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  <m:sup>
                        <m:r>
                          <a:rPr lang="en-GB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GB" altLang="zh-CN" dirty="0"/>
                  <a:t>, which entails strong hourglass effect</a:t>
                </a:r>
                <a:r>
                  <a:rPr lang="en-GB" altLang="zh-CN" dirty="0" smtClean="0"/>
                  <a:t>.</a:t>
                </a:r>
                <a:endParaRPr lang="zh-CN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4214497"/>
                <a:ext cx="7886700" cy="2143440"/>
              </a:xfrm>
              <a:blipFill rotWithShape="0">
                <a:blip r:embed="rId2"/>
                <a:stretch>
                  <a:fillRect l="-773" t="-5114" r="-1082" b="-8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图片 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733549"/>
            <a:ext cx="2809875" cy="225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图片 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2" y="1733550"/>
            <a:ext cx="2809873" cy="225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图片 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4" y="1733549"/>
            <a:ext cx="2831939" cy="229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857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kumimoji="0" lang="en-US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65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667625" y="6357937"/>
            <a:ext cx="1050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LIFETRAC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145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Beam-Beam Parameters evaluated with Equilibrium Beam Parameters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7667625" y="6357937"/>
            <a:ext cx="1050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LIFETRAC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2459" y="1825625"/>
            <a:ext cx="651908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3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Beamstrahlung Lifetime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4648199"/>
                <a:ext cx="7886700" cy="1528763"/>
              </a:xfrm>
            </p:spPr>
            <p:txBody>
              <a:bodyPr/>
              <a:lstStyle/>
              <a:p>
                <a:r>
                  <a:rPr lang="en-US" altLang="zh-CN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=0.02</m:t>
                    </m:r>
                  </m:oMath>
                </a14:m>
                <a:r>
                  <a:rPr lang="en-US" altLang="zh-CN" dirty="0" smtClean="0"/>
                  <a:t>, Beamstrahlung lifetime estimated by LIFETRAC/BBWS is about 85/250min. The difference is about a factor of 3.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4648199"/>
                <a:ext cx="7886700" cy="1528763"/>
              </a:xfrm>
              <a:blipFill rotWithShape="0">
                <a:blip r:embed="rId2"/>
                <a:stretch>
                  <a:fillRect l="-1391" t="-6375" r="-2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图片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47798"/>
            <a:ext cx="3676650" cy="26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图片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480" y="1231673"/>
            <a:ext cx="3935690" cy="275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11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190750" y="4196834"/>
            <a:ext cx="1050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LIFETRAC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486525" y="4196834"/>
            <a:ext cx="741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BBWS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50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Lifetime limited by vertical dynamic </a:t>
            </a:r>
            <a:r>
              <a:rPr lang="en-US" altLang="zh-CN" dirty="0" err="1" smtClean="0"/>
              <a:t>paerture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4800601"/>
                <a:ext cx="7886700" cy="1376362"/>
              </a:xfrm>
            </p:spPr>
            <p:txBody>
              <a:bodyPr/>
              <a:lstStyle/>
              <a:p>
                <a:r>
                  <a:rPr lang="en-US" altLang="zh-CN" dirty="0" smtClean="0"/>
                  <a:t>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40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dirty="0" smtClean="0"/>
                  <a:t> aperture, lifetime </a:t>
                </a:r>
                <a:r>
                  <a:rPr lang="en-US" altLang="zh-CN" dirty="0"/>
                  <a:t>estimated by LIFETRAC/BBWS is about </a:t>
                </a:r>
                <a:r>
                  <a:rPr lang="en-US" altLang="zh-CN" dirty="0" smtClean="0"/>
                  <a:t>25/250min</a:t>
                </a:r>
                <a:r>
                  <a:rPr lang="en-US" altLang="zh-CN" dirty="0"/>
                  <a:t>. The difference is about a factor of </a:t>
                </a:r>
                <a:r>
                  <a:rPr lang="en-US" altLang="zh-CN" dirty="0" smtClean="0"/>
                  <a:t>10.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4800601"/>
                <a:ext cx="7886700" cy="1376362"/>
              </a:xfrm>
              <a:blipFill rotWithShape="0">
                <a:blip r:embed="rId2"/>
                <a:stretch>
                  <a:fillRect l="-1391" t="-6667" b="-5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893371"/>
            <a:ext cx="3051344" cy="253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图片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760021"/>
            <a:ext cx="3019425" cy="266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14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07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800" dirty="0" smtClean="0"/>
              <a:t>The lifetime difference may come from</a:t>
            </a:r>
            <a:endParaRPr lang="zh-CN" altLang="en-US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altLang="zh-CN" dirty="0" smtClean="0"/>
                  <a:t>The noise of statistics. The particle-turns 1.5×10</a:t>
                </a:r>
                <a:r>
                  <a:rPr lang="en-US" altLang="zh-CN" baseline="30000" dirty="0" smtClean="0"/>
                  <a:t>9</a:t>
                </a:r>
                <a:r>
                  <a:rPr lang="en-US" altLang="zh-CN" dirty="0" smtClean="0"/>
                  <a:t>/2 </a:t>
                </a:r>
                <a:r>
                  <a:rPr lang="en-US" altLang="zh-CN" dirty="0"/>
                  <a:t>are tracked in LIFETRAC, and </a:t>
                </a:r>
                <a:r>
                  <a:rPr lang="en-US" altLang="zh-CN" dirty="0" smtClean="0"/>
                  <a:t>10</a:t>
                </a:r>
                <a:r>
                  <a:rPr lang="en-US" altLang="zh-CN" baseline="30000" dirty="0" smtClean="0"/>
                  <a:t>10</a:t>
                </a:r>
                <a:r>
                  <a:rPr lang="en-US" altLang="zh-CN" dirty="0" smtClean="0"/>
                  <a:t>/2 </a:t>
                </a:r>
                <a:r>
                  <a:rPr lang="en-US" altLang="zh-CN" dirty="0"/>
                  <a:t>in BBWS.</a:t>
                </a:r>
              </a:p>
              <a:p>
                <a:r>
                  <a:rPr lang="en-US" altLang="zh-CN" dirty="0"/>
                  <a:t>The algorithm of the lifetime estimation. </a:t>
                </a:r>
                <a:r>
                  <a:rPr lang="en-US" altLang="zh-CN" dirty="0" smtClean="0"/>
                  <a:t>The lifetime by LIFETRAC is estimated by the particle loss rate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   And BBWS use the equilibrium distribution to calculate (also   checked with particle loss method)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𝑑𝑎𝑚𝑝</m:t>
                            </m:r>
                          </m:sub>
                        </m:sSub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dirty="0" smtClean="0"/>
                  <a:t> with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𝑑𝐽</m:t>
                        </m:r>
                      </m:e>
                    </m:nary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dirty="0" smtClean="0"/>
                  <a:t>.</a:t>
                </a:r>
                <a:endParaRPr lang="en-US" altLang="zh-CN" dirty="0"/>
              </a:p>
              <a:p>
                <a:r>
                  <a:rPr lang="en-US" altLang="zh-CN" dirty="0"/>
                  <a:t>It seems both codes use the quasi-strong-strong model in lifetime simulation. But the details may be different. </a:t>
                </a:r>
                <a:r>
                  <a:rPr lang="en-US" altLang="zh-CN" dirty="0" smtClean="0"/>
                  <a:t>The strong beam’s parameter is obtained by Gaussian </a:t>
                </a:r>
                <a:r>
                  <a:rPr lang="en-US" altLang="zh-CN" dirty="0" err="1" smtClean="0"/>
                  <a:t>fiting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in LIFETRAC. And BBWS ?(maybe only self-consistent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zh-CN" dirty="0" smtClean="0"/>
                  <a:t>)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5" t="-3501" r="-16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455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Simulation Results(Tune/Luminosity/Lifetime) </a:t>
            </a:r>
          </a:p>
          <a:p>
            <a:r>
              <a:rPr lang="en-US" altLang="zh-CN" dirty="0" smtClean="0"/>
              <a:t>Dynamic Effect </a:t>
            </a:r>
          </a:p>
          <a:p>
            <a:r>
              <a:rPr lang="en-US" altLang="zh-CN" dirty="0"/>
              <a:t>Error </a:t>
            </a:r>
            <a:r>
              <a:rPr lang="en-US" altLang="zh-CN" dirty="0" smtClean="0"/>
              <a:t>Tolerance</a:t>
            </a:r>
          </a:p>
          <a:p>
            <a:r>
              <a:rPr lang="en-US" altLang="zh-CN" dirty="0" smtClean="0"/>
              <a:t>Parameter Optimization</a:t>
            </a:r>
          </a:p>
          <a:p>
            <a:r>
              <a:rPr lang="en-US" altLang="zh-CN" dirty="0" smtClean="0"/>
              <a:t>Effect of Beam Tilt</a:t>
            </a:r>
          </a:p>
          <a:p>
            <a:r>
              <a:rPr lang="en-US" altLang="zh-CN" dirty="0" smtClean="0"/>
              <a:t>Summary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3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Gaussian fit  in </a:t>
            </a:r>
            <a:r>
              <a:rPr lang="en-US" altLang="zh-CN" dirty="0" err="1" smtClean="0"/>
              <a:t>Lifetrac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28010240"/>
                  </p:ext>
                </p:extLst>
              </p:nvPr>
            </p:nvGraphicFramePr>
            <p:xfrm>
              <a:off x="1427140" y="2289265"/>
              <a:ext cx="6309360" cy="19454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77340"/>
                    <a:gridCol w="1577340"/>
                    <a:gridCol w="1577340"/>
                    <a:gridCol w="157734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LIFETIME </a:t>
                          </a:r>
                        </a:p>
                        <a:p>
                          <a:r>
                            <a:rPr lang="en-US" altLang="zh-CN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𝟎𝟐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LIFTIME</a:t>
                          </a:r>
                        </a:p>
                        <a:p>
                          <a:r>
                            <a:rPr lang="en-US" altLang="zh-CN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𝟒𝟎</m:t>
                              </m:r>
                              <m:sSub>
                                <m:sSub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dirty="0" smtClean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Luminosity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W/O</a:t>
                          </a:r>
                          <a:r>
                            <a:rPr lang="en-US" altLang="zh-CN" baseline="0" dirty="0" smtClean="0"/>
                            <a:t> Gaussian Fit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222 min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202 min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1.5e34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W/    Gaussian</a:t>
                          </a:r>
                        </a:p>
                        <a:p>
                          <a:r>
                            <a:rPr lang="en-US" altLang="zh-CN" dirty="0" smtClean="0"/>
                            <a:t>Fit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85 min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22 min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1.7e34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内容占位符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28010240"/>
                  </p:ext>
                </p:extLst>
              </p:nvPr>
            </p:nvGraphicFramePr>
            <p:xfrm>
              <a:off x="1427140" y="2289265"/>
              <a:ext cx="6309360" cy="19454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77340"/>
                    <a:gridCol w="1577340"/>
                    <a:gridCol w="1577340"/>
                    <a:gridCol w="1577340"/>
                  </a:tblGrid>
                  <a:tr h="66529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386" t="-4587" r="-201544" b="-2082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386" t="-4587" r="-101544" b="-2082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Luminosity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W/O</a:t>
                          </a:r>
                          <a:r>
                            <a:rPr lang="en-US" altLang="zh-CN" baseline="0" dirty="0" smtClean="0"/>
                            <a:t> Gaussian Fit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222 min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202 min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1.5e34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W/    Gaussian</a:t>
                          </a:r>
                        </a:p>
                        <a:p>
                          <a:r>
                            <a:rPr lang="en-US" altLang="zh-CN" dirty="0" smtClean="0"/>
                            <a:t>Fit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85 min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22 min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1.7e34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704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504" y="2159130"/>
            <a:ext cx="4896746" cy="340448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Turn-by-turn change of energy distribution</a:t>
            </a:r>
            <a:endParaRPr lang="zh-CN" altLang="en-US" sz="32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9050" y="2087235"/>
            <a:ext cx="4874318" cy="350495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28650" y="1564015"/>
            <a:ext cx="2861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 </a:t>
            </a:r>
            <a:r>
              <a:rPr lang="en-US" altLang="zh-CN" dirty="0" err="1"/>
              <a:t>marco</a:t>
            </a:r>
            <a:r>
              <a:rPr lang="en-US" altLang="zh-CN" dirty="0"/>
              <a:t>-particle number: 10</a:t>
            </a:r>
            <a:r>
              <a:rPr lang="en-US" altLang="zh-CN" baseline="30000" dirty="0"/>
              <a:t>7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809624" y="5988733"/>
            <a:ext cx="7534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Though the tail is </a:t>
            </a:r>
            <a:r>
              <a:rPr lang="en-US" altLang="zh-CN" dirty="0" smtClean="0"/>
              <a:t>accumulated</a:t>
            </a:r>
            <a:r>
              <a:rPr lang="en-US" altLang="zh-CN" dirty="0"/>
              <a:t>, </a:t>
            </a:r>
            <a:r>
              <a:rPr lang="en-US" altLang="zh-CN" dirty="0" smtClean="0"/>
              <a:t> the </a:t>
            </a:r>
            <a:r>
              <a:rPr lang="en-US" altLang="zh-CN" dirty="0"/>
              <a:t>number of particles out of ±</a:t>
            </a:r>
            <a:r>
              <a:rPr lang="en-US" altLang="zh-CN" dirty="0" smtClean="0"/>
              <a:t>10σ </a:t>
            </a:r>
            <a:r>
              <a:rPr lang="en-US" altLang="zh-CN" dirty="0"/>
              <a:t>are </a:t>
            </a:r>
            <a:r>
              <a:rPr lang="en-US" altLang="zh-CN" dirty="0"/>
              <a:t>less. The </a:t>
            </a:r>
            <a:r>
              <a:rPr lang="en-US" altLang="zh-CN" dirty="0" smtClean="0"/>
              <a:t>beam loss </a:t>
            </a:r>
            <a:r>
              <a:rPr lang="en-US" altLang="zh-CN" dirty="0"/>
              <a:t>just after injection does not seem serious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905625" y="1422734"/>
            <a:ext cx="2051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Courtesy of K. </a:t>
            </a:r>
            <a:r>
              <a:rPr lang="en-US" altLang="zh-CN" dirty="0" err="1" smtClean="0"/>
              <a:t>Ohmi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6534150" y="5619401"/>
            <a:ext cx="1256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Equilibrium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792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Beam halo distribution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248" y="1430734"/>
            <a:ext cx="7601504" cy="542726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8150" y="4248150"/>
            <a:ext cx="2541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There is no long tail in X!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20558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Asymmetric Beam Current </a:t>
            </a:r>
            <a:br>
              <a:rPr lang="en-US" altLang="zh-CN" dirty="0"/>
            </a:br>
            <a:r>
              <a:rPr lang="en-US" altLang="zh-CN" sz="2200" dirty="0" smtClean="0"/>
              <a:t>e- </a:t>
            </a:r>
            <a:r>
              <a:rPr lang="en-US" altLang="zh-CN" sz="2200" dirty="0"/>
              <a:t>beam is  lost to a half intensity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Luminosity and beam sizes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2195" y="1825348"/>
            <a:ext cx="7339609" cy="503265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092092" y="5924550"/>
            <a:ext cx="2051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BBSS</a:t>
            </a:r>
          </a:p>
          <a:p>
            <a:r>
              <a:rPr lang="en-US" altLang="zh-CN" dirty="0" smtClean="0"/>
              <a:t>Courtesy of K. </a:t>
            </a:r>
            <a:r>
              <a:rPr lang="en-US" altLang="zh-CN" dirty="0" err="1" smtClean="0"/>
              <a:t>Ohmi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242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Asymmetric Beam Current </a:t>
            </a:r>
            <a:br>
              <a:rPr lang="en-US" altLang="zh-CN" dirty="0" smtClean="0"/>
            </a:br>
            <a:r>
              <a:rPr lang="en-US" altLang="zh-CN" sz="2200" dirty="0" smtClean="0"/>
              <a:t>one beam is  lost to a half intensity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>Beam halo distribution and lifetime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839" y="1825624"/>
            <a:ext cx="7344322" cy="502960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025417" y="230191"/>
            <a:ext cx="2051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BBWS</a:t>
            </a:r>
          </a:p>
          <a:p>
            <a:r>
              <a:rPr lang="en-US" altLang="zh-CN" dirty="0" smtClean="0"/>
              <a:t>Courtesy of K. </a:t>
            </a:r>
            <a:r>
              <a:rPr lang="en-US" altLang="zh-CN" dirty="0" err="1" smtClean="0"/>
              <a:t>Ohmi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497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Analysis of Dynamic Effect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GB" altLang="zh-CN" dirty="0" smtClean="0"/>
                  <a:t>In the linear approximation, the dynamics can be treated as 1-D system. If we use the </a:t>
                </a:r>
                <a:r>
                  <a:rPr lang="en-GB" altLang="zh-CN" dirty="0">
                    <a:solidFill>
                      <a:srgbClr val="FF0000"/>
                    </a:solidFill>
                  </a:rPr>
                  <a:t>weak-strong picture</a:t>
                </a:r>
                <a:r>
                  <a:rPr lang="en-GB" altLang="zh-CN" dirty="0"/>
                  <a:t>, it could be found that the new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zh-CN">
                        <a:latin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GB" altLang="zh-CN" dirty="0"/>
                  <a:t>-function at </a:t>
                </a:r>
                <a:r>
                  <a:rPr lang="en-GB" altLang="zh-CN" dirty="0" smtClean="0"/>
                  <a:t>IP</a:t>
                </a:r>
                <a:endParaRPr lang="zh-CN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altLang="zh-CN"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en-GB" altLang="zh-CN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1+4</m:t>
                              </m:r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GB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altLang="zh-CN">
                                      <a:latin typeface="Cambria Math" panose="02040503050406030204" pitchFamily="18" charset="0"/>
                                    </a:rPr>
                                    <m:t>cot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altLang="zh-CN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altLang="zh-CN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GB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altLang="zh-CN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GB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GB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zh-CN" altLang="zh-CN" dirty="0"/>
              </a:p>
              <a:p>
                <a:pPr marL="0" indent="0">
                  <a:buNone/>
                </a:pPr>
                <a:r>
                  <a:rPr lang="en-GB" altLang="zh-CN" dirty="0"/>
                  <a:t> </a:t>
                </a:r>
                <a:r>
                  <a:rPr lang="en-GB" altLang="zh-CN" dirty="0" smtClean="0"/>
                  <a:t>   and </a:t>
                </a:r>
                <a:r>
                  <a:rPr lang="en-GB" altLang="zh-CN" dirty="0"/>
                  <a:t>the dynamic </a:t>
                </a:r>
                <a:r>
                  <a:rPr lang="en-GB" altLang="zh-CN" dirty="0" err="1"/>
                  <a:t>emittance</a:t>
                </a:r>
                <a:r>
                  <a:rPr lang="en-GB" altLang="zh-CN" dirty="0"/>
                  <a:t> </a:t>
                </a:r>
                <a:endParaRPr lang="zh-CN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altLang="zh-CN">
                          <a:latin typeface="Cambria Math" panose="02040503050406030204" pitchFamily="18" charset="0"/>
                        </a:rPr>
                        <m:t>ϵ</m:t>
                      </m:r>
                      <m:r>
                        <a:rPr lang="en-GB" altLang="zh-CN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1+2</m:t>
                              </m:r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GB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altLang="zh-CN">
                                      <a:latin typeface="Cambria Math" panose="02040503050406030204" pitchFamily="18" charset="0"/>
                                    </a:rPr>
                                    <m:t>cot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altLang="zh-CN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d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1+4</m:t>
                              </m:r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GB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altLang="zh-CN">
                                      <a:latin typeface="Cambria Math" panose="02040503050406030204" pitchFamily="18" charset="0"/>
                                    </a:rPr>
                                    <m:t>cot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altLang="zh-CN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altLang="zh-CN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GB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altLang="zh-CN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GB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GB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zh-CN" altLang="zh-CN" dirty="0"/>
              </a:p>
              <a:p>
                <a:pPr marL="0" indent="0">
                  <a:buNone/>
                </a:pPr>
                <a:r>
                  <a:rPr lang="en-GB" altLang="zh-CN" dirty="0" smtClean="0"/>
                  <a:t>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altLang="zh-CN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GB" altLang="zh-C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altLang="zh-C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altLang="zh-CN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en-GB" altLang="zh-C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altLang="zh-CN" dirty="0"/>
                  <a:t> are the nominal values. </a:t>
                </a:r>
                <a:endParaRPr lang="en-GB" altLang="zh-CN" dirty="0" smtClean="0"/>
              </a:p>
              <a:p>
                <a:r>
                  <a:rPr lang="en-GB" altLang="zh-CN" dirty="0" smtClean="0"/>
                  <a:t>We </a:t>
                </a:r>
                <a:r>
                  <a:rPr lang="en-GB" altLang="zh-CN" dirty="0"/>
                  <a:t>could estimate the </a:t>
                </a:r>
                <a:r>
                  <a:rPr lang="en-GB" altLang="zh-CN" dirty="0">
                    <a:solidFill>
                      <a:srgbClr val="FF0000"/>
                    </a:solidFill>
                  </a:rPr>
                  <a:t>strong-strong picture </a:t>
                </a:r>
                <a:r>
                  <a:rPr lang="en-GB" altLang="zh-CN" dirty="0"/>
                  <a:t>by </a:t>
                </a:r>
                <a:r>
                  <a:rPr lang="en-GB" altLang="zh-CN" dirty="0" smtClean="0"/>
                  <a:t>iteration. </a:t>
                </a:r>
              </a:p>
              <a:p>
                <a:pPr marL="0" indent="0">
                  <a:buNone/>
                </a:pPr>
                <a:r>
                  <a:rPr lang="en-GB" altLang="zh-CN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zh-CN" smtClean="0">
                        <a:latin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GB" altLang="zh-CN" dirty="0" smtClean="0"/>
                  <a:t>: 0.8m -&gt; 0.28m;  (LIEETRAC: 0.274m, BBSS: 0.38m)</a:t>
                </a:r>
              </a:p>
              <a:p>
                <a:pPr marL="0" indent="0">
                  <a:buNone/>
                </a:pPr>
                <a:r>
                  <a:rPr lang="en-GB" altLang="zh-CN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zh-CN">
                        <a:latin typeface="Cambria Math" panose="02040503050406030204" pitchFamily="18" charset="0"/>
                      </a:rPr>
                      <m:t>ϵ</m:t>
                    </m:r>
                  </m:oMath>
                </a14:m>
                <a:r>
                  <a:rPr lang="en-GB" altLang="zh-CN" dirty="0" smtClean="0"/>
                  <a:t>: 6.79nmrad -&gt; 12.1nmrad; (LIFETRAC: 12.5nmrad, BBSS: 10nmrad)</a:t>
                </a:r>
              </a:p>
              <a:p>
                <a:pPr marL="0" indent="0">
                  <a:buNone/>
                </a:pPr>
                <a:r>
                  <a:rPr lang="en-US" altLang="zh-CN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altLang="zh-CN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GB" altLang="zh-C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altLang="zh-CN" dirty="0" smtClean="0"/>
                  <a:t>: 0.10 -&gt; 0.16; (LIFETRAC: 0.165)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64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9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Analysis of Dynamic </a:t>
            </a:r>
            <a:r>
              <a:rPr lang="en-US" altLang="zh-CN" dirty="0" smtClean="0"/>
              <a:t>Effect (</a:t>
            </a:r>
            <a:r>
              <a:rPr lang="en-US" altLang="zh-CN" dirty="0" err="1" smtClean="0"/>
              <a:t>Cont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GB" altLang="zh-CN" dirty="0"/>
                  <a:t>We’ve obtained the</a:t>
                </a:r>
                <a14:m>
                  <m:oMath xmlns:m="http://schemas.openxmlformats.org/officeDocument/2006/math">
                    <m:r>
                      <a:rPr lang="en-GB" altLang="zh-CN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altLang="zh-CN">
                        <a:latin typeface="Cambria Math" panose="02040503050406030204" pitchFamily="18" charset="0"/>
                      </a:rPr>
                      <m:t>β</m:t>
                    </m:r>
                    <m:r>
                      <a:rPr lang="en-GB" altLang="zh-CN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zh-CN" dirty="0"/>
                  <a:t>just at IP, and could continue to calculate the </a:t>
                </a:r>
                <a:r>
                  <a:rPr lang="en-GB" altLang="zh-CN" dirty="0" err="1"/>
                  <a:t>twiss</a:t>
                </a:r>
                <a:r>
                  <a:rPr lang="en-GB" altLang="zh-CN" dirty="0"/>
                  <a:t> function just after IP using the transfer matrix of half beam-beam kick map</a:t>
                </a:r>
                <a:endParaRPr lang="zh-CN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zh-C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altLang="zh-C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altLang="zh-CN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zh-CN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altLang="zh-CN" i="1"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e>
                                      <m:sub>
                                        <m:r>
                                          <a:rPr lang="en-GB" altLang="zh-CN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zh-CN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altLang="zh-CN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GB" altLang="zh-CN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GB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zh-CN" dirty="0"/>
              </a:p>
              <a:p>
                <a:r>
                  <a:rPr lang="en-GB" altLang="zh-CN" dirty="0"/>
                  <a:t>It is found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altLang="zh-CN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en-GB" altLang="zh-CN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GB" altLang="zh-CN" i="1">
                        <a:latin typeface="Cambria Math" panose="02040503050406030204" pitchFamily="18" charset="0"/>
                      </a:rPr>
                      <m:t>=0.84</m:t>
                    </m:r>
                  </m:oMath>
                </a14:m>
                <a:r>
                  <a:rPr lang="en-GB" altLang="zh-C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altLang="zh-CN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en-GB" altLang="zh-CN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GB" altLang="zh-CN" i="1">
                        <a:latin typeface="Cambria Math" panose="02040503050406030204" pitchFamily="18" charset="0"/>
                      </a:rPr>
                      <m:t>=0.28</m:t>
                    </m:r>
                  </m:oMath>
                </a14:m>
                <a:r>
                  <a:rPr lang="en-GB" altLang="zh-CN" dirty="0"/>
                  <a:t>m just after IP. That is to say the new waist is about 0.14m away from IP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zh-CN">
                        <a:latin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GB" altLang="zh-CN" dirty="0"/>
                  <a:t> is about 0.164m at </a:t>
                </a:r>
                <a:r>
                  <a:rPr lang="en-GB" altLang="zh-CN" dirty="0" smtClean="0"/>
                  <a:t>the waist. </a:t>
                </a:r>
              </a:p>
              <a:p>
                <a:r>
                  <a:rPr lang="en-GB" altLang="zh-CN" dirty="0" smtClean="0"/>
                  <a:t>L</a:t>
                </a:r>
                <a:r>
                  <a:rPr lang="en-GB" altLang="zh-CN" baseline="30000" dirty="0"/>
                  <a:t>*</a:t>
                </a:r>
                <a:r>
                  <a:rPr lang="en-GB" altLang="zh-CN" dirty="0"/>
                  <a:t>~1.5m, it could be estimated that the dynamic beam size is about </a:t>
                </a:r>
                <a:r>
                  <a:rPr lang="en-GB" altLang="zh-CN" dirty="0">
                    <a:solidFill>
                      <a:srgbClr val="FF0000"/>
                    </a:solidFill>
                  </a:rPr>
                  <a:t>2.3 times </a:t>
                </a:r>
                <a:r>
                  <a:rPr lang="en-GB" altLang="zh-CN" dirty="0"/>
                  <a:t>the nominal value. As we’ve shown there is no long tail in horizontal direction, the aperture should be about </a:t>
                </a:r>
                <a:r>
                  <a:rPr lang="en-GB" altLang="zh-CN" dirty="0" smtClean="0">
                    <a:solidFill>
                      <a:srgbClr val="FF0000"/>
                    </a:solidFill>
                  </a:rPr>
                  <a:t>20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GB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</m:oMath>
                </a14:m>
                <a:r>
                  <a:rPr lang="en-GB" altLang="zh-CN" dirty="0"/>
                  <a:t> at the final focus magnet.</a:t>
                </a:r>
                <a:endParaRPr lang="zh-CN" altLang="zh-CN" dirty="0"/>
              </a:p>
              <a:p>
                <a:r>
                  <a:rPr lang="en-GB" altLang="zh-CN" dirty="0"/>
                  <a:t>The estimation may be overestimated since the linear model is used and it is valid only for small oscillation particle.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0" t="-2801" r="-1005" b="-16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00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Error Tolerance</a:t>
            </a:r>
            <a:br>
              <a:rPr lang="en-US" altLang="zh-CN" dirty="0" smtClean="0"/>
            </a:br>
            <a:r>
              <a:rPr lang="en-US" altLang="zh-CN" sz="3600" b="1" dirty="0" smtClean="0"/>
              <a:t>with 20% luminosity degradation</a:t>
            </a:r>
            <a:endParaRPr lang="zh-CN" alt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2951139"/>
                  </p:ext>
                </p:extLst>
              </p:nvPr>
            </p:nvGraphicFramePr>
            <p:xfrm>
              <a:off x="628650" y="1825625"/>
              <a:ext cx="7886700" cy="33708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43350"/>
                    <a:gridCol w="394335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Parameter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Error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[</a:t>
                          </a:r>
                          <a:r>
                            <a:rPr lang="en-US" altLang="zh-CN" dirty="0" err="1" smtClean="0"/>
                            <a:t>mrad</a:t>
                          </a:r>
                          <a:r>
                            <a:rPr lang="en-US" altLang="zh-CN" dirty="0" smtClean="0"/>
                            <a:t>]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45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[mm]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0.74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[m</a:t>
                          </a:r>
                          <a:r>
                            <a:rPr lang="en-US" altLang="zh-CN" baseline="30000" dirty="0" smtClean="0"/>
                            <a:t>-1</a:t>
                          </a:r>
                          <a:r>
                            <a:rPr lang="en-US" altLang="zh-CN" baseline="0" dirty="0" smtClean="0"/>
                            <a:t>]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1.5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CN" altLang="en-US" dirty="0" smtClean="0"/>
                            <a:t> </a:t>
                          </a:r>
                          <a:r>
                            <a:rPr lang="en-US" altLang="zh-CN" dirty="0" smtClean="0"/>
                            <a:t>[rad]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0.6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mm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zh-CN" altLang="en-US" dirty="0" smtClean="0"/>
                            <a:t> 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45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CN" altLang="en-US" dirty="0" smtClean="0"/>
                            <a:t> 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0.125 [10% loss]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zh-CN" altLang="en-US" dirty="0" smtClean="0"/>
                            <a:t> 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56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CN" altLang="en-US" dirty="0" smtClean="0"/>
                            <a:t> 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0.032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内容占位符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2951139"/>
                  </p:ext>
                </p:extLst>
              </p:nvPr>
            </p:nvGraphicFramePr>
            <p:xfrm>
              <a:off x="628650" y="1825625"/>
              <a:ext cx="7886700" cy="33708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43350"/>
                    <a:gridCol w="394335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Parameter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Error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55" t="-108197" r="-100773" b="-7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45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55" t="-208197" r="-100773" b="-6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0.74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55" t="-308197" r="-100773" b="-5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1.5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55" t="-408197" r="-100773" b="-4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0.6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55" t="-508197" r="-100773" b="-3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45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55" t="-608197" r="-100773" b="-2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0.125 [10% loss]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8747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55" t="-685714" r="-100773" b="-1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56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8747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55" t="-773438" r="-100773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0.032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2042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Effective beam-beam parameter due to finite bunch length</a:t>
            </a:r>
            <a:endParaRPr lang="zh-CN" altLang="en-US" sz="32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6004" y="1302438"/>
            <a:ext cx="6771991" cy="555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Different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- luminosity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699" y="1919332"/>
            <a:ext cx="9153283" cy="32773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69133" y="5217098"/>
            <a:ext cx="3477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Geometrical beam-beam tune shift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133315" y="5223846"/>
            <a:ext cx="376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Geometrical and Simulated luminosity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016330" y="5939073"/>
            <a:ext cx="2051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BBSS</a:t>
            </a:r>
          </a:p>
          <a:p>
            <a:r>
              <a:rPr lang="en-US" altLang="zh-CN" dirty="0" smtClean="0"/>
              <a:t>Courtesy of K. </a:t>
            </a:r>
            <a:r>
              <a:rPr lang="en-US" altLang="zh-CN" dirty="0" err="1" smtClean="0"/>
              <a:t>Ohmi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71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12597" b="12482"/>
          <a:stretch/>
        </p:blipFill>
        <p:spPr>
          <a:xfrm>
            <a:off x="190123" y="971549"/>
            <a:ext cx="8790915" cy="493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3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936" y="1985590"/>
            <a:ext cx="4616852" cy="31544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Different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- </a:t>
                </a:r>
                <a:r>
                  <a:rPr lang="en-US" altLang="zh-CN" dirty="0" smtClean="0"/>
                  <a:t>lifetime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9309" y="1985590"/>
            <a:ext cx="4684212" cy="317843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465126" y="5948127"/>
            <a:ext cx="1050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LIFETRAC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246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Different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- Chromaticity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90689"/>
                <a:ext cx="7886700" cy="318611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CN" dirty="0" smtClean="0"/>
                  <a:t>Chromaticity at IP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altLang="zh-CN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=199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=1.2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𝐵𝑆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=0.338</m:t>
                    </m:r>
                  </m:oMath>
                </a14:m>
                <a:endParaRPr lang="en-US" altLang="zh-CN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99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𝐵𝑆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zh-CN" alt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80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𝐵𝑆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=0.1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=1.5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𝐵𝑆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=0.0017</m:t>
                    </m:r>
                  </m:oMath>
                </a14:m>
                <a:r>
                  <a:rPr lang="en-US" altLang="zh-CN" dirty="0" smtClean="0"/>
                  <a:t>.</a:t>
                </a:r>
              </a:p>
            </p:txBody>
          </p:sp>
        </mc:Choice>
        <mc:Fallback xmlns="">
          <p:sp>
            <p:nvSpPr>
              <p:cNvPr id="7" name="内容占位符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90689"/>
                <a:ext cx="7886700" cy="3186111"/>
              </a:xfrm>
              <a:blipFill rotWithShape="0">
                <a:blip r:embed="rId3"/>
                <a:stretch>
                  <a:fillRect l="-1391" t="-4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4767184"/>
            <a:ext cx="7886700" cy="186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7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7937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Beam tilt due to transverse </a:t>
            </a:r>
            <a:r>
              <a:rPr lang="en-US" altLang="zh-CN" sz="4000" dirty="0" err="1" smtClean="0"/>
              <a:t>wakefield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56811"/>
            <a:ext cx="7886700" cy="4351338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</a:rPr>
              <a:t>The bunch tail receives a transverse kick due to transverse impedance.</a:t>
            </a:r>
          </a:p>
          <a:p>
            <a:r>
              <a:rPr lang="en-US" altLang="zh-CN" dirty="0">
                <a:latin typeface="Times New Roman" panose="02020603050405020304" pitchFamily="18" charset="0"/>
              </a:rPr>
              <a:t>The kick for a particle at longitudinal position z is calculated by,</a:t>
            </a:r>
          </a:p>
          <a:p>
            <a:endParaRPr lang="zh-CN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269" y="3566395"/>
            <a:ext cx="3332162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Grp="1" noChangeArrowheads="1"/>
          </p:cNvSpPr>
          <p:nvPr/>
        </p:nvSpPr>
        <p:spPr bwMode="auto">
          <a:xfrm>
            <a:off x="628650" y="4303711"/>
            <a:ext cx="5954713" cy="1019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Horizontal  pretzel orbit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 </a:t>
            </a:r>
            <a:r>
              <a:rPr lang="en-US" altLang="zh-CN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i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=5mm</a:t>
            </a:r>
          </a:p>
          <a:p>
            <a:pPr marL="0" indent="0" eaLnBrk="1" hangingPunct="1">
              <a:buNone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 closed orbit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    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=1mm</a:t>
            </a:r>
          </a:p>
          <a:p>
            <a:pPr marL="0" indent="0" eaLnBrk="1" hangingPunct="1">
              <a:buFontTx/>
              <a:buNone/>
            </a:pPr>
            <a:endParaRPr lang="en-US" altLang="zh-CN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94961" y="96839"/>
            <a:ext cx="2108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Courtesy of N.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868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内容占位符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26259602"/>
              </p:ext>
            </p:extLst>
          </p:nvPr>
        </p:nvGraphicFramePr>
        <p:xfrm>
          <a:off x="541338" y="558800"/>
          <a:ext cx="2641600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公式" r:id="rId4" imgW="2628720" imgH="1841400" progId="Equation.3">
                  <p:embed/>
                </p:oleObj>
              </mc:Choice>
              <mc:Fallback>
                <p:oleObj name="公式" r:id="rId4" imgW="2628720" imgH="18414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558800"/>
                        <a:ext cx="2641600" cy="185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内容占位符 5"/>
          <p:cNvGraphicFramePr>
            <a:graphicFrameLocks noChangeAspect="1"/>
          </p:cNvGraphicFramePr>
          <p:nvPr/>
        </p:nvGraphicFramePr>
        <p:xfrm>
          <a:off x="4724400" y="304800"/>
          <a:ext cx="3367088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公式" r:id="rId6" imgW="2590560" imgH="1815840" progId="Equation.3">
                  <p:embed/>
                </p:oleObj>
              </mc:Choice>
              <mc:Fallback>
                <p:oleObj name="公式" r:id="rId6" imgW="2590560" imgH="1815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04800"/>
                        <a:ext cx="3367088" cy="236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228600" y="5302250"/>
            <a:ext cx="8534400" cy="1250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FontTx/>
              <a:buChar char="•"/>
              <a:defRPr/>
            </a:pPr>
            <a:r>
              <a:rPr kumimoji="1" lang="en-US" altLang="zh-CN" kern="0" dirty="0">
                <a:solidFill>
                  <a:srgbClr val="0000FF"/>
                </a:solidFill>
                <a:latin typeface="Arial"/>
                <a:ea typeface="宋体"/>
              </a:rPr>
              <a:t>The impedance is assumed to be localized at one point in the ring </a:t>
            </a:r>
            <a:r>
              <a:rPr kumimoji="1" lang="en-US" altLang="zh-CN" kern="0" dirty="0">
                <a:solidFill>
                  <a:srgbClr val="0000FF"/>
                </a:solidFill>
                <a:latin typeface="Arial"/>
                <a:ea typeface="宋体"/>
                <a:sym typeface="Symbol" pitchFamily="18" charset="2"/>
              </a:rPr>
              <a:t> Distributed impedance will reduce this effect.</a:t>
            </a:r>
            <a:endParaRPr kumimoji="1" lang="en-US" altLang="zh-CN" kern="0" dirty="0">
              <a:solidFill>
                <a:srgbClr val="0000FF"/>
              </a:solidFill>
              <a:latin typeface="Arial"/>
              <a:ea typeface="宋体"/>
            </a:endParaRP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Tx/>
              <a:buChar char="•"/>
              <a:defRPr/>
            </a:pPr>
            <a:r>
              <a:rPr kumimoji="1" lang="en-US" altLang="zh-CN" kern="0" dirty="0">
                <a:solidFill>
                  <a:srgbClr val="0000FF"/>
                </a:solidFill>
                <a:latin typeface="Arial"/>
                <a:ea typeface="宋体"/>
              </a:rPr>
              <a:t>Average beta function is used instead of that at the location of impedance </a:t>
            </a:r>
            <a:r>
              <a:rPr kumimoji="1" lang="en-US" altLang="zh-CN" kern="0" dirty="0">
                <a:solidFill>
                  <a:srgbClr val="0000FF"/>
                </a:solidFill>
                <a:latin typeface="Arial"/>
                <a:ea typeface="宋体"/>
                <a:sym typeface="Symbol" pitchFamily="18" charset="2"/>
              </a:rPr>
              <a:t></a:t>
            </a:r>
            <a:r>
              <a:rPr kumimoji="1" lang="en-US" altLang="zh-CN" kern="0" dirty="0">
                <a:solidFill>
                  <a:srgbClr val="0000FF"/>
                </a:solidFill>
                <a:latin typeface="Arial"/>
                <a:ea typeface="宋体"/>
              </a:rPr>
              <a:t> </a:t>
            </a:r>
            <a:r>
              <a:rPr kumimoji="1" lang="en-US" altLang="zh-CN" kern="0" dirty="0">
                <a:solidFill>
                  <a:srgbClr val="0000FF"/>
                </a:solidFill>
                <a:latin typeface="Arial"/>
                <a:ea typeface="宋体"/>
                <a:sym typeface="Symbol" pitchFamily="18" charset="2"/>
              </a:rPr>
              <a:t>Smaller beta function can reduce this effect.</a:t>
            </a:r>
            <a:endParaRPr kumimoji="1" lang="en-US" altLang="zh-CN" kern="0" dirty="0">
              <a:solidFill>
                <a:srgbClr val="0000FF"/>
              </a:solidFill>
              <a:latin typeface="Arial"/>
              <a:ea typeface="宋体"/>
            </a:endParaRPr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6781800" y="266700"/>
            <a:ext cx="2238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</a:rPr>
              <a:t>(B. </a:t>
            </a:r>
            <a:r>
              <a:rPr lang="en-US" altLang="zh-CN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Zotter</a:t>
            </a:r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</a:rPr>
              <a:t>, EPAC1992, p.273)</a:t>
            </a:r>
          </a:p>
        </p:txBody>
      </p:sp>
      <p:sp>
        <p:nvSpPr>
          <p:cNvPr id="11270" name="Rectangle 10"/>
          <p:cNvSpPr>
            <a:spLocks noChangeArrowheads="1"/>
          </p:cNvSpPr>
          <p:nvPr/>
        </p:nvSpPr>
        <p:spPr bwMode="auto">
          <a:xfrm>
            <a:off x="2667000" y="266700"/>
            <a:ext cx="1981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1400">
                <a:solidFill>
                  <a:srgbClr val="FF0000"/>
                </a:solidFill>
                <a:latin typeface="Calibri" panose="020F0502020204030204" pitchFamily="34" charset="0"/>
              </a:rPr>
              <a:t>(D. Zhou, K. Ohmi, A. Chao, IPAC2011, p.601)</a:t>
            </a:r>
          </a:p>
        </p:txBody>
      </p:sp>
      <p:pic>
        <p:nvPicPr>
          <p:cNvPr id="1127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81300"/>
            <a:ext cx="3941763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2774950"/>
            <a:ext cx="3952875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6567675" y="6368534"/>
            <a:ext cx="2108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Courtesy of N.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164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Collision with beam tilt</a:t>
            </a:r>
            <a:endParaRPr lang="zh-CN" alt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5" t="10554" r="201" b="3522"/>
          <a:stretch/>
        </p:blipFill>
        <p:spPr bwMode="auto">
          <a:xfrm>
            <a:off x="161083" y="2016919"/>
            <a:ext cx="4305861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5" t="10554" r="201" b="3522"/>
          <a:stretch/>
        </p:blipFill>
        <p:spPr bwMode="auto">
          <a:xfrm flipH="1">
            <a:off x="4686300" y="2016918"/>
            <a:ext cx="4305861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直接箭头连接符 10"/>
          <p:cNvCxnSpPr/>
          <p:nvPr/>
        </p:nvCxnSpPr>
        <p:spPr>
          <a:xfrm flipV="1">
            <a:off x="4572000" y="1876425"/>
            <a:ext cx="0" cy="24479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419554" y="150709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Y</a:t>
            </a:r>
            <a:endParaRPr lang="zh-CN" altLang="en-US" b="1" dirty="0"/>
          </a:p>
        </p:txBody>
      </p:sp>
      <p:sp>
        <p:nvSpPr>
          <p:cNvPr id="15" name="右箭头 14"/>
          <p:cNvSpPr/>
          <p:nvPr/>
        </p:nvSpPr>
        <p:spPr>
          <a:xfrm>
            <a:off x="2314013" y="2981324"/>
            <a:ext cx="895350" cy="238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 flipH="1">
            <a:off x="5943880" y="2981324"/>
            <a:ext cx="895350" cy="238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628650" y="5381625"/>
            <a:ext cx="788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We could insert a broad band impedance model in the beam-beam simulation code. But now, we only estimate the beam tilt effect using a crab crossing model.</a:t>
            </a:r>
            <a:endParaRPr lang="zh-CN" altLang="en-US" sz="2400" dirty="0"/>
          </a:p>
        </p:txBody>
      </p:sp>
      <p:sp>
        <p:nvSpPr>
          <p:cNvPr id="3" name="椭圆 2"/>
          <p:cNvSpPr/>
          <p:nvPr/>
        </p:nvSpPr>
        <p:spPr>
          <a:xfrm rot="1440000">
            <a:off x="-59501" y="3190317"/>
            <a:ext cx="3985243" cy="4181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20160000" flipH="1">
            <a:off x="5236675" y="3190316"/>
            <a:ext cx="3985243" cy="4181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89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“Crab angle” of beam tilt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=256.2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altLang="zh-CN" dirty="0" smtClean="0"/>
                  <a:t>,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dirty="0"/>
                        <m:t>crab</m:t>
                      </m:r>
                      <m:r>
                        <m:rPr>
                          <m:nor/>
                        </m:rPr>
                        <a:rPr lang="en-US" altLang="zh-CN" dirty="0"/>
                        <m:t> </m:t>
                      </m:r>
                      <m:r>
                        <m:rPr>
                          <m:nor/>
                        </m:rPr>
                        <a:rPr lang="en-US" altLang="zh-CN" dirty="0"/>
                        <m:t>angle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Δ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256.2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4×2.66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mm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=24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mrad</m:t>
                      </m:r>
                    </m:oMath>
                  </m:oMathPara>
                </a14:m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    For half crossing angle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mrad</m:t>
                    </m:r>
                  </m:oMath>
                </a14:m>
                <a:r>
                  <a:rPr lang="en-US" altLang="zh-CN" dirty="0" smtClean="0"/>
                  <a:t> in X direction, the </a:t>
                </a:r>
                <a:r>
                  <a:rPr lang="en-US" altLang="zh-CN" dirty="0" err="1" smtClean="0"/>
                  <a:t>Piwinski</a:t>
                </a:r>
                <a:r>
                  <a:rPr lang="en-US" altLang="zh-CN" dirty="0" smtClean="0"/>
                  <a:t>  angle is</a:t>
                </a:r>
              </a:p>
              <a:p>
                <a:pPr marL="0" indent="0" algn="ctr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2.66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mm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mrad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73.7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=0.86</m:t>
                    </m:r>
                  </m:oMath>
                </a14:m>
                <a:endParaRPr lang="en-US" altLang="zh-CN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altLang="zh-CN" dirty="0" smtClean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dirty="0"/>
                        <m:t>crab</m:t>
                      </m:r>
                      <m:r>
                        <m:rPr>
                          <m:nor/>
                        </m:rPr>
                        <a:rPr lang="en-US" altLang="zh-CN" dirty="0"/>
                        <m:t> </m:t>
                      </m:r>
                      <m:r>
                        <m:rPr>
                          <m:nor/>
                        </m:rPr>
                        <a:rPr lang="en-US" altLang="zh-CN" dirty="0"/>
                        <m:t>angle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Δ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×2.66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mm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19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mrad</m:t>
                      </m:r>
                    </m:oMath>
                  </m:oMathPara>
                </a14:m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    For </a:t>
                </a:r>
                <a:r>
                  <a:rPr lang="en-US" altLang="zh-CN" dirty="0"/>
                  <a:t>half crossing angle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19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mrad</m:t>
                    </m:r>
                  </m:oMath>
                </a14:m>
                <a:r>
                  <a:rPr lang="en-US" altLang="zh-CN" dirty="0"/>
                  <a:t> in </a:t>
                </a:r>
                <a:r>
                  <a:rPr lang="en-US" altLang="zh-CN" dirty="0" smtClean="0"/>
                  <a:t>Y </a:t>
                </a:r>
                <a:r>
                  <a:rPr lang="en-US" altLang="zh-CN" dirty="0"/>
                  <a:t>direction, the </a:t>
                </a:r>
                <a:r>
                  <a:rPr lang="en-US" altLang="zh-CN" dirty="0" err="1"/>
                  <a:t>Piwinski</a:t>
                </a:r>
                <a:r>
                  <a:rPr lang="en-US" altLang="zh-CN" dirty="0"/>
                  <a:t> angle is</a:t>
                </a:r>
              </a:p>
              <a:p>
                <a:pPr marL="0" indent="0" algn="ctr">
                  <a:buNone/>
                </a:pPr>
                <a:r>
                  <a:rPr lang="en-US" altLang="zh-CN" dirty="0"/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2.66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mm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19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mrad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m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3.2</m:t>
                    </m:r>
                  </m:oMath>
                </a14:m>
                <a:endParaRPr lang="en-US" altLang="zh-CN" dirty="0"/>
              </a:p>
              <a:p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5" t="-2801" r="-1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690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Simulation of beam tilt with crab angle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067" y="2367123"/>
            <a:ext cx="4361092" cy="30643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338" y="2367127"/>
            <a:ext cx="4327545" cy="311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4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Discussion on beam tilt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Is it possible to suppress the luminosity loss coming from beam tilt by tuning the crossing angle with electrostatic separator or just use a crab cavity to weaken the tilt at IP?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251678" y="3529891"/>
            <a:ext cx="8803642" cy="3252788"/>
            <a:chOff x="251678" y="3059111"/>
            <a:chExt cx="8803642" cy="3252788"/>
          </a:xfrm>
        </p:grpSpPr>
        <p:pic>
          <p:nvPicPr>
            <p:cNvPr id="4" name="図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927" r="-7927"/>
            <a:stretch>
              <a:fillRect/>
            </a:stretch>
          </p:blipFill>
          <p:spPr bwMode="auto">
            <a:xfrm>
              <a:off x="251678" y="3226182"/>
              <a:ext cx="5610787" cy="3085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正方形/長方形 5"/>
            <p:cNvSpPr>
              <a:spLocks noChangeArrowheads="1"/>
            </p:cNvSpPr>
            <p:nvPr/>
          </p:nvSpPr>
          <p:spPr bwMode="auto">
            <a:xfrm>
              <a:off x="5908895" y="3059111"/>
              <a:ext cx="259873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800">
                  <a:solidFill>
                    <a:srgbClr val="FF0000"/>
                  </a:solidFill>
                </a:rPr>
                <a:t>Head-on (crab)</a:t>
              </a:r>
              <a:endParaRPr lang="ja-JP" altLang="en-US" sz="2800">
                <a:solidFill>
                  <a:srgbClr val="FF0000"/>
                </a:solidFill>
              </a:endParaRPr>
            </a:p>
          </p:txBody>
        </p:sp>
        <p:sp>
          <p:nvSpPr>
            <p:cNvPr id="6" name="正方形/長方形 8"/>
            <p:cNvSpPr>
              <a:spLocks noChangeArrowheads="1"/>
            </p:cNvSpPr>
            <p:nvPr/>
          </p:nvSpPr>
          <p:spPr bwMode="auto">
            <a:xfrm>
              <a:off x="5756495" y="4505324"/>
              <a:ext cx="32988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000090"/>
                  </a:solidFill>
                </a:rPr>
                <a:t>22mrad crossing angle</a:t>
              </a:r>
              <a:endParaRPr lang="ja-JP" altLang="en-US">
                <a:solidFill>
                  <a:srgbClr val="000090"/>
                </a:solidFill>
              </a:endParaRPr>
            </a:p>
          </p:txBody>
        </p:sp>
        <p:cxnSp>
          <p:nvCxnSpPr>
            <p:cNvPr id="7" name="直線矢印コネクタ 10"/>
            <p:cNvCxnSpPr>
              <a:cxnSpLocks noChangeShapeType="1"/>
            </p:cNvCxnSpPr>
            <p:nvPr/>
          </p:nvCxnSpPr>
          <p:spPr bwMode="auto">
            <a:xfrm rot="10800000" flipV="1">
              <a:off x="5070695" y="3287711"/>
              <a:ext cx="838200" cy="261938"/>
            </a:xfrm>
            <a:prstGeom prst="straightConnector1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" name="直線矢印コネクタ 12"/>
            <p:cNvCxnSpPr>
              <a:cxnSpLocks noChangeShapeType="1"/>
              <a:stCxn id="6" idx="1"/>
            </p:cNvCxnSpPr>
            <p:nvPr/>
          </p:nvCxnSpPr>
          <p:spPr bwMode="auto">
            <a:xfrm rot="10800000" flipV="1">
              <a:off x="4613495" y="4735511"/>
              <a:ext cx="1143000" cy="228600"/>
            </a:xfrm>
            <a:prstGeom prst="straightConnector1">
              <a:avLst/>
            </a:prstGeom>
            <a:noFill/>
            <a:ln w="25400">
              <a:solidFill>
                <a:srgbClr val="00009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" name="文本框 8"/>
            <p:cNvSpPr txBox="1"/>
            <p:nvPr/>
          </p:nvSpPr>
          <p:spPr>
            <a:xfrm>
              <a:off x="6065822" y="5459240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KEKB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6538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Compensation of the vertical beam tilt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𝑐𝑜𝑑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91" t="-13364" b="-211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9038" y="1825625"/>
            <a:ext cx="604592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9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Maybe another case of Collision </a:t>
            </a:r>
            <a:r>
              <a:rPr lang="en-US" altLang="zh-CN" dirty="0"/>
              <a:t>with beam tilt</a:t>
            </a:r>
            <a:endParaRPr lang="zh-CN" alt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5" t="10554" r="201" b="3522"/>
          <a:stretch/>
        </p:blipFill>
        <p:spPr bwMode="auto">
          <a:xfrm>
            <a:off x="151875" y="2137898"/>
            <a:ext cx="4305861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5" t="10554" r="201" b="3522"/>
          <a:stretch/>
        </p:blipFill>
        <p:spPr bwMode="auto">
          <a:xfrm flipH="1" flipV="1">
            <a:off x="4677092" y="4183969"/>
            <a:ext cx="4305861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接箭头连接符 5"/>
          <p:cNvCxnSpPr/>
          <p:nvPr/>
        </p:nvCxnSpPr>
        <p:spPr>
          <a:xfrm flipV="1">
            <a:off x="4562792" y="2214681"/>
            <a:ext cx="0" cy="24479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13"/>
          <p:cNvSpPr txBox="1"/>
          <p:nvPr/>
        </p:nvSpPr>
        <p:spPr>
          <a:xfrm>
            <a:off x="4410346" y="184534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smtClean="0"/>
              <a:t>Y</a:t>
            </a:r>
            <a:endParaRPr lang="zh-CN" altLang="en-US" b="1" dirty="0"/>
          </a:p>
        </p:txBody>
      </p:sp>
      <p:sp>
        <p:nvSpPr>
          <p:cNvPr id="8" name="右箭头 7"/>
          <p:cNvSpPr/>
          <p:nvPr/>
        </p:nvSpPr>
        <p:spPr>
          <a:xfrm>
            <a:off x="2304805" y="3102303"/>
            <a:ext cx="895350" cy="238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 flipH="1">
            <a:off x="4995945" y="5393643"/>
            <a:ext cx="895350" cy="238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440000">
            <a:off x="-68709" y="3311296"/>
            <a:ext cx="3985243" cy="4181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1440000" flipH="1" flipV="1">
            <a:off x="5227467" y="5357367"/>
            <a:ext cx="3985243" cy="4181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1440000" flipH="1" flipV="1">
            <a:off x="5262178" y="3454631"/>
            <a:ext cx="3985243" cy="41812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 flipH="1">
            <a:off x="5030656" y="3110660"/>
            <a:ext cx="895350" cy="23812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44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602" y="1295400"/>
            <a:ext cx="3781646" cy="553607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Beam-beam parameter in early machines</a:t>
            </a:r>
            <a:endParaRPr lang="zh-CN" altLang="en-US" sz="3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28650" y="1038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049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2" y="1434222"/>
            <a:ext cx="527685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90329" y="5867400"/>
            <a:ext cx="35028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-Roman"/>
              </a:rPr>
              <a:t>J. </a:t>
            </a:r>
            <a:r>
              <a:rPr kumimoji="0" lang="en-US" altLang="zh-CN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-Roman"/>
              </a:rPr>
              <a:t>Seeman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-Roman"/>
              </a:rPr>
              <a:t>, “Observations of the beam–beam interaction”, 1985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8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 of beam tilt with </a:t>
            </a:r>
            <a:r>
              <a:rPr lang="en-US" altLang="zh-CN" dirty="0" err="1" smtClean="0"/>
              <a:t>antisymmetric</a:t>
            </a:r>
            <a:r>
              <a:rPr lang="en-US" altLang="zh-CN" dirty="0" smtClean="0"/>
              <a:t> crab </a:t>
            </a:r>
            <a:r>
              <a:rPr lang="en-US" altLang="zh-CN" dirty="0"/>
              <a:t>angle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7611" y="2267273"/>
            <a:ext cx="5029200" cy="3486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6174463" y="2752253"/>
                <a:ext cx="223986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In the </a:t>
                </a:r>
                <a:r>
                  <a:rPr lang="en-US" altLang="zh-CN" dirty="0" err="1" smtClean="0"/>
                  <a:t>antisymmetric</a:t>
                </a:r>
                <a:r>
                  <a:rPr lang="en-US" altLang="zh-CN" dirty="0" smtClean="0"/>
                  <a:t> case,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Δ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𝑐𝑜𝑑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does not help to compensate the tilt effect.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463" y="2752253"/>
                <a:ext cx="2239864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2452" t="-2538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3358836" y="1897941"/>
            <a:ext cx="1361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0.1mrad in 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559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&amp; Discussion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altLang="zh-CN" dirty="0" smtClean="0"/>
                  <a:t>The luminosity could achieve 1.5e34 in the ideal case.</a:t>
                </a:r>
              </a:p>
              <a:p>
                <a:r>
                  <a:rPr lang="en-US" altLang="zh-CN" dirty="0" smtClean="0"/>
                  <a:t>To ensure realistic lifetime, the dynamic aperture should </a:t>
                </a:r>
                <a:r>
                  <a:rPr lang="en-US" altLang="zh-CN" dirty="0" smtClean="0"/>
                  <a:t>be larger </a:t>
                </a:r>
                <a:r>
                  <a:rPr lang="en-US" altLang="zh-CN" dirty="0" smtClean="0"/>
                  <a:t>than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20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×50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×0.02</m:t>
                    </m:r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The parameters is not optimized enough. And we do not expect it.</a:t>
                </a:r>
              </a:p>
              <a:p>
                <a:r>
                  <a:rPr lang="en-US" altLang="zh-CN" dirty="0" smtClean="0"/>
                  <a:t>The rough estimate about the beam tilt is too large for the luminosity performance in the vertical direction. </a:t>
                </a:r>
              </a:p>
              <a:p>
                <a:r>
                  <a:rPr lang="en-US" altLang="zh-CN" dirty="0" smtClean="0"/>
                  <a:t>Parasitic beam-beam effect still not considered</a:t>
                </a:r>
              </a:p>
              <a:p>
                <a:r>
                  <a:rPr lang="en-US" altLang="zh-CN" dirty="0" smtClean="0"/>
                  <a:t>Crosstalk with “real machine” (real lattice with </a:t>
                </a:r>
                <a:r>
                  <a:rPr lang="en-US" altLang="zh-CN" dirty="0" smtClean="0"/>
                  <a:t>distributed </a:t>
                </a:r>
                <a:r>
                  <a:rPr lang="en-US" altLang="zh-CN" dirty="0" err="1" smtClean="0"/>
                  <a:t>wakefield</a:t>
                </a:r>
                <a:r>
                  <a:rPr lang="en-US" altLang="zh-CN" dirty="0" smtClean="0"/>
                  <a:t> </a:t>
                </a:r>
                <a:r>
                  <a:rPr lang="en-US" altLang="zh-CN" dirty="0" smtClean="0"/>
                  <a:t>model) is very important for the following study: luminosity loss due to nonlinear dynamics/lifetime  with real lattice and physical aperture/beam tilt effect in the real machine.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5" t="-3221" r="-20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33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8" b="17554"/>
          <a:stretch/>
        </p:blipFill>
        <p:spPr>
          <a:xfrm>
            <a:off x="571501" y="266700"/>
            <a:ext cx="5812160" cy="6298774"/>
          </a:xfrm>
        </p:spPr>
      </p:pic>
      <p:sp>
        <p:nvSpPr>
          <p:cNvPr id="6" name="椭圆 5"/>
          <p:cNvSpPr/>
          <p:nvPr/>
        </p:nvSpPr>
        <p:spPr>
          <a:xfrm>
            <a:off x="1114425" y="4848225"/>
            <a:ext cx="4105275" cy="438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6219825" y="4869906"/>
                <a:ext cx="994118" cy="394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825" y="4869906"/>
                <a:ext cx="994118" cy="394788"/>
              </a:xfrm>
              <a:prstGeom prst="rect">
                <a:avLst/>
              </a:prstGeom>
              <a:blipFill rotWithShape="0">
                <a:blip r:embed="rId3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24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Beam-Beam Parameter at LEP2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Vertical Beam-Beam Parameter measured at LEP2</a:t>
            </a:r>
          </a:p>
          <a:p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628650" y="2822893"/>
            <a:ext cx="4107820" cy="2806382"/>
            <a:chOff x="1724025" y="2262187"/>
            <a:chExt cx="4972050" cy="290512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4025" y="2262187"/>
              <a:ext cx="4972050" cy="2905125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5000625" y="3933825"/>
              <a:ext cx="1272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R. </a:t>
              </a:r>
              <a:r>
                <a:rPr lang="en-US" altLang="zh-CN" dirty="0" err="1" smtClean="0"/>
                <a:t>Assmann</a:t>
              </a:r>
              <a:endParaRPr lang="zh-CN" altLang="en-US" dirty="0"/>
            </a:p>
          </p:txBody>
        </p:sp>
      </p:grpSp>
      <p:pic>
        <p:nvPicPr>
          <p:cNvPr id="7" name="图片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19" y="2822893"/>
            <a:ext cx="3997956" cy="280638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831720" y="2545894"/>
            <a:ext cx="3778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u="sng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http://tlep.web.cern.ch/content/accelerator-challenges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0573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Main Parameters of CEPC</a:t>
            </a:r>
            <a:br>
              <a:rPr lang="en-US" altLang="zh-CN" dirty="0" smtClean="0"/>
            </a:br>
            <a:r>
              <a:rPr lang="en-US" altLang="zh-CN" dirty="0" smtClean="0"/>
              <a:t> (ver. 140416)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95" y="2031842"/>
            <a:ext cx="9076610" cy="40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2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Analysis of Beamstrahlung Effect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76375"/>
                <a:ext cx="7886700" cy="508635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CN" sz="1900" dirty="0" smtClean="0"/>
                  <a:t>The bending radius coming from the beam-beam force is estimated as </a:t>
                </a:r>
                <a:r>
                  <a:rPr lang="zh-CN" altLang="en-US" sz="1900" baseline="30000" dirty="0" smtClean="0"/>
                  <a:t>*</a:t>
                </a:r>
                <a:endParaRPr lang="zh-CN" altLang="zh-CN" sz="19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9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zh-CN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9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19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altLang="zh-CN" sz="1900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zh-CN" altLang="zh-CN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9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zh-CN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9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19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US" altLang="zh-CN" sz="1900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zh-CN" altLang="zh-CN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9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19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9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19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900" i="1">
                              <a:latin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zh-CN" altLang="zh-CN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9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19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9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19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1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9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19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CN" sz="1900" i="1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zh-CN" altLang="zh-CN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9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19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CN" sz="1900">
                          <a:latin typeface="Cambria Math" panose="02040503050406030204" pitchFamily="18" charset="0"/>
                        </a:rPr>
                        <m:t>≈37.4</m:t>
                      </m:r>
                      <m:r>
                        <m:rPr>
                          <m:sty m:val="p"/>
                        </m:rPr>
                        <a:rPr lang="en-US" altLang="zh-CN" sz="190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altLang="zh-CN" sz="1900" b="0" i="0" smtClean="0">
                          <a:latin typeface="Cambria Math" panose="02040503050406030204" pitchFamily="18" charset="0"/>
                        </a:rPr>
                        <m:t>≪6000</m:t>
                      </m:r>
                      <m:r>
                        <m:rPr>
                          <m:sty m:val="p"/>
                        </m:rPr>
                        <a:rPr lang="en-US" altLang="zh-CN" sz="19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altLang="zh-CN" sz="1900" dirty="0" smtClean="0"/>
              </a:p>
              <a:p>
                <a:r>
                  <a:rPr lang="en-US" altLang="zh-CN" sz="1900" dirty="0"/>
                  <a:t>The characteristic energy of the synchrotron radiation is expressed </a:t>
                </a:r>
                <a:r>
                  <a:rPr lang="en-US" altLang="zh-CN" sz="1900" dirty="0" smtClean="0"/>
                  <a:t>by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90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90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altLang="zh-CN" sz="19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3ℏ</m:t>
                        </m:r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zh-CN" altLang="zh-CN" sz="1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9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CN" sz="19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1900" i="1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altLang="zh-CN" sz="1900" i="1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US" altLang="zh-CN" sz="1900" dirty="0"/>
                      <m:t>0.15</m:t>
                    </m:r>
                    <m:r>
                      <m:rPr>
                        <m:nor/>
                      </m:rPr>
                      <a:rPr lang="en-US" altLang="zh-CN" sz="1900" dirty="0"/>
                      <m:t>GeV</m:t>
                    </m:r>
                  </m:oMath>
                </a14:m>
                <a:r>
                  <a:rPr lang="zh-CN" altLang="en-US" sz="1900" dirty="0" smtClean="0"/>
                  <a:t>，</a:t>
                </a:r>
                <a:r>
                  <a:rPr lang="en-US" altLang="zh-CN" sz="1900" dirty="0" smtClean="0"/>
                  <a:t> </a:t>
                </a:r>
                <a:r>
                  <a:rPr lang="en-US" altLang="zh-CN" sz="1900" dirty="0"/>
                  <a:t>about 0.1 percent of </a:t>
                </a:r>
                <a:r>
                  <a:rPr lang="en-US" altLang="zh-CN" sz="1900" dirty="0" smtClean="0"/>
                  <a:t>120GeV</a:t>
                </a:r>
                <a:endParaRPr lang="zh-CN" altLang="zh-CN" sz="1900" dirty="0"/>
              </a:p>
              <a:p>
                <a:endParaRPr lang="en-US" altLang="zh-CN" dirty="0" smtClean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sz="1600" dirty="0" smtClean="0"/>
                  <a:t>* </a:t>
                </a:r>
                <a:r>
                  <a:rPr lang="en-US" altLang="zh-CN" sz="1600" dirty="0" smtClean="0"/>
                  <a:t>A. </a:t>
                </a:r>
                <a:r>
                  <a:rPr lang="en-US" altLang="zh-CN" sz="1600" dirty="0" err="1" smtClean="0"/>
                  <a:t>Bogomyagkov</a:t>
                </a:r>
                <a:r>
                  <a:rPr lang="en-US" altLang="zh-CN" sz="1600" dirty="0" smtClean="0"/>
                  <a:t>, E. </a:t>
                </a:r>
                <a:r>
                  <a:rPr lang="en-US" altLang="zh-CN" sz="1600" dirty="0" err="1" smtClean="0"/>
                  <a:t>Levichev</a:t>
                </a:r>
                <a:r>
                  <a:rPr lang="en-US" altLang="zh-CN" sz="1600" dirty="0" smtClean="0"/>
                  <a:t>, and D. </a:t>
                </a:r>
                <a:r>
                  <a:rPr lang="en-US" altLang="zh-CN" sz="1600" dirty="0" err="1" smtClean="0"/>
                  <a:t>Shatilov</a:t>
                </a:r>
                <a:r>
                  <a:rPr lang="en-US" altLang="zh-CN" sz="1600" dirty="0" smtClean="0"/>
                  <a:t>, Phys. Rev. ST </a:t>
                </a:r>
                <a:r>
                  <a:rPr lang="en-US" altLang="zh-CN" sz="1600" dirty="0" err="1" smtClean="0"/>
                  <a:t>Accel</a:t>
                </a:r>
                <a:r>
                  <a:rPr lang="en-US" altLang="zh-CN" sz="1600" dirty="0" smtClean="0"/>
                  <a:t>. Beams 17, 041004 (2014)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76375"/>
                <a:ext cx="7886700" cy="5086350"/>
              </a:xfrm>
              <a:blipFill rotWithShape="0">
                <a:blip r:embed="rId2"/>
                <a:stretch>
                  <a:fillRect l="-464" t="-1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2352675" y="3517424"/>
            <a:ext cx="3771900" cy="25404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95975" y="4648200"/>
            <a:ext cx="2051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Courtesy of K. </a:t>
            </a:r>
            <a:r>
              <a:rPr lang="en-US" altLang="zh-CN" dirty="0" err="1" smtClean="0"/>
              <a:t>Ohmi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959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Analysis of Beamstrahlung </a:t>
            </a:r>
            <a:r>
              <a:rPr lang="en-US" altLang="zh-CN" sz="3600" dirty="0" smtClean="0"/>
              <a:t>Effect (Cont.)</a:t>
            </a:r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52576"/>
                <a:ext cx="7886700" cy="5000624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altLang="zh-CN" dirty="0" smtClean="0"/>
                  <a:t>The 2</a:t>
                </a:r>
                <a:r>
                  <a:rPr lang="en-US" altLang="zh-CN" baseline="30000" dirty="0"/>
                  <a:t>nd</a:t>
                </a:r>
                <a:r>
                  <a:rPr lang="en-US" altLang="zh-CN" dirty="0"/>
                  <a:t> the 3</a:t>
                </a:r>
                <a:r>
                  <a:rPr lang="en-US" altLang="zh-CN" baseline="30000" dirty="0"/>
                  <a:t>rd</a:t>
                </a:r>
                <a:r>
                  <a:rPr lang="en-US" altLang="zh-CN" dirty="0"/>
                  <a:t> radiation integrals are defined as</a:t>
                </a:r>
                <a:endParaRPr lang="zh-CN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𝑑𝑠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zh-CN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They will be modified by the beamstrahlung effect according to</a:t>
                </a:r>
                <a:endParaRPr lang="zh-CN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𝑖𝑝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𝑖𝑝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</m:oMath>
                  </m:oMathPara>
                </a14:m>
                <a:endParaRPr lang="zh-CN" altLang="zh-CN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where </a:t>
                </a:r>
                <a:r>
                  <a:rPr lang="en-US" altLang="zh-CN" i="1" dirty="0"/>
                  <a:t>L</a:t>
                </a:r>
                <a:r>
                  <a:rPr lang="en-US" altLang="zh-CN" dirty="0"/>
                  <a:t> is the estimation of interaction length given by</a:t>
                </a:r>
                <a:endParaRPr lang="zh-CN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zh-CN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For CEPC, </a:t>
                </a:r>
                <a:endParaRPr lang="en-US" altLang="zh-CN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=1.03e-3 m</a:t>
                </a:r>
                <a:r>
                  <a:rPr lang="en-US" altLang="zh-CN" baseline="30000" dirty="0"/>
                  <a:t>-1</a:t>
                </a:r>
                <a:r>
                  <a:rPr lang="en-US" altLang="zh-CN" dirty="0" smtClean="0"/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=8.1e-6 </a:t>
                </a:r>
                <a:r>
                  <a:rPr lang="en-US" altLang="zh-CN" dirty="0" smtClean="0"/>
                  <a:t>m</a:t>
                </a:r>
                <a:r>
                  <a:rPr lang="en-US" altLang="zh-CN" baseline="30000" dirty="0" smtClean="0"/>
                  <a:t>-1</a:t>
                </a:r>
                <a:r>
                  <a:rPr lang="en-US" altLang="zh-CN" dirty="0" smtClean="0"/>
                  <a:t>,  nearly no change</a:t>
                </a: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/>
                  <a:t>=1.69e-7 m</a:t>
                </a:r>
                <a:r>
                  <a:rPr lang="en-US" altLang="zh-CN" baseline="30000" dirty="0"/>
                  <a:t>-2</a:t>
                </a:r>
                <a:r>
                  <a:rPr lang="en-US" altLang="zh-CN" dirty="0"/>
                  <a:t>, </a:t>
                </a:r>
                <a:r>
                  <a:rPr lang="en-US" altLang="zh-CN" dirty="0" smtClean="0"/>
                  <a:t>   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/>
                  <a:t>=3.06e-7 </a:t>
                </a:r>
                <a:r>
                  <a:rPr lang="en-US" altLang="zh-CN" dirty="0" smtClean="0"/>
                  <a:t>m</a:t>
                </a:r>
                <a:r>
                  <a:rPr lang="en-US" altLang="zh-CN" baseline="30000" dirty="0" smtClean="0"/>
                  <a:t>-2</a:t>
                </a:r>
                <a:r>
                  <a:rPr lang="en-US" altLang="zh-CN" dirty="0" smtClean="0"/>
                  <a:t>,  near two times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 smtClean="0"/>
                  <a:t>Then </a:t>
                </a:r>
                <a:r>
                  <a:rPr lang="en-US" altLang="zh-CN" dirty="0"/>
                  <a:t>the modified energy spread can be expressed</a:t>
                </a:r>
                <a:endParaRPr lang="zh-CN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≈2.8</m:t>
                      </m:r>
                    </m:oMath>
                  </m:oMathPara>
                </a14:m>
                <a:endParaRPr lang="zh-CN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52576"/>
                <a:ext cx="7886700" cy="5000624"/>
              </a:xfrm>
              <a:blipFill rotWithShape="0">
                <a:blip r:embed="rId2"/>
                <a:stretch>
                  <a:fillRect l="-618" t="-20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027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14289</TotalTime>
  <Words>819</Words>
  <Application>Microsoft Office PowerPoint</Application>
  <PresentationFormat>全屏显示(4:3)</PresentationFormat>
  <Paragraphs>213</Paragraphs>
  <Slides>41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3" baseType="lpstr">
      <vt:lpstr>MS Mincho</vt:lpstr>
      <vt:lpstr>ＭＳ Ｐゴシック</vt:lpstr>
      <vt:lpstr>Times-Roman</vt:lpstr>
      <vt:lpstr>宋体</vt:lpstr>
      <vt:lpstr>Arial</vt:lpstr>
      <vt:lpstr>Calibri</vt:lpstr>
      <vt:lpstr>Calibri Light</vt:lpstr>
      <vt:lpstr>Cambria Math</vt:lpstr>
      <vt:lpstr>Symbol</vt:lpstr>
      <vt:lpstr>Times New Roman</vt:lpstr>
      <vt:lpstr>Office 主题</vt:lpstr>
      <vt:lpstr>公式</vt:lpstr>
      <vt:lpstr>Beam-Beam Effects in the CEPC</vt:lpstr>
      <vt:lpstr>Outline</vt:lpstr>
      <vt:lpstr>PowerPoint 演示文稿</vt:lpstr>
      <vt:lpstr>Beam-beam parameter in early machines</vt:lpstr>
      <vt:lpstr>PowerPoint 演示文稿</vt:lpstr>
      <vt:lpstr>Beam-Beam Parameter at LEP2</vt:lpstr>
      <vt:lpstr>Main Parameters of CEPC  (ver. 140416)</vt:lpstr>
      <vt:lpstr>Analysis of Beamstrahlung Effect</vt:lpstr>
      <vt:lpstr>Analysis of Beamstrahlung Effect (Cont.)</vt:lpstr>
      <vt:lpstr>Beamstrahlung lifetime</vt:lpstr>
      <vt:lpstr> Simulation Codes</vt:lpstr>
      <vt:lpstr>Tune Scan</vt:lpstr>
      <vt:lpstr>Choice of Working Point</vt:lpstr>
      <vt:lpstr>Luminonisty/Beam Sizes evaluated by Strong-Strong Simulation</vt:lpstr>
      <vt:lpstr>Luminosity versus bunch current</vt:lpstr>
      <vt:lpstr>Beam-Beam Parameters evaluated with Equilibrium Beam Parameters</vt:lpstr>
      <vt:lpstr>Beamstrahlung Lifetime</vt:lpstr>
      <vt:lpstr>Lifetime limited by vertical dynamic paerture</vt:lpstr>
      <vt:lpstr>The lifetime difference may come from</vt:lpstr>
      <vt:lpstr>Gaussian fit  in Lifetrac</vt:lpstr>
      <vt:lpstr>Turn-by-turn change of energy distribution</vt:lpstr>
      <vt:lpstr>Beam halo distribution</vt:lpstr>
      <vt:lpstr>Asymmetric Beam Current  e- beam is  lost to a half intensity Luminosity and beam sizes</vt:lpstr>
      <vt:lpstr>Asymmetric Beam Current  one beam is  lost to a half intensity Beam halo distribution and lifetime</vt:lpstr>
      <vt:lpstr>Analysis of Dynamic Effect</vt:lpstr>
      <vt:lpstr>Analysis of Dynamic Effect (Cont)</vt:lpstr>
      <vt:lpstr>Error Tolerance with 20% luminosity degradation</vt:lpstr>
      <vt:lpstr>Effective beam-beam parameter due to finite bunch length</vt:lpstr>
      <vt:lpstr>Different β_y^∗ - luminosity</vt:lpstr>
      <vt:lpstr>Different β_y^∗ - lifetime</vt:lpstr>
      <vt:lpstr>Different β_y^∗ - Chromaticity</vt:lpstr>
      <vt:lpstr>Beam tilt due to transverse wakefield</vt:lpstr>
      <vt:lpstr>PowerPoint 演示文稿</vt:lpstr>
      <vt:lpstr>Collision with beam tilt</vt:lpstr>
      <vt:lpstr>“Crab angle” of beam tilt</vt:lpstr>
      <vt:lpstr>Simulation of beam tilt with crab angle</vt:lpstr>
      <vt:lpstr>Discussion on beam tilt</vt:lpstr>
      <vt:lpstr>Compensation of the vertical beam tilt with Δy_cod^′</vt:lpstr>
      <vt:lpstr>Maybe another case of Collision with beam tilt</vt:lpstr>
      <vt:lpstr>Simulation of beam tilt with antisymmetric crab angle</vt:lpstr>
      <vt:lpstr>Summary &amp; Discussion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Beam-Beam Effects in the CEPC</dc:title>
  <dc:creator>zhang yuan</dc:creator>
  <cp:lastModifiedBy>zhang yuan</cp:lastModifiedBy>
  <cp:revision>167</cp:revision>
  <dcterms:created xsi:type="dcterms:W3CDTF">2014-09-29T02:34:15Z</dcterms:created>
  <dcterms:modified xsi:type="dcterms:W3CDTF">2014-10-09T12:21:43Z</dcterms:modified>
</cp:coreProperties>
</file>