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2" r:id="rId1"/>
  </p:sldMasterIdLst>
  <p:notesMasterIdLst>
    <p:notesMasterId r:id="rId33"/>
  </p:notesMasterIdLst>
  <p:handoutMasterIdLst>
    <p:handoutMasterId r:id="rId34"/>
  </p:handoutMasterIdLst>
  <p:sldIdLst>
    <p:sldId id="781" r:id="rId2"/>
    <p:sldId id="800" r:id="rId3"/>
    <p:sldId id="801" r:id="rId4"/>
    <p:sldId id="782" r:id="rId5"/>
    <p:sldId id="780" r:id="rId6"/>
    <p:sldId id="656" r:id="rId7"/>
    <p:sldId id="783" r:id="rId8"/>
    <p:sldId id="802" r:id="rId9"/>
    <p:sldId id="771" r:id="rId10"/>
    <p:sldId id="770" r:id="rId11"/>
    <p:sldId id="769" r:id="rId12"/>
    <p:sldId id="603" r:id="rId13"/>
    <p:sldId id="773" r:id="rId14"/>
    <p:sldId id="804" r:id="rId15"/>
    <p:sldId id="787" r:id="rId16"/>
    <p:sldId id="784" r:id="rId17"/>
    <p:sldId id="785" r:id="rId18"/>
    <p:sldId id="789" r:id="rId19"/>
    <p:sldId id="796" r:id="rId20"/>
    <p:sldId id="797" r:id="rId21"/>
    <p:sldId id="798" r:id="rId22"/>
    <p:sldId id="799" r:id="rId23"/>
    <p:sldId id="788" r:id="rId24"/>
    <p:sldId id="772" r:id="rId25"/>
    <p:sldId id="786" r:id="rId26"/>
    <p:sldId id="803" r:id="rId27"/>
    <p:sldId id="774" r:id="rId28"/>
    <p:sldId id="775" r:id="rId29"/>
    <p:sldId id="779" r:id="rId30"/>
    <p:sldId id="543" r:id="rId31"/>
    <p:sldId id="776" r:id="rId32"/>
  </p:sldIdLst>
  <p:sldSz cx="9144000" cy="6858000" type="screen4x3"/>
  <p:notesSz cx="10234613" cy="7099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6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35D6A"/>
    <a:srgbClr val="1C3F8A"/>
    <a:srgbClr val="990000"/>
    <a:srgbClr val="5E659C"/>
    <a:srgbClr val="878DB7"/>
    <a:srgbClr val="0B731F"/>
    <a:srgbClr val="68D000"/>
    <a:srgbClr val="C1D000"/>
    <a:srgbClr val="EF8A0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7" autoAdjust="0"/>
    <p:restoredTop sz="97966" autoAdjust="0"/>
  </p:normalViewPr>
  <p:slideViewPr>
    <p:cSldViewPr>
      <p:cViewPr varScale="1">
        <p:scale>
          <a:sx n="98" d="100"/>
          <a:sy n="98" d="100"/>
        </p:scale>
        <p:origin x="-13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26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1" d="100"/>
          <a:sy n="91" d="100"/>
        </p:scale>
        <p:origin x="-3756" y="-120"/>
      </p:cViewPr>
      <p:guideLst>
        <p:guide orient="horz" pos="2236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9022D-C22D-4E98-A235-00241EA9E56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DCF108-E912-4A13-86F7-BAB0CC6FB4D3}">
      <dgm:prSet phldrT="[Text]"/>
      <dgm:spPr>
        <a:xfrm>
          <a:off x="2695218" y="2228753"/>
          <a:ext cx="705563" cy="543117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EFFECTS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F370C644-3A79-49C3-87A0-5AC9976AFD21}" type="parTrans" cxnId="{01661D1C-1650-46C5-95A4-9386652B9B10}">
      <dgm:prSet/>
      <dgm:spPr/>
      <dgm:t>
        <a:bodyPr/>
        <a:lstStyle/>
        <a:p>
          <a:endParaRPr lang="en-GB"/>
        </a:p>
      </dgm:t>
    </dgm:pt>
    <dgm:pt modelId="{C15230C5-69A7-428A-8706-1CDC72238A0B}" type="sibTrans" cxnId="{01661D1C-1650-46C5-95A4-9386652B9B10}">
      <dgm:prSet/>
      <dgm:spPr/>
      <dgm:t>
        <a:bodyPr/>
        <a:lstStyle/>
        <a:p>
          <a:endParaRPr lang="en-GB"/>
        </a:p>
      </dgm:t>
    </dgm:pt>
    <dgm:pt modelId="{4BD8F475-C50A-40E6-A949-1B889443AB14}">
      <dgm:prSet phldrT="[Text]"/>
      <dgm:spPr>
        <a:xfrm>
          <a:off x="2639567" y="218630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SEE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596825B-F429-4367-9C51-81090F086E7C}" type="parTrans" cxnId="{1B5B2474-9A91-4541-9A2B-C8FE34109807}">
      <dgm:prSet/>
      <dgm:spPr>
        <a:xfrm rot="16200000">
          <a:off x="2451370" y="1632124"/>
          <a:ext cx="1193259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DAF8783C-F143-456E-A415-D2CBAF188D2D}" type="sibTrans" cxnId="{1B5B2474-9A91-4541-9A2B-C8FE34109807}">
      <dgm:prSet/>
      <dgm:spPr/>
      <dgm:t>
        <a:bodyPr/>
        <a:lstStyle/>
        <a:p>
          <a:endParaRPr lang="en-GB"/>
        </a:p>
      </dgm:t>
    </dgm:pt>
    <dgm:pt modelId="{77519D0D-FDCA-4305-B4D0-A66194C5CEC3}">
      <dgm:prSet phldrT="[Text]"/>
      <dgm:spPr>
        <a:xfrm>
          <a:off x="4261850" y="3028505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DD</a:t>
          </a:r>
        </a:p>
      </dgm:t>
    </dgm:pt>
    <dgm:pt modelId="{FAC29C5F-A54E-4E98-B54A-7B69392B994E}" type="parTrans" cxnId="{FEA15E5D-8E53-4FD7-84E0-AB0BA26B939C}">
      <dgm:prSet/>
      <dgm:spPr>
        <a:xfrm rot="1800000">
          <a:off x="3334177" y="2952560"/>
          <a:ext cx="994276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483F7030-E3FD-477A-95CC-C363611B4809}" type="sibTrans" cxnId="{FEA15E5D-8E53-4FD7-84E0-AB0BA26B939C}">
      <dgm:prSet/>
      <dgm:spPr/>
      <dgm:t>
        <a:bodyPr/>
        <a:lstStyle/>
        <a:p>
          <a:endParaRPr lang="en-GB"/>
        </a:p>
      </dgm:t>
    </dgm:pt>
    <dgm:pt modelId="{65A2C831-5287-4BD0-A99F-ADC4A8FE3AE8}">
      <dgm:prSet phldrT="[Text]"/>
      <dgm:spPr>
        <a:xfrm>
          <a:off x="1017285" y="3028505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TID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11EDBF0-FA03-4C0A-AA26-7E78BA7B72BD}" type="parTrans" cxnId="{F413A240-9136-4367-A9ED-533AB2AB0916}">
      <dgm:prSet/>
      <dgm:spPr>
        <a:xfrm rot="9000000">
          <a:off x="1767546" y="2952560"/>
          <a:ext cx="994276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77836468-8366-427A-B36B-6110A5DEBB87}" type="sibTrans" cxnId="{F413A240-9136-4367-A9ED-533AB2AB0916}">
      <dgm:prSet/>
      <dgm:spPr/>
      <dgm:t>
        <a:bodyPr/>
        <a:lstStyle/>
        <a:p>
          <a:endParaRPr lang="en-GB"/>
        </a:p>
      </dgm:t>
    </dgm:pt>
    <dgm:pt modelId="{55EA2D15-62D2-4545-8F2F-08187A87CB72}" type="pres">
      <dgm:prSet presAssocID="{E5A9022D-C22D-4E98-A235-00241EA9E56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86B71EBC-CA01-4B0F-9DEB-737578780C15}" type="pres">
      <dgm:prSet presAssocID="{45DCF108-E912-4A13-86F7-BAB0CC6FB4D3}" presName="singleCycle" presStyleCnt="0"/>
      <dgm:spPr/>
    </dgm:pt>
    <dgm:pt modelId="{A793CF63-EE4F-4CA4-A998-6C4C4DB079F8}" type="pres">
      <dgm:prSet presAssocID="{45DCF108-E912-4A13-86F7-BAB0CC6FB4D3}" presName="singleCenter" presStyleLbl="node1" presStyleIdx="0" presStyleCnt="4" custScaleX="57871" custScaleY="44547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A4F73F90-57D1-487B-8FDE-76BCAC24CA48}" type="pres">
      <dgm:prSet presAssocID="{D596825B-F429-4367-9C51-81090F086E7C}" presName="Name56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3259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6D08686D-6D1F-4E7A-AA48-9889F31F400F}" type="pres">
      <dgm:prSet presAssocID="{4BD8F475-C50A-40E6-A949-1B889443AB14}" presName="text0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8AD318A6-1585-41A8-B298-8A0646E69B66}" type="pres">
      <dgm:prSet presAssocID="{FAC29C5F-A54E-4E98-B54A-7B69392B994E}" presName="Name56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0D43F68D-A407-4011-B00E-89BE4227E86B}" type="pres">
      <dgm:prSet presAssocID="{77519D0D-FDCA-4305-B4D0-A66194C5CEC3}" presName="text0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4E96F71-F5A3-4841-9383-320E496568B0}" type="pres">
      <dgm:prSet presAssocID="{D11EDBF0-FA03-4C0A-AA26-7E78BA7B72BD}" presName="Name56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41CB083D-3E9F-4DEC-9C14-4E35E46FD496}" type="pres">
      <dgm:prSet presAssocID="{65A2C831-5287-4BD0-A99F-ADC4A8FE3AE8}" presName="text0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</dgm:ptLst>
  <dgm:cxnLst>
    <dgm:cxn modelId="{E9CECE54-7DD4-4997-AB1A-316A6BD17E69}" type="presOf" srcId="{FAC29C5F-A54E-4E98-B54A-7B69392B994E}" destId="{8AD318A6-1585-41A8-B298-8A0646E69B66}" srcOrd="0" destOrd="0" presId="urn:microsoft.com/office/officeart/2008/layout/RadialCluster"/>
    <dgm:cxn modelId="{ED8F3747-7C27-4864-8CDB-E81639D8C7AF}" type="presOf" srcId="{E5A9022D-C22D-4E98-A235-00241EA9E567}" destId="{55EA2D15-62D2-4545-8F2F-08187A87CB72}" srcOrd="0" destOrd="0" presId="urn:microsoft.com/office/officeart/2008/layout/RadialCluster"/>
    <dgm:cxn modelId="{63D2CB72-DF3E-4A41-8E6C-0C7FC322D296}" type="presOf" srcId="{D596825B-F429-4367-9C51-81090F086E7C}" destId="{A4F73F90-57D1-487B-8FDE-76BCAC24CA48}" srcOrd="0" destOrd="0" presId="urn:microsoft.com/office/officeart/2008/layout/RadialCluster"/>
    <dgm:cxn modelId="{F413A240-9136-4367-A9ED-533AB2AB0916}" srcId="{45DCF108-E912-4A13-86F7-BAB0CC6FB4D3}" destId="{65A2C831-5287-4BD0-A99F-ADC4A8FE3AE8}" srcOrd="2" destOrd="0" parTransId="{D11EDBF0-FA03-4C0A-AA26-7E78BA7B72BD}" sibTransId="{77836468-8366-427A-B36B-6110A5DEBB87}"/>
    <dgm:cxn modelId="{11798063-AC77-429D-B64E-AF25BB6DDCDB}" type="presOf" srcId="{65A2C831-5287-4BD0-A99F-ADC4A8FE3AE8}" destId="{41CB083D-3E9F-4DEC-9C14-4E35E46FD496}" srcOrd="0" destOrd="0" presId="urn:microsoft.com/office/officeart/2008/layout/RadialCluster"/>
    <dgm:cxn modelId="{1B5B2474-9A91-4541-9A2B-C8FE34109807}" srcId="{45DCF108-E912-4A13-86F7-BAB0CC6FB4D3}" destId="{4BD8F475-C50A-40E6-A949-1B889443AB14}" srcOrd="0" destOrd="0" parTransId="{D596825B-F429-4367-9C51-81090F086E7C}" sibTransId="{DAF8783C-F143-456E-A415-D2CBAF188D2D}"/>
    <dgm:cxn modelId="{57F7628C-23B1-4329-845C-E7A9B4E11548}" type="presOf" srcId="{D11EDBF0-FA03-4C0A-AA26-7E78BA7B72BD}" destId="{74E96F71-F5A3-4841-9383-320E496568B0}" srcOrd="0" destOrd="0" presId="urn:microsoft.com/office/officeart/2008/layout/RadialCluster"/>
    <dgm:cxn modelId="{FEA15E5D-8E53-4FD7-84E0-AB0BA26B939C}" srcId="{45DCF108-E912-4A13-86F7-BAB0CC6FB4D3}" destId="{77519D0D-FDCA-4305-B4D0-A66194C5CEC3}" srcOrd="1" destOrd="0" parTransId="{FAC29C5F-A54E-4E98-B54A-7B69392B994E}" sibTransId="{483F7030-E3FD-477A-95CC-C363611B4809}"/>
    <dgm:cxn modelId="{01661D1C-1650-46C5-95A4-9386652B9B10}" srcId="{E5A9022D-C22D-4E98-A235-00241EA9E567}" destId="{45DCF108-E912-4A13-86F7-BAB0CC6FB4D3}" srcOrd="0" destOrd="0" parTransId="{F370C644-3A79-49C3-87A0-5AC9976AFD21}" sibTransId="{C15230C5-69A7-428A-8706-1CDC72238A0B}"/>
    <dgm:cxn modelId="{6B04706E-1384-4F6F-9630-D464E4059A0A}" type="presOf" srcId="{45DCF108-E912-4A13-86F7-BAB0CC6FB4D3}" destId="{A793CF63-EE4F-4CA4-A998-6C4C4DB079F8}" srcOrd="0" destOrd="0" presId="urn:microsoft.com/office/officeart/2008/layout/RadialCluster"/>
    <dgm:cxn modelId="{4F905F46-88C5-4883-93E2-CFF284299794}" type="presOf" srcId="{77519D0D-FDCA-4305-B4D0-A66194C5CEC3}" destId="{0D43F68D-A407-4011-B00E-89BE4227E86B}" srcOrd="0" destOrd="0" presId="urn:microsoft.com/office/officeart/2008/layout/RadialCluster"/>
    <dgm:cxn modelId="{0664CD37-BF3D-46F9-8D21-29743C61344B}" type="presOf" srcId="{4BD8F475-C50A-40E6-A949-1B889443AB14}" destId="{6D08686D-6D1F-4E7A-AA48-9889F31F400F}" srcOrd="0" destOrd="0" presId="urn:microsoft.com/office/officeart/2008/layout/RadialCluster"/>
    <dgm:cxn modelId="{43978420-8583-47F2-921C-FF5A7AF80F8E}" type="presParOf" srcId="{55EA2D15-62D2-4545-8F2F-08187A87CB72}" destId="{86B71EBC-CA01-4B0F-9DEB-737578780C15}" srcOrd="0" destOrd="0" presId="urn:microsoft.com/office/officeart/2008/layout/RadialCluster"/>
    <dgm:cxn modelId="{181416C1-5720-448A-817D-DCDF48D5F1D1}" type="presParOf" srcId="{86B71EBC-CA01-4B0F-9DEB-737578780C15}" destId="{A793CF63-EE4F-4CA4-A998-6C4C4DB079F8}" srcOrd="0" destOrd="0" presId="urn:microsoft.com/office/officeart/2008/layout/RadialCluster"/>
    <dgm:cxn modelId="{B148B833-E09D-4B55-8A56-A84C034F72EE}" type="presParOf" srcId="{86B71EBC-CA01-4B0F-9DEB-737578780C15}" destId="{A4F73F90-57D1-487B-8FDE-76BCAC24CA48}" srcOrd="1" destOrd="0" presId="urn:microsoft.com/office/officeart/2008/layout/RadialCluster"/>
    <dgm:cxn modelId="{A65B2206-EED2-478F-980F-E9947567C780}" type="presParOf" srcId="{86B71EBC-CA01-4B0F-9DEB-737578780C15}" destId="{6D08686D-6D1F-4E7A-AA48-9889F31F400F}" srcOrd="2" destOrd="0" presId="urn:microsoft.com/office/officeart/2008/layout/RadialCluster"/>
    <dgm:cxn modelId="{E8AA03D4-1B9C-40E5-9E0A-BDBEE6087ECE}" type="presParOf" srcId="{86B71EBC-CA01-4B0F-9DEB-737578780C15}" destId="{8AD318A6-1585-41A8-B298-8A0646E69B66}" srcOrd="3" destOrd="0" presId="urn:microsoft.com/office/officeart/2008/layout/RadialCluster"/>
    <dgm:cxn modelId="{B802DCFF-5D1C-4B9B-BE37-9F52F51C673E}" type="presParOf" srcId="{86B71EBC-CA01-4B0F-9DEB-737578780C15}" destId="{0D43F68D-A407-4011-B00E-89BE4227E86B}" srcOrd="4" destOrd="0" presId="urn:microsoft.com/office/officeart/2008/layout/RadialCluster"/>
    <dgm:cxn modelId="{8ED1F68D-792B-4CAE-9C9F-1E852E0B1698}" type="presParOf" srcId="{86B71EBC-CA01-4B0F-9DEB-737578780C15}" destId="{74E96F71-F5A3-4841-9383-320E496568B0}" srcOrd="5" destOrd="0" presId="urn:microsoft.com/office/officeart/2008/layout/RadialCluster"/>
    <dgm:cxn modelId="{7A628040-25B2-4D28-B1AA-DF9B581589F6}" type="presParOf" srcId="{86B71EBC-CA01-4B0F-9DEB-737578780C15}" destId="{41CB083D-3E9F-4DEC-9C14-4E35E46FD49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5A9022D-C22D-4E98-A235-00241EA9E567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5DCF108-E912-4A13-86F7-BAB0CC6FB4D3}">
      <dgm:prSet phldrT="[Text]"/>
      <dgm:spPr>
        <a:xfrm>
          <a:off x="2695218" y="2228753"/>
          <a:ext cx="705563" cy="543117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EFFECTS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F370C644-3A79-49C3-87A0-5AC9976AFD21}" type="parTrans" cxnId="{01661D1C-1650-46C5-95A4-9386652B9B10}">
      <dgm:prSet/>
      <dgm:spPr/>
      <dgm:t>
        <a:bodyPr/>
        <a:lstStyle/>
        <a:p>
          <a:endParaRPr lang="en-GB"/>
        </a:p>
      </dgm:t>
    </dgm:pt>
    <dgm:pt modelId="{C15230C5-69A7-428A-8706-1CDC72238A0B}" type="sibTrans" cxnId="{01661D1C-1650-46C5-95A4-9386652B9B10}">
      <dgm:prSet/>
      <dgm:spPr/>
      <dgm:t>
        <a:bodyPr/>
        <a:lstStyle/>
        <a:p>
          <a:endParaRPr lang="en-GB"/>
        </a:p>
      </dgm:t>
    </dgm:pt>
    <dgm:pt modelId="{4BD8F475-C50A-40E6-A949-1B889443AB14}">
      <dgm:prSet phldrT="[Text]"/>
      <dgm:spPr>
        <a:xfrm>
          <a:off x="2639567" y="218630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SEE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596825B-F429-4367-9C51-81090F086E7C}" type="parTrans" cxnId="{1B5B2474-9A91-4541-9A2B-C8FE34109807}">
      <dgm:prSet/>
      <dgm:spPr>
        <a:xfrm rot="16200000">
          <a:off x="2451370" y="1632124"/>
          <a:ext cx="1193259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DAF8783C-F143-456E-A415-D2CBAF188D2D}" type="sibTrans" cxnId="{1B5B2474-9A91-4541-9A2B-C8FE34109807}">
      <dgm:prSet/>
      <dgm:spPr/>
      <dgm:t>
        <a:bodyPr/>
        <a:lstStyle/>
        <a:p>
          <a:endParaRPr lang="en-GB"/>
        </a:p>
      </dgm:t>
    </dgm:pt>
    <dgm:pt modelId="{77519D0D-FDCA-4305-B4D0-A66194C5CEC3}">
      <dgm:prSet phldrT="[Text]"/>
      <dgm:spPr>
        <a:xfrm>
          <a:off x="4261850" y="3028505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DD</a:t>
          </a:r>
        </a:p>
      </dgm:t>
    </dgm:pt>
    <dgm:pt modelId="{FAC29C5F-A54E-4E98-B54A-7B69392B994E}" type="parTrans" cxnId="{FEA15E5D-8E53-4FD7-84E0-AB0BA26B939C}">
      <dgm:prSet/>
      <dgm:spPr>
        <a:xfrm rot="1800000">
          <a:off x="3334177" y="2952560"/>
          <a:ext cx="994276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483F7030-E3FD-477A-95CC-C363611B4809}" type="sibTrans" cxnId="{FEA15E5D-8E53-4FD7-84E0-AB0BA26B939C}">
      <dgm:prSet/>
      <dgm:spPr/>
      <dgm:t>
        <a:bodyPr/>
        <a:lstStyle/>
        <a:p>
          <a:endParaRPr lang="en-GB"/>
        </a:p>
      </dgm:t>
    </dgm:pt>
    <dgm:pt modelId="{65A2C831-5287-4BD0-A99F-ADC4A8FE3AE8}">
      <dgm:prSet phldrT="[Text]"/>
      <dgm:spPr>
        <a:xfrm>
          <a:off x="1017285" y="3028505"/>
          <a:ext cx="816864" cy="816864"/>
        </a:xfr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GB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TID</a:t>
          </a:r>
          <a:endParaRPr lang="en-GB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gm:t>
    </dgm:pt>
    <dgm:pt modelId="{D11EDBF0-FA03-4C0A-AA26-7E78BA7B72BD}" type="parTrans" cxnId="{F413A240-9136-4367-A9ED-533AB2AB0916}">
      <dgm:prSet/>
      <dgm:spPr>
        <a:xfrm rot="9000000">
          <a:off x="1767546" y="2952560"/>
          <a:ext cx="994276" cy="0"/>
        </a:xfr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en-GB"/>
        </a:p>
      </dgm:t>
    </dgm:pt>
    <dgm:pt modelId="{77836468-8366-427A-B36B-6110A5DEBB87}" type="sibTrans" cxnId="{F413A240-9136-4367-A9ED-533AB2AB0916}">
      <dgm:prSet/>
      <dgm:spPr/>
      <dgm:t>
        <a:bodyPr/>
        <a:lstStyle/>
        <a:p>
          <a:endParaRPr lang="en-GB"/>
        </a:p>
      </dgm:t>
    </dgm:pt>
    <dgm:pt modelId="{55EA2D15-62D2-4545-8F2F-08187A87CB72}" type="pres">
      <dgm:prSet presAssocID="{E5A9022D-C22D-4E98-A235-00241EA9E56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86B71EBC-CA01-4B0F-9DEB-737578780C15}" type="pres">
      <dgm:prSet presAssocID="{45DCF108-E912-4A13-86F7-BAB0CC6FB4D3}" presName="singleCycle" presStyleCnt="0"/>
      <dgm:spPr/>
    </dgm:pt>
    <dgm:pt modelId="{A793CF63-EE4F-4CA4-A998-6C4C4DB079F8}" type="pres">
      <dgm:prSet presAssocID="{45DCF108-E912-4A13-86F7-BAB0CC6FB4D3}" presName="singleCenter" presStyleLbl="node1" presStyleIdx="0" presStyleCnt="4" custScaleX="125568" custScaleY="96657">
        <dgm:presLayoutVars>
          <dgm:chMax val="7"/>
          <dgm:chPref val="7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A4F73F90-57D1-487B-8FDE-76BCAC24CA48}" type="pres">
      <dgm:prSet presAssocID="{D596825B-F429-4367-9C51-81090F086E7C}" presName="Name56" presStyleLbl="parChTrans1D2" presStyleIdx="0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3259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6D08686D-6D1F-4E7A-AA48-9889F31F400F}" type="pres">
      <dgm:prSet presAssocID="{4BD8F475-C50A-40E6-A949-1B889443AB14}" presName="text0" presStyleLbl="node1" presStyleIdx="1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8AD318A6-1585-41A8-B298-8A0646E69B66}" type="pres">
      <dgm:prSet presAssocID="{FAC29C5F-A54E-4E98-B54A-7B69392B994E}" presName="Name56" presStyleLbl="parChTrans1D2" presStyleIdx="1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0D43F68D-A407-4011-B00E-89BE4227E86B}" type="pres">
      <dgm:prSet presAssocID="{77519D0D-FDCA-4305-B4D0-A66194C5CEC3}" presName="text0" presStyleLbl="node1" presStyleIdx="2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  <dgm:pt modelId="{74E96F71-F5A3-4841-9383-320E496568B0}" type="pres">
      <dgm:prSet presAssocID="{D11EDBF0-FA03-4C0A-AA26-7E78BA7B72BD}" presName="Name56" presStyleLbl="parChTrans1D2" presStyleIdx="2" presStyleCnt="3"/>
      <dgm:spPr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</dgm:spPr>
      <dgm:t>
        <a:bodyPr/>
        <a:lstStyle/>
        <a:p>
          <a:endParaRPr lang="en-GB"/>
        </a:p>
      </dgm:t>
    </dgm:pt>
    <dgm:pt modelId="{41CB083D-3E9F-4DEC-9C14-4E35E46FD496}" type="pres">
      <dgm:prSet presAssocID="{65A2C831-5287-4BD0-A99F-ADC4A8FE3AE8}" presName="text0" presStyleLbl="node1" presStyleIdx="3" presStyleCnt="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en-GB"/>
        </a:p>
      </dgm:t>
    </dgm:pt>
  </dgm:ptLst>
  <dgm:cxnLst>
    <dgm:cxn modelId="{3672474C-9063-454B-BE49-A0E4E1D12392}" type="presOf" srcId="{D596825B-F429-4367-9C51-81090F086E7C}" destId="{A4F73F90-57D1-487B-8FDE-76BCAC24CA48}" srcOrd="0" destOrd="0" presId="urn:microsoft.com/office/officeart/2008/layout/RadialCluster"/>
    <dgm:cxn modelId="{C78397FE-F62B-478B-B695-47DCD2E989E9}" type="presOf" srcId="{D11EDBF0-FA03-4C0A-AA26-7E78BA7B72BD}" destId="{74E96F71-F5A3-4841-9383-320E496568B0}" srcOrd="0" destOrd="0" presId="urn:microsoft.com/office/officeart/2008/layout/RadialCluster"/>
    <dgm:cxn modelId="{6CADF51F-1846-417B-8D84-D0C1B40AF18F}" type="presOf" srcId="{77519D0D-FDCA-4305-B4D0-A66194C5CEC3}" destId="{0D43F68D-A407-4011-B00E-89BE4227E86B}" srcOrd="0" destOrd="0" presId="urn:microsoft.com/office/officeart/2008/layout/RadialCluster"/>
    <dgm:cxn modelId="{F413A240-9136-4367-A9ED-533AB2AB0916}" srcId="{45DCF108-E912-4A13-86F7-BAB0CC6FB4D3}" destId="{65A2C831-5287-4BD0-A99F-ADC4A8FE3AE8}" srcOrd="2" destOrd="0" parTransId="{D11EDBF0-FA03-4C0A-AA26-7E78BA7B72BD}" sibTransId="{77836468-8366-427A-B36B-6110A5DEBB87}"/>
    <dgm:cxn modelId="{520A5BD2-D2F1-4AD5-9C57-C8C9B70B2388}" type="presOf" srcId="{FAC29C5F-A54E-4E98-B54A-7B69392B994E}" destId="{8AD318A6-1585-41A8-B298-8A0646E69B66}" srcOrd="0" destOrd="0" presId="urn:microsoft.com/office/officeart/2008/layout/RadialCluster"/>
    <dgm:cxn modelId="{1DFA73FE-C254-4506-9404-FE2AFFABC4F3}" type="presOf" srcId="{4BD8F475-C50A-40E6-A949-1B889443AB14}" destId="{6D08686D-6D1F-4E7A-AA48-9889F31F400F}" srcOrd="0" destOrd="0" presId="urn:microsoft.com/office/officeart/2008/layout/RadialCluster"/>
    <dgm:cxn modelId="{1B5B2474-9A91-4541-9A2B-C8FE34109807}" srcId="{45DCF108-E912-4A13-86F7-BAB0CC6FB4D3}" destId="{4BD8F475-C50A-40E6-A949-1B889443AB14}" srcOrd="0" destOrd="0" parTransId="{D596825B-F429-4367-9C51-81090F086E7C}" sibTransId="{DAF8783C-F143-456E-A415-D2CBAF188D2D}"/>
    <dgm:cxn modelId="{FEA15E5D-8E53-4FD7-84E0-AB0BA26B939C}" srcId="{45DCF108-E912-4A13-86F7-BAB0CC6FB4D3}" destId="{77519D0D-FDCA-4305-B4D0-A66194C5CEC3}" srcOrd="1" destOrd="0" parTransId="{FAC29C5F-A54E-4E98-B54A-7B69392B994E}" sibTransId="{483F7030-E3FD-477A-95CC-C363611B4809}"/>
    <dgm:cxn modelId="{392F71D9-C448-456A-BEA7-AE900E954CF6}" type="presOf" srcId="{65A2C831-5287-4BD0-A99F-ADC4A8FE3AE8}" destId="{41CB083D-3E9F-4DEC-9C14-4E35E46FD496}" srcOrd="0" destOrd="0" presId="urn:microsoft.com/office/officeart/2008/layout/RadialCluster"/>
    <dgm:cxn modelId="{01661D1C-1650-46C5-95A4-9386652B9B10}" srcId="{E5A9022D-C22D-4E98-A235-00241EA9E567}" destId="{45DCF108-E912-4A13-86F7-BAB0CC6FB4D3}" srcOrd="0" destOrd="0" parTransId="{F370C644-3A79-49C3-87A0-5AC9976AFD21}" sibTransId="{C15230C5-69A7-428A-8706-1CDC72238A0B}"/>
    <dgm:cxn modelId="{A77A1CC8-9647-474C-94FC-8CAD2E6999DA}" type="presOf" srcId="{E5A9022D-C22D-4E98-A235-00241EA9E567}" destId="{55EA2D15-62D2-4545-8F2F-08187A87CB72}" srcOrd="0" destOrd="0" presId="urn:microsoft.com/office/officeart/2008/layout/RadialCluster"/>
    <dgm:cxn modelId="{5BB6B9B9-CCEC-4366-A31C-ED9555B6967D}" type="presOf" srcId="{45DCF108-E912-4A13-86F7-BAB0CC6FB4D3}" destId="{A793CF63-EE4F-4CA4-A998-6C4C4DB079F8}" srcOrd="0" destOrd="0" presId="urn:microsoft.com/office/officeart/2008/layout/RadialCluster"/>
    <dgm:cxn modelId="{5F1F6B1D-9F93-4846-95C0-D17AE7A394F0}" type="presParOf" srcId="{55EA2D15-62D2-4545-8F2F-08187A87CB72}" destId="{86B71EBC-CA01-4B0F-9DEB-737578780C15}" srcOrd="0" destOrd="0" presId="urn:microsoft.com/office/officeart/2008/layout/RadialCluster"/>
    <dgm:cxn modelId="{AD2BEA5C-5C74-4AE5-B6F5-CDEA49A523FD}" type="presParOf" srcId="{86B71EBC-CA01-4B0F-9DEB-737578780C15}" destId="{A793CF63-EE4F-4CA4-A998-6C4C4DB079F8}" srcOrd="0" destOrd="0" presId="urn:microsoft.com/office/officeart/2008/layout/RadialCluster"/>
    <dgm:cxn modelId="{4B4A75CE-D25F-4DCD-BEAA-2A7CF643126C}" type="presParOf" srcId="{86B71EBC-CA01-4B0F-9DEB-737578780C15}" destId="{A4F73F90-57D1-487B-8FDE-76BCAC24CA48}" srcOrd="1" destOrd="0" presId="urn:microsoft.com/office/officeart/2008/layout/RadialCluster"/>
    <dgm:cxn modelId="{97D4FD20-316F-49F9-9945-066067D64850}" type="presParOf" srcId="{86B71EBC-CA01-4B0F-9DEB-737578780C15}" destId="{6D08686D-6D1F-4E7A-AA48-9889F31F400F}" srcOrd="2" destOrd="0" presId="urn:microsoft.com/office/officeart/2008/layout/RadialCluster"/>
    <dgm:cxn modelId="{79D81DAC-1D16-441C-B4D9-95C31C6D36B1}" type="presParOf" srcId="{86B71EBC-CA01-4B0F-9DEB-737578780C15}" destId="{8AD318A6-1585-41A8-B298-8A0646E69B66}" srcOrd="3" destOrd="0" presId="urn:microsoft.com/office/officeart/2008/layout/RadialCluster"/>
    <dgm:cxn modelId="{A929C9B4-149D-4BC3-8437-79DF03A856DC}" type="presParOf" srcId="{86B71EBC-CA01-4B0F-9DEB-737578780C15}" destId="{0D43F68D-A407-4011-B00E-89BE4227E86B}" srcOrd="4" destOrd="0" presId="urn:microsoft.com/office/officeart/2008/layout/RadialCluster"/>
    <dgm:cxn modelId="{08E6512D-39CA-4B9C-BB8E-86DAA47D2661}" type="presParOf" srcId="{86B71EBC-CA01-4B0F-9DEB-737578780C15}" destId="{74E96F71-F5A3-4841-9383-320E496568B0}" srcOrd="5" destOrd="0" presId="urn:microsoft.com/office/officeart/2008/layout/RadialCluster"/>
    <dgm:cxn modelId="{FDB91B61-276D-4B68-9E47-EC24AB7400B4}" type="presParOf" srcId="{86B71EBC-CA01-4B0F-9DEB-737578780C15}" destId="{41CB083D-3E9F-4DEC-9C14-4E35E46FD496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3CF63-EE4F-4CA4-A998-6C4C4DB079F8}">
      <dsp:nvSpPr>
        <dsp:cNvPr id="0" name=""/>
        <dsp:cNvSpPr/>
      </dsp:nvSpPr>
      <dsp:spPr>
        <a:xfrm>
          <a:off x="2695218" y="2228753"/>
          <a:ext cx="705563" cy="543117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EFFECTS</a:t>
          </a:r>
          <a:endParaRPr lang="en-GB" sz="12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2721731" y="2255266"/>
        <a:ext cx="652537" cy="490091"/>
      </dsp:txXfrm>
    </dsp:sp>
    <dsp:sp modelId="{A4F73F90-57D1-487B-8FDE-76BCAC24CA48}">
      <dsp:nvSpPr>
        <dsp:cNvPr id="0" name=""/>
        <dsp:cNvSpPr/>
      </dsp:nvSpPr>
      <dsp:spPr>
        <a:xfrm rot="16200000">
          <a:off x="2451370" y="1632124"/>
          <a:ext cx="119325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3259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8686D-6D1F-4E7A-AA48-9889F31F400F}">
      <dsp:nvSpPr>
        <dsp:cNvPr id="0" name=""/>
        <dsp:cNvSpPr/>
      </dsp:nvSpPr>
      <dsp:spPr>
        <a:xfrm>
          <a:off x="2639567" y="218630"/>
          <a:ext cx="816864" cy="816864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SEE</a:t>
          </a:r>
          <a:endParaRPr lang="en-GB" sz="28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2679443" y="258506"/>
        <a:ext cx="737112" cy="737112"/>
      </dsp:txXfrm>
    </dsp:sp>
    <dsp:sp modelId="{8AD318A6-1585-41A8-B298-8A0646E69B66}">
      <dsp:nvSpPr>
        <dsp:cNvPr id="0" name=""/>
        <dsp:cNvSpPr/>
      </dsp:nvSpPr>
      <dsp:spPr>
        <a:xfrm rot="1800000">
          <a:off x="3334177" y="2952560"/>
          <a:ext cx="9942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3F68D-A407-4011-B00E-89BE4227E86B}">
      <dsp:nvSpPr>
        <dsp:cNvPr id="0" name=""/>
        <dsp:cNvSpPr/>
      </dsp:nvSpPr>
      <dsp:spPr>
        <a:xfrm>
          <a:off x="4261850" y="3028505"/>
          <a:ext cx="816864" cy="816864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33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DD</a:t>
          </a:r>
        </a:p>
      </dsp:txBody>
      <dsp:txXfrm>
        <a:off x="4301726" y="3068381"/>
        <a:ext cx="737112" cy="737112"/>
      </dsp:txXfrm>
    </dsp:sp>
    <dsp:sp modelId="{74E96F71-F5A3-4841-9383-320E496568B0}">
      <dsp:nvSpPr>
        <dsp:cNvPr id="0" name=""/>
        <dsp:cNvSpPr/>
      </dsp:nvSpPr>
      <dsp:spPr>
        <a:xfrm rot="9000000">
          <a:off x="1767546" y="2952560"/>
          <a:ext cx="99427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B083D-3E9F-4DEC-9C14-4E35E46FD496}">
      <dsp:nvSpPr>
        <dsp:cNvPr id="0" name=""/>
        <dsp:cNvSpPr/>
      </dsp:nvSpPr>
      <dsp:spPr>
        <a:xfrm>
          <a:off x="1017285" y="3028505"/>
          <a:ext cx="816864" cy="816864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9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TID</a:t>
          </a:r>
          <a:endParaRPr lang="en-GB" sz="29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057161" y="3068381"/>
        <a:ext cx="737112" cy="737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3CF63-EE4F-4CA4-A998-6C4C4DB079F8}">
      <dsp:nvSpPr>
        <dsp:cNvPr id="0" name=""/>
        <dsp:cNvSpPr/>
      </dsp:nvSpPr>
      <dsp:spPr>
        <a:xfrm>
          <a:off x="1204053" y="1008113"/>
          <a:ext cx="807573" cy="621636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3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EFFECTS</a:t>
          </a:r>
          <a:endParaRPr lang="en-GB" sz="13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234399" y="1038459"/>
        <a:ext cx="746881" cy="560944"/>
      </dsp:txXfrm>
    </dsp:sp>
    <dsp:sp modelId="{A4F73F90-57D1-487B-8FDE-76BCAC24CA48}">
      <dsp:nvSpPr>
        <dsp:cNvPr id="0" name=""/>
        <dsp:cNvSpPr/>
      </dsp:nvSpPr>
      <dsp:spPr>
        <a:xfrm rot="16200000">
          <a:off x="1376898" y="777171"/>
          <a:ext cx="46188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193259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08686D-6D1F-4E7A-AA48-9889F31F400F}">
      <dsp:nvSpPr>
        <dsp:cNvPr id="0" name=""/>
        <dsp:cNvSpPr/>
      </dsp:nvSpPr>
      <dsp:spPr>
        <a:xfrm>
          <a:off x="1392389" y="115329"/>
          <a:ext cx="430901" cy="430901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SEE</a:t>
          </a:r>
          <a:endParaRPr lang="en-GB" sz="15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1413424" y="136364"/>
        <a:ext cx="388831" cy="388831"/>
      </dsp:txXfrm>
    </dsp:sp>
    <dsp:sp modelId="{8AD318A6-1585-41A8-B298-8A0646E69B66}">
      <dsp:nvSpPr>
        <dsp:cNvPr id="0" name=""/>
        <dsp:cNvSpPr/>
      </dsp:nvSpPr>
      <dsp:spPr>
        <a:xfrm rot="1800000">
          <a:off x="1993331" y="1620337"/>
          <a:ext cx="2731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43F68D-A407-4011-B00E-89BE4227E86B}">
      <dsp:nvSpPr>
        <dsp:cNvPr id="0" name=""/>
        <dsp:cNvSpPr/>
      </dsp:nvSpPr>
      <dsp:spPr>
        <a:xfrm>
          <a:off x="2248153" y="1597556"/>
          <a:ext cx="430901" cy="430901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DD</a:t>
          </a:r>
        </a:p>
      </dsp:txBody>
      <dsp:txXfrm>
        <a:off x="2269188" y="1618591"/>
        <a:ext cx="388831" cy="388831"/>
      </dsp:txXfrm>
    </dsp:sp>
    <dsp:sp modelId="{74E96F71-F5A3-4841-9383-320E496568B0}">
      <dsp:nvSpPr>
        <dsp:cNvPr id="0" name=""/>
        <dsp:cNvSpPr/>
      </dsp:nvSpPr>
      <dsp:spPr>
        <a:xfrm rot="9000000">
          <a:off x="949230" y="1620337"/>
          <a:ext cx="27311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94276" y="0"/>
              </a:lnTo>
            </a:path>
          </a:pathLst>
        </a:custGeom>
        <a:noFill/>
        <a:ln w="19050" cap="flat" cmpd="sng" algn="ctr">
          <a:solidFill>
            <a:srgbClr val="A63212">
              <a:shade val="6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CB083D-3E9F-4DEC-9C14-4E35E46FD496}">
      <dsp:nvSpPr>
        <dsp:cNvPr id="0" name=""/>
        <dsp:cNvSpPr/>
      </dsp:nvSpPr>
      <dsp:spPr>
        <a:xfrm>
          <a:off x="536624" y="1597556"/>
          <a:ext cx="430901" cy="430901"/>
        </a:xfrm>
        <a:prstGeom prst="roundRect">
          <a:avLst/>
        </a:prstGeom>
        <a:solidFill>
          <a:srgbClr val="A63212">
            <a:hueOff val="0"/>
            <a:satOff val="0"/>
            <a:lumOff val="0"/>
            <a:alphaOff val="0"/>
          </a:srgbClr>
        </a:solidFill>
        <a:ln w="1905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500" kern="1200" dirty="0" smtClean="0">
              <a:solidFill>
                <a:sysClr val="window" lastClr="FFFFFF"/>
              </a:solidFill>
              <a:latin typeface="Cambria"/>
              <a:ea typeface="+mn-ea"/>
              <a:cs typeface="+mn-cs"/>
            </a:rPr>
            <a:t>TID</a:t>
          </a:r>
          <a:endParaRPr lang="en-GB" sz="1500" kern="1200" dirty="0">
            <a:solidFill>
              <a:sysClr val="window" lastClr="FFFFFF"/>
            </a:solidFill>
            <a:latin typeface="Cambria"/>
            <a:ea typeface="+mn-ea"/>
            <a:cs typeface="+mn-cs"/>
          </a:endParaRPr>
        </a:p>
      </dsp:txBody>
      <dsp:txXfrm>
        <a:off x="557659" y="1618591"/>
        <a:ext cx="388831" cy="3888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Relationship Id="rId2" Type="http://schemas.openxmlformats.org/officeDocument/2006/relationships/image" Target="../media/image5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4196" cy="354507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798005" y="0"/>
            <a:ext cx="4434196" cy="354507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300"/>
            </a:lvl1pPr>
          </a:lstStyle>
          <a:p>
            <a:fld id="{EFEBE181-06E3-44EF-BF4C-7572A058A86B}" type="datetimeFigureOut">
              <a:rPr lang="en-US" smtClean="0"/>
              <a:pPr/>
              <a:t>10/10/14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743650"/>
            <a:ext cx="4434196" cy="354507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798005" y="6743650"/>
            <a:ext cx="4434196" cy="354507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300"/>
            </a:lvl1pPr>
          </a:lstStyle>
          <a:p>
            <a:fld id="{B132D64A-779A-484E-9B55-0A97E36F40F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91905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434999" cy="3549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797248" y="0"/>
            <a:ext cx="4434999" cy="354965"/>
          </a:xfrm>
          <a:prstGeom prst="rect">
            <a:avLst/>
          </a:prstGeom>
        </p:spPr>
        <p:txBody>
          <a:bodyPr vert="horz" lIns="95555" tIns="47777" rIns="95555" bIns="47777" rtlCol="0"/>
          <a:lstStyle>
            <a:lvl1pPr algn="r">
              <a:defRPr sz="1300"/>
            </a:lvl1pPr>
          </a:lstStyle>
          <a:p>
            <a:fld id="{437D5B42-180E-4D0C-B213-405216124378}" type="datetimeFigureOut">
              <a:rPr lang="en-US" smtClean="0"/>
              <a:pPr/>
              <a:t>10/10/14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43275" y="531813"/>
            <a:ext cx="3548063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55" tIns="47777" rIns="95555" bIns="47777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23462" y="3372168"/>
            <a:ext cx="8187690" cy="3194685"/>
          </a:xfrm>
          <a:prstGeom prst="rect">
            <a:avLst/>
          </a:prstGeom>
        </p:spPr>
        <p:txBody>
          <a:bodyPr vert="horz" lIns="95555" tIns="47777" rIns="95555" bIns="4777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6743103"/>
            <a:ext cx="4434999" cy="3549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797248" y="6743103"/>
            <a:ext cx="4434999" cy="354965"/>
          </a:xfrm>
          <a:prstGeom prst="rect">
            <a:avLst/>
          </a:prstGeom>
        </p:spPr>
        <p:txBody>
          <a:bodyPr vert="horz" lIns="95555" tIns="47777" rIns="95555" bIns="47777" rtlCol="0" anchor="b"/>
          <a:lstStyle>
            <a:lvl1pPr algn="r">
              <a:defRPr sz="1300"/>
            </a:lvl1pPr>
          </a:lstStyle>
          <a:p>
            <a:fld id="{897EC2BE-4B36-4124-93F5-0D2A80DC9D90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85076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259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C1CC39E8-3CB7-4700-8B4E-B421A38456C4}" type="slidenum">
              <a:rPr lang="en-US"/>
              <a:pPr/>
              <a:t>6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53718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0210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8055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§  PMMA (Plexiglas) &lt; 50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§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Butyle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based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Caoutchoucs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&lt; 30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§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Perfluoro-ethylène-propylène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(FEP) &lt; 30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§ 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Acetal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Resins (POM) (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Delrin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&lt; 10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kGy</a:t>
            </a:r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§  PTFE (Teflon) &lt; 1 </a:t>
            </a:r>
            <a:r>
              <a:rPr lang="en-US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kGy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622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85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FIT = Failure In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7EC2BE-4B36-4124-93F5-0D2A80DC9D90}" type="slidenum">
              <a:rPr lang="en-GB" smtClean="0"/>
              <a:pPr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59790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1" descr="0508014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906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47"/>
          <p:cNvSpPr>
            <a:spLocks noChangeArrowheads="1"/>
          </p:cNvSpPr>
          <p:nvPr/>
        </p:nvSpPr>
        <p:spPr bwMode="auto">
          <a:xfrm>
            <a:off x="0" y="2057400"/>
            <a:ext cx="9144000" cy="2438400"/>
          </a:xfrm>
          <a:prstGeom prst="rect">
            <a:avLst/>
          </a:prstGeom>
          <a:gradFill rotWithShape="1">
            <a:gsLst>
              <a:gs pos="0">
                <a:srgbClr val="003368">
                  <a:alpha val="70000"/>
                </a:srgbClr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19050">
            <a:solidFill>
              <a:srgbClr val="333399"/>
            </a:solidFill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>
              <a:defRPr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4" name="Picture 29" descr="Logo CERN width=144,      height=14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438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8"/>
          <p:cNvSpPr txBox="1">
            <a:spLocks noChangeArrowheads="1"/>
          </p:cNvSpPr>
          <p:nvPr/>
        </p:nvSpPr>
        <p:spPr bwMode="auto">
          <a:xfrm>
            <a:off x="0" y="4101976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FFFF00"/>
                </a:solidFill>
                <a:latin typeface="Calibri" pitchFamily="34" charset="0"/>
              </a:rPr>
              <a:t>ICFA</a:t>
            </a:r>
            <a:r>
              <a:rPr lang="en-US" baseline="0" dirty="0" smtClean="0">
                <a:solidFill>
                  <a:srgbClr val="FFFF00"/>
                </a:solidFill>
                <a:latin typeface="Calibri" pitchFamily="34" charset="0"/>
              </a:rPr>
              <a:t> HF2014, Beijing, China			              		              October 9-12, 2014</a:t>
            </a:r>
            <a:endParaRPr lang="en-US" dirty="0">
              <a:solidFill>
                <a:srgbClr val="FFFF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2039-3293-4EC8-B5F1-A7127E526F50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4D1F57-D078-4287-879F-32AEFAF862F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74753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620000" cy="762000"/>
          </a:xfrm>
        </p:spPr>
        <p:txBody>
          <a:bodyPr/>
          <a:lstStyle>
            <a:lvl1pPr>
              <a:defRPr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66800"/>
            <a:ext cx="8686800" cy="5334000"/>
          </a:xfrm>
          <a:noFill/>
        </p:spPr>
        <p:txBody>
          <a:bodyPr/>
          <a:lstStyle>
            <a:lvl1pPr>
              <a:defRPr sz="2400"/>
            </a:lvl1pPr>
            <a:lvl2pPr>
              <a:defRPr sz="2000"/>
            </a:lvl2pPr>
            <a:lvl3pPr marL="1201738" indent="-287338">
              <a:defRPr sz="2000"/>
            </a:lvl3pPr>
            <a:lvl4pPr marL="1651000" indent="-279400">
              <a:defRPr sz="2000"/>
            </a:lvl4pPr>
            <a:lvl5pPr marL="2116138" indent="-287338"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202039-3293-4EC8-B5F1-A7127E526F5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bg1"/>
            </a:gs>
            <a:gs pos="80000">
              <a:schemeClr val="bg1">
                <a:tint val="45000"/>
                <a:shade val="99000"/>
                <a:satMod val="350000"/>
                <a:alpha val="70000"/>
              </a:schemeClr>
            </a:gs>
            <a:gs pos="100000">
              <a:srgbClr val="000036">
                <a:alpha val="49804"/>
              </a:srgb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5" name="Rectangle 35"/>
          <p:cNvSpPr>
            <a:spLocks noChangeArrowheads="1"/>
          </p:cNvSpPr>
          <p:nvPr/>
        </p:nvSpPr>
        <p:spPr bwMode="auto">
          <a:xfrm>
            <a:off x="0" y="6635555"/>
            <a:ext cx="9144000" cy="25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ctr" eaLnBrk="1" hangingPunct="1">
              <a:defRPr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026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560" y="1066800"/>
            <a:ext cx="7992888" cy="533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6" name="Rectangle 36"/>
          <p:cNvSpPr>
            <a:spLocks noChangeArrowheads="1"/>
          </p:cNvSpPr>
          <p:nvPr/>
        </p:nvSpPr>
        <p:spPr bwMode="auto">
          <a:xfrm>
            <a:off x="0" y="0"/>
            <a:ext cx="9144000" cy="762000"/>
          </a:xfrm>
          <a:prstGeom prst="rect">
            <a:avLst/>
          </a:prstGeom>
          <a:gradFill rotWithShape="1">
            <a:gsLst>
              <a:gs pos="0">
                <a:srgbClr val="003368"/>
              </a:gs>
              <a:gs pos="100000">
                <a:srgbClr val="003368">
                  <a:gamma/>
                  <a:tint val="45490"/>
                  <a:invGamma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lIns="91435" tIns="45718" rIns="91435" bIns="45718" anchor="ctr"/>
          <a:lstStyle/>
          <a:p>
            <a:pPr algn="l" eaLnBrk="1" hangingPunct="1">
              <a:defRPr/>
            </a:pPr>
            <a:endParaRPr lang="en-US" sz="2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31" name="Picture 37" descr="Logo CERN width=144,      height=14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" y="381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620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2" name="Rectangle 34"/>
          <p:cNvSpPr>
            <a:spLocks noChangeArrowheads="1"/>
          </p:cNvSpPr>
          <p:nvPr/>
        </p:nvSpPr>
        <p:spPr bwMode="auto">
          <a:xfrm>
            <a:off x="41275" y="6647255"/>
            <a:ext cx="2874541" cy="2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l" eaLnBrk="1" hangingPunct="1">
              <a:defRPr/>
            </a:pPr>
            <a:r>
              <a:rPr lang="en-US" sz="1200" b="1" baseline="0" dirty="0" smtClean="0">
                <a:solidFill>
                  <a:srgbClr val="FFFF00"/>
                </a:solidFill>
                <a:latin typeface="Calibri" pitchFamily="34" charset="0"/>
              </a:rPr>
              <a:t>Shielding of Electronics in the Tunnel</a:t>
            </a:r>
            <a:endParaRPr lang="en-US" sz="1200" b="1" baseline="30000" dirty="0" smtClean="0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13" name="Rectangle 34"/>
          <p:cNvSpPr>
            <a:spLocks noChangeArrowheads="1"/>
          </p:cNvSpPr>
          <p:nvPr/>
        </p:nvSpPr>
        <p:spPr bwMode="auto">
          <a:xfrm>
            <a:off x="5724127" y="6622257"/>
            <a:ext cx="3419873" cy="235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 eaLnBrk="1" hangingPunct="1">
              <a:defRPr/>
            </a:pP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ICFA</a:t>
            </a:r>
            <a:r>
              <a:rPr lang="en-GB" sz="1200" b="1" baseline="0" dirty="0" smtClean="0">
                <a:solidFill>
                  <a:srgbClr val="FFFF00"/>
                </a:solidFill>
                <a:latin typeface="Calibri" pitchFamily="34" charset="0"/>
              </a:rPr>
              <a:t> HF2014, </a:t>
            </a: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October 9-12,</a:t>
            </a:r>
            <a:r>
              <a:rPr lang="en-GB" sz="1200" b="1" baseline="0" dirty="0" smtClean="0">
                <a:solidFill>
                  <a:srgbClr val="FFFF00"/>
                </a:solidFill>
                <a:latin typeface="Calibri" pitchFamily="34" charset="0"/>
              </a:rPr>
              <a:t> </a:t>
            </a:r>
            <a:r>
              <a:rPr lang="en-GB" sz="1200" b="1" dirty="0" smtClean="0">
                <a:solidFill>
                  <a:srgbClr val="FFFF00"/>
                </a:solidFill>
                <a:latin typeface="Calibri" pitchFamily="34" charset="0"/>
              </a:rPr>
              <a:t>2014</a:t>
            </a:r>
            <a:endParaRPr lang="en-GB" sz="1200" b="1" dirty="0">
              <a:solidFill>
                <a:srgbClr val="FFFF00"/>
              </a:solidFill>
              <a:latin typeface="Calibri" pitchFamily="34" charset="0"/>
            </a:endParaRPr>
          </a:p>
        </p:txBody>
      </p:sp>
      <p:pic>
        <p:nvPicPr>
          <p:cNvPr id="2" name="Picture 2" descr="D:\Markus\Working Stuff\EET_IR7\Electronics\R2E\R2E Project\Logo\R2E_Logo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56209" y="1"/>
            <a:ext cx="787791" cy="1345080"/>
          </a:xfrm>
          <a:prstGeom prst="rect">
            <a:avLst/>
          </a:prstGeom>
          <a:noFill/>
        </p:spPr>
      </p:pic>
      <p:sp>
        <p:nvSpPr>
          <p:cNvPr id="10243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358258" y="6647255"/>
            <a:ext cx="427484" cy="2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100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algn="ctr"/>
            <a:fld id="{6D202039-3293-4EC8-B5F1-A7127E526F50}" type="slidenum">
              <a:rPr lang="en-GB" smtClean="0"/>
              <a:pPr algn="ctr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740" r:id="rId3"/>
    <p:sldLayoutId id="2147483697" r:id="rId4"/>
  </p:sldLayoutIdLst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itchFamily="34" charset="0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Calibri" pitchFamily="34" charset="0"/>
        </a:defRPr>
      </a:lvl5pPr>
      <a:lvl6pPr marL="4572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6pPr>
      <a:lvl7pPr marL="9144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7pPr>
      <a:lvl8pPr marL="13716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8pPr>
      <a:lvl9pPr marL="1828800" algn="r" rtl="0" eaLnBrk="1" fontAlgn="base" hangingPunct="1">
        <a:spcBef>
          <a:spcPct val="0"/>
        </a:spcBef>
        <a:spcAft>
          <a:spcPct val="0"/>
        </a:spcAft>
        <a:defRPr sz="3800">
          <a:solidFill>
            <a:schemeClr val="bg1"/>
          </a:solidFill>
          <a:latin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99"/>
        </a:buClr>
        <a:buFont typeface="Wingdings" pitchFamily="2" charset="2"/>
        <a:buChar char="q"/>
        <a:defRPr lang="en-US" sz="3200" dirty="0" smtClean="0">
          <a:solidFill>
            <a:srgbClr val="1C3F8A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lang="en-US" sz="3200" dirty="0" smtClean="0">
          <a:solidFill>
            <a:srgbClr val="1C3F8A"/>
          </a:solidFill>
          <a:latin typeface="Calibri" pitchFamily="34" charset="0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lang="en-US" sz="3200" dirty="0" smtClean="0">
          <a:solidFill>
            <a:srgbClr val="1C3F8A"/>
          </a:solidFill>
          <a:latin typeface="Calibri" pitchFamily="34" charset="0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lang="en-US" sz="3200" dirty="0" smtClean="0">
          <a:solidFill>
            <a:srgbClr val="1C3F8A"/>
          </a:solidFill>
          <a:latin typeface="Calibri" pitchFamily="34" charset="0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Wingdings" pitchFamily="2" charset="2"/>
        <a:buChar char="q"/>
        <a:defRPr lang="en-US" sz="3200" dirty="0" smtClean="0">
          <a:solidFill>
            <a:srgbClr val="1C3F8A"/>
          </a:solidFill>
          <a:latin typeface="Calibri" pitchFamily="34" charset="0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6699FF"/>
        </a:buClr>
        <a:buFont typeface="Franklin Gothic Medium" pitchFamily="34" charset="0"/>
        <a:buChar char="–"/>
        <a:defRPr sz="2000">
          <a:solidFill>
            <a:srgbClr val="6666F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wmf"/><Relationship Id="rId5" Type="http://schemas.openxmlformats.org/officeDocument/2006/relationships/image" Target="../media/image24.jpeg"/><Relationship Id="rId6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jpe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jpeg"/><Relationship Id="rId23" Type="http://schemas.openxmlformats.org/officeDocument/2006/relationships/hyperlink" Target="http://www.google.ch/url?sa=i&amp;source=images&amp;cd=&amp;cad=rja&amp;docid=ohpWyKLjUakGmM&amp;tbnid=7uCn7P9GZY3SxM:&amp;ved=0CAgQjRwwAA&amp;url=http://www.pclaunches.com/processors/marvell_develops_new_chip_to_make_your_pc_more_energy_efficient.php&amp;ei=XbheUpfBCcfb4QSks4CgBA&amp;psig=AFQjCNESnXJEnxwGWDEJ1L8rO--LtoD4Zw&amp;ust=1382025693197243" TargetMode="External"/><Relationship Id="rId24" Type="http://schemas.openxmlformats.org/officeDocument/2006/relationships/image" Target="../media/image46.jpeg"/><Relationship Id="rId25" Type="http://schemas.openxmlformats.org/officeDocument/2006/relationships/image" Target="../media/image47.png"/><Relationship Id="rId26" Type="http://schemas.openxmlformats.org/officeDocument/2006/relationships/image" Target="../media/image48.png"/><Relationship Id="rId27" Type="http://schemas.openxmlformats.org/officeDocument/2006/relationships/image" Target="../media/image49.png"/><Relationship Id="rId28" Type="http://schemas.openxmlformats.org/officeDocument/2006/relationships/image" Target="../media/image50.jpeg"/><Relationship Id="rId29" Type="http://schemas.openxmlformats.org/officeDocument/2006/relationships/image" Target="../media/image51.png"/><Relationship Id="rId10" Type="http://schemas.openxmlformats.org/officeDocument/2006/relationships/image" Target="../media/image34.jpeg"/><Relationship Id="rId11" Type="http://schemas.openxmlformats.org/officeDocument/2006/relationships/image" Target="../media/image35.jpeg"/><Relationship Id="rId12" Type="http://schemas.openxmlformats.org/officeDocument/2006/relationships/image" Target="../media/image36.jpeg"/><Relationship Id="rId13" Type="http://schemas.openxmlformats.org/officeDocument/2006/relationships/image" Target="../media/image37.jpeg"/><Relationship Id="rId14" Type="http://schemas.openxmlformats.org/officeDocument/2006/relationships/image" Target="../media/image38.jpeg"/><Relationship Id="rId15" Type="http://schemas.openxmlformats.org/officeDocument/2006/relationships/image" Target="../media/image39.png"/><Relationship Id="rId16" Type="http://schemas.openxmlformats.org/officeDocument/2006/relationships/image" Target="../media/image40.png"/><Relationship Id="rId17" Type="http://schemas.openxmlformats.org/officeDocument/2006/relationships/image" Target="../media/image41.jpeg"/><Relationship Id="rId18" Type="http://schemas.openxmlformats.org/officeDocument/2006/relationships/image" Target="../media/image25.jpeg"/><Relationship Id="rId19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jpeg"/><Relationship Id="rId8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58.wmf"/><Relationship Id="rId6" Type="http://schemas.openxmlformats.org/officeDocument/2006/relationships/oleObject" Target="../embeddings/oleObject2.bin"/><Relationship Id="rId7" Type="http://schemas.openxmlformats.org/officeDocument/2006/relationships/image" Target="../media/image5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Relationship Id="rId3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eg"/><Relationship Id="rId5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hyperlink" Target="http://radwg.web.cern.ch/RadWG/Pages/PSI_tests/2013_PSI.htm" TargetMode="External"/><Relationship Id="rId1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2.xml"/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75.jpeg"/><Relationship Id="rId8" Type="http://schemas.openxmlformats.org/officeDocument/2006/relationships/image" Target="../media/image76.jpeg"/><Relationship Id="rId9" Type="http://schemas.openxmlformats.org/officeDocument/2006/relationships/image" Target="../media/image77.jpeg"/><Relationship Id="rId10" Type="http://schemas.openxmlformats.org/officeDocument/2006/relationships/image" Target="../media/image70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17.png"/><Relationship Id="rId8" Type="http://schemas.openxmlformats.org/officeDocument/2006/relationships/image" Target="../media/image18.jpg"/><Relationship Id="rId9" Type="http://schemas.openxmlformats.org/officeDocument/2006/relationships/image" Target="../media/image19.png"/><Relationship Id="rId10" Type="http://schemas.openxmlformats.org/officeDocument/2006/relationships/image" Target="../media/image20.png"/><Relationship Id="rId11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diagramData" Target="../diagrams/data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1907704" y="1484784"/>
            <a:ext cx="7307766" cy="3319601"/>
          </a:xfrm>
        </p:spPr>
        <p:txBody>
          <a:bodyPr/>
          <a:lstStyle/>
          <a:p>
            <a:pPr algn="ctr"/>
            <a:r>
              <a:rPr lang="en-GB" sz="4800" dirty="0" smtClean="0"/>
              <a:t>Shielding of the Electronics</a:t>
            </a:r>
            <a:br>
              <a:rPr lang="en-GB" sz="4800" dirty="0" smtClean="0"/>
            </a:br>
            <a:r>
              <a:rPr lang="en-GB" sz="4800" dirty="0" smtClean="0"/>
              <a:t>in the Tunnel</a:t>
            </a:r>
            <a:endParaRPr lang="en-GB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180528" y="5013176"/>
            <a:ext cx="612068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800" dirty="0" smtClean="0">
                <a:solidFill>
                  <a:schemeClr val="bg1"/>
                </a:solidFill>
              </a:rPr>
              <a:t/>
            </a:r>
            <a:br>
              <a:rPr lang="en-GB" sz="2800" dirty="0" smtClean="0">
                <a:solidFill>
                  <a:schemeClr val="bg1"/>
                </a:solidFill>
              </a:rPr>
            </a:br>
            <a:r>
              <a:rPr lang="en-GB" sz="2800" dirty="0" smtClean="0">
                <a:solidFill>
                  <a:schemeClr val="bg1"/>
                </a:solidFill>
              </a:rPr>
              <a:t> </a:t>
            </a:r>
            <a:r>
              <a:rPr lang="en-GB" sz="2800" dirty="0">
                <a:solidFill>
                  <a:schemeClr val="bg1"/>
                </a:solidFill>
              </a:rPr>
              <a:t/>
            </a:r>
            <a:br>
              <a:rPr lang="en-GB" sz="2800" dirty="0">
                <a:solidFill>
                  <a:schemeClr val="bg1"/>
                </a:solidFill>
              </a:rPr>
            </a:br>
            <a:r>
              <a:rPr lang="en-GB" sz="2800" dirty="0">
                <a:solidFill>
                  <a:schemeClr val="bg1"/>
                </a:solidFill>
              </a:rPr>
              <a:t>L.S. Esposito</a:t>
            </a:r>
            <a:r>
              <a:rPr lang="en-GB" sz="2800" dirty="0" smtClean="0">
                <a:solidFill>
                  <a:schemeClr val="bg1"/>
                </a:solidFill>
              </a:rPr>
              <a:t>, M. </a:t>
            </a:r>
            <a:r>
              <a:rPr lang="en-GB" sz="2800" dirty="0" err="1" smtClean="0">
                <a:solidFill>
                  <a:schemeClr val="bg1"/>
                </a:solidFill>
              </a:rPr>
              <a:t>Brugger</a:t>
            </a:r>
            <a:r>
              <a:rPr lang="en-GB" sz="2800" dirty="0" smtClean="0">
                <a:solidFill>
                  <a:schemeClr val="bg1"/>
                </a:solidFill>
              </a:rPr>
              <a:t>, F. </a:t>
            </a:r>
            <a:r>
              <a:rPr lang="en-GB" sz="2800" dirty="0" err="1" smtClean="0">
                <a:solidFill>
                  <a:schemeClr val="bg1"/>
                </a:solidFill>
              </a:rPr>
              <a:t>Cerutti</a:t>
            </a:r>
            <a:r>
              <a:rPr lang="en-GB" sz="2800" dirty="0" smtClean="0">
                <a:solidFill>
                  <a:schemeClr val="bg1"/>
                </a:solidFill>
              </a:rPr>
              <a:t>, A. Ferrari, R. </a:t>
            </a:r>
            <a:r>
              <a:rPr lang="en-GB" sz="2800" dirty="0" err="1" smtClean="0">
                <a:solidFill>
                  <a:schemeClr val="bg1"/>
                </a:solidFill>
              </a:rPr>
              <a:t>Losito</a:t>
            </a:r>
            <a:endParaRPr lang="en-GB" sz="2800" dirty="0">
              <a:solidFill>
                <a:schemeClr val="bg1"/>
              </a:solidFill>
            </a:endParaRPr>
          </a:p>
        </p:txBody>
      </p:sp>
      <p:pic>
        <p:nvPicPr>
          <p:cNvPr id="9" name="Picture 2" descr="D:\Markus\Working Stuff\EET_IR7\Electronics\R2E\R2E Project\Logo\R2E_Logo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304" y="301613"/>
            <a:ext cx="1835697" cy="3134283"/>
          </a:xfrm>
          <a:prstGeom prst="rect">
            <a:avLst/>
          </a:prstGeom>
          <a:noFill/>
        </p:spPr>
      </p:pic>
      <p:pic>
        <p:nvPicPr>
          <p:cNvPr id="2" name="Picture 1" descr="fluka_logo.png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48680"/>
            <a:ext cx="4152900" cy="1270000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Picture 2" descr="logoST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805264"/>
            <a:ext cx="1083940" cy="96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20465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1668463"/>
            <a:ext cx="1676400" cy="1150937"/>
          </a:xfrm>
          <a:prstGeom prst="rect">
            <a:avLst/>
          </a:prstGeom>
          <a:noFill/>
          <a:ln w="6350">
            <a:noFill/>
            <a:miter lim="800000"/>
            <a:headEnd type="none" w="sm" len="sm"/>
            <a:tailEnd type="none" w="sm" len="sm"/>
          </a:ln>
        </p:spPr>
      </p:pic>
      <p:pic>
        <p:nvPicPr>
          <p:cNvPr id="33" name="Picture 8" descr="cern_vc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72400" y="1685925"/>
            <a:ext cx="10668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sz="3600" dirty="0" smtClean="0"/>
              <a:t>Radiation Physics/Effects/Monitoring</a:t>
            </a:r>
          </a:p>
        </p:txBody>
      </p:sp>
      <p:sp>
        <p:nvSpPr>
          <p:cNvPr id="44" name="Slide Number Placeholder 6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1425D4C-F2CA-436B-8F12-28641DAC8648}" type="slidenum">
              <a:rPr lang="en-US" smtClean="0">
                <a:solidFill>
                  <a:srgbClr val="FFFFFF"/>
                </a:solidFill>
                <a:latin typeface="Arial Unicode MS"/>
              </a:rPr>
              <a:pPr>
                <a:defRPr/>
              </a:pPr>
              <a:t>10</a:t>
            </a:fld>
            <a:endParaRPr lang="en-US" i="1" dirty="0" smtClean="0">
              <a:solidFill>
                <a:srgbClr val="FFFFFF"/>
              </a:solidFill>
              <a:latin typeface="Arial Unicode MS"/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1098550" y="2382838"/>
            <a:ext cx="1360488" cy="1136650"/>
            <a:chOff x="575" y="1084"/>
            <a:chExt cx="857" cy="716"/>
          </a:xfrm>
        </p:grpSpPr>
        <p:sp>
          <p:nvSpPr>
            <p:cNvPr id="10267" name="Line 10"/>
            <p:cNvSpPr>
              <a:spLocks noChangeShapeType="1"/>
            </p:cNvSpPr>
            <p:nvPr/>
          </p:nvSpPr>
          <p:spPr bwMode="auto">
            <a:xfrm>
              <a:off x="918" y="1084"/>
              <a:ext cx="7" cy="5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8" name="Line 11"/>
            <p:cNvSpPr>
              <a:spLocks noChangeShapeType="1"/>
            </p:cNvSpPr>
            <p:nvPr/>
          </p:nvSpPr>
          <p:spPr bwMode="auto">
            <a:xfrm flipH="1">
              <a:off x="925" y="1645"/>
              <a:ext cx="50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9" name="Line 12"/>
            <p:cNvSpPr>
              <a:spLocks noChangeShapeType="1"/>
            </p:cNvSpPr>
            <p:nvPr/>
          </p:nvSpPr>
          <p:spPr bwMode="auto">
            <a:xfrm flipV="1">
              <a:off x="575" y="1642"/>
              <a:ext cx="356" cy="1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6103938" y="2232025"/>
            <a:ext cx="1360487" cy="1136650"/>
            <a:chOff x="575" y="1084"/>
            <a:chExt cx="857" cy="716"/>
          </a:xfrm>
        </p:grpSpPr>
        <p:sp>
          <p:nvSpPr>
            <p:cNvPr id="10264" name="Line 24"/>
            <p:cNvSpPr>
              <a:spLocks noChangeShapeType="1"/>
            </p:cNvSpPr>
            <p:nvPr/>
          </p:nvSpPr>
          <p:spPr bwMode="auto">
            <a:xfrm>
              <a:off x="918" y="1084"/>
              <a:ext cx="7" cy="5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5" name="Line 25"/>
            <p:cNvSpPr>
              <a:spLocks noChangeShapeType="1"/>
            </p:cNvSpPr>
            <p:nvPr/>
          </p:nvSpPr>
          <p:spPr bwMode="auto">
            <a:xfrm flipH="1">
              <a:off x="925" y="1645"/>
              <a:ext cx="50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6" name="Line 26"/>
            <p:cNvSpPr>
              <a:spLocks noChangeShapeType="1"/>
            </p:cNvSpPr>
            <p:nvPr/>
          </p:nvSpPr>
          <p:spPr bwMode="auto">
            <a:xfrm flipV="1">
              <a:off x="575" y="1642"/>
              <a:ext cx="356" cy="1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</p:grpSp>
      <p:grpSp>
        <p:nvGrpSpPr>
          <p:cNvPr id="4" name="Group 27"/>
          <p:cNvGrpSpPr>
            <a:grpSpLocks/>
          </p:cNvGrpSpPr>
          <p:nvPr/>
        </p:nvGrpSpPr>
        <p:grpSpPr bwMode="auto">
          <a:xfrm>
            <a:off x="3624263" y="4913313"/>
            <a:ext cx="1360487" cy="1136650"/>
            <a:chOff x="575" y="1084"/>
            <a:chExt cx="857" cy="716"/>
          </a:xfrm>
        </p:grpSpPr>
        <p:sp>
          <p:nvSpPr>
            <p:cNvPr id="10261" name="Line 28"/>
            <p:cNvSpPr>
              <a:spLocks noChangeShapeType="1"/>
            </p:cNvSpPr>
            <p:nvPr/>
          </p:nvSpPr>
          <p:spPr bwMode="auto">
            <a:xfrm>
              <a:off x="918" y="1084"/>
              <a:ext cx="7" cy="56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2" name="Line 29"/>
            <p:cNvSpPr>
              <a:spLocks noChangeShapeType="1"/>
            </p:cNvSpPr>
            <p:nvPr/>
          </p:nvSpPr>
          <p:spPr bwMode="auto">
            <a:xfrm flipH="1">
              <a:off x="925" y="1645"/>
              <a:ext cx="507" cy="0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  <p:sp>
          <p:nvSpPr>
            <p:cNvPr id="10263" name="Line 30"/>
            <p:cNvSpPr>
              <a:spLocks noChangeShapeType="1"/>
            </p:cNvSpPr>
            <p:nvPr/>
          </p:nvSpPr>
          <p:spPr bwMode="auto">
            <a:xfrm flipV="1">
              <a:off x="575" y="1642"/>
              <a:ext cx="356" cy="158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arrow" w="med" len="med"/>
              <a:tailEnd/>
            </a:ln>
          </p:spPr>
          <p:txBody>
            <a:bodyPr/>
            <a:lstStyle/>
            <a:p>
              <a:pPr>
                <a:defRPr/>
              </a:pPr>
              <a:endParaRPr lang="en-GB">
                <a:solidFill>
                  <a:srgbClr val="00007D">
                    <a:lumMod val="50000"/>
                  </a:srgbClr>
                </a:solidFill>
              </a:endParaRPr>
            </a:p>
          </p:txBody>
        </p:sp>
      </p:grpSp>
      <p:sp>
        <p:nvSpPr>
          <p:cNvPr id="10249" name="Text Box 31"/>
          <p:cNvSpPr txBox="1">
            <a:spLocks noChangeArrowheads="1"/>
          </p:cNvSpPr>
          <p:nvPr/>
        </p:nvSpPr>
        <p:spPr bwMode="auto">
          <a:xfrm>
            <a:off x="5508625" y="3321050"/>
            <a:ext cx="957263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Dose</a:t>
            </a:r>
          </a:p>
        </p:txBody>
      </p:sp>
      <p:sp>
        <p:nvSpPr>
          <p:cNvPr id="10250" name="Text Box 32"/>
          <p:cNvSpPr txBox="1">
            <a:spLocks noChangeArrowheads="1"/>
          </p:cNvSpPr>
          <p:nvPr/>
        </p:nvSpPr>
        <p:spPr bwMode="auto">
          <a:xfrm>
            <a:off x="7010400" y="3117850"/>
            <a:ext cx="1676400" cy="338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Displacement</a:t>
            </a:r>
          </a:p>
        </p:txBody>
      </p:sp>
      <p:sp>
        <p:nvSpPr>
          <p:cNvPr id="10251" name="Text Box 33"/>
          <p:cNvSpPr txBox="1">
            <a:spLocks noChangeArrowheads="1"/>
          </p:cNvSpPr>
          <p:nvPr/>
        </p:nvSpPr>
        <p:spPr bwMode="auto">
          <a:xfrm>
            <a:off x="5943600" y="1695450"/>
            <a:ext cx="1447800" cy="584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Single Events</a:t>
            </a:r>
          </a:p>
        </p:txBody>
      </p:sp>
      <p:sp>
        <p:nvSpPr>
          <p:cNvPr id="10252" name="Text Box 34"/>
          <p:cNvSpPr txBox="1">
            <a:spLocks noChangeArrowheads="1"/>
          </p:cNvSpPr>
          <p:nvPr/>
        </p:nvSpPr>
        <p:spPr bwMode="auto">
          <a:xfrm>
            <a:off x="360363" y="3629025"/>
            <a:ext cx="1392237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EM cascade</a:t>
            </a:r>
          </a:p>
        </p:txBody>
      </p:sp>
      <p:sp>
        <p:nvSpPr>
          <p:cNvPr id="10253" name="Text Box 35"/>
          <p:cNvSpPr txBox="1">
            <a:spLocks noChangeArrowheads="1"/>
          </p:cNvSpPr>
          <p:nvPr/>
        </p:nvSpPr>
        <p:spPr bwMode="auto">
          <a:xfrm>
            <a:off x="2057400" y="3243263"/>
            <a:ext cx="1928813" cy="338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h, e,.. &gt; 100 </a:t>
            </a:r>
            <a:r>
              <a:rPr lang="en-US" sz="1600" b="1" i="1" dirty="0" err="1">
                <a:solidFill>
                  <a:srgbClr val="00007D">
                    <a:lumMod val="50000"/>
                  </a:srgbClr>
                </a:solidFill>
              </a:rPr>
              <a:t>KeV</a:t>
            </a:r>
            <a:endParaRPr lang="en-US" sz="1600" b="1" i="1" dirty="0">
              <a:solidFill>
                <a:srgbClr val="00007D">
                  <a:lumMod val="50000"/>
                </a:srgbClr>
              </a:solidFill>
            </a:endParaRPr>
          </a:p>
        </p:txBody>
      </p:sp>
      <p:sp>
        <p:nvSpPr>
          <p:cNvPr id="10254" name="Text Box 36"/>
          <p:cNvSpPr txBox="1">
            <a:spLocks noChangeArrowheads="1"/>
          </p:cNvSpPr>
          <p:nvPr/>
        </p:nvSpPr>
        <p:spPr bwMode="auto">
          <a:xfrm>
            <a:off x="1087438" y="1973263"/>
            <a:ext cx="1512887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h &gt; 20 </a:t>
            </a:r>
            <a:r>
              <a:rPr lang="en-US" sz="1600" b="1" i="1" dirty="0" err="1">
                <a:solidFill>
                  <a:srgbClr val="00007D">
                    <a:lumMod val="50000"/>
                  </a:srgbClr>
                </a:solidFill>
              </a:rPr>
              <a:t>MeV</a:t>
            </a:r>
            <a:endParaRPr lang="en-US" sz="1600" b="1" i="1" dirty="0">
              <a:solidFill>
                <a:srgbClr val="00007D">
                  <a:lumMod val="50000"/>
                </a:srgbClr>
              </a:solidFill>
            </a:endParaRPr>
          </a:p>
        </p:txBody>
      </p:sp>
      <p:sp>
        <p:nvSpPr>
          <p:cNvPr id="10255" name="Text Box 37"/>
          <p:cNvSpPr txBox="1">
            <a:spLocks noChangeArrowheads="1"/>
          </p:cNvSpPr>
          <p:nvPr/>
        </p:nvSpPr>
        <p:spPr bwMode="auto">
          <a:xfrm>
            <a:off x="2755900" y="6019800"/>
            <a:ext cx="1392238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 err="1">
                <a:solidFill>
                  <a:srgbClr val="00007D">
                    <a:lumMod val="50000"/>
                  </a:srgbClr>
                </a:solidFill>
              </a:rPr>
              <a:t>Radfet</a:t>
            </a:r>
            <a:endParaRPr lang="en-US" sz="1600" b="1" i="1" dirty="0">
              <a:solidFill>
                <a:srgbClr val="00007D">
                  <a:lumMod val="50000"/>
                </a:srgbClr>
              </a:solidFill>
            </a:endParaRPr>
          </a:p>
        </p:txBody>
      </p:sp>
      <p:sp>
        <p:nvSpPr>
          <p:cNvPr id="10256" name="Text Box 38"/>
          <p:cNvSpPr txBox="1">
            <a:spLocks noChangeArrowheads="1"/>
          </p:cNvSpPr>
          <p:nvPr/>
        </p:nvSpPr>
        <p:spPr bwMode="auto">
          <a:xfrm>
            <a:off x="4595813" y="5899150"/>
            <a:ext cx="1392237" cy="3365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PIN Diodes</a:t>
            </a:r>
          </a:p>
        </p:txBody>
      </p:sp>
      <p:sp>
        <p:nvSpPr>
          <p:cNvPr id="10257" name="Text Box 39"/>
          <p:cNvSpPr txBox="1">
            <a:spLocks noChangeArrowheads="1"/>
          </p:cNvSpPr>
          <p:nvPr/>
        </p:nvSpPr>
        <p:spPr bwMode="auto">
          <a:xfrm>
            <a:off x="3670300" y="4495800"/>
            <a:ext cx="1600200" cy="338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b="1" i="1" dirty="0">
                <a:solidFill>
                  <a:srgbClr val="00007D">
                    <a:lumMod val="50000"/>
                  </a:srgbClr>
                </a:solidFill>
              </a:rPr>
              <a:t>SEU counter</a:t>
            </a:r>
          </a:p>
        </p:txBody>
      </p:sp>
      <p:sp>
        <p:nvSpPr>
          <p:cNvPr id="10258" name="Text Box 42"/>
          <p:cNvSpPr txBox="1">
            <a:spLocks noChangeArrowheads="1"/>
          </p:cNvSpPr>
          <p:nvPr/>
        </p:nvSpPr>
        <p:spPr bwMode="auto">
          <a:xfrm>
            <a:off x="304800" y="1428750"/>
            <a:ext cx="2250976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7D">
                    <a:lumMod val="50000"/>
                  </a:srgbClr>
                </a:solidFill>
              </a:rPr>
              <a:t> nuclear cascade</a:t>
            </a:r>
          </a:p>
        </p:txBody>
      </p:sp>
      <p:sp>
        <p:nvSpPr>
          <p:cNvPr id="10259" name="Text Box 43"/>
          <p:cNvSpPr txBox="1">
            <a:spLocks noChangeArrowheads="1"/>
          </p:cNvSpPr>
          <p:nvPr/>
        </p:nvSpPr>
        <p:spPr bwMode="auto">
          <a:xfrm>
            <a:off x="4343400" y="1249363"/>
            <a:ext cx="4343400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7D">
                    <a:lumMod val="50000"/>
                  </a:srgbClr>
                </a:solidFill>
              </a:rPr>
              <a:t>radiation damage in semiconductors</a:t>
            </a:r>
          </a:p>
        </p:txBody>
      </p:sp>
      <p:sp>
        <p:nvSpPr>
          <p:cNvPr id="10260" name="Text Box 44"/>
          <p:cNvSpPr txBox="1">
            <a:spLocks noChangeArrowheads="1"/>
          </p:cNvSpPr>
          <p:nvPr/>
        </p:nvSpPr>
        <p:spPr bwMode="auto">
          <a:xfrm>
            <a:off x="3136900" y="3962400"/>
            <a:ext cx="2446338" cy="40005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bg2">
                <a:lumMod val="25000"/>
              </a:schemeClr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rgbClr val="00007D">
                    <a:lumMod val="50000"/>
                  </a:srgbClr>
                </a:solidFill>
              </a:rPr>
              <a:t>Radiation Monitor</a:t>
            </a:r>
          </a:p>
        </p:txBody>
      </p:sp>
      <p:sp>
        <p:nvSpPr>
          <p:cNvPr id="16404" name="TextBox 29"/>
          <p:cNvSpPr txBox="1">
            <a:spLocks noChangeArrowheads="1"/>
          </p:cNvSpPr>
          <p:nvPr/>
        </p:nvSpPr>
        <p:spPr bwMode="auto">
          <a:xfrm>
            <a:off x="1676400" y="2724150"/>
            <a:ext cx="21145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Radiation Field</a:t>
            </a:r>
            <a:endParaRPr lang="en-GB" sz="2000" b="1">
              <a:solidFill>
                <a:srgbClr val="C00000"/>
              </a:solidFill>
            </a:endParaRPr>
          </a:p>
        </p:txBody>
      </p:sp>
      <p:sp>
        <p:nvSpPr>
          <p:cNvPr id="16405" name="TextBox 30"/>
          <p:cNvSpPr txBox="1">
            <a:spLocks noChangeArrowheads="1"/>
          </p:cNvSpPr>
          <p:nvPr/>
        </p:nvSpPr>
        <p:spPr bwMode="auto">
          <a:xfrm>
            <a:off x="6688138" y="2416175"/>
            <a:ext cx="15414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Effect in </a:t>
            </a:r>
            <a:br>
              <a:rPr lang="en-US" sz="2000" b="1" dirty="0">
                <a:solidFill>
                  <a:srgbClr val="C00000"/>
                </a:solidFill>
              </a:rPr>
            </a:br>
            <a:r>
              <a:rPr lang="en-US" sz="2000" b="1" dirty="0">
                <a:solidFill>
                  <a:srgbClr val="C00000"/>
                </a:solidFill>
              </a:rPr>
              <a:t>the Device</a:t>
            </a:r>
            <a:endParaRPr lang="en-GB" sz="2000" b="1" dirty="0">
              <a:solidFill>
                <a:srgbClr val="C00000"/>
              </a:solidFill>
            </a:endParaRPr>
          </a:p>
        </p:txBody>
      </p:sp>
      <p:sp>
        <p:nvSpPr>
          <p:cNvPr id="16406" name="TextBox 31"/>
          <p:cNvSpPr txBox="1">
            <a:spLocks noChangeArrowheads="1"/>
          </p:cNvSpPr>
          <p:nvPr/>
        </p:nvSpPr>
        <p:spPr bwMode="auto">
          <a:xfrm>
            <a:off x="4279900" y="5181600"/>
            <a:ext cx="19446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>
                <a:solidFill>
                  <a:srgbClr val="C00000"/>
                </a:solidFill>
              </a:rPr>
              <a:t>Measurement</a:t>
            </a:r>
            <a:endParaRPr lang="en-GB" sz="2000" b="1">
              <a:solidFill>
                <a:srgbClr val="C00000"/>
              </a:solidFill>
            </a:endParaRPr>
          </a:p>
        </p:txBody>
      </p:sp>
      <p:pic>
        <p:nvPicPr>
          <p:cNvPr id="16407" name="Picture 4" descr="PMICN40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365919" y="2064544"/>
            <a:ext cx="99695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09" name="Picture 5" descr="IMG_019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1100" y="4953000"/>
            <a:ext cx="2044700" cy="1535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10" name="Picture 9" descr="08_Assemblage_termin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68450" y="4495800"/>
            <a:ext cx="2008188" cy="150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4267200" y="1066800"/>
            <a:ext cx="4648200" cy="2590800"/>
          </a:xfrm>
          <a:prstGeom prst="rect">
            <a:avLst/>
          </a:prstGeom>
          <a:noFill/>
          <a:ln w="38100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" y="1371600"/>
            <a:ext cx="4267200" cy="2590800"/>
          </a:xfrm>
          <a:prstGeom prst="rect">
            <a:avLst/>
          </a:prstGeom>
          <a:noFill/>
          <a:ln w="38100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47800" y="3886200"/>
            <a:ext cx="6934200" cy="2667000"/>
          </a:xfrm>
          <a:prstGeom prst="rect">
            <a:avLst/>
          </a:prstGeom>
          <a:noFill/>
          <a:ln w="38100">
            <a:solidFill>
              <a:srgbClr val="74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166258"/>
      </p:ext>
    </p:extLst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108520" y="1220146"/>
            <a:ext cx="9418771" cy="4669826"/>
            <a:chOff x="-108520" y="1220146"/>
            <a:chExt cx="9418771" cy="4669826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1220146"/>
              <a:ext cx="9418771" cy="4669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4914203" y="3778224"/>
              <a:ext cx="1949305" cy="353101"/>
            </a:xfrm>
            <a:prstGeom prst="rect">
              <a:avLst/>
            </a:prstGeom>
            <a:solidFill>
              <a:srgbClr val="990000">
                <a:alpha val="57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LHC + Experiments</a:t>
              </a:r>
              <a:endParaRPr kumimoji="0" lang="fr-FR" sz="1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sz="5400" dirty="0" smtClean="0"/>
              <a:t>CERN Radiation Levels</a:t>
            </a:r>
          </a:p>
        </p:txBody>
      </p:sp>
      <p:sp>
        <p:nvSpPr>
          <p:cNvPr id="90" name="Rectangle 11"/>
          <p:cNvSpPr>
            <a:spLocks noGrp="1" noChangeArrowheads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514955-81FB-4BA0-B0E2-A5004A69570D}" type="slidenum">
              <a:rPr lang="en-US" sz="1100">
                <a:solidFill>
                  <a:schemeClr val="bg1"/>
                </a:solidFill>
                <a:latin typeface="Calibri" pitchFamily="34" charset="0"/>
              </a:rPr>
              <a:pPr>
                <a:defRPr/>
              </a:pPr>
              <a:t>11</a:t>
            </a:fld>
            <a:endParaRPr lang="en-US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348" name="Rectangle 347"/>
          <p:cNvSpPr/>
          <p:nvPr/>
        </p:nvSpPr>
        <p:spPr>
          <a:xfrm>
            <a:off x="1272511" y="763350"/>
            <a:ext cx="79541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Avionic</a:t>
            </a:r>
            <a:endParaRPr lang="en-GB" sz="1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9" name="Rectangle 348"/>
          <p:cNvSpPr/>
          <p:nvPr/>
        </p:nvSpPr>
        <p:spPr>
          <a:xfrm>
            <a:off x="88871" y="747419"/>
            <a:ext cx="957313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Sea Level</a:t>
            </a:r>
            <a:endParaRPr lang="en-GB" sz="1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0" name="Rectangle 349"/>
          <p:cNvSpPr/>
          <p:nvPr/>
        </p:nvSpPr>
        <p:spPr>
          <a:xfrm>
            <a:off x="2664424" y="734540"/>
            <a:ext cx="404278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ISS</a:t>
            </a:r>
            <a:endParaRPr lang="en-GB" sz="1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3" name="Rectangle 252"/>
          <p:cNvSpPr/>
          <p:nvPr/>
        </p:nvSpPr>
        <p:spPr bwMode="auto">
          <a:xfrm>
            <a:off x="1259634" y="1773062"/>
            <a:ext cx="1944216" cy="3775564"/>
          </a:xfrm>
          <a:prstGeom prst="rect">
            <a:avLst/>
          </a:prstGeom>
          <a:solidFill>
            <a:schemeClr val="accent1">
              <a:alpha val="52000"/>
            </a:scheme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R2E</a:t>
            </a:r>
            <a:b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</a:b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Single-Event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600" b="1" dirty="0" smtClean="0">
                <a:latin typeface="Arial" charset="0"/>
              </a:rPr>
              <a:t>Effects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4" name="Rectangle 253"/>
          <p:cNvSpPr/>
          <p:nvPr/>
        </p:nvSpPr>
        <p:spPr bwMode="auto">
          <a:xfrm rot="16200000">
            <a:off x="2175751" y="2801163"/>
            <a:ext cx="3776842" cy="1720631"/>
          </a:xfrm>
          <a:prstGeom prst="rect">
            <a:avLst/>
          </a:prstGeom>
          <a:solidFill>
            <a:srgbClr val="FFC000">
              <a:alpha val="52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R2E</a:t>
            </a:r>
            <a:b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Cumulative</a:t>
            </a: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 Damage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42" name="Rectangle 741"/>
          <p:cNvSpPr/>
          <p:nvPr/>
        </p:nvSpPr>
        <p:spPr bwMode="auto">
          <a:xfrm rot="16200000">
            <a:off x="4288491" y="2402974"/>
            <a:ext cx="3776842" cy="2525418"/>
          </a:xfrm>
          <a:prstGeom prst="rect">
            <a:avLst/>
          </a:prstGeom>
          <a:solidFill>
            <a:srgbClr val="FF0000">
              <a:alpha val="52000"/>
            </a:srgbClr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/>
            </a:r>
            <a:br>
              <a:rPr kumimoji="0" lang="en-US" sz="105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Material</a:t>
            </a:r>
            <a:br>
              <a:rPr kumimoji="0" lang="en-US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</a:br>
            <a:r>
              <a:rPr kumimoji="0" lang="en-US" sz="3600" b="1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Arial" charset="0"/>
              </a:rPr>
              <a:t>Damage</a:t>
            </a:r>
            <a:endParaRPr kumimoji="0" lang="en-GB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charset="0"/>
            </a:endParaRPr>
          </a:p>
        </p:txBody>
      </p:sp>
      <p:sp>
        <p:nvSpPr>
          <p:cNvPr id="747" name="Rectangle 746"/>
          <p:cNvSpPr/>
          <p:nvPr/>
        </p:nvSpPr>
        <p:spPr>
          <a:xfrm>
            <a:off x="435968" y="5793778"/>
            <a:ext cx="1747331" cy="292608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COTS </a:t>
            </a:r>
            <a:r>
              <a:rPr lang="en-GB" sz="16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ystems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748" name="Rectangle 747"/>
          <p:cNvSpPr/>
          <p:nvPr/>
        </p:nvSpPr>
        <p:spPr>
          <a:xfrm>
            <a:off x="3038750" y="5806971"/>
            <a:ext cx="2333350" cy="28902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Hardened Electronics</a:t>
            </a:r>
          </a:p>
        </p:txBody>
      </p:sp>
      <p:sp>
        <p:nvSpPr>
          <p:cNvPr id="749" name="Rectangle 748"/>
          <p:cNvSpPr/>
          <p:nvPr/>
        </p:nvSpPr>
        <p:spPr>
          <a:xfrm>
            <a:off x="74565" y="6203404"/>
            <a:ext cx="1257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Electronics</a:t>
            </a:r>
            <a:endParaRPr lang="en-GB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50" name="Rectangle 749"/>
          <p:cNvSpPr/>
          <p:nvPr/>
        </p:nvSpPr>
        <p:spPr>
          <a:xfrm>
            <a:off x="5372100" y="6205651"/>
            <a:ext cx="2080221" cy="28277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Damage</a:t>
            </a:r>
          </a:p>
        </p:txBody>
      </p:sp>
      <p:sp>
        <p:nvSpPr>
          <p:cNvPr id="751" name="Rectangle 750"/>
          <p:cNvSpPr/>
          <p:nvPr/>
        </p:nvSpPr>
        <p:spPr>
          <a:xfrm>
            <a:off x="1648662" y="6205652"/>
            <a:ext cx="2917222" cy="28277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4680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Custom</a:t>
            </a:r>
            <a:r>
              <a:rPr lang="en-GB" sz="1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Boards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COTS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752" name="Straight Connector 751"/>
          <p:cNvCxnSpPr/>
          <p:nvPr/>
        </p:nvCxnSpPr>
        <p:spPr>
          <a:xfrm>
            <a:off x="120204" y="6135712"/>
            <a:ext cx="7525196" cy="14190"/>
          </a:xfrm>
          <a:prstGeom prst="line">
            <a:avLst/>
          </a:prstGeom>
          <a:noFill/>
          <a:ln w="57150" cap="flat" cmpd="sng" algn="ctr">
            <a:solidFill>
              <a:srgbClr val="1F497D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  <p:sp>
        <p:nvSpPr>
          <p:cNvPr id="23" name="Rectangle 22"/>
          <p:cNvSpPr/>
          <p:nvPr/>
        </p:nvSpPr>
        <p:spPr>
          <a:xfrm>
            <a:off x="3216727" y="751775"/>
            <a:ext cx="1925527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1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Space &amp; Deep Space</a:t>
            </a:r>
            <a:endParaRPr lang="en-GB" sz="13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Left-Right Arrow 1"/>
          <p:cNvSpPr/>
          <p:nvPr/>
        </p:nvSpPr>
        <p:spPr bwMode="auto">
          <a:xfrm>
            <a:off x="264399" y="1039807"/>
            <a:ext cx="648072" cy="141702"/>
          </a:xfrm>
          <a:prstGeom prst="leftRightArrow">
            <a:avLst/>
          </a:prstGeom>
          <a:solidFill>
            <a:srgbClr val="990000"/>
          </a:solidFill>
          <a:ln w="444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Left-Right Arrow 24"/>
          <p:cNvSpPr/>
          <p:nvPr/>
        </p:nvSpPr>
        <p:spPr bwMode="auto">
          <a:xfrm>
            <a:off x="1272511" y="1039857"/>
            <a:ext cx="832126" cy="141652"/>
          </a:xfrm>
          <a:prstGeom prst="leftRightArrow">
            <a:avLst/>
          </a:prstGeom>
          <a:solidFill>
            <a:srgbClr val="990000"/>
          </a:solidFill>
          <a:ln w="444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Left-Right Arrow 25"/>
          <p:cNvSpPr/>
          <p:nvPr/>
        </p:nvSpPr>
        <p:spPr bwMode="auto">
          <a:xfrm>
            <a:off x="3320705" y="1026978"/>
            <a:ext cx="1616662" cy="215244"/>
          </a:xfrm>
          <a:prstGeom prst="leftRightArrow">
            <a:avLst/>
          </a:prstGeom>
          <a:solidFill>
            <a:srgbClr val="990000"/>
          </a:solidFill>
          <a:ln w="44450" cap="flat" cmpd="sng" algn="ctr">
            <a:solidFill>
              <a:srgbClr val="99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" name="Down Arrow 2"/>
          <p:cNvSpPr/>
          <p:nvPr/>
        </p:nvSpPr>
        <p:spPr bwMode="auto">
          <a:xfrm>
            <a:off x="2766533" y="1001220"/>
            <a:ext cx="245307" cy="328641"/>
          </a:xfrm>
          <a:prstGeom prst="down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80180" y="1772816"/>
            <a:ext cx="1199712" cy="1296144"/>
            <a:chOff x="897496" y="1581944"/>
            <a:chExt cx="1199712" cy="1296144"/>
          </a:xfrm>
        </p:grpSpPr>
        <p:cxnSp>
          <p:nvCxnSpPr>
            <p:cNvPr id="28" name="Straight Arrow Connector 73"/>
            <p:cNvCxnSpPr>
              <a:cxnSpLocks noChangeShapeType="1"/>
            </p:cNvCxnSpPr>
            <p:nvPr/>
          </p:nvCxnSpPr>
          <p:spPr bwMode="auto">
            <a:xfrm rot="5400000">
              <a:off x="1317352" y="1761334"/>
              <a:ext cx="360000" cy="1220"/>
            </a:xfrm>
            <a:prstGeom prst="straightConnector1">
              <a:avLst/>
            </a:prstGeom>
            <a:noFill/>
            <a:ln w="57150" cmpd="sng" algn="ctr">
              <a:solidFill>
                <a:srgbClr val="FF0000"/>
              </a:solidFill>
              <a:round/>
              <a:headEnd type="triangle" w="med" len="med"/>
              <a:tailEnd/>
            </a:ln>
          </p:spPr>
        </p:cxnSp>
        <p:sp>
          <p:nvSpPr>
            <p:cNvPr id="29" name="Content Placeholder 2"/>
            <p:cNvSpPr txBox="1">
              <a:spLocks/>
            </p:cNvSpPr>
            <p:nvPr/>
          </p:nvSpPr>
          <p:spPr>
            <a:xfrm>
              <a:off x="897496" y="2013992"/>
              <a:ext cx="1199712" cy="864096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>
              <a:lvl1pPr marL="342900" indent="-3429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00099"/>
                </a:buClr>
                <a:buFont typeface="Wingdings" pitchFamily="2" charset="2"/>
                <a:buChar char="q"/>
                <a:defRPr lang="en-US" sz="3200" dirty="0" smtClean="0">
                  <a:solidFill>
                    <a:srgbClr val="1C3F8A"/>
                  </a:solidFill>
                  <a:latin typeface="Calibri" pitchFamily="34" charset="0"/>
                  <a:ea typeface="+mn-ea"/>
                  <a:cs typeface="+mn-cs"/>
                </a:defRPr>
              </a:lvl1pPr>
              <a:lvl2pPr marL="742950" indent="-28575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Wingdings" pitchFamily="2" charset="2"/>
                <a:buChar char="q"/>
                <a:defRPr lang="en-US" sz="3200" dirty="0" smtClean="0">
                  <a:solidFill>
                    <a:srgbClr val="1C3F8A"/>
                  </a:solidFill>
                  <a:latin typeface="Calibri" pitchFamily="34" charset="0"/>
                  <a:ea typeface="+mn-ea"/>
                  <a:cs typeface="+mn-cs"/>
                </a:defRPr>
              </a:lvl2pPr>
              <a:lvl3pPr marL="1143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Wingdings" pitchFamily="2" charset="2"/>
                <a:buChar char="q"/>
                <a:defRPr lang="en-US" sz="3200" dirty="0" smtClean="0">
                  <a:solidFill>
                    <a:srgbClr val="1C3F8A"/>
                  </a:solidFill>
                  <a:latin typeface="Calibri" pitchFamily="34" charset="0"/>
                  <a:ea typeface="+mn-ea"/>
                  <a:cs typeface="+mn-cs"/>
                </a:defRPr>
              </a:lvl3pPr>
              <a:lvl4pPr marL="1600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Wingdings" pitchFamily="2" charset="2"/>
                <a:buChar char="q"/>
                <a:defRPr lang="en-US" sz="3200" dirty="0" smtClean="0">
                  <a:solidFill>
                    <a:srgbClr val="1C3F8A"/>
                  </a:solidFill>
                  <a:latin typeface="Calibri" pitchFamily="34" charset="0"/>
                  <a:ea typeface="+mn-ea"/>
                  <a:cs typeface="+mn-cs"/>
                </a:defRPr>
              </a:lvl4pPr>
              <a:lvl5pPr marL="20574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Wingdings" pitchFamily="2" charset="2"/>
                <a:buChar char="q"/>
                <a:defRPr lang="en-US" sz="3200" dirty="0" smtClean="0">
                  <a:solidFill>
                    <a:srgbClr val="1C3F8A"/>
                  </a:solidFill>
                  <a:latin typeface="Calibri" pitchFamily="34" charset="0"/>
                  <a:ea typeface="+mn-ea"/>
                  <a:cs typeface="+mn-cs"/>
                </a:defRPr>
              </a:lvl5pPr>
              <a:lvl6pPr marL="25146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Franklin Gothic Medium" pitchFamily="34" charset="0"/>
                <a:buChar char="–"/>
                <a:defRPr sz="2000">
                  <a:solidFill>
                    <a:srgbClr val="6666FF"/>
                  </a:solidFill>
                  <a:latin typeface="+mn-lt"/>
                </a:defRPr>
              </a:lvl6pPr>
              <a:lvl7pPr marL="29718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Franklin Gothic Medium" pitchFamily="34" charset="0"/>
                <a:buChar char="–"/>
                <a:defRPr sz="2000">
                  <a:solidFill>
                    <a:srgbClr val="6666FF"/>
                  </a:solidFill>
                  <a:latin typeface="+mn-lt"/>
                </a:defRPr>
              </a:lvl7pPr>
              <a:lvl8pPr marL="34290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Franklin Gothic Medium" pitchFamily="34" charset="0"/>
                <a:buChar char="–"/>
                <a:defRPr sz="2000">
                  <a:solidFill>
                    <a:srgbClr val="6666FF"/>
                  </a:solidFill>
                  <a:latin typeface="+mn-lt"/>
                </a:defRPr>
              </a:lvl8pPr>
              <a:lvl9pPr marL="3886200" indent="-228600" algn="l" rtl="0"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6699FF"/>
                </a:buClr>
                <a:buFont typeface="Franklin Gothic Medium" pitchFamily="34" charset="0"/>
                <a:buChar char="–"/>
                <a:defRPr sz="2000">
                  <a:solidFill>
                    <a:srgbClr val="6666FF"/>
                  </a:solidFill>
                  <a:latin typeface="+mn-lt"/>
                </a:defRPr>
              </a:lvl9pPr>
            </a:lstStyle>
            <a:p>
              <a:pPr algn="ctr">
                <a:buFontTx/>
                <a:buNone/>
              </a:pPr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CNGS</a:t>
              </a:r>
            </a:p>
            <a:p>
              <a:pPr algn="ctr">
                <a:buFontTx/>
                <a:buNone/>
              </a:pPr>
              <a:r>
                <a:rPr lang="en-US" sz="2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Failure</a:t>
              </a:r>
              <a:endParaRPr lang="en-US" sz="2400" b="1" baseline="30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8633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" grpId="0"/>
      <p:bldP spid="349" grpId="0"/>
      <p:bldP spid="350" grpId="0"/>
      <p:bldP spid="253" grpId="0" animBg="1"/>
      <p:bldP spid="254" grpId="0" animBg="1"/>
      <p:bldP spid="742" grpId="0" animBg="1"/>
      <p:bldP spid="747" grpId="0" animBg="1"/>
      <p:bldP spid="748" grpId="0" animBg="1"/>
      <p:bldP spid="749" grpId="0"/>
      <p:bldP spid="750" grpId="0" animBg="1"/>
      <p:bldP spid="751" grpId="0" animBg="1"/>
      <p:bldP spid="23" grpId="0"/>
      <p:bldP spid="2" grpId="0" animBg="1"/>
      <p:bldP spid="25" grpId="0" animBg="1"/>
      <p:bldP spid="26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00372"/>
            <a:ext cx="8229600" cy="785818"/>
          </a:xfrm>
        </p:spPr>
        <p:txBody>
          <a:bodyPr>
            <a:noAutofit/>
          </a:bodyPr>
          <a:lstStyle/>
          <a:p>
            <a:pPr algn="ctr"/>
            <a:r>
              <a:rPr lang="en-GB" sz="6600" b="1" dirty="0" smtClean="0">
                <a:solidFill>
                  <a:srgbClr val="640000"/>
                </a:solidFill>
              </a:rPr>
              <a:t>Mitigation Options</a:t>
            </a:r>
            <a:endParaRPr lang="en-GB" sz="6600" b="1" dirty="0">
              <a:solidFill>
                <a:srgbClr val="64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12</a:t>
            </a:fld>
            <a:endParaRPr lang="en-GB"/>
          </a:p>
        </p:txBody>
      </p:sp>
      <p:grpSp>
        <p:nvGrpSpPr>
          <p:cNvPr id="3" name="Group 9"/>
          <p:cNvGrpSpPr/>
          <p:nvPr/>
        </p:nvGrpSpPr>
        <p:grpSpPr>
          <a:xfrm>
            <a:off x="6372200" y="1285860"/>
            <a:ext cx="1714512" cy="755324"/>
            <a:chOff x="214282" y="5715016"/>
            <a:chExt cx="1422132" cy="755324"/>
          </a:xfrm>
        </p:grpSpPr>
        <p:sp>
          <p:nvSpPr>
            <p:cNvPr id="8" name="Rounded Rectangle 7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7E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SHIELDING</a:t>
              </a:r>
              <a:endParaRPr lang="en-GB" sz="2000" b="1" kern="1200" dirty="0"/>
            </a:p>
          </p:txBody>
        </p:sp>
      </p:grpSp>
      <p:grpSp>
        <p:nvGrpSpPr>
          <p:cNvPr id="4" name="Group 10"/>
          <p:cNvGrpSpPr/>
          <p:nvPr/>
        </p:nvGrpSpPr>
        <p:grpSpPr>
          <a:xfrm>
            <a:off x="772676" y="1285860"/>
            <a:ext cx="2143140" cy="755324"/>
            <a:chOff x="214282" y="5715016"/>
            <a:chExt cx="1422132" cy="755324"/>
          </a:xfrm>
        </p:grpSpPr>
        <p:sp>
          <p:nvSpPr>
            <p:cNvPr id="12" name="Rounded Rectangle 11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22106E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RELOCATION</a:t>
              </a:r>
              <a:endParaRPr lang="en-GB" sz="2000" b="1" kern="1200" dirty="0"/>
            </a:p>
          </p:txBody>
        </p:sp>
      </p:grpSp>
      <p:grpSp>
        <p:nvGrpSpPr>
          <p:cNvPr id="5" name="Group 13"/>
          <p:cNvGrpSpPr/>
          <p:nvPr/>
        </p:nvGrpSpPr>
        <p:grpSpPr>
          <a:xfrm>
            <a:off x="5940152" y="5500702"/>
            <a:ext cx="2214578" cy="755324"/>
            <a:chOff x="214282" y="5715016"/>
            <a:chExt cx="1422132" cy="755324"/>
          </a:xfrm>
        </p:grpSpPr>
        <p:sp>
          <p:nvSpPr>
            <p:cNvPr id="15" name="Rounded Rectangle 14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0B731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4"/>
            <p:cNvSpPr/>
            <p:nvPr/>
          </p:nvSpPr>
          <p:spPr>
            <a:xfrm>
              <a:off x="255399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CIVIL ENGINEERING</a:t>
              </a:r>
              <a:endParaRPr lang="en-GB" sz="2000" b="1" kern="1200" dirty="0"/>
            </a:p>
          </p:txBody>
        </p:sp>
      </p:grpSp>
      <p:grpSp>
        <p:nvGrpSpPr>
          <p:cNvPr id="7" name="Group 16"/>
          <p:cNvGrpSpPr/>
          <p:nvPr/>
        </p:nvGrpSpPr>
        <p:grpSpPr>
          <a:xfrm>
            <a:off x="841264" y="5500702"/>
            <a:ext cx="1714512" cy="755324"/>
            <a:chOff x="214282" y="5715016"/>
            <a:chExt cx="1422132" cy="755324"/>
          </a:xfrm>
        </p:grpSpPr>
        <p:sp>
          <p:nvSpPr>
            <p:cNvPr id="18" name="Rounded Rectangle 17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C495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RAD-TOL DESIGN</a:t>
              </a:r>
              <a:endParaRPr lang="en-GB" sz="2000" b="1" kern="1200" dirty="0"/>
            </a:p>
          </p:txBody>
        </p:sp>
      </p:grpSp>
      <p:cxnSp>
        <p:nvCxnSpPr>
          <p:cNvPr id="28" name="Straight Arrow Connector 27"/>
          <p:cNvCxnSpPr/>
          <p:nvPr/>
        </p:nvCxnSpPr>
        <p:spPr bwMode="auto">
          <a:xfrm rot="10800000">
            <a:off x="2411760" y="2276872"/>
            <a:ext cx="1008112" cy="71267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3" name="Straight Arrow Connector 32"/>
          <p:cNvCxnSpPr/>
          <p:nvPr/>
        </p:nvCxnSpPr>
        <p:spPr bwMode="auto">
          <a:xfrm rot="5400000">
            <a:off x="2490608" y="4214818"/>
            <a:ext cx="1000132" cy="714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/>
          <p:nvPr/>
        </p:nvCxnSpPr>
        <p:spPr bwMode="auto">
          <a:xfrm rot="16200000" flipH="1">
            <a:off x="5478655" y="4107661"/>
            <a:ext cx="928694" cy="714380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9" name="Straight Arrow Connector 38"/>
          <p:cNvCxnSpPr/>
          <p:nvPr/>
        </p:nvCxnSpPr>
        <p:spPr bwMode="auto">
          <a:xfrm rot="5400000" flipH="1" flipV="1">
            <a:off x="5617826" y="2248848"/>
            <a:ext cx="854406" cy="785818"/>
          </a:xfrm>
          <a:prstGeom prst="straightConnector1">
            <a:avLst/>
          </a:prstGeom>
          <a:solidFill>
            <a:schemeClr val="accent1"/>
          </a:solidFill>
          <a:ln w="508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652120" y="5301208"/>
            <a:ext cx="2952328" cy="108012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>
            <a:off x="5585812" y="5301208"/>
            <a:ext cx="3018636" cy="108012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940254845"/>
      </p:ext>
    </p:extLst>
  </p:cSld>
  <p:clrMapOvr>
    <a:masterClrMapping/>
  </p:clrMapOvr>
  <p:transition xmlns:p14="http://schemas.microsoft.com/office/powerpoint/2010/main" spd="med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69954" y="5013380"/>
            <a:ext cx="2087787" cy="922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208255"/>
            <a:ext cx="3042947" cy="141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2269" y="1074199"/>
            <a:ext cx="3447590" cy="166956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46" name="Picture 4" descr="\\CERN\dfs\Workspaces\y\ythurel\Temporary data\Radiations\June Zorkshop\Photos\LHC4-6-8kA-08V_Power-Module-View-rad-har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7214" y="3657486"/>
            <a:ext cx="1377701" cy="1128130"/>
          </a:xfrm>
          <a:prstGeom prst="rect">
            <a:avLst/>
          </a:prstGeom>
          <a:noFill/>
        </p:spPr>
      </p:pic>
      <p:pic>
        <p:nvPicPr>
          <p:cNvPr id="47" name="Picture 5" descr="\\CERN\dfs\Workspaces\y\ythurel\Temporary data\Radiations\June Zorkshop\Photos\LHC600A-10V_Power-Module-Secondary-rad-har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35840" y="2819406"/>
            <a:ext cx="1293424" cy="856379"/>
          </a:xfrm>
          <a:prstGeom prst="rect">
            <a:avLst/>
          </a:prstGeom>
          <a:noFill/>
        </p:spPr>
      </p:pic>
      <p:pic>
        <p:nvPicPr>
          <p:cNvPr id="48" name="Picture 11" descr="FGC High res (Medium)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17704" y="2895605"/>
            <a:ext cx="549696" cy="10668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Picture 1" descr="C:\newStuff\Electronics\R2E\Monitoring\RadMons\RadMonRelocations\Pictures\Point 6\6LM25S\Picture 015_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20869" y="1051803"/>
            <a:ext cx="1516053" cy="1689434"/>
          </a:xfrm>
          <a:prstGeom prst="rect">
            <a:avLst/>
          </a:prstGeom>
          <a:noFill/>
        </p:spPr>
      </p:pic>
      <p:pic>
        <p:nvPicPr>
          <p:cNvPr id="38" name="Picture 5" descr="IMG_019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0" y="1829364"/>
            <a:ext cx="1219199" cy="915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6" descr="D:\Markus\Working Stuff\EET_IR7\Electronics\RadWG\Radiation Tests\GTOs\somePics\IMG_1240_crop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45691" y="5746499"/>
            <a:ext cx="896458" cy="91369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092280" y="684229"/>
            <a:ext cx="2051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" y="460414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Tests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762006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342150" y="4578493"/>
            <a:ext cx="4801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&amp; Implementation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68" y="651204"/>
            <a:ext cx="389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Radiation Monitoring</a:t>
            </a:r>
          </a:p>
        </p:txBody>
      </p:sp>
      <p:pic>
        <p:nvPicPr>
          <p:cNvPr id="17" name="Picture 3" descr="C:\newStuff\Electronics\RadWG\Radiation Tests\CNGS\2010Run\Installation_080419\IMG_0465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-1" y="4963251"/>
            <a:ext cx="2438400" cy="1634102"/>
          </a:xfrm>
          <a:prstGeom prst="rect">
            <a:avLst/>
          </a:prstGeom>
          <a:noFill/>
        </p:spPr>
      </p:pic>
      <p:pic>
        <p:nvPicPr>
          <p:cNvPr id="19" name="Picture 21" descr="photofiltre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124200" y="4963250"/>
            <a:ext cx="1220190" cy="848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4" descr="D:\Markus\Working Stuff\EET_IR7\Electronics\RadWG\Radiation Tests\GTOs\somePics\IMG_1241_smal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124199" y="5655308"/>
            <a:ext cx="533399" cy="560441"/>
          </a:xfrm>
          <a:prstGeom prst="rect">
            <a:avLst/>
          </a:prstGeom>
          <a:noFill/>
        </p:spPr>
      </p:pic>
      <p:pic>
        <p:nvPicPr>
          <p:cNvPr id="21" name="Picture 5" descr="D:\Markus\Working Stuff\EET_IR7\Electronics\RadWG\Radiation Tests\GTOs\somePics\IMG_1242_small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24198" y="6148009"/>
            <a:ext cx="533401" cy="513025"/>
          </a:xfrm>
          <a:prstGeom prst="rect">
            <a:avLst/>
          </a:prstGeom>
          <a:noFill/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940137" y="1051803"/>
            <a:ext cx="3203863" cy="1767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" name="Straight Connector 29"/>
          <p:cNvCxnSpPr/>
          <p:nvPr/>
        </p:nvCxnSpPr>
        <p:spPr>
          <a:xfrm rot="5400000">
            <a:off x="1513823" y="3733000"/>
            <a:ext cx="5903995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518285" y="891921"/>
            <a:ext cx="2386012" cy="1838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 descr="G:\Departments\AB\Groups\ATB\LP\Equipment Controls\Radmon and Radiation test facility\CNGS Radiation Test Facility\2010\Pictures\Installation 8-9 April\Picture 029.jpg"/>
          <p:cNvPicPr>
            <a:picLocks noChangeAspect="1" noChangeArrowheads="1"/>
          </p:cNvPicPr>
          <p:nvPr/>
        </p:nvPicPr>
        <p:blipFill>
          <a:blip r:embed="rId17" cstate="screen"/>
          <a:srcRect/>
          <a:stretch>
            <a:fillRect/>
          </a:stretch>
        </p:blipFill>
        <p:spPr bwMode="auto">
          <a:xfrm>
            <a:off x="1766901" y="4963251"/>
            <a:ext cx="1371600" cy="1706109"/>
          </a:xfrm>
          <a:prstGeom prst="rect">
            <a:avLst/>
          </a:prstGeom>
          <a:noFill/>
        </p:spPr>
      </p:pic>
      <p:cxnSp>
        <p:nvCxnSpPr>
          <p:cNvPr id="28" name="Straight Connector 27"/>
          <p:cNvCxnSpPr/>
          <p:nvPr/>
        </p:nvCxnSpPr>
        <p:spPr>
          <a:xfrm>
            <a:off x="2500" y="2750701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9" descr="08_Assemblage_termine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669" y="1074199"/>
            <a:ext cx="1219200" cy="91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" name="Picture 17" descr="LHC2kA (600 - 255)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43800" y="3032540"/>
            <a:ext cx="1600200" cy="161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R2E Project Building Blocks</a:t>
            </a:r>
            <a:endParaRPr lang="en-GB"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6858000" y="2679247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490" y="3041431"/>
            <a:ext cx="2113878" cy="1729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" y="3369203"/>
            <a:ext cx="4433340" cy="1296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52"/>
          <p:cNvPicPr/>
          <p:nvPr/>
        </p:nvPicPr>
        <p:blipFill rotWithShape="1">
          <a:blip r:embed="rId22" cstate="print">
            <a:clrChange>
              <a:clrFrom>
                <a:srgbClr val="817672"/>
              </a:clrFrom>
              <a:clrTo>
                <a:srgbClr val="81767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11034" r="1897" b="14253"/>
          <a:stretch/>
        </p:blipFill>
        <p:spPr bwMode="auto">
          <a:xfrm>
            <a:off x="906398" y="5597896"/>
            <a:ext cx="1532001" cy="10429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4" name="Picture 2" descr="http://www.pclaunches.com/entry_images/1107/06/marvell_chip.jpg">
            <a:hlinkClick r:id="rId23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6410" y="5798890"/>
            <a:ext cx="1094418" cy="822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1381" y="2786326"/>
            <a:ext cx="2516809" cy="1313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0" y="267930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Facilities</a:t>
            </a:r>
            <a:endParaRPr lang="en-US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5" name="Picture 54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" y="3033164"/>
            <a:ext cx="954994" cy="670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60" y="3037372"/>
            <a:ext cx="1051002" cy="666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552" y="4941168"/>
            <a:ext cx="1265448" cy="168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/>
          <p:cNvPicPr>
            <a:picLocks noChangeAspect="1" noChangeArrowheads="1"/>
          </p:cNvPicPr>
          <p:nvPr/>
        </p:nvPicPr>
        <p:blipFill>
          <a:blip r:embed="rId29" cstate="print"/>
          <a:stretch>
            <a:fillRect/>
          </a:stretch>
        </p:blipFill>
        <p:spPr bwMode="auto">
          <a:xfrm>
            <a:off x="6863623" y="5011495"/>
            <a:ext cx="2112373" cy="103280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Straight Connector 33"/>
          <p:cNvCxnSpPr/>
          <p:nvPr/>
        </p:nvCxnSpPr>
        <p:spPr>
          <a:xfrm>
            <a:off x="0" y="6633985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4358258" y="6647255"/>
            <a:ext cx="427484" cy="210745"/>
          </a:xfrm>
          <a:prstGeom prst="rect">
            <a:avLst/>
          </a:prstGeom>
        </p:spPr>
        <p:txBody>
          <a:bodyPr/>
          <a:lstStyle/>
          <a:p>
            <a:fld id="{6D202039-3293-4EC8-B5F1-A7127E526F50}" type="slidenum">
              <a:rPr lang="en-GB" sz="1100">
                <a:solidFill>
                  <a:schemeClr val="bg1"/>
                </a:solidFill>
                <a:latin typeface="Calibri" pitchFamily="34" charset="0"/>
              </a:rPr>
              <a:pPr/>
              <a:t>13</a:t>
            </a:fld>
            <a:endParaRPr lang="en-GB" sz="11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0" y="4681643"/>
            <a:ext cx="9144000" cy="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42017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9" grpId="0"/>
      <p:bldP spid="11" grpId="0"/>
      <p:bldP spid="8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Selected energy deposition studies for LHC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14</a:t>
            </a:fld>
            <a:endParaRPr lang="en-GB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265" r="2242"/>
          <a:stretch/>
        </p:blipFill>
        <p:spPr>
          <a:xfrm>
            <a:off x="4751547" y="332656"/>
            <a:ext cx="4249899" cy="3590603"/>
          </a:xfrm>
          <a:prstGeom prst="rect">
            <a:avLst/>
          </a:prstGeom>
        </p:spPr>
      </p:pic>
      <p:sp>
        <p:nvSpPr>
          <p:cNvPr id="9" name="Shape 236"/>
          <p:cNvSpPr/>
          <p:nvPr/>
        </p:nvSpPr>
        <p:spPr>
          <a:xfrm>
            <a:off x="5066589" y="5447546"/>
            <a:ext cx="3619814" cy="8617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>
              <a:defRPr sz="4000" b="1">
                <a:solidFill>
                  <a:srgbClr val="FF0000"/>
                </a:solidFill>
              </a:defRPr>
            </a:lvl1pPr>
          </a:lstStyle>
          <a:p>
            <a:pPr lvl="0" algn="ctr">
              <a:defRPr sz="1800" b="0">
                <a:solidFill>
                  <a:srgbClr val="000000"/>
                </a:solidFill>
              </a:defRPr>
            </a:pPr>
            <a:r>
              <a:rPr sz="2800" b="1" dirty="0">
                <a:solidFill>
                  <a:srgbClr val="FF0000"/>
                </a:solidFill>
              </a:rPr>
              <a:t>The agreement is within 30%!!!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4716497" y="812301"/>
            <a:ext cx="4319999" cy="5760629"/>
          </a:xfrm>
          <a:prstGeom prst="rect">
            <a:avLst/>
          </a:prstGeom>
          <a:noFill/>
          <a:ln w="38100" cmpd="sng">
            <a:solidFill>
              <a:srgbClr val="FF6600"/>
            </a:solidFill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solidFill>
                  <a:schemeClr val="tx1"/>
                </a:solidFill>
              </a:ln>
              <a:noFill/>
              <a:effectLst/>
              <a:latin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1599" y="1054477"/>
            <a:ext cx="1960161" cy="646331"/>
          </a:xfrm>
          <a:prstGeom prst="rect">
            <a:avLst/>
          </a:prstGeom>
        </p:spPr>
        <p:txBody>
          <a:bodyPr vert="horz" wrap="square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tabLst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EF8A03"/>
                </a:solidFill>
                <a:effectLst/>
                <a:uLnTx/>
                <a:uFillTx/>
                <a:latin typeface="Gill Sans MT"/>
              </a:rPr>
              <a:t>FLUKA model for LHC right P1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68001" y="812301"/>
            <a:ext cx="4319999" cy="5760629"/>
            <a:chOff x="168001" y="812301"/>
            <a:chExt cx="4319999" cy="5760629"/>
          </a:xfrm>
        </p:grpSpPr>
        <p:sp>
          <p:nvSpPr>
            <p:cNvPr id="11" name="Rectangle 10"/>
            <p:cNvSpPr/>
            <p:nvPr/>
          </p:nvSpPr>
          <p:spPr bwMode="auto">
            <a:xfrm>
              <a:off x="168001" y="812301"/>
              <a:ext cx="4319999" cy="5760629"/>
            </a:xfrm>
            <a:prstGeom prst="rect">
              <a:avLst/>
            </a:prstGeom>
            <a:noFill/>
            <a:ln w="38100" cmpd="sng">
              <a:solidFill>
                <a:srgbClr val="FF6600"/>
              </a:solidFill>
              <a:headEnd type="none" w="med" len="med"/>
              <a:tailEnd type="none" w="med" len="med"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solidFill>
                    <a:schemeClr val="tx1"/>
                  </a:solidFill>
                </a:ln>
                <a:noFill/>
                <a:effectLst/>
                <a:latin typeface="Arial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861616"/>
              <a:ext cx="4018348" cy="2854196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9897" y="3804404"/>
              <a:ext cx="3996207" cy="2507620"/>
            </a:xfrm>
            <a:prstGeom prst="rect">
              <a:avLst/>
            </a:prstGeom>
          </p:spPr>
        </p:pic>
      </p:grp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621198"/>
              </p:ext>
            </p:extLst>
          </p:nvPr>
        </p:nvGraphicFramePr>
        <p:xfrm>
          <a:off x="5292080" y="3717032"/>
          <a:ext cx="3254732" cy="165608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55980"/>
                <a:gridCol w="1199376"/>
                <a:gridCol w="119937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D6A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Hadron</a:t>
                      </a:r>
                      <a:r>
                        <a:rPr lang="en-US" sz="1600" baseline="0" dirty="0" smtClean="0"/>
                        <a:t> &gt; 20 MeV [cm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]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D6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293008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RM08S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RM09S</a:t>
                      </a:r>
                      <a:endParaRPr lang="en-US" sz="16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5D6A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FLUKA</a:t>
                      </a:r>
                      <a:endParaRPr lang="en-US" sz="16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6.1×10</a:t>
                      </a:r>
                      <a:r>
                        <a:rPr lang="en-US" sz="1600" baseline="30000" dirty="0" smtClean="0"/>
                        <a:t>8</a:t>
                      </a:r>
                      <a:endParaRPr lang="en-US" sz="1600" baseline="30000" dirty="0"/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3.0×10</a:t>
                      </a:r>
                      <a:r>
                        <a:rPr lang="en-US" sz="1600" baseline="30000" dirty="0" smtClean="0"/>
                        <a:t>7</a:t>
                      </a:r>
                    </a:p>
                  </a:txBody>
                  <a:tcPr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DATA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4.56×10</a:t>
                      </a:r>
                      <a:r>
                        <a:rPr lang="en-US" sz="1600" baseline="30000" dirty="0" smtClean="0"/>
                        <a:t>8</a:t>
                      </a:r>
                    </a:p>
                    <a:p>
                      <a:pPr algn="ctr"/>
                      <a:r>
                        <a:rPr lang="en-US" sz="1600" dirty="0" smtClean="0"/>
                        <a:t>(25 upsets)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4.32×10</a:t>
                      </a:r>
                      <a:r>
                        <a:rPr lang="en-US" sz="1600" baseline="30000" dirty="0" smtClean="0"/>
                        <a:t>7</a:t>
                      </a:r>
                    </a:p>
                    <a:p>
                      <a:pPr algn="ctr"/>
                      <a:r>
                        <a:rPr lang="en-US" sz="1600" dirty="0" smtClean="0"/>
                        <a:t>(25 upsets)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83568" y="6309320"/>
            <a:ext cx="3312367" cy="26796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tabLst/>
            </a:pPr>
            <a:r>
              <a:rPr lang="en-US" sz="1100" dirty="0" smtClean="0">
                <a:solidFill>
                  <a:srgbClr val="335D6A"/>
                </a:solidFill>
                <a:latin typeface="Gill Sans MT"/>
              </a:rPr>
              <a:t>Courtesy of N.V. </a:t>
            </a:r>
            <a:r>
              <a:rPr lang="en-US" sz="1100" dirty="0" err="1" smtClean="0">
                <a:solidFill>
                  <a:srgbClr val="335D6A"/>
                </a:solidFill>
                <a:latin typeface="Gill Sans MT"/>
              </a:rPr>
              <a:t>Shetty</a:t>
            </a:r>
            <a:r>
              <a:rPr lang="en-US" sz="1100" dirty="0" smtClean="0">
                <a:solidFill>
                  <a:srgbClr val="335D6A"/>
                </a:solidFill>
                <a:latin typeface="Gill Sans MT"/>
              </a:rPr>
              <a:t>, EN-STI-EET, CERN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335D6A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20072" y="6309320"/>
            <a:ext cx="3312367" cy="26796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tabLst/>
            </a:pPr>
            <a:r>
              <a:rPr lang="en-US" sz="1100" dirty="0" smtClean="0">
                <a:solidFill>
                  <a:srgbClr val="335D6A"/>
                </a:solidFill>
                <a:latin typeface="Gill Sans MT"/>
              </a:rPr>
              <a:t>Normalized at total integrated luminosity in 2012 operation</a:t>
            </a:r>
            <a:endParaRPr kumimoji="0" lang="en-US" sz="1100" b="0" i="0" u="none" strike="noStrike" kern="1200" cap="none" spc="0" normalizeH="0" baseline="0" noProof="0" dirty="0" smtClean="0">
              <a:ln>
                <a:noFill/>
              </a:ln>
              <a:solidFill>
                <a:srgbClr val="335D6A"/>
              </a:solidFill>
              <a:effectLst/>
              <a:uLnTx/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25947130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20336" y="3348232"/>
            <a:ext cx="5453349" cy="2645641"/>
            <a:chOff x="220336" y="3348232"/>
            <a:chExt cx="5453349" cy="26456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0336" y="3348232"/>
              <a:ext cx="5453349" cy="264564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441585" y="3441177"/>
              <a:ext cx="1508401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Gill Sans MT"/>
                </a:rPr>
                <a:t>10.5 m dipole</a:t>
              </a:r>
              <a:endParaRPr lang="en-US" sz="1800" dirty="0">
                <a:solidFill>
                  <a:srgbClr val="000000"/>
                </a:solidFill>
                <a:latin typeface="Gill Sans MT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562732" y="3916425"/>
              <a:ext cx="149953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smtClean="0">
                  <a:solidFill>
                    <a:prstClr val="black"/>
                  </a:solidFill>
                  <a:latin typeface="Gill Sans MT"/>
                </a:rPr>
                <a:t>Iron + plastic</a:t>
              </a:r>
              <a:endParaRPr lang="en-US" sz="1600" i="1" dirty="0">
                <a:solidFill>
                  <a:prstClr val="black"/>
                </a:solidFill>
                <a:latin typeface="Gill Sans MT"/>
              </a:endParaRPr>
            </a:p>
          </p:txBody>
        </p:sp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FCC arc cell model in FLUKA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8BD6-4958-4175-8E2E-B668468FA7D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grpSp>
        <p:nvGrpSpPr>
          <p:cNvPr id="21" name="Group 20"/>
          <p:cNvGrpSpPr/>
          <p:nvPr/>
        </p:nvGrpSpPr>
        <p:grpSpPr>
          <a:xfrm>
            <a:off x="11017" y="1767649"/>
            <a:ext cx="9144000" cy="1317173"/>
            <a:chOff x="11017" y="1421175"/>
            <a:chExt cx="9144000" cy="131717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17" y="1421175"/>
              <a:ext cx="9144000" cy="1317173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8046530" y="1633840"/>
              <a:ext cx="816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Gill Sans MT"/>
                </a:rPr>
                <a:t>1.5 m</a:t>
              </a:r>
            </a:p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FF0000"/>
                  </a:solidFill>
                  <a:latin typeface="Gill Sans MT"/>
                </a:rPr>
                <a:t>Q</a:t>
              </a:r>
              <a:endParaRPr lang="en-US" sz="1800" dirty="0">
                <a:solidFill>
                  <a:srgbClr val="FF0000"/>
                </a:solidFill>
                <a:latin typeface="Gill Sans MT"/>
              </a:endParaRPr>
            </a:p>
          </p:txBody>
        </p:sp>
      </p:grpSp>
      <p:sp>
        <p:nvSpPr>
          <p:cNvPr id="14" name="Curved Down Arrow 13"/>
          <p:cNvSpPr/>
          <p:nvPr/>
        </p:nvSpPr>
        <p:spPr>
          <a:xfrm rot="10800000" flipV="1">
            <a:off x="11016" y="836713"/>
            <a:ext cx="9113356" cy="1208436"/>
          </a:xfrm>
          <a:prstGeom prst="curvedDownArrow">
            <a:avLst>
              <a:gd name="adj1" fmla="val 21981"/>
              <a:gd name="adj2" fmla="val 48560"/>
              <a:gd name="adj3" fmla="val 14060"/>
            </a:avLst>
          </a:prstGeom>
          <a:solidFill>
            <a:srgbClr val="FF3A3F"/>
          </a:solidFill>
          <a:ln w="9525" cap="flat" cmpd="sng" algn="ctr">
            <a:solidFill>
              <a:srgbClr val="C0504D"/>
            </a:solidFill>
            <a:prstDash val="solid"/>
          </a:ln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rgbClr val="727CA3">
                <a:tint val="100000"/>
                <a:shade val="100000"/>
                <a:hueMod val="100000"/>
                <a:satMod val="1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20" name="Lightning Bolt 19"/>
          <p:cNvSpPr/>
          <p:nvPr/>
        </p:nvSpPr>
        <p:spPr>
          <a:xfrm rot="21085754" flipV="1">
            <a:off x="4357160" y="1368057"/>
            <a:ext cx="3460018" cy="816209"/>
          </a:xfrm>
          <a:prstGeom prst="lightningBolt">
            <a:avLst/>
          </a:prstGeom>
          <a:gradFill rotWithShape="1">
            <a:gsLst>
              <a:gs pos="0">
                <a:srgbClr val="727CA3">
                  <a:shade val="63000"/>
                </a:srgbClr>
              </a:gs>
              <a:gs pos="60000">
                <a:srgbClr val="FADA7A"/>
              </a:gs>
              <a:gs pos="100000">
                <a:srgbClr val="FF0000"/>
              </a:gs>
              <a:gs pos="15000">
                <a:srgbClr val="FF0000"/>
              </a:gs>
            </a:gsLst>
            <a:lin ang="950000" scaled="1"/>
          </a:gradFill>
          <a:ln w="9525" cap="flat" cmpd="sng" algn="ctr">
            <a:noFill/>
            <a:prstDash val="solid"/>
          </a:ln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rgbClr val="727CA3">
                <a:tint val="100000"/>
                <a:shade val="100000"/>
                <a:hueMod val="100000"/>
                <a:satMod val="1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22" name="Lightning Bolt 21"/>
          <p:cNvSpPr/>
          <p:nvPr/>
        </p:nvSpPr>
        <p:spPr>
          <a:xfrm rot="21085754" flipV="1">
            <a:off x="483085" y="1381945"/>
            <a:ext cx="3460018" cy="816209"/>
          </a:xfrm>
          <a:prstGeom prst="lightningBolt">
            <a:avLst/>
          </a:prstGeom>
          <a:gradFill rotWithShape="1">
            <a:gsLst>
              <a:gs pos="0">
                <a:srgbClr val="727CA3">
                  <a:shade val="63000"/>
                </a:srgbClr>
              </a:gs>
              <a:gs pos="60000">
                <a:srgbClr val="FADA7A"/>
              </a:gs>
              <a:gs pos="100000">
                <a:srgbClr val="FF0000"/>
              </a:gs>
              <a:gs pos="15000">
                <a:srgbClr val="FF0000"/>
              </a:gs>
            </a:gsLst>
            <a:lin ang="950000" scaled="1"/>
          </a:gradFill>
          <a:ln w="9525" cap="flat" cmpd="sng" algn="ctr">
            <a:noFill/>
            <a:prstDash val="solid"/>
          </a:ln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rgbClr val="727CA3">
                <a:tint val="100000"/>
                <a:shade val="100000"/>
                <a:hueMod val="100000"/>
                <a:satMod val="100000"/>
              </a:srgbClr>
            </a:contourClr>
          </a:sp3d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12063" y="6021288"/>
            <a:ext cx="2160240" cy="61555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i="1" dirty="0">
                <a:solidFill>
                  <a:srgbClr val="0070C0"/>
                </a:solidFill>
                <a:latin typeface="Gill Sans MT"/>
              </a:rPr>
              <a:t>Copper (2mm tube)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700" i="1" dirty="0">
                <a:solidFill>
                  <a:srgbClr val="0070C0"/>
                </a:solidFill>
                <a:latin typeface="Gill Sans MT"/>
              </a:rPr>
              <a:t>water cooling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103697" y="4325590"/>
            <a:ext cx="3828395" cy="2042523"/>
            <a:chOff x="5103697" y="4325590"/>
            <a:chExt cx="3828395" cy="2042523"/>
          </a:xfrm>
        </p:grpSpPr>
        <p:grpSp>
          <p:nvGrpSpPr>
            <p:cNvPr id="9" name="Group 8"/>
            <p:cNvGrpSpPr/>
            <p:nvPr/>
          </p:nvGrpSpPr>
          <p:grpSpPr>
            <a:xfrm>
              <a:off x="5103697" y="4325590"/>
              <a:ext cx="3828395" cy="2042523"/>
              <a:chOff x="4869454" y="3241091"/>
              <a:chExt cx="3828395" cy="2042523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9454" y="3241091"/>
                <a:ext cx="3828395" cy="2042523"/>
              </a:xfrm>
              <a:prstGeom prst="rect">
                <a:avLst/>
              </a:prstGeom>
              <a:ln w="28575" cmpd="sng">
                <a:solidFill>
                  <a:srgbClr val="FFFF00"/>
                </a:solidFill>
              </a:ln>
            </p:spPr>
          </p:pic>
          <p:cxnSp>
            <p:nvCxnSpPr>
              <p:cNvPr id="7" name="Straight Arrow Connector 6"/>
              <p:cNvCxnSpPr/>
              <p:nvPr/>
            </p:nvCxnSpPr>
            <p:spPr>
              <a:xfrm>
                <a:off x="7214816" y="4122335"/>
                <a:ext cx="365510" cy="8795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>
                <a:outerShdw blurRad="38100" dist="25400" dir="5400000" rotWithShape="0">
                  <a:srgbClr val="000000">
                    <a:alpha val="40000"/>
                  </a:srgbClr>
                </a:outerShdw>
              </a:effectLst>
            </p:spPr>
          </p:cxnSp>
          <p:sp>
            <p:nvSpPr>
              <p:cNvPr id="8" name="TextBox 7"/>
              <p:cNvSpPr txBox="1"/>
              <p:nvPr/>
            </p:nvSpPr>
            <p:spPr>
              <a:xfrm>
                <a:off x="7291938" y="3819105"/>
                <a:ext cx="13218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Gill Sans MT"/>
                  </a:rPr>
                  <a:t>25 mm</a:t>
                </a:r>
                <a:endParaRPr lang="en-US" sz="18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sp>
          <p:nvSpPr>
            <p:cNvPr id="12" name="TextBox 11"/>
            <p:cNvSpPr txBox="1"/>
            <p:nvPr/>
          </p:nvSpPr>
          <p:spPr>
            <a:xfrm>
              <a:off x="5136748" y="4361543"/>
              <a:ext cx="1693710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Gill Sans MT"/>
                </a:rPr>
                <a:t>24 cm absorber</a:t>
              </a:r>
              <a:endParaRPr lang="en-US" sz="1800" dirty="0">
                <a:solidFill>
                  <a:srgbClr val="000000"/>
                </a:solidFill>
                <a:latin typeface="Gill Sans M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656371" y="5956800"/>
              <a:ext cx="9439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smtClean="0">
                  <a:solidFill>
                    <a:prstClr val="black"/>
                  </a:solidFill>
                  <a:latin typeface="Gill Sans MT"/>
                </a:rPr>
                <a:t>Lead</a:t>
              </a:r>
              <a:endParaRPr lang="en-US" sz="1600" i="1" dirty="0">
                <a:solidFill>
                  <a:prstClr val="black"/>
                </a:solidFill>
                <a:latin typeface="Gill Sans MT"/>
              </a:endParaRPr>
            </a:p>
          </p:txBody>
        </p:sp>
      </p:grpSp>
      <p:cxnSp>
        <p:nvCxnSpPr>
          <p:cNvPr id="26" name="Straight Connector 25"/>
          <p:cNvCxnSpPr>
            <a:endCxn id="6" idx="0"/>
          </p:cNvCxnSpPr>
          <p:nvPr/>
        </p:nvCxnSpPr>
        <p:spPr bwMode="auto">
          <a:xfrm flipH="1">
            <a:off x="7017895" y="2626645"/>
            <a:ext cx="840784" cy="16989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>
            <a:off x="7394177" y="2626645"/>
            <a:ext cx="792950" cy="1706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H="1">
            <a:off x="7988866" y="2626645"/>
            <a:ext cx="840784" cy="170630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flipH="1">
            <a:off x="8202361" y="2626645"/>
            <a:ext cx="840784" cy="169894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312999" y="2626645"/>
            <a:ext cx="60864" cy="128978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H="1">
            <a:off x="4092183" y="2626645"/>
            <a:ext cx="1080120" cy="9991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4024493" y="2492896"/>
            <a:ext cx="1987667" cy="176208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1187624" y="2828836"/>
            <a:ext cx="6768752" cy="1200329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vert="horz" wrap="square" rtlCol="0">
            <a:spAutoFit/>
          </a:bodyPr>
          <a:lstStyle/>
          <a:p>
            <a:pPr marR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tabLst/>
            </a:pPr>
            <a:r>
              <a:rPr lang="en-US" sz="3600" dirty="0" smtClean="0">
                <a:solidFill>
                  <a:srgbClr val="727CA3">
                    <a:lumMod val="75000"/>
                  </a:srgbClr>
                </a:solidFill>
                <a:latin typeface="Gill Sans MT"/>
              </a:rPr>
              <a:t>To be considered as a case study of a possible FCC cell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solidFill>
                <a:srgbClr val="727CA3">
                  <a:lumMod val="75000"/>
                </a:srgbClr>
              </a:solidFill>
              <a:effectLst/>
              <a:uLnTx/>
              <a:uFillTx/>
              <a:latin typeface="Gill Sans M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496" y="6309320"/>
            <a:ext cx="3203848" cy="360040"/>
          </a:xfrm>
          <a:prstGeom prst="rect">
            <a:avLst/>
          </a:prstGeom>
        </p:spPr>
        <p:txBody>
          <a:bodyPr vert="horz" wrap="none" rtlCol="0">
            <a:normAutofit/>
          </a:bodyPr>
          <a:lstStyle/>
          <a:p>
            <a:pPr>
              <a:spcBef>
                <a:spcPts val="600"/>
              </a:spcBef>
              <a:buClr>
                <a:srgbClr val="0000FF"/>
              </a:buClr>
              <a:buSzPct val="76000"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Ref: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L.Lari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sz="1400" b="0" i="1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et al.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/>
                <a:cs typeface="Arial"/>
              </a:rPr>
              <a:t>, IPAC2014, </a:t>
            </a:r>
            <a:r>
              <a:rPr lang="en-US" sz="1400" dirty="0" smtClean="0">
                <a:latin typeface="Arial"/>
                <a:cs typeface="Arial"/>
              </a:rPr>
              <a:t>THPRI011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39704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0" grpId="0" animBg="1"/>
      <p:bldP spid="22" grpId="0" animBg="1"/>
      <p:bldP spid="23" grpId="0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7" t="52064" r="7737" b="6190"/>
          <a:stretch/>
        </p:blipFill>
        <p:spPr>
          <a:xfrm>
            <a:off x="277870" y="875668"/>
            <a:ext cx="8352928" cy="5589873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604882"/>
              </p:ext>
            </p:extLst>
          </p:nvPr>
        </p:nvGraphicFramePr>
        <p:xfrm>
          <a:off x="2006062" y="3344705"/>
          <a:ext cx="3603600" cy="55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0" name="Equation" r:id="rId4" imgW="2882880" imgH="444240" progId="Equation.3">
                  <p:embed/>
                </p:oleObj>
              </mc:Choice>
              <mc:Fallback>
                <p:oleObj name="Equation" r:id="rId4" imgW="288288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06062" y="3344705"/>
                        <a:ext cx="3603600" cy="555300"/>
                      </a:xfrm>
                      <a:prstGeom prst="rect">
                        <a:avLst/>
                      </a:prstGeom>
                      <a:solidFill>
                        <a:srgbClr val="9FB8CD">
                          <a:lumMod val="60000"/>
                          <a:lumOff val="40000"/>
                        </a:srgb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034446"/>
              </p:ext>
            </p:extLst>
          </p:nvPr>
        </p:nvGraphicFramePr>
        <p:xfrm>
          <a:off x="2006062" y="4188037"/>
          <a:ext cx="4572000" cy="49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01" name="Equation" r:id="rId6" imgW="3657600" imgH="393480" progId="Equation.3">
                  <p:embed/>
                </p:oleObj>
              </mc:Choice>
              <mc:Fallback>
                <p:oleObj name="Equation" r:id="rId6" imgW="3657600" imgH="393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006062" y="4188037"/>
                        <a:ext cx="4572000" cy="491850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Synchrotron radiation: generalities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4358258" y="6647255"/>
            <a:ext cx="427484" cy="210745"/>
          </a:xfrm>
        </p:spPr>
        <p:txBody>
          <a:bodyPr/>
          <a:lstStyle/>
          <a:p>
            <a:fld id="{054D1F57-D078-4287-879F-32AEFAF862F2}" type="slidenum">
              <a:rPr lang="en-GB" altLang="en-US" smtClean="0"/>
              <a:pPr/>
              <a:t>16</a:t>
            </a:fld>
            <a:endParaRPr lang="en-GB" altLang="en-US" dirty="0"/>
          </a:p>
        </p:txBody>
      </p:sp>
    </p:spTree>
    <p:extLst>
      <p:ext uri="{BB962C8B-B14F-4D97-AF65-F5344CB8AC3E}">
        <p14:creationId xmlns:p14="http://schemas.microsoft.com/office/powerpoint/2010/main" val="823307377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548680"/>
            <a:ext cx="7429038" cy="5184576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>
            <a:off x="395536" y="4365104"/>
            <a:ext cx="1584176" cy="504056"/>
          </a:xfrm>
          <a:prstGeom prst="striped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Synchrotron </a:t>
            </a:r>
            <a:r>
              <a:rPr lang="en-US" dirty="0" smtClean="0"/>
              <a:t>radiation: FCC-</a:t>
            </a:r>
            <a:r>
              <a:rPr lang="en-US" dirty="0" err="1" smtClean="0"/>
              <a:t>ee</a:t>
            </a:r>
            <a:r>
              <a:rPr lang="en-US" smtClean="0"/>
              <a:t> case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8BD6-4958-4175-8E2E-B668468FA7D2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232640" y="5517232"/>
            <a:ext cx="8834242" cy="102421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E= 8.5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GeV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/turn  (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dE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/ds=1.375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keV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/cm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/>
                <a:sym typeface="Symbol"/>
              </a:rPr>
              <a:t>in the dipoles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)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Font typeface="Wingdings 3"/>
              <a:buChar char=""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P = 8.5 x I[mA] MW = 8.5 x </a:t>
            </a:r>
            <a:r>
              <a:rPr kumimoji="0" lang="en-GB" sz="1600" b="0" u="sng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uLnTx/>
                <a:uFillTx/>
                <a:latin typeface="Gill Sans MT"/>
                <a:sym typeface="Symbol"/>
              </a:rPr>
              <a:t>10mA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 = </a:t>
            </a:r>
            <a:r>
              <a:rPr lang="en-GB" sz="1600" dirty="0" smtClean="0">
                <a:solidFill>
                  <a:srgbClr val="FF0000"/>
                </a:solidFill>
                <a:latin typeface="Gill Sans MT"/>
                <a:sym typeface="Symbol"/>
              </a:rPr>
              <a:t>85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 MW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/>
                <a:sym typeface="Symbol"/>
              </a:rPr>
              <a:t>in the whole accelerator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None/>
              <a:tabLst/>
              <a:defRPr/>
            </a:pPr>
            <a:r>
              <a:rPr lang="en-GB" sz="1600" noProof="0" dirty="0" smtClean="0">
                <a:solidFill>
                  <a:srgbClr val="FF0000"/>
                </a:solidFill>
                <a:latin typeface="Gill Sans MT"/>
                <a:sym typeface="Symbol"/>
              </a:rPr>
              <a:t>     (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dP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/ds= 1.375 x I[mA] W/cm 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Gill Sans MT"/>
                <a:sym typeface="Symbol"/>
              </a:rPr>
              <a:t>in the dipoles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)</a:t>
            </a:r>
          </a:p>
        </p:txBody>
      </p:sp>
      <p:sp>
        <p:nvSpPr>
          <p:cNvPr id="10" name="Content Placeholder 3"/>
          <p:cNvSpPr txBox="1">
            <a:spLocks/>
          </p:cNvSpPr>
          <p:nvPr/>
        </p:nvSpPr>
        <p:spPr>
          <a:xfrm>
            <a:off x="3800270" y="2122941"/>
            <a:ext cx="2765784" cy="40954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95.75% of the photon amount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 flipH="1">
            <a:off x="3430137" y="917808"/>
            <a:ext cx="1" cy="402336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Content Placeholder 3"/>
          <p:cNvSpPr txBox="1">
            <a:spLocks/>
          </p:cNvSpPr>
          <p:nvPr/>
        </p:nvSpPr>
        <p:spPr>
          <a:xfrm>
            <a:off x="5096422" y="2554515"/>
            <a:ext cx="1347125" cy="3994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&lt;E&gt;=</a:t>
            </a:r>
            <a:r>
              <a:rPr lang="en-GB" sz="1600" dirty="0" smtClean="0">
                <a:solidFill>
                  <a:srgbClr val="FF0000"/>
                </a:solidFill>
                <a:latin typeface="Gill Sans MT"/>
                <a:sym typeface="Symbol"/>
              </a:rPr>
              <a:t>395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 </a:t>
            </a:r>
            <a:r>
              <a:rPr kumimoji="0" lang="en-GB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keV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 </a:t>
            </a:r>
          </a:p>
        </p:txBody>
      </p:sp>
      <p:sp>
        <p:nvSpPr>
          <p:cNvPr id="12" name="Content Placeholder 3"/>
          <p:cNvSpPr txBox="1">
            <a:spLocks/>
          </p:cNvSpPr>
          <p:nvPr/>
        </p:nvSpPr>
        <p:spPr>
          <a:xfrm>
            <a:off x="3811888" y="1829654"/>
            <a:ext cx="3021311" cy="38093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Gill Sans MT"/>
                <a:sym typeface="Symbol"/>
              </a:rPr>
              <a:t>99.99964% of the total power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>
          <a:xfrm>
            <a:off x="3419872" y="1124744"/>
            <a:ext cx="1347125" cy="39940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27CA3"/>
              </a:buClr>
              <a:buSzPct val="76000"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Gill Sans MT"/>
                <a:sym typeface="Symbol"/>
              </a:rPr>
              <a:t>E&gt;100 eV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853151733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10" grpId="0"/>
      <p:bldP spid="11" grpId="0"/>
      <p:bldP spid="12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field in the FCC tunnel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18</a:t>
            </a:fld>
            <a:endParaRPr lang="en-GB" altLang="en-US" dirty="0"/>
          </a:p>
        </p:txBody>
      </p:sp>
      <p:sp>
        <p:nvSpPr>
          <p:cNvPr id="7" name="Content Placeholder 7"/>
          <p:cNvSpPr txBox="1">
            <a:spLocks/>
          </p:cNvSpPr>
          <p:nvPr/>
        </p:nvSpPr>
        <p:spPr bwMode="auto">
          <a:xfrm>
            <a:off x="791207" y="6036072"/>
            <a:ext cx="7344816" cy="561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US" dirty="0"/>
              <a:t> </a:t>
            </a:r>
            <a:r>
              <a:rPr lang="en-US" dirty="0" smtClean="0"/>
              <a:t>Neutrons from photo-nuclear interactions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32" t="8859" r="2422" b="13589"/>
          <a:stretch/>
        </p:blipFill>
        <p:spPr>
          <a:xfrm>
            <a:off x="528013" y="781747"/>
            <a:ext cx="8087975" cy="529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21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19</a:t>
            </a:fld>
            <a:endParaRPr lang="en-GB" altLang="en-US"/>
          </a:p>
        </p:txBody>
      </p:sp>
      <p:sp>
        <p:nvSpPr>
          <p:cNvPr id="8" name="Content Placeholder 7"/>
          <p:cNvSpPr>
            <a:spLocks noGrp="1"/>
          </p:cNvSpPr>
          <p:nvPr>
            <p:ph idx="4294967295"/>
          </p:nvPr>
        </p:nvSpPr>
        <p:spPr>
          <a:xfrm>
            <a:off x="277688" y="5748040"/>
            <a:ext cx="8686800" cy="849312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SEEs </a:t>
            </a:r>
            <a:r>
              <a:rPr lang="en-US" dirty="0"/>
              <a:t>to be considered (depending on the location), but nothing which is not </a:t>
            </a:r>
            <a:r>
              <a:rPr lang="en-US" dirty="0" smtClean="0"/>
              <a:t>unsolvable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5240" b="12495"/>
          <a:stretch/>
        </p:blipFill>
        <p:spPr>
          <a:xfrm>
            <a:off x="107504" y="784482"/>
            <a:ext cx="8875059" cy="495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52667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talking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2632" y="1984462"/>
            <a:ext cx="5312180" cy="2636912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4725144"/>
            <a:ext cx="7904247" cy="1008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1317892" y="2677492"/>
            <a:ext cx="1440180" cy="360050"/>
          </a:xfrm>
          <a:prstGeom prst="ellipse">
            <a:avLst/>
          </a:prstGeom>
          <a:noFill/>
          <a:ln w="57150" cap="sq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endParaRPr lang="de-DE" sz="2000" smtClean="0">
              <a:solidFill>
                <a:srgbClr val="00007D"/>
              </a:solidFill>
            </a:endParaRPr>
          </a:p>
        </p:txBody>
      </p:sp>
      <p:sp>
        <p:nvSpPr>
          <p:cNvPr id="10" name="Text Box 18"/>
          <p:cNvSpPr txBox="1">
            <a:spLocks noChangeArrowheads="1"/>
          </p:cNvSpPr>
          <p:nvPr/>
        </p:nvSpPr>
        <p:spPr bwMode="auto">
          <a:xfrm>
            <a:off x="533400" y="1124744"/>
            <a:ext cx="8077200" cy="5283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ctr">
              <a:lnSpc>
                <a:spcPct val="150000"/>
              </a:lnSpc>
              <a:defRPr sz="2000" b="1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defRPr>
            </a:lvl1pPr>
            <a:lvl2pPr marL="742950" indent="-285750" eaLnBrk="0" hangingPunct="0">
              <a:defRPr sz="2400">
                <a:latin typeface="Tahoma" pitchFamily="34" charset="0"/>
              </a:defRPr>
            </a:lvl2pPr>
            <a:lvl3pPr marL="1143000" indent="-228600" eaLnBrk="0" hangingPunct="0">
              <a:defRPr sz="2400">
                <a:latin typeface="Tahoma" pitchFamily="34" charset="0"/>
              </a:defRPr>
            </a:lvl3pPr>
            <a:lvl4pPr marL="1600200" indent="-228600" eaLnBrk="0" hangingPunct="0">
              <a:defRPr sz="2400">
                <a:latin typeface="Tahoma" pitchFamily="34" charset="0"/>
              </a:defRPr>
            </a:lvl4pPr>
            <a:lvl5pPr marL="2057400" indent="-228600" eaLnBrk="0" hangingPunct="0">
              <a:defRPr sz="2400"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latin typeface="Tahoma" pitchFamily="34" charset="0"/>
              </a:defRPr>
            </a:lvl9pPr>
          </a:lstStyle>
          <a:p>
            <a:r>
              <a:rPr lang="en-US" dirty="0">
                <a:sym typeface="Wingdings" pitchFamily="2" charset="2"/>
              </a:rPr>
              <a:t>memory bit flit in collimator controls</a:t>
            </a:r>
          </a:p>
        </p:txBody>
      </p:sp>
    </p:spTree>
    <p:extLst>
      <p:ext uri="{BB962C8B-B14F-4D97-AF65-F5344CB8AC3E}">
        <p14:creationId xmlns:p14="http://schemas.microsoft.com/office/powerpoint/2010/main" val="46481622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20</a:t>
            </a:fld>
            <a:endParaRPr lang="en-GB" altLang="en-US"/>
          </a:p>
        </p:txBody>
      </p:sp>
      <p:sp>
        <p:nvSpPr>
          <p:cNvPr id="8" name="Content Placeholder 7"/>
          <p:cNvSpPr txBox="1">
            <a:spLocks/>
          </p:cNvSpPr>
          <p:nvPr/>
        </p:nvSpPr>
        <p:spPr bwMode="auto">
          <a:xfrm>
            <a:off x="1403648" y="5733256"/>
            <a:ext cx="6264696" cy="8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85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US" dirty="0" smtClean="0"/>
              <a:t> Dominated </a:t>
            </a:r>
            <a:r>
              <a:rPr lang="en-US" dirty="0"/>
              <a:t>by </a:t>
            </a:r>
            <a:r>
              <a:rPr lang="en-US" dirty="0" err="1"/>
              <a:t>e.m</a:t>
            </a:r>
            <a:r>
              <a:rPr lang="en-US" dirty="0"/>
              <a:t>. </a:t>
            </a:r>
            <a:r>
              <a:rPr lang="en-US" dirty="0" smtClean="0"/>
              <a:t>component</a:t>
            </a:r>
          </a:p>
          <a:p>
            <a:r>
              <a:rPr lang="en-US" dirty="0"/>
              <a:t> </a:t>
            </a:r>
            <a:r>
              <a:rPr lang="en-US" dirty="0" smtClean="0"/>
              <a:t>Not to be considered as limiting factor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14988" b="12746"/>
          <a:stretch/>
        </p:blipFill>
        <p:spPr>
          <a:xfrm>
            <a:off x="107504" y="784483"/>
            <a:ext cx="8875059" cy="495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8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21</a:t>
            </a:fld>
            <a:endParaRPr lang="en-GB" altLang="en-US"/>
          </a:p>
        </p:txBody>
      </p:sp>
      <p:sp>
        <p:nvSpPr>
          <p:cNvPr id="6" name="Content Placeholder 7"/>
          <p:cNvSpPr txBox="1">
            <a:spLocks/>
          </p:cNvSpPr>
          <p:nvPr/>
        </p:nvSpPr>
        <p:spPr bwMode="auto">
          <a:xfrm>
            <a:off x="1187624" y="5589240"/>
            <a:ext cx="6336704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99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Wingdings" pitchFamily="2" charset="2"/>
              <a:buChar char="q"/>
              <a:defRPr lang="en-US" sz="3200" dirty="0" smtClean="0">
                <a:solidFill>
                  <a:srgbClr val="1C3F8A"/>
                </a:solidFill>
                <a:latin typeface="Calibri" pitchFamily="34" charset="0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6699FF"/>
              </a:buClr>
              <a:buFont typeface="Franklin Gothic Medium" pitchFamily="34" charset="0"/>
              <a:buChar char="–"/>
              <a:defRPr sz="2000">
                <a:solidFill>
                  <a:srgbClr val="6666FF"/>
                </a:solidFill>
                <a:latin typeface="+mn-lt"/>
              </a:defRPr>
            </a:lvl9pPr>
          </a:lstStyle>
          <a:p>
            <a:r>
              <a:rPr lang="en-US" sz="2000" dirty="0" smtClean="0"/>
              <a:t> Above 100 </a:t>
            </a:r>
            <a:r>
              <a:rPr lang="en-US" sz="2000" dirty="0" err="1" smtClean="0"/>
              <a:t>kGy</a:t>
            </a:r>
            <a:r>
              <a:rPr lang="en-US" sz="2000" dirty="0" smtClean="0"/>
              <a:t>, electronics damage must be considered</a:t>
            </a:r>
          </a:p>
          <a:p>
            <a:pPr lvl="1"/>
            <a:r>
              <a:rPr lang="en-US" sz="1200" dirty="0" smtClean="0"/>
              <a:t>optical fibers might degrade</a:t>
            </a:r>
          </a:p>
          <a:p>
            <a:pPr lvl="1"/>
            <a:r>
              <a:rPr lang="en-US" sz="1200" dirty="0" smtClean="0"/>
              <a:t>cables can get problems</a:t>
            </a:r>
          </a:p>
          <a:p>
            <a:pPr lvl="1"/>
            <a:r>
              <a:rPr lang="en-US" sz="1200" dirty="0" smtClean="0"/>
              <a:t>some organic materials are to be avoided</a:t>
            </a: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4953" b="12663"/>
          <a:stretch/>
        </p:blipFill>
        <p:spPr>
          <a:xfrm>
            <a:off x="127000" y="750376"/>
            <a:ext cx="8875059" cy="4964023"/>
          </a:xfrm>
          <a:prstGeom prst="rect">
            <a:avLst/>
          </a:prstGeom>
        </p:spPr>
      </p:pic>
      <p:cxnSp>
        <p:nvCxnSpPr>
          <p:cNvPr id="8" name="Straight Arrow Connector 73"/>
          <p:cNvCxnSpPr>
            <a:cxnSpLocks noChangeShapeType="1"/>
          </p:cNvCxnSpPr>
          <p:nvPr/>
        </p:nvCxnSpPr>
        <p:spPr bwMode="auto">
          <a:xfrm flipV="1">
            <a:off x="7668344" y="4437112"/>
            <a:ext cx="1008112" cy="40"/>
          </a:xfrm>
          <a:prstGeom prst="straightConnector1">
            <a:avLst/>
          </a:prstGeom>
          <a:noFill/>
          <a:ln w="57150" cmpd="sng" algn="ctr">
            <a:solidFill>
              <a:srgbClr val="FF0000"/>
            </a:solidFill>
            <a:round/>
            <a:headEnd type="triangle" w="med" len="med"/>
            <a:tailEnd/>
          </a:ln>
        </p:spPr>
      </p:cxnSp>
    </p:spTree>
    <p:extLst>
      <p:ext uri="{BB962C8B-B14F-4D97-AF65-F5344CB8AC3E}">
        <p14:creationId xmlns:p14="http://schemas.microsoft.com/office/powerpoint/2010/main" val="3596134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levels in </a:t>
            </a:r>
            <a:r>
              <a:rPr lang="en-US" dirty="0" err="1" smtClean="0"/>
              <a:t>FCC-e</a:t>
            </a:r>
            <a:r>
              <a:rPr lang="en-US" baseline="30000" dirty="0" err="1" smtClean="0"/>
              <a:t>+</a:t>
            </a:r>
            <a:r>
              <a:rPr lang="en-US" dirty="0" err="1" smtClean="0"/>
              <a:t>e</a:t>
            </a:r>
            <a:r>
              <a:rPr lang="en-US" baseline="30000" dirty="0" smtClean="0"/>
              <a:t>-</a:t>
            </a:r>
            <a:endParaRPr lang="en-US" baseline="30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22</a:t>
            </a:fld>
            <a:endParaRPr lang="en-GB" altLang="en-US"/>
          </a:p>
        </p:txBody>
      </p:sp>
      <p:grpSp>
        <p:nvGrpSpPr>
          <p:cNvPr id="4" name="Group 3"/>
          <p:cNvGrpSpPr/>
          <p:nvPr/>
        </p:nvGrpSpPr>
        <p:grpSpPr>
          <a:xfrm>
            <a:off x="-108520" y="991422"/>
            <a:ext cx="9418771" cy="4669826"/>
            <a:chOff x="-108520" y="1220146"/>
            <a:chExt cx="9418771" cy="466982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8520" y="1220146"/>
              <a:ext cx="9418771" cy="4669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4914203" y="3778224"/>
              <a:ext cx="1949305" cy="353101"/>
            </a:xfrm>
            <a:prstGeom prst="rect">
              <a:avLst/>
            </a:prstGeom>
            <a:solidFill>
              <a:srgbClr val="990000">
                <a:alpha val="57000"/>
              </a:srgbClr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500" b="1" i="0" u="none" strike="noStrike" cap="none" normalizeH="0" baseline="0" dirty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charset="0"/>
                </a:rPr>
                <a:t>LHC + Experiments</a:t>
              </a:r>
              <a:endParaRPr kumimoji="0" lang="fr-FR" sz="15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7" name="Rectangle 6"/>
          <p:cNvSpPr/>
          <p:nvPr/>
        </p:nvSpPr>
        <p:spPr bwMode="auto">
          <a:xfrm>
            <a:off x="1763688" y="715376"/>
            <a:ext cx="2232248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4211960" y="5373216"/>
            <a:ext cx="2016224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6205980" y="3550336"/>
            <a:ext cx="2088232" cy="360040"/>
          </a:xfrm>
          <a:prstGeom prst="rect">
            <a:avLst/>
          </a:prstGeom>
          <a:solidFill>
            <a:srgbClr val="FFFF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err="1" smtClean="0">
                <a:latin typeface="Arial" charset="0"/>
              </a:rPr>
              <a:t>FCC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-e</a:t>
            </a:r>
            <a:r>
              <a:rPr kumimoji="0" lang="en-US" sz="1800" b="1" i="0" u="none" strike="noStrike" cap="none" normalizeH="0" baseline="30000" dirty="0" err="1" smtClean="0">
                <a:ln>
                  <a:noFill/>
                </a:ln>
                <a:effectLst/>
                <a:latin typeface="Arial" charset="0"/>
              </a:rPr>
              <a:t>+</a:t>
            </a:r>
            <a:r>
              <a:rPr kumimoji="0" lang="en-US" sz="1800" b="1" i="0" u="none" strike="noStrike" cap="none" normalizeH="0" baseline="0" dirty="0" err="1" smtClean="0">
                <a:ln>
                  <a:noFill/>
                </a:ln>
                <a:effectLst/>
                <a:latin typeface="Arial" charset="0"/>
              </a:rPr>
              <a:t>e</a:t>
            </a:r>
            <a:r>
              <a:rPr kumimoji="0" lang="en-US" sz="1800" b="1" i="0" u="none" strike="noStrike" cap="none" normalizeH="0" baseline="30000" dirty="0" smtClean="0">
                <a:ln>
                  <a:noFill/>
                </a:ln>
                <a:effectLst/>
                <a:latin typeface="Arial" charset="0"/>
              </a:rPr>
              <a:t>-</a:t>
            </a:r>
          </a:p>
        </p:txBody>
      </p:sp>
      <p:sp>
        <p:nvSpPr>
          <p:cNvPr id="10" name="Rectangle 11"/>
          <p:cNvSpPr txBox="1">
            <a:spLocks noChangeArrowheads="1"/>
          </p:cNvSpPr>
          <p:nvPr/>
        </p:nvSpPr>
        <p:spPr bwMode="auto">
          <a:xfrm>
            <a:off x="4358258" y="6647255"/>
            <a:ext cx="427484" cy="210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CD514955-81FB-4BA0-B0E2-A5004A69570D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5968" y="5793778"/>
            <a:ext cx="1747331" cy="292608"/>
          </a:xfrm>
          <a:prstGeom prst="rect">
            <a:avLst/>
          </a:prstGeom>
          <a:gradFill rotWithShape="1">
            <a:gsLst>
              <a:gs pos="0">
                <a:srgbClr val="9BBB59">
                  <a:shade val="51000"/>
                  <a:satMod val="130000"/>
                </a:srgbClr>
              </a:gs>
              <a:gs pos="80000">
                <a:srgbClr val="9BBB59">
                  <a:shade val="93000"/>
                  <a:satMod val="130000"/>
                </a:srgbClr>
              </a:gs>
              <a:gs pos="100000">
                <a:srgbClr val="9BBB59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COTS </a:t>
            </a:r>
            <a:r>
              <a:rPr lang="en-GB" sz="1600" b="1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S</a:t>
            </a:r>
            <a:r>
              <a:rPr kumimoji="0" lang="en-GB" sz="1600" b="1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ystems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38750" y="5806971"/>
            <a:ext cx="2333350" cy="289029"/>
          </a:xfrm>
          <a:prstGeom prst="rect">
            <a:avLst/>
          </a:prstGeom>
          <a:gradFill rotWithShape="1">
            <a:gsLst>
              <a:gs pos="0">
                <a:srgbClr val="C0504D">
                  <a:shade val="51000"/>
                  <a:satMod val="130000"/>
                </a:srgbClr>
              </a:gs>
              <a:gs pos="80000">
                <a:srgbClr val="C0504D">
                  <a:shade val="93000"/>
                  <a:satMod val="130000"/>
                </a:srgbClr>
              </a:gs>
              <a:gs pos="100000">
                <a:srgbClr val="C0504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Hardened Electronics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4565" y="6203404"/>
            <a:ext cx="1257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 smtClean="0">
                <a:solidFill>
                  <a:srgbClr val="1F497D">
                    <a:lumMod val="50000"/>
                  </a:srgbClr>
                </a:solidFill>
                <a:latin typeface="Century Gothic" panose="020B0502020202020204" pitchFamily="34" charset="0"/>
              </a:rPr>
              <a:t>Electronics</a:t>
            </a:r>
            <a:endParaRPr lang="en-GB" sz="1600" b="1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372100" y="6205651"/>
            <a:ext cx="2080221" cy="282777"/>
          </a:xfrm>
          <a:prstGeom prst="rect">
            <a:avLst/>
          </a:prstGeom>
          <a:solidFill>
            <a:sysClr val="windowText" lastClr="000000">
              <a:alpha val="60000"/>
            </a:sysClr>
          </a:soli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wrap="square" tIns="46800" bIns="46800" rtlCol="0" anchor="ctr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Damage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648662" y="6205652"/>
            <a:ext cx="2917222" cy="282776"/>
          </a:xfrm>
          <a:prstGeom prst="rect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 w="9525" cap="flat" cmpd="sng" algn="ctr">
            <a:noFill/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tIns="46800" bIns="4680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Custom</a:t>
            </a:r>
            <a:r>
              <a:rPr lang="en-GB" sz="1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16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Boards</a:t>
            </a:r>
            <a:r>
              <a:rPr kumimoji="0" lang="en-GB" sz="1600" b="1" i="0" u="none" strike="noStrike" kern="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with COTS</a:t>
            </a:r>
            <a:endParaRPr kumimoji="0" lang="en-GB" sz="1600" b="1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20204" y="6135712"/>
            <a:ext cx="7525196" cy="14190"/>
          </a:xfrm>
          <a:prstGeom prst="line">
            <a:avLst/>
          </a:prstGeom>
          <a:noFill/>
          <a:ln w="57150" cap="flat" cmpd="sng" algn="ctr">
            <a:solidFill>
              <a:srgbClr val="1F497D">
                <a:lumMod val="50000"/>
              </a:srgbClr>
            </a:solidFill>
            <a:prstDash val="solid"/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6685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R2E </a:t>
            </a:r>
            <a:r>
              <a:rPr lang="en-US" dirty="0"/>
              <a:t>represents a crucial issue to be taken into account as design criterion of any high energy and intensity </a:t>
            </a:r>
            <a:r>
              <a:rPr lang="en-US" dirty="0" smtClean="0"/>
              <a:t>machine</a:t>
            </a:r>
          </a:p>
          <a:p>
            <a:endParaRPr lang="en-US" dirty="0" smtClean="0"/>
          </a:p>
          <a:p>
            <a:r>
              <a:rPr lang="en-US" dirty="0" smtClean="0"/>
              <a:t>The R2E project at CERN allowed to create a diffuse knowledge and expertise covering all the aspects of radiation hardening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A case study for </a:t>
            </a:r>
            <a:r>
              <a:rPr lang="en-US" dirty="0" err="1" smtClean="0"/>
              <a:t>HF-e+e</a:t>
            </a:r>
            <a:r>
              <a:rPr lang="en-US" dirty="0" smtClean="0"/>
              <a:t>- was presented</a:t>
            </a:r>
          </a:p>
          <a:p>
            <a:endParaRPr lang="en-US" dirty="0"/>
          </a:p>
          <a:p>
            <a:r>
              <a:rPr lang="en-US" dirty="0" smtClean="0"/>
              <a:t>TID effect has to be mitigated through a carefully shielding design</a:t>
            </a: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23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97408555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2348468" y="2630522"/>
            <a:ext cx="395172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271900371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Relevant FLUKA capabilities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3E8BD6-4958-4175-8E2E-B668468FA7D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03809" y="1316501"/>
            <a:ext cx="8697820" cy="474618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buFont typeface="Wingdings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27CA3">
                    <a:lumMod val="75000"/>
                  </a:srgbClr>
                </a:solidFill>
                <a:effectLst/>
                <a:uLnTx/>
                <a:uFillTx/>
                <a:latin typeface="Gill Sans MT"/>
              </a:rPr>
              <a:t>Sophisticated low energy photon transport including polarization effects for Compton, photoelectric and coherent scattering, and full account for bound electron effects: already available in FLUKA since several years</a:t>
            </a:r>
          </a:p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FF"/>
              </a:buClr>
              <a:buSzPct val="76000"/>
              <a:buFont typeface="Wingdings" pitchFamily="2" charset="2"/>
              <a:buChar char="Ø"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ill Sans MT"/>
              </a:rPr>
              <a:t>New: dedicated  “generic” source for SR radiation accounting</a:t>
            </a:r>
            <a:r>
              <a:rPr kumimoji="0" lang="en-GB" sz="2400" b="0" i="0" u="none" strike="noStrike" kern="1200" cap="none" spc="0" normalizeH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ill Sans MT"/>
              </a:rPr>
              <a:t> </a:t>
            </a: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Gill Sans MT"/>
              </a:rPr>
              <a:t>for: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999"/>
              </a:buClr>
              <a:buSzPct val="76000"/>
              <a:buFont typeface="Wingdings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</a:rPr>
              <a:t>Spectrum sampling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999"/>
              </a:buClr>
              <a:buSzPct val="76000"/>
              <a:buFont typeface="Wingdings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</a:rPr>
              <a:t>Polarization as a function of emitted photon energy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999"/>
              </a:buClr>
              <a:buSzPct val="76000"/>
              <a:buFont typeface="Wingdings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</a:rPr>
              <a:t>Angular distribution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999"/>
              </a:buClr>
              <a:buSzPct val="76000"/>
              <a:buFont typeface="Wingdings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</a:rPr>
              <a:t>Arbitrary orientation emitting particle vs magnetic field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9999"/>
              </a:buClr>
              <a:buSzPct val="76000"/>
              <a:buFont typeface="Wingdings" pitchFamily="2" charset="2"/>
              <a:buChar char="ü"/>
              <a:tabLst/>
              <a:defRPr/>
            </a:pPr>
            <a:r>
              <a:rPr kumimoji="0" lang="en-GB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ill Sans MT"/>
              </a:rPr>
              <a:t>Photon emission along arcs/helical paths</a:t>
            </a:r>
          </a:p>
          <a:p>
            <a:pPr marL="54864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FF"/>
              </a:buClr>
              <a:buSzPct val="76000"/>
              <a:buFont typeface="Wingdings" pitchFamily="2" charset="2"/>
              <a:buChar char="Ø"/>
              <a:tabLst/>
              <a:defRPr/>
            </a:pPr>
            <a:endParaRPr kumimoji="0" lang="en-GB" sz="2300" b="0" i="0" u="none" strike="noStrike" kern="1200" cap="none" spc="0" normalizeH="0" baseline="0" noProof="0" dirty="0" smtClean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117536793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deposition on </a:t>
            </a:r>
            <a:r>
              <a:rPr lang="en-US" smtClean="0"/>
              <a:t>FCC elements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3E8BD6-4958-4175-8E2E-B668468FA7D2}" type="slidenum">
              <a:rPr lang="en-US" altLang="en-US" smtClean="0"/>
              <a:pPr/>
              <a:t>26</a:t>
            </a:fld>
            <a:endParaRPr lang="en-US" altLang="en-US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629625" y="264641"/>
            <a:ext cx="593002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800" dirty="0">
              <a:solidFill>
                <a:srgbClr val="0066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212" y="692696"/>
            <a:ext cx="4749228" cy="324035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080" y="1785010"/>
            <a:ext cx="2952328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normalized to</a:t>
            </a:r>
            <a:b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000" b="1" dirty="0" smtClean="0">
                <a:solidFill>
                  <a:schemeClr val="accent6">
                    <a:lumMod val="75000"/>
                  </a:schemeClr>
                </a:solidFill>
              </a:rPr>
              <a:t>10 mA beam current</a:t>
            </a:r>
            <a:endParaRPr lang="en-US" sz="20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952" y="3068960"/>
            <a:ext cx="5018981" cy="36677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51520" y="4221088"/>
            <a:ext cx="3828395" cy="2042523"/>
            <a:chOff x="5103697" y="4325590"/>
            <a:chExt cx="3828395" cy="2042523"/>
          </a:xfrm>
        </p:grpSpPr>
        <p:grpSp>
          <p:nvGrpSpPr>
            <p:cNvPr id="9" name="Group 8"/>
            <p:cNvGrpSpPr/>
            <p:nvPr/>
          </p:nvGrpSpPr>
          <p:grpSpPr>
            <a:xfrm>
              <a:off x="5103697" y="4325590"/>
              <a:ext cx="3828395" cy="2042523"/>
              <a:chOff x="4869454" y="3241091"/>
              <a:chExt cx="3828395" cy="2042523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9454" y="3241091"/>
                <a:ext cx="3828395" cy="2042523"/>
              </a:xfrm>
              <a:prstGeom prst="rect">
                <a:avLst/>
              </a:prstGeom>
              <a:ln w="28575" cmpd="sng">
                <a:solidFill>
                  <a:srgbClr val="FFFF00"/>
                </a:solidFill>
              </a:ln>
            </p:spPr>
          </p:pic>
          <p:cxnSp>
            <p:nvCxnSpPr>
              <p:cNvPr id="13" name="Straight Arrow Connector 12"/>
              <p:cNvCxnSpPr/>
              <p:nvPr/>
            </p:nvCxnSpPr>
            <p:spPr>
              <a:xfrm>
                <a:off x="7214816" y="4122335"/>
                <a:ext cx="365510" cy="87957"/>
              </a:xfrm>
              <a:prstGeom prst="straightConnector1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  <a:headEnd type="arrow"/>
                <a:tailEnd type="arrow"/>
              </a:ln>
              <a:effectLst>
                <a:outerShdw blurRad="38100" dist="25400" dir="5400000" rotWithShape="0">
                  <a:srgbClr val="000000">
                    <a:alpha val="40000"/>
                  </a:srgbClr>
                </a:outerShdw>
              </a:effectLst>
            </p:spPr>
          </p:cxnSp>
          <p:sp>
            <p:nvSpPr>
              <p:cNvPr id="14" name="TextBox 13"/>
              <p:cNvSpPr txBox="1"/>
              <p:nvPr/>
            </p:nvSpPr>
            <p:spPr>
              <a:xfrm>
                <a:off x="7291938" y="3819105"/>
                <a:ext cx="132189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800" dirty="0" smtClean="0">
                    <a:solidFill>
                      <a:prstClr val="black"/>
                    </a:solidFill>
                    <a:latin typeface="Gill Sans MT"/>
                  </a:rPr>
                  <a:t>25 mm</a:t>
                </a:r>
                <a:endParaRPr lang="en-US" sz="1800" dirty="0">
                  <a:solidFill>
                    <a:prstClr val="black"/>
                  </a:solidFill>
                  <a:latin typeface="Gill Sans MT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5136748" y="4361543"/>
              <a:ext cx="1693710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squar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800" dirty="0" smtClean="0">
                  <a:solidFill>
                    <a:srgbClr val="000000"/>
                  </a:solidFill>
                  <a:latin typeface="Gill Sans MT"/>
                </a:rPr>
                <a:t>24 cm absorber</a:t>
              </a:r>
              <a:endParaRPr lang="en-US" sz="1800" dirty="0">
                <a:solidFill>
                  <a:srgbClr val="000000"/>
                </a:solidFill>
                <a:latin typeface="Gill Sans M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656371" y="5956800"/>
              <a:ext cx="94398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600" i="1" dirty="0" smtClean="0">
                  <a:solidFill>
                    <a:prstClr val="black"/>
                  </a:solidFill>
                  <a:latin typeface="Gill Sans MT"/>
                </a:rPr>
                <a:t>Lead</a:t>
              </a:r>
              <a:endParaRPr lang="en-US" sz="1600" i="1" dirty="0">
                <a:solidFill>
                  <a:prstClr val="black"/>
                </a:solidFill>
                <a:latin typeface="Gill Sans M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8531066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27</a:t>
            </a:fld>
            <a:endParaRPr lang="en-GB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914400" y="-76200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r>
              <a:rPr lang="en-US" sz="5400" dirty="0" smtClean="0"/>
              <a:t>Reliability &amp; Radiation</a:t>
            </a:r>
            <a:endParaRPr lang="en-GB" sz="5400" dirty="0"/>
          </a:p>
        </p:txBody>
      </p:sp>
      <p:pic>
        <p:nvPicPr>
          <p:cNvPr id="8228" name="Picture 3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8" y="709968"/>
            <a:ext cx="7839285" cy="5932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99676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28</a:t>
            </a:fld>
            <a:endParaRPr lang="en-GB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683568" y="-99392"/>
            <a:ext cx="8229600" cy="582594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Calibri" pitchFamily="34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800">
                <a:solidFill>
                  <a:schemeClr val="bg1"/>
                </a:solidFill>
                <a:latin typeface="Arial Unicode MS" pitchFamily="34" charset="-128"/>
              </a:defRPr>
            </a:lvl9pPr>
          </a:lstStyle>
          <a:p>
            <a:r>
              <a:rPr lang="en-US" sz="5400" dirty="0" smtClean="0"/>
              <a:t>Required Reliability</a:t>
            </a:r>
            <a:endParaRPr lang="en-GB" sz="5400" dirty="0"/>
          </a:p>
        </p:txBody>
      </p:sp>
      <p:grpSp>
        <p:nvGrpSpPr>
          <p:cNvPr id="5" name="Group 4"/>
          <p:cNvGrpSpPr/>
          <p:nvPr/>
        </p:nvGrpSpPr>
        <p:grpSpPr>
          <a:xfrm>
            <a:off x="272777" y="761856"/>
            <a:ext cx="7956823" cy="4641616"/>
            <a:chOff x="-219484" y="1280759"/>
            <a:chExt cx="9225372" cy="5381625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1280759"/>
              <a:ext cx="8867775" cy="5381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-219484" y="1289832"/>
              <a:ext cx="1728192" cy="432049"/>
            </a:xfrm>
            <a:prstGeom prst="rect">
              <a:avLst/>
            </a:prstGeom>
            <a:solidFill>
              <a:schemeClr val="bg1"/>
            </a:solidFill>
            <a:ln w="444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097102" y="894665"/>
            <a:ext cx="17161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/>
              <a:t>© R. Baumann</a:t>
            </a:r>
            <a:endParaRPr lang="en-GB" sz="16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03032" y="5139048"/>
            <a:ext cx="90364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/>
              <a:t>LHC:</a:t>
            </a:r>
            <a:r>
              <a:rPr lang="en-US" sz="2400" dirty="0" smtClean="0"/>
              <a:t> </a:t>
            </a:r>
            <a:r>
              <a:rPr lang="en-US" sz="2400" b="1" dirty="0" smtClean="0">
                <a:solidFill>
                  <a:srgbClr val="990000"/>
                </a:solidFill>
              </a:rPr>
              <a:t>few thousand electronic units exposed</a:t>
            </a:r>
          </a:p>
          <a:p>
            <a:r>
              <a:rPr lang="en-US" sz="2400" b="1" u="sng" dirty="0" smtClean="0"/>
              <a:t>Aim:</a:t>
            </a:r>
            <a:r>
              <a:rPr lang="en-US" sz="2400" dirty="0" smtClean="0"/>
              <a:t> less than </a:t>
            </a:r>
            <a:r>
              <a:rPr lang="en-US" sz="2400" b="1" dirty="0" smtClean="0">
                <a:solidFill>
                  <a:srgbClr val="990000"/>
                </a:solidFill>
              </a:rPr>
              <a:t>one radiation induced failure per operational week</a:t>
            </a:r>
            <a:endParaRPr lang="en-US" sz="2400" dirty="0" smtClean="0"/>
          </a:p>
          <a:p>
            <a:r>
              <a:rPr lang="en-US" sz="2400" b="1" u="sng" dirty="0" smtClean="0"/>
              <a:t>Reliability in FIT:</a:t>
            </a:r>
            <a:r>
              <a:rPr lang="en-US" sz="2400" dirty="0" smtClean="0"/>
              <a:t> -&gt; aiming for </a:t>
            </a:r>
            <a:r>
              <a:rPr lang="en-US" sz="2400" b="1" dirty="0" smtClean="0">
                <a:solidFill>
                  <a:srgbClr val="990000"/>
                </a:solidFill>
              </a:rPr>
              <a:t>few FITs/SYSTEM!</a:t>
            </a:r>
          </a:p>
          <a:p>
            <a:r>
              <a:rPr lang="en-US" sz="2400" b="1" dirty="0" smtClean="0">
                <a:solidFill>
                  <a:srgbClr val="990000"/>
                </a:solidFill>
              </a:rPr>
              <a:t>Per Chip? (better don’t do it)</a:t>
            </a:r>
            <a:r>
              <a:rPr lang="en-US" sz="2400" dirty="0" smtClean="0"/>
              <a:t>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3878162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687884" y="-73992"/>
            <a:ext cx="8316416" cy="7620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 smtClean="0">
                <a:solidFill>
                  <a:schemeClr val="bg1"/>
                </a:solidFill>
                <a:latin typeface="Calibri" pitchFamily="34" charset="0"/>
                <a:ea typeface="+mj-ea"/>
                <a:cs typeface="+mj-cs"/>
              </a:rPr>
              <a:t>R2E Qualification Steps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itchFamily="34" charset="0"/>
              <a:ea typeface="+mj-ea"/>
              <a:cs typeface="+mj-cs"/>
            </a:endParaRP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29</a:t>
            </a:fld>
            <a:endParaRPr lang="en-GB" dirty="0"/>
          </a:p>
        </p:txBody>
      </p:sp>
      <p:sp>
        <p:nvSpPr>
          <p:cNvPr id="5" name="Date Placeholder 2"/>
          <p:cNvSpPr txBox="1">
            <a:spLocks/>
          </p:cNvSpPr>
          <p:nvPr/>
        </p:nvSpPr>
        <p:spPr bwMode="auto">
          <a:xfrm>
            <a:off x="711791" y="6330291"/>
            <a:ext cx="2133600" cy="2134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chemeClr val="bg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FDA7C83-4D59-41ED-99F9-A0255150B549}" type="datetime5">
              <a:rPr lang="en-US" smtClean="0"/>
              <a:pPr/>
              <a:t>10-Oct-14</a:t>
            </a:fld>
            <a:endParaRPr lang="en-US" dirty="0"/>
          </a:p>
        </p:txBody>
      </p:sp>
      <p:sp>
        <p:nvSpPr>
          <p:cNvPr id="7" name="Content Placeholder 4"/>
          <p:cNvSpPr txBox="1">
            <a:spLocks/>
          </p:cNvSpPr>
          <p:nvPr/>
        </p:nvSpPr>
        <p:spPr>
          <a:xfrm>
            <a:off x="770964" y="764704"/>
            <a:ext cx="7905491" cy="1296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70916" indent="-342900" defTabSz="914400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99"/>
              </a:buClr>
              <a:buBlip>
                <a:blip r:embed="rId2"/>
              </a:buBlip>
            </a:pPr>
            <a:r>
              <a:rPr lang="en-US" sz="2800" b="1" kern="0" dirty="0" smtClean="0">
                <a:solidFill>
                  <a:schemeClr val="bg2"/>
                </a:solidFill>
                <a:latin typeface="Calibri" pitchFamily="34" charset="0"/>
              </a:rPr>
              <a:t>Radiation tests are part of any </a:t>
            </a:r>
            <a:r>
              <a:rPr lang="en-US" sz="2800" b="1" kern="0" dirty="0">
                <a:solidFill>
                  <a:schemeClr val="bg2"/>
                </a:solidFill>
                <a:latin typeface="Calibri" pitchFamily="34" charset="0"/>
              </a:rPr>
              <a:t>new development</a:t>
            </a:r>
          </a:p>
          <a:p>
            <a:pPr marL="470916" indent="-342900" defTabSz="914400" fontAlgn="base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rgbClr val="000099"/>
              </a:buClr>
              <a:buBlip>
                <a:blip r:embed="rId2"/>
              </a:buBlip>
            </a:pPr>
            <a:r>
              <a:rPr lang="en-US" sz="2800" b="1" kern="0" dirty="0">
                <a:solidFill>
                  <a:schemeClr val="bg2"/>
                </a:solidFill>
                <a:latin typeface="Calibri" pitchFamily="34" charset="0"/>
              </a:rPr>
              <a:t>Rad constraints to be considered from </a:t>
            </a:r>
            <a:r>
              <a:rPr lang="en-US" sz="2800" b="1" kern="0" dirty="0" smtClean="0">
                <a:solidFill>
                  <a:schemeClr val="bg2"/>
                </a:solidFill>
                <a:latin typeface="Calibri" pitchFamily="34" charset="0"/>
              </a:rPr>
              <a:t>day-0</a:t>
            </a:r>
            <a:endParaRPr lang="en-US" sz="2800" b="1" kern="0" dirty="0">
              <a:solidFill>
                <a:schemeClr val="bg2"/>
              </a:solidFill>
              <a:latin typeface="Calibri" pitchFamily="34" charset="0"/>
            </a:endParaRPr>
          </a:p>
          <a:p>
            <a:pPr marL="640080" lvl="2" indent="0">
              <a:buNone/>
            </a:pPr>
            <a:endParaRPr lang="en-US" sz="2800" dirty="0" smtClean="0"/>
          </a:p>
          <a:p>
            <a:pPr marL="0" indent="0" algn="just">
              <a:buFont typeface="Wingdings" charset="2"/>
              <a:buNone/>
            </a:pPr>
            <a:endParaRPr lang="en-US" sz="3200" b="1" dirty="0" smtClean="0">
              <a:solidFill>
                <a:srgbClr val="C00000"/>
              </a:solidFill>
            </a:endParaRPr>
          </a:p>
          <a:p>
            <a:pPr algn="just">
              <a:buFont typeface="Wingdings" charset="2"/>
              <a:buNone/>
            </a:pPr>
            <a:endParaRPr lang="en-US" sz="3200" dirty="0" smtClean="0"/>
          </a:p>
          <a:p>
            <a:pPr algn="just">
              <a:buFont typeface="Wingdings" charset="2"/>
              <a:buNone/>
            </a:pPr>
            <a:endParaRPr lang="en-US" sz="3200" dirty="0" smtClean="0"/>
          </a:p>
          <a:p>
            <a:pPr algn="just">
              <a:buFont typeface="Wingdings" charset="2"/>
              <a:buNone/>
            </a:pPr>
            <a:endParaRPr lang="en-US" sz="3200" dirty="0" smtClean="0"/>
          </a:p>
          <a:p>
            <a:pPr algn="just">
              <a:buFont typeface="Wingdings" charset="2"/>
              <a:buNone/>
            </a:pPr>
            <a:endParaRPr lang="en-US" sz="3200" dirty="0"/>
          </a:p>
        </p:txBody>
      </p:sp>
      <p:grpSp>
        <p:nvGrpSpPr>
          <p:cNvPr id="8" name="Group 8"/>
          <p:cNvGrpSpPr/>
          <p:nvPr/>
        </p:nvGrpSpPr>
        <p:grpSpPr>
          <a:xfrm>
            <a:off x="556047" y="2060848"/>
            <a:ext cx="2398245" cy="2506860"/>
            <a:chOff x="288025" y="5715016"/>
            <a:chExt cx="1348389" cy="755324"/>
          </a:xfrm>
          <a:solidFill>
            <a:schemeClr val="accent1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Rounded Rectangle 8"/>
            <p:cNvSpPr/>
            <p:nvPr/>
          </p:nvSpPr>
          <p:spPr>
            <a:xfrm>
              <a:off x="288025" y="5715016"/>
              <a:ext cx="1348389" cy="755324"/>
            </a:xfrm>
            <a:prstGeom prst="roundRect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335466" y="5769737"/>
              <a:ext cx="1258496" cy="659434"/>
            </a:xfrm>
            <a:prstGeom prst="rect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u="sng" dirty="0" smtClean="0">
                  <a:solidFill>
                    <a:schemeClr val="tx1"/>
                  </a:solidFill>
                </a:rPr>
                <a:t>REQUIREMENTS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>
                  <a:solidFill>
                    <a:srgbClr val="FF0000"/>
                  </a:solidFill>
                </a:rPr>
                <a:t>Electrical/system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>
                  <a:solidFill>
                    <a:schemeClr val="tx2">
                      <a:lumMod val="75000"/>
                      <a:lumOff val="25000"/>
                    </a:schemeClr>
                  </a:solidFill>
                </a:rPr>
                <a:t>Radiation environment and effects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>
                  <a:solidFill>
                    <a:srgbClr val="00B050"/>
                  </a:solidFill>
                </a:rPr>
                <a:t>Timeline</a:t>
              </a:r>
              <a:endParaRPr lang="en-GB" sz="2000" b="1" kern="1200" dirty="0">
                <a:solidFill>
                  <a:srgbClr val="00B050"/>
                </a:solidFill>
              </a:endParaRPr>
            </a:p>
          </p:txBody>
        </p:sp>
      </p:grpSp>
      <p:cxnSp>
        <p:nvCxnSpPr>
          <p:cNvPr id="20" name="Straight Arrow Connector 19"/>
          <p:cNvCxnSpPr/>
          <p:nvPr/>
        </p:nvCxnSpPr>
        <p:spPr bwMode="auto">
          <a:xfrm>
            <a:off x="474648" y="980728"/>
            <a:ext cx="1" cy="5413928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" name="TextBox 20"/>
          <p:cNvSpPr txBox="1"/>
          <p:nvPr/>
        </p:nvSpPr>
        <p:spPr>
          <a:xfrm rot="16200000">
            <a:off x="-1498902" y="4319519"/>
            <a:ext cx="345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Complexity</a:t>
            </a:r>
            <a:endParaRPr lang="en-US" sz="2800" b="1" dirty="0"/>
          </a:p>
        </p:txBody>
      </p:sp>
      <p:grpSp>
        <p:nvGrpSpPr>
          <p:cNvPr id="22" name="Group 21"/>
          <p:cNvGrpSpPr/>
          <p:nvPr/>
        </p:nvGrpSpPr>
        <p:grpSpPr>
          <a:xfrm>
            <a:off x="2754539" y="2636912"/>
            <a:ext cx="2177501" cy="2274780"/>
            <a:chOff x="214282" y="5715019"/>
            <a:chExt cx="1422132" cy="755324"/>
          </a:xfrm>
          <a:solidFill>
            <a:srgbClr val="C8000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ounded Rectangle 22"/>
            <p:cNvSpPr/>
            <p:nvPr/>
          </p:nvSpPr>
          <p:spPr>
            <a:xfrm>
              <a:off x="214282" y="5715019"/>
              <a:ext cx="1422132" cy="755324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320698" y="5788759"/>
              <a:ext cx="1284829" cy="650086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u="sng" dirty="0" smtClean="0"/>
                <a:t>DESIGN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/>
              </a:r>
              <a:br>
                <a:rPr lang="en-GB" sz="2000" b="1" dirty="0" smtClean="0"/>
              </a:br>
              <a:r>
                <a:rPr lang="en-GB" sz="2000" b="1" dirty="0" smtClean="0"/>
                <a:t>Specifications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Selection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>Design</a:t>
              </a:r>
            </a:p>
          </p:txBody>
        </p:sp>
      </p:grpSp>
      <p:cxnSp>
        <p:nvCxnSpPr>
          <p:cNvPr id="25" name="Straight Arrow Connector 24"/>
          <p:cNvCxnSpPr/>
          <p:nvPr/>
        </p:nvCxnSpPr>
        <p:spPr bwMode="auto">
          <a:xfrm>
            <a:off x="484039" y="6525344"/>
            <a:ext cx="7991223" cy="0"/>
          </a:xfrm>
          <a:prstGeom prst="straightConnector1">
            <a:avLst/>
          </a:prstGeom>
          <a:solidFill>
            <a:schemeClr val="accent1"/>
          </a:solidFill>
          <a:ln w="635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7236296" y="6080596"/>
            <a:ext cx="10346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Time</a:t>
            </a:r>
            <a:endParaRPr lang="en-US" sz="2400" b="1" dirty="0"/>
          </a:p>
        </p:txBody>
      </p:sp>
      <p:grpSp>
        <p:nvGrpSpPr>
          <p:cNvPr id="13" name="Group 17"/>
          <p:cNvGrpSpPr/>
          <p:nvPr/>
        </p:nvGrpSpPr>
        <p:grpSpPr>
          <a:xfrm>
            <a:off x="4817614" y="3549142"/>
            <a:ext cx="2074923" cy="1999065"/>
            <a:chOff x="214282" y="5715016"/>
            <a:chExt cx="1422132" cy="75532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4" name="Rounded Rectangle 13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DF8103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Rounded Rectangle 4"/>
            <p:cNvSpPr/>
            <p:nvPr/>
          </p:nvSpPr>
          <p:spPr>
            <a:xfrm>
              <a:off x="257137" y="5788751"/>
              <a:ext cx="1348389" cy="681582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u="sng" dirty="0" smtClean="0"/>
                <a:t>TEST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System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>Component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Qualification</a:t>
              </a:r>
              <a:endParaRPr lang="en-GB" sz="2000" b="1" kern="1200" dirty="0"/>
            </a:p>
          </p:txBody>
        </p:sp>
      </p:grpSp>
      <p:grpSp>
        <p:nvGrpSpPr>
          <p:cNvPr id="16" name="Group 42"/>
          <p:cNvGrpSpPr/>
          <p:nvPr/>
        </p:nvGrpSpPr>
        <p:grpSpPr>
          <a:xfrm>
            <a:off x="6734221" y="3964568"/>
            <a:ext cx="2158259" cy="2145350"/>
            <a:chOff x="214282" y="5715018"/>
            <a:chExt cx="1422132" cy="755324"/>
          </a:xfrm>
          <a:solidFill>
            <a:srgbClr val="29934A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7" name="Rounded Rectangle 16"/>
            <p:cNvSpPr/>
            <p:nvPr/>
          </p:nvSpPr>
          <p:spPr>
            <a:xfrm>
              <a:off x="214282" y="5715018"/>
              <a:ext cx="1422132" cy="755324"/>
            </a:xfrm>
            <a:prstGeom prst="round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ounded Rectangle 4"/>
            <p:cNvSpPr/>
            <p:nvPr/>
          </p:nvSpPr>
          <p:spPr>
            <a:xfrm>
              <a:off x="257137" y="5788759"/>
              <a:ext cx="1348389" cy="513733"/>
            </a:xfrm>
            <a:prstGeom prst="rect">
              <a:avLst/>
            </a:prstGeom>
            <a:grpFill/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u="sng" dirty="0" smtClean="0"/>
                <a:t>PROCUREMENT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Test boards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>Prototype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Production</a:t>
              </a:r>
              <a:endParaRPr lang="en-GB" sz="2000" b="1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35418649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talking about?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7767317-A9AB-4E54-871B-CD2EEDE7C57D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770615" y="1882362"/>
            <a:ext cx="4900613" cy="3386138"/>
            <a:chOff x="352425" y="1571612"/>
            <a:chExt cx="7691409" cy="4814888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034" y="1571612"/>
              <a:ext cx="7543800" cy="4814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</p:pic>
        <p:sp>
          <p:nvSpPr>
            <p:cNvPr id="7" name="Line 5"/>
            <p:cNvSpPr>
              <a:spLocks noChangeShapeType="1"/>
            </p:cNvSpPr>
            <p:nvPr/>
          </p:nvSpPr>
          <p:spPr bwMode="auto">
            <a:xfrm>
              <a:off x="1676400" y="3124200"/>
              <a:ext cx="838200" cy="762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>
              <a:off x="2971800" y="1981200"/>
              <a:ext cx="1524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H="1">
              <a:off x="3500430" y="2428868"/>
              <a:ext cx="5334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H="1">
              <a:off x="3810001" y="2133600"/>
              <a:ext cx="381000" cy="1143001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419600" y="2133600"/>
              <a:ext cx="228600" cy="11430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H="1">
              <a:off x="5257800" y="2057400"/>
              <a:ext cx="381000" cy="12192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>
              <a:off x="6096000" y="1981200"/>
              <a:ext cx="381000" cy="1295400"/>
            </a:xfrm>
            <a:prstGeom prst="line">
              <a:avLst/>
            </a:prstGeom>
            <a:noFill/>
            <a:ln w="28575">
              <a:solidFill>
                <a:srgbClr val="FF99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2146346" y="1579565"/>
              <a:ext cx="1654269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>
                  <a:latin typeface="Comic Sans MS" pitchFamily="66" charset="0"/>
                </a:rPr>
                <a:t>Electronics</a:t>
              </a:r>
            </a:p>
          </p:txBody>
        </p:sp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3919538" y="1889125"/>
              <a:ext cx="2563812" cy="393877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>
                  <a:latin typeface="Comic Sans MS" pitchFamily="66" charset="0"/>
                </a:rPr>
                <a:t>Ventilation Units</a:t>
              </a:r>
            </a:p>
          </p:txBody>
        </p:sp>
        <p:sp>
          <p:nvSpPr>
            <p:cNvPr id="16" name="Text Box 15"/>
            <p:cNvSpPr txBox="1">
              <a:spLocks noChangeArrowheads="1"/>
            </p:cNvSpPr>
            <p:nvPr/>
          </p:nvSpPr>
          <p:spPr bwMode="auto">
            <a:xfrm>
              <a:off x="352425" y="2700339"/>
              <a:ext cx="1457571" cy="656462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/>
              <a:r>
                <a:rPr lang="en-US" sz="1200" b="1" dirty="0" err="1">
                  <a:latin typeface="Comic Sans MS" pitchFamily="66" charset="0"/>
                </a:rPr>
                <a:t>CV,crane</a:t>
              </a:r>
              <a:r>
                <a:rPr lang="en-US" sz="1200" b="1" dirty="0">
                  <a:latin typeface="Comic Sans MS" pitchFamily="66" charset="0"/>
                </a:rPr>
                <a:t>,</a:t>
              </a:r>
            </a:p>
            <a:p>
              <a:pPr eaLnBrk="1" hangingPunct="1"/>
              <a:r>
                <a:rPr lang="en-US" sz="1200" b="1" dirty="0">
                  <a:latin typeface="Comic Sans MS" pitchFamily="66" charset="0"/>
                </a:rPr>
                <a:t>fire</a:t>
              </a:r>
            </a:p>
          </p:txBody>
        </p:sp>
      </p:grpSp>
      <p:sp>
        <p:nvSpPr>
          <p:cNvPr id="17" name="Text Box 4"/>
          <p:cNvSpPr txBox="1">
            <a:spLocks noChangeArrowheads="1"/>
          </p:cNvSpPr>
          <p:nvPr/>
        </p:nvSpPr>
        <p:spPr bwMode="auto">
          <a:xfrm>
            <a:off x="3507685" y="1523757"/>
            <a:ext cx="24655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/>
            <a:r>
              <a:rPr lang="en-US" sz="1200" dirty="0" err="1" smtClean="0">
                <a:ea typeface="Tahoma" pitchFamily="34" charset="0"/>
                <a:cs typeface="Tahoma" pitchFamily="34" charset="0"/>
              </a:rPr>
              <a:t>Gy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 per 4.5 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10</a:t>
            </a:r>
            <a:r>
              <a:rPr lang="en-US" sz="1200" baseline="30000" dirty="0">
                <a:ea typeface="Tahoma" pitchFamily="34" charset="0"/>
                <a:cs typeface="Tahoma" pitchFamily="34" charset="0"/>
              </a:rPr>
              <a:t>19</a:t>
            </a:r>
            <a:r>
              <a:rPr lang="en-US" sz="1200" dirty="0">
                <a:ea typeface="Tahoma" pitchFamily="34" charset="0"/>
                <a:cs typeface="Tahoma" pitchFamily="34" charset="0"/>
              </a:rPr>
              <a:t> </a:t>
            </a:r>
            <a:r>
              <a:rPr lang="en-US" sz="1200" dirty="0" smtClean="0">
                <a:ea typeface="Tahoma" pitchFamily="34" charset="0"/>
                <a:cs typeface="Tahoma" pitchFamily="34" charset="0"/>
              </a:rPr>
              <a:t>p.o.t.</a:t>
            </a:r>
            <a:endParaRPr lang="en-US" sz="1200" dirty="0">
              <a:ea typeface="Tahoma" pitchFamily="34" charset="0"/>
              <a:cs typeface="Tahoma" pitchFamily="34" charset="0"/>
            </a:endParaRP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21918" y="994266"/>
            <a:ext cx="723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CNGS 2007 </a:t>
            </a:r>
            <a:r>
              <a:rPr lang="en-US" sz="1400" dirty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physics </a:t>
            </a:r>
            <a:r>
              <a:rPr lang="en-US" sz="1400" dirty="0" smtClean="0">
                <a:solidFill>
                  <a:srgbClr val="0000FF"/>
                </a:solidFill>
                <a:ea typeface="Tahoma" pitchFamily="34" charset="0"/>
                <a:cs typeface="Tahoma" pitchFamily="34" charset="0"/>
              </a:rPr>
              <a:t>run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, 8 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10</a:t>
            </a:r>
            <a:r>
              <a:rPr lang="en-US" sz="1400" baseline="30000" dirty="0">
                <a:ea typeface="Tahoma" pitchFamily="34" charset="0"/>
                <a:cs typeface="Tahoma" pitchFamily="34" charset="0"/>
              </a:rPr>
              <a:t>17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 p.o.t. delivered (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</a:rPr>
              <a:t> </a:t>
            </a:r>
            <a:r>
              <a:rPr lang="en-US" sz="1400" dirty="0">
                <a:solidFill>
                  <a:srgbClr val="990099"/>
                </a:solidFill>
                <a:ea typeface="Tahoma" pitchFamily="34" charset="0"/>
                <a:cs typeface="Tahoma" pitchFamily="34" charset="0"/>
                <a:sym typeface="Symbol" pitchFamily="18" charset="2"/>
              </a:rPr>
              <a:t>2%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of a </a:t>
            </a:r>
            <a:r>
              <a:rPr lang="en-US" sz="1400" dirty="0" smtClean="0">
                <a:ea typeface="Tahoma" pitchFamily="34" charset="0"/>
                <a:cs typeface="Tahoma" pitchFamily="34" charset="0"/>
                <a:sym typeface="Symbol" pitchFamily="18" charset="2"/>
              </a:rPr>
              <a:t>nominal CNGS year </a:t>
            </a:r>
            <a:r>
              <a:rPr lang="en-US" sz="1400" dirty="0">
                <a:ea typeface="Tahoma" pitchFamily="34" charset="0"/>
                <a:cs typeface="Tahoma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533400" y="5428600"/>
            <a:ext cx="8077200" cy="99001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0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Single event upsets in ventilation electronics </a:t>
            </a:r>
            <a:r>
              <a:rPr lang="en-US" sz="2000" b="1" dirty="0" smtClean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caused ventilation </a:t>
            </a:r>
            <a:r>
              <a:rPr lang="en-US" sz="2000" b="1" dirty="0">
                <a:solidFill>
                  <a:srgbClr val="FF0000"/>
                </a:solidFill>
                <a:ea typeface="Tahoma" pitchFamily="34" charset="0"/>
                <a:cs typeface="Tahoma" pitchFamily="34" charset="0"/>
                <a:sym typeface="Wingdings" pitchFamily="2" charset="2"/>
              </a:rPr>
              <a:t>control failure and interruption of communication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5929948" y="1594688"/>
            <a:ext cx="28519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1400" dirty="0">
                <a:ea typeface="Tahoma" pitchFamily="34" charset="0"/>
                <a:cs typeface="Tahoma" pitchFamily="34" charset="0"/>
              </a:rPr>
              <a:t>Predicted </a:t>
            </a:r>
            <a:r>
              <a:rPr lang="en-US" sz="1400" i="1" dirty="0">
                <a:ea typeface="Tahoma" pitchFamily="34" charset="0"/>
                <a:cs typeface="Tahoma" pitchFamily="34" charset="0"/>
              </a:rPr>
              <a:t>dose</a:t>
            </a:r>
            <a:r>
              <a:rPr lang="en-US" sz="1400" dirty="0">
                <a:ea typeface="Tahoma" pitchFamily="34" charset="0"/>
                <a:cs typeface="Tahoma" pitchFamily="34" charset="0"/>
              </a:rPr>
              <a:t> levels</a:t>
            </a:r>
          </a:p>
          <a:p>
            <a:pPr eaLnBrk="1" hangingPunct="1">
              <a:lnSpc>
                <a:spcPct val="150000"/>
              </a:lnSpc>
            </a:pPr>
            <a:r>
              <a:rPr lang="en-US" sz="1400" dirty="0">
                <a:ea typeface="Tahoma" pitchFamily="34" charset="0"/>
                <a:cs typeface="Tahoma" pitchFamily="34" charset="0"/>
              </a:rPr>
              <a:t>in agreement </a:t>
            </a:r>
            <a:r>
              <a:rPr lang="en-US" sz="1400" dirty="0" smtClean="0">
                <a:ea typeface="Tahoma" pitchFamily="34" charset="0"/>
                <a:cs typeface="Tahoma" pitchFamily="34" charset="0"/>
              </a:rPr>
              <a:t>with measurements</a:t>
            </a:r>
            <a:endParaRPr lang="en-US" sz="1400" dirty="0"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203043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assemblage_radmon_depor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05" y="761924"/>
            <a:ext cx="3523307" cy="3963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err="1" smtClean="0"/>
              <a:t>RadMon</a:t>
            </a:r>
            <a:r>
              <a:rPr lang="en-US" sz="4400" dirty="0" smtClean="0"/>
              <a:t> System in the LHC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</p:spPr>
        <p:txBody>
          <a:bodyPr>
            <a:normAutofit fontScale="77500" lnSpcReduction="20000"/>
          </a:bodyPr>
          <a:lstStyle/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Online (through </a:t>
            </a:r>
            <a:r>
              <a:rPr lang="en-US" sz="2800" b="1" dirty="0" err="1" smtClean="0">
                <a:solidFill>
                  <a:srgbClr val="C00000"/>
                </a:solidFill>
              </a:rPr>
              <a:t>WorldFIP</a:t>
            </a:r>
            <a:r>
              <a:rPr lang="en-US" sz="2800" b="1" dirty="0" smtClean="0">
                <a:solidFill>
                  <a:srgbClr val="C00000"/>
                </a:solidFill>
              </a:rPr>
              <a:t>)</a:t>
            </a:r>
            <a:r>
              <a:rPr lang="en-US" sz="2800" dirty="0" smtClean="0">
                <a:solidFill>
                  <a:schemeClr val="tx1"/>
                </a:solidFill>
              </a:rPr>
              <a:t> and </a:t>
            </a:r>
            <a:br>
              <a:rPr lang="en-US" sz="2800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rgbClr val="C00000"/>
                </a:solidFill>
              </a:rPr>
              <a:t>Standalone version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Deported unit </a:t>
            </a:r>
            <a:r>
              <a:rPr lang="en-US" sz="2800" dirty="0" smtClean="0">
                <a:solidFill>
                  <a:schemeClr val="tx1"/>
                </a:solidFill>
              </a:rPr>
              <a:t>(for TID/1MeV)</a:t>
            </a: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3 types of sensors:</a:t>
            </a:r>
          </a:p>
          <a:p>
            <a:pPr lvl="1">
              <a:spcAft>
                <a:spcPts val="600"/>
              </a:spcAft>
            </a:pPr>
            <a:r>
              <a:rPr lang="en-US" sz="2400" b="1" dirty="0" err="1" smtClean="0">
                <a:solidFill>
                  <a:srgbClr val="C00000"/>
                </a:solidFill>
              </a:rPr>
              <a:t>RadFets</a:t>
            </a:r>
            <a:r>
              <a:rPr lang="en-US" sz="2400" b="1" dirty="0" smtClean="0">
                <a:solidFill>
                  <a:srgbClr val="C00000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(NMRC) for TID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PIN diodes </a:t>
            </a:r>
            <a:r>
              <a:rPr lang="en-US" sz="2400" dirty="0" smtClean="0">
                <a:solidFill>
                  <a:schemeClr val="tx1"/>
                </a:solidFill>
              </a:rPr>
              <a:t>(Siemens) for 1MeV n eq.</a:t>
            </a:r>
          </a:p>
          <a:p>
            <a:pPr lvl="1">
              <a:spcAft>
                <a:spcPts val="600"/>
              </a:spcAft>
            </a:pPr>
            <a:r>
              <a:rPr lang="en-US" sz="2400" b="1" dirty="0" smtClean="0">
                <a:solidFill>
                  <a:srgbClr val="C00000"/>
                </a:solidFill>
              </a:rPr>
              <a:t>SRAMs</a:t>
            </a:r>
            <a:r>
              <a:rPr lang="en-US" sz="2400" dirty="0" smtClean="0">
                <a:solidFill>
                  <a:schemeClr val="tx1"/>
                </a:solidFill>
              </a:rPr>
              <a:t> for high-E hadron </a:t>
            </a:r>
            <a:r>
              <a:rPr lang="en-US" sz="2400" dirty="0" err="1" smtClean="0">
                <a:solidFill>
                  <a:schemeClr val="tx1"/>
                </a:solidFill>
              </a:rPr>
              <a:t>fluence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(SEEs)</a:t>
            </a:r>
            <a:endParaRPr lang="en-US" sz="2800" dirty="0" smtClean="0">
              <a:solidFill>
                <a:schemeClr val="tx1"/>
              </a:solidFill>
            </a:endParaRPr>
          </a:p>
          <a:p>
            <a:pPr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System of ~400 online radiation monitors</a:t>
            </a:r>
          </a:p>
          <a:p>
            <a:pPr>
              <a:spcAft>
                <a:spcPts val="600"/>
              </a:spcAft>
            </a:pPr>
            <a:r>
              <a:rPr lang="en-US" sz="2800" b="1" dirty="0" smtClean="0">
                <a:solidFill>
                  <a:srgbClr val="C00000"/>
                </a:solidFill>
              </a:rPr>
              <a:t>Several detailed calibration campaigns</a:t>
            </a:r>
            <a:endParaRPr lang="en-US" sz="2800" b="1" dirty="0">
              <a:solidFill>
                <a:srgbClr val="C00000"/>
              </a:solidFill>
            </a:endParaRPr>
          </a:p>
          <a:p>
            <a:pPr lvl="1"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thermal neutron response and intermediate </a:t>
            </a:r>
            <a:r>
              <a:rPr lang="en-US" sz="2800" dirty="0">
                <a:solidFill>
                  <a:schemeClr val="tx1"/>
                </a:solidFill>
              </a:rPr>
              <a:t/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 smtClean="0">
                <a:solidFill>
                  <a:schemeClr val="tx1"/>
                </a:solidFill>
              </a:rPr>
              <a:t>energy (few MeV) neutrons </a:t>
            </a:r>
          </a:p>
          <a:p>
            <a:pPr lvl="1"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additional </a:t>
            </a:r>
            <a:r>
              <a:rPr lang="en-US" sz="2800" dirty="0" err="1" smtClean="0">
                <a:solidFill>
                  <a:schemeClr val="tx1"/>
                </a:solidFill>
              </a:rPr>
              <a:t>RadFet</a:t>
            </a:r>
            <a:r>
              <a:rPr lang="en-US" sz="2800" dirty="0" smtClean="0">
                <a:solidFill>
                  <a:schemeClr val="tx1"/>
                </a:solidFill>
              </a:rPr>
              <a:t> calibration (&amp; batch) tests</a:t>
            </a:r>
          </a:p>
          <a:p>
            <a:pPr lvl="1">
              <a:spcAft>
                <a:spcPts val="600"/>
              </a:spcAft>
            </a:pPr>
            <a:r>
              <a:rPr lang="en-US" sz="2800" dirty="0" smtClean="0">
                <a:solidFill>
                  <a:schemeClr val="tx1"/>
                </a:solidFill>
              </a:rPr>
              <a:t>Additional 1MeV verifications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30</a:t>
            </a:fld>
            <a:endParaRPr lang="en-GB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6952573" y="4424261"/>
            <a:ext cx="2176271" cy="220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IMG_018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780928"/>
            <a:ext cx="2167801" cy="2109212"/>
          </a:xfrm>
          <a:prstGeom prst="rect">
            <a:avLst/>
          </a:prstGeom>
          <a:noFill/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84" y="1340768"/>
            <a:ext cx="1846263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/>
          <p:cNvCxnSpPr/>
          <p:nvPr/>
        </p:nvCxnSpPr>
        <p:spPr bwMode="auto">
          <a:xfrm>
            <a:off x="-1342" y="5833400"/>
            <a:ext cx="6280346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520" y="3501008"/>
            <a:ext cx="5072536" cy="1575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Oval 40"/>
          <p:cNvSpPr/>
          <p:nvPr/>
        </p:nvSpPr>
        <p:spPr>
          <a:xfrm>
            <a:off x="5004048" y="1240904"/>
            <a:ext cx="1800200" cy="1396008"/>
          </a:xfrm>
          <a:prstGeom prst="ellipse">
            <a:avLst/>
          </a:prstGeom>
          <a:solidFill>
            <a:srgbClr val="FFFF00">
              <a:alpha val="35000"/>
            </a:srgbClr>
          </a:solidFill>
          <a:ln w="19050" cap="flat" cmpd="sng" algn="ctr">
            <a:solidFill>
              <a:srgbClr val="00B0F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Test Facilities</a:t>
            </a:r>
            <a:endParaRPr lang="en-US" sz="5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31</a:t>
            </a:fld>
            <a:endParaRPr lang="en-GB"/>
          </a:p>
        </p:txBody>
      </p:sp>
      <p:graphicFrame>
        <p:nvGraphicFramePr>
          <p:cNvPr id="40" name="Diagram 39"/>
          <p:cNvGraphicFramePr/>
          <p:nvPr>
            <p:extLst/>
          </p:nvPr>
        </p:nvGraphicFramePr>
        <p:xfrm>
          <a:off x="4308648" y="692696"/>
          <a:ext cx="3215680" cy="2143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7104878" y="1095000"/>
            <a:ext cx="1849563" cy="1378984"/>
            <a:chOff x="6935812" y="1196576"/>
            <a:chExt cx="2049465" cy="1537099"/>
          </a:xfrm>
        </p:grpSpPr>
        <p:pic>
          <p:nvPicPr>
            <p:cNvPr id="43" name="Picture 2" descr="C:\STI\radiation test\PSI_test\3_5_april_2009\picture_PSI\IMG_2598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5812" y="1196576"/>
              <a:ext cx="2049465" cy="15370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8480010" y="1196576"/>
              <a:ext cx="5052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srgbClr val="FF0000"/>
                  </a:solidFill>
                  <a:latin typeface="Cambria"/>
                </a:rPr>
                <a:t>PSI</a:t>
              </a:r>
              <a:endParaRPr lang="en-GB" dirty="0">
                <a:solidFill>
                  <a:srgbClr val="FF0000"/>
                </a:solidFill>
                <a:latin typeface="Cambria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090788" y="2630606"/>
            <a:ext cx="1863653" cy="1230442"/>
            <a:chOff x="6988544" y="4848816"/>
            <a:chExt cx="1944000" cy="1458000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8544" y="4848816"/>
              <a:ext cx="1944000" cy="1458000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988544" y="5937484"/>
              <a:ext cx="5901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srgbClr val="FF0000"/>
                  </a:solidFill>
                  <a:latin typeface="Cambria"/>
                </a:rPr>
                <a:t>CEA</a:t>
              </a:r>
              <a:endParaRPr lang="en-GB" dirty="0">
                <a:solidFill>
                  <a:srgbClr val="FF0000"/>
                </a:solidFill>
                <a:latin typeface="Cambria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970049" y="2708920"/>
            <a:ext cx="1834199" cy="1265646"/>
            <a:chOff x="4258737" y="5047317"/>
            <a:chExt cx="1657572" cy="1143933"/>
          </a:xfrm>
        </p:grpSpPr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8737" y="5109592"/>
              <a:ext cx="1626553" cy="1081658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4516759" y="5047317"/>
              <a:ext cx="13995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/>
              <a:r>
                <a:rPr lang="en-GB" dirty="0" smtClean="0">
                  <a:solidFill>
                    <a:srgbClr val="FF0000"/>
                  </a:solidFill>
                  <a:latin typeface="Cambria"/>
                </a:rPr>
                <a:t>Co60 source</a:t>
              </a:r>
              <a:endParaRPr lang="en-GB" dirty="0">
                <a:solidFill>
                  <a:srgbClr val="FF0000"/>
                </a:solidFill>
                <a:latin typeface="Cambria"/>
              </a:endParaRPr>
            </a:p>
          </p:txBody>
        </p:sp>
      </p:grpSp>
      <p:sp>
        <p:nvSpPr>
          <p:cNvPr id="51" name="Content Placeholder 4"/>
          <p:cNvSpPr txBox="1">
            <a:spLocks/>
          </p:cNvSpPr>
          <p:nvPr/>
        </p:nvSpPr>
        <p:spPr>
          <a:xfrm>
            <a:off x="0" y="404664"/>
            <a:ext cx="6029906" cy="6453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Clr>
                <a:srgbClr val="A63212"/>
              </a:buClr>
              <a:buBlip>
                <a:blip r:embed="rId10"/>
              </a:buBlip>
            </a:pPr>
            <a:endParaRPr lang="en-US" dirty="0" smtClean="0">
              <a:solidFill>
                <a:schemeClr val="bg2"/>
              </a:solidFill>
              <a:latin typeface="Cambria"/>
            </a:endParaRPr>
          </a:p>
          <a:p>
            <a:pPr>
              <a:buClr>
                <a:srgbClr val="A63212"/>
              </a:buClr>
              <a:buBlip>
                <a:blip r:embed="rId10"/>
              </a:buBlip>
            </a:pPr>
            <a:r>
              <a:rPr lang="en-US" b="1" dirty="0" smtClean="0">
                <a:solidFill>
                  <a:schemeClr val="bg2"/>
                </a:solidFill>
                <a:latin typeface="Cambria"/>
              </a:rPr>
              <a:t>Standard facilities </a:t>
            </a: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u="sng" dirty="0" smtClean="0">
                <a:solidFill>
                  <a:schemeClr val="bg2"/>
                </a:solidFill>
                <a:latin typeface="Cambria"/>
              </a:rPr>
              <a:t>PSI</a:t>
            </a:r>
            <a:r>
              <a:rPr lang="en-US" dirty="0" smtClean="0">
                <a:solidFill>
                  <a:schemeClr val="bg2"/>
                </a:solidFill>
                <a:latin typeface="Cambria"/>
              </a:rPr>
              <a:t>. Proton beam </a:t>
            </a:r>
            <a:br>
              <a:rPr lang="en-US" dirty="0" smtClean="0">
                <a:solidFill>
                  <a:schemeClr val="bg2"/>
                </a:solidFill>
                <a:latin typeface="Cambria"/>
              </a:rPr>
            </a:br>
            <a:r>
              <a:rPr lang="en-US" dirty="0" smtClean="0">
                <a:solidFill>
                  <a:schemeClr val="bg2"/>
                </a:solidFill>
                <a:latin typeface="Cambria"/>
              </a:rPr>
              <a:t>(&gt;15 tests per year, </a:t>
            </a:r>
            <a:r>
              <a:rPr lang="en-GB" dirty="0" smtClean="0">
                <a:solidFill>
                  <a:srgbClr val="990000"/>
                </a:solidFill>
                <a:hlinkClick r:id="rId11"/>
              </a:rPr>
              <a:t>see 2013 list</a:t>
            </a:r>
            <a:r>
              <a:rPr lang="en-US" dirty="0" smtClean="0">
                <a:solidFill>
                  <a:schemeClr val="bg2"/>
                </a:solidFill>
                <a:latin typeface="Cambria"/>
              </a:rPr>
              <a:t>)</a:t>
            </a: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dirty="0" smtClean="0">
                <a:solidFill>
                  <a:schemeClr val="bg2"/>
                </a:solidFill>
                <a:latin typeface="Cambria"/>
              </a:rPr>
              <a:t>CEA, </a:t>
            </a:r>
            <a:r>
              <a:rPr lang="en-US" dirty="0" err="1" smtClean="0">
                <a:solidFill>
                  <a:schemeClr val="bg2"/>
                </a:solidFill>
                <a:latin typeface="Cambria"/>
              </a:rPr>
              <a:t>Fraunhofer</a:t>
            </a:r>
            <a:r>
              <a:rPr lang="en-US" dirty="0" smtClean="0">
                <a:solidFill>
                  <a:schemeClr val="bg2"/>
                </a:solidFill>
                <a:latin typeface="Cambria"/>
              </a:rPr>
              <a:t>. Displacement </a:t>
            </a:r>
            <a:br>
              <a:rPr lang="en-US" dirty="0" smtClean="0">
                <a:solidFill>
                  <a:schemeClr val="bg2"/>
                </a:solidFill>
                <a:latin typeface="Cambria"/>
              </a:rPr>
            </a:br>
            <a:r>
              <a:rPr lang="en-US" dirty="0" smtClean="0">
                <a:solidFill>
                  <a:schemeClr val="bg2"/>
                </a:solidFill>
                <a:latin typeface="Cambria"/>
              </a:rPr>
              <a:t>damage (few tests per year)</a:t>
            </a: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u="sng" dirty="0" err="1" smtClean="0">
                <a:solidFill>
                  <a:schemeClr val="bg2"/>
                </a:solidFill>
                <a:latin typeface="Cambria"/>
              </a:rPr>
              <a:t>Fraunhofer</a:t>
            </a:r>
            <a:r>
              <a:rPr lang="en-US" dirty="0" smtClean="0">
                <a:solidFill>
                  <a:schemeClr val="bg2"/>
                </a:solidFill>
                <a:latin typeface="Cambria"/>
              </a:rPr>
              <a:t>. Co-60. Total Ionizing </a:t>
            </a:r>
            <a:br>
              <a:rPr lang="en-US" dirty="0" smtClean="0">
                <a:solidFill>
                  <a:schemeClr val="bg2"/>
                </a:solidFill>
                <a:latin typeface="Cambria"/>
              </a:rPr>
            </a:br>
            <a:r>
              <a:rPr lang="en-US" dirty="0" smtClean="0">
                <a:solidFill>
                  <a:schemeClr val="bg2"/>
                </a:solidFill>
                <a:latin typeface="Cambria"/>
              </a:rPr>
              <a:t>dose (blanket contract:&gt;10/y)</a:t>
            </a:r>
          </a:p>
          <a:p>
            <a:pPr>
              <a:buClr>
                <a:srgbClr val="A63212"/>
              </a:buClr>
              <a:buBlip>
                <a:blip r:embed="rId10"/>
              </a:buBlip>
            </a:pPr>
            <a:r>
              <a:rPr lang="en-US" b="1" dirty="0" smtClean="0">
                <a:solidFill>
                  <a:schemeClr val="bg2"/>
                </a:solidFill>
                <a:latin typeface="Cambria"/>
              </a:rPr>
              <a:t>In-house</a:t>
            </a: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dirty="0" smtClean="0">
                <a:solidFill>
                  <a:schemeClr val="bg2"/>
                </a:solidFill>
                <a:latin typeface="Cambria"/>
              </a:rPr>
              <a:t>(CNRAD, H4IRRAD)</a:t>
            </a: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b="1" u="sng" dirty="0">
                <a:solidFill>
                  <a:srgbClr val="990000"/>
                </a:solidFill>
                <a:latin typeface="Cambria"/>
              </a:rPr>
              <a:t>CHARM </a:t>
            </a:r>
            <a:r>
              <a:rPr lang="en-US" b="1" dirty="0" smtClean="0">
                <a:solidFill>
                  <a:srgbClr val="990000"/>
                </a:solidFill>
                <a:latin typeface="Cambria"/>
              </a:rPr>
              <a:t>(soon operational)</a:t>
            </a:r>
          </a:p>
          <a:p>
            <a:pPr lvl="2">
              <a:buClr>
                <a:srgbClr val="A63212"/>
              </a:buClr>
              <a:buBlip>
                <a:blip r:embed="rId10"/>
              </a:buBlip>
            </a:pPr>
            <a:r>
              <a:rPr lang="en-US" dirty="0" smtClean="0">
                <a:solidFill>
                  <a:schemeClr val="bg2"/>
                </a:solidFill>
                <a:latin typeface="Cambria"/>
              </a:rPr>
              <a:t>A unique test facility for CERN</a:t>
            </a:r>
            <a:br>
              <a:rPr lang="en-US" dirty="0" smtClean="0">
                <a:solidFill>
                  <a:schemeClr val="bg2"/>
                </a:solidFill>
                <a:latin typeface="Cambria"/>
              </a:rPr>
            </a:br>
            <a:r>
              <a:rPr lang="en-US" dirty="0" smtClean="0">
                <a:solidFill>
                  <a:schemeClr val="bg2"/>
                </a:solidFill>
                <a:latin typeface="Cambria"/>
              </a:rPr>
              <a:t>and external institutes/groups/customers</a:t>
            </a:r>
            <a:endParaRPr lang="en-US" dirty="0">
              <a:solidFill>
                <a:schemeClr val="bg2"/>
              </a:solidFill>
              <a:latin typeface="Cambria"/>
            </a:endParaRPr>
          </a:p>
          <a:p>
            <a:pPr lvl="1">
              <a:buClr>
                <a:srgbClr val="A63212"/>
              </a:buClr>
              <a:buBlip>
                <a:blip r:embed="rId10"/>
              </a:buBlip>
            </a:pPr>
            <a:r>
              <a:rPr lang="en-US" b="1" u="sng" dirty="0">
                <a:solidFill>
                  <a:srgbClr val="990000"/>
                </a:solidFill>
                <a:latin typeface="Cambria"/>
              </a:rPr>
              <a:t>Co-60</a:t>
            </a:r>
            <a:r>
              <a:rPr lang="en-US" b="1" dirty="0">
                <a:solidFill>
                  <a:srgbClr val="990000"/>
                </a:solidFill>
                <a:latin typeface="Cambria"/>
              </a:rPr>
              <a:t> (under construction</a:t>
            </a:r>
            <a:r>
              <a:rPr lang="en-US" b="1" dirty="0" smtClean="0">
                <a:solidFill>
                  <a:srgbClr val="990000"/>
                </a:solidFill>
                <a:latin typeface="Cambria"/>
              </a:rPr>
              <a:t>)</a:t>
            </a:r>
          </a:p>
          <a:p>
            <a:pPr>
              <a:buClr>
                <a:srgbClr val="A63212"/>
              </a:buClr>
              <a:buBlip>
                <a:blip r:embed="rId10"/>
              </a:buBlip>
            </a:pPr>
            <a:r>
              <a:rPr lang="en-US" b="1" dirty="0" smtClean="0">
                <a:solidFill>
                  <a:schemeClr val="bg2"/>
                </a:solidFill>
                <a:latin typeface="Cambria"/>
              </a:rPr>
              <a:t>Coordination and Operation</a:t>
            </a:r>
          </a:p>
          <a:p>
            <a:pPr marL="653796" lvl="2" indent="-342900">
              <a:buClr>
                <a:srgbClr val="A63212"/>
              </a:buClr>
              <a:buBlip>
                <a:blip r:embed="rId10"/>
              </a:buBlip>
            </a:pPr>
            <a:r>
              <a:rPr lang="en-US" dirty="0" smtClean="0">
                <a:solidFill>
                  <a:schemeClr val="bg2"/>
                </a:solidFill>
                <a:latin typeface="Cambria"/>
              </a:rPr>
              <a:t>&gt;20 equipment groups affected</a:t>
            </a:r>
          </a:p>
        </p:txBody>
      </p:sp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569" y="4057997"/>
            <a:ext cx="3092871" cy="236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6542082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Graphic spid="40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611560" y="1066800"/>
            <a:ext cx="8208912" cy="5334000"/>
          </a:xfrm>
        </p:spPr>
        <p:txBody>
          <a:bodyPr/>
          <a:lstStyle/>
          <a:p>
            <a:r>
              <a:rPr lang="en-US" dirty="0" smtClean="0"/>
              <a:t> Introduction to Radiation to Electronics (R2E)</a:t>
            </a:r>
          </a:p>
          <a:p>
            <a:pPr lvl="1"/>
            <a:r>
              <a:rPr lang="en-US" dirty="0" smtClean="0"/>
              <a:t> Radiation environment and sources</a:t>
            </a:r>
          </a:p>
          <a:p>
            <a:pPr lvl="1"/>
            <a:r>
              <a:rPr lang="en-US" dirty="0" smtClean="0"/>
              <a:t> Radiation effects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Radiation levels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 Case study for FCC-</a:t>
            </a:r>
            <a:r>
              <a:rPr lang="en-US" dirty="0" err="1" smtClean="0"/>
              <a:t>ee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 smtClean="0"/>
              <a:t>Conclusions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546764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Ingredients for R2E studies</a:t>
            </a:r>
            <a:endParaRPr lang="en-GB" sz="4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9" name="Picture 11" descr="xc2vp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457" y="1221195"/>
            <a:ext cx="1619250" cy="1244600"/>
          </a:xfrm>
          <a:prstGeom prst="rect">
            <a:avLst/>
          </a:prstGeom>
          <a:noFill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95836" y="764704"/>
            <a:ext cx="2952328" cy="215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imagenuc1_rev"/>
          <p:cNvPicPr>
            <a:picLocks noChangeAspect="1" noChangeArrowheads="1"/>
          </p:cNvPicPr>
          <p:nvPr/>
        </p:nvPicPr>
        <p:blipFill>
          <a:blip r:embed="rId5" cstate="print"/>
          <a:srcRect l="1065" t="1678" r="2353" b="2487"/>
          <a:stretch>
            <a:fillRect/>
          </a:stretch>
        </p:blipFill>
        <p:spPr bwMode="auto">
          <a:xfrm>
            <a:off x="6300192" y="871015"/>
            <a:ext cx="2631122" cy="1944960"/>
          </a:xfrm>
          <a:prstGeom prst="rect">
            <a:avLst/>
          </a:prstGeom>
          <a:noFill/>
        </p:spPr>
      </p:pic>
      <p:grpSp>
        <p:nvGrpSpPr>
          <p:cNvPr id="12" name="Group 9"/>
          <p:cNvGrpSpPr/>
          <p:nvPr/>
        </p:nvGrpSpPr>
        <p:grpSpPr>
          <a:xfrm>
            <a:off x="7037560" y="3140968"/>
            <a:ext cx="1714512" cy="755324"/>
            <a:chOff x="214282" y="5715016"/>
            <a:chExt cx="1422132" cy="755324"/>
          </a:xfrm>
        </p:grpSpPr>
        <p:sp>
          <p:nvSpPr>
            <p:cNvPr id="13" name="Rounded Rectangle 12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7E0000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PHYSICS</a:t>
              </a:r>
              <a:br>
                <a:rPr lang="en-GB" sz="2000" b="1" kern="1200" dirty="0" smtClean="0"/>
              </a:br>
              <a:r>
                <a:rPr lang="en-GB" sz="2000" b="1" kern="1200" dirty="0" smtClean="0"/>
                <a:t>MODELS</a:t>
              </a:r>
              <a:endParaRPr lang="en-GB" sz="2000" b="1" kern="1200" dirty="0"/>
            </a:p>
          </p:txBody>
        </p:sp>
      </p:grpSp>
      <p:grpSp>
        <p:nvGrpSpPr>
          <p:cNvPr id="15" name="Group 10"/>
          <p:cNvGrpSpPr/>
          <p:nvPr/>
        </p:nvGrpSpPr>
        <p:grpSpPr>
          <a:xfrm>
            <a:off x="3500430" y="3140968"/>
            <a:ext cx="2143140" cy="755324"/>
            <a:chOff x="214282" y="5715016"/>
            <a:chExt cx="1422132" cy="755324"/>
          </a:xfrm>
        </p:grpSpPr>
        <p:sp>
          <p:nvSpPr>
            <p:cNvPr id="16" name="Rounded Rectangle 15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22106E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>RADIATION</a:t>
              </a:r>
              <a:r>
                <a:rPr lang="en-GB" sz="2000" b="1" kern="1200" dirty="0" smtClean="0"/>
                <a:t/>
              </a:r>
              <a:br>
                <a:rPr lang="en-GB" sz="2000" b="1" kern="1200" dirty="0" smtClean="0"/>
              </a:br>
              <a:r>
                <a:rPr lang="en-GB" sz="2000" b="1" kern="1200" dirty="0" smtClean="0"/>
                <a:t>ENVIRONMENT</a:t>
              </a:r>
              <a:endParaRPr lang="en-GB" sz="2000" b="1" kern="1200" dirty="0"/>
            </a:p>
          </p:txBody>
        </p:sp>
      </p:grpSp>
      <p:grpSp>
        <p:nvGrpSpPr>
          <p:cNvPr id="18" name="Group 19"/>
          <p:cNvGrpSpPr/>
          <p:nvPr/>
        </p:nvGrpSpPr>
        <p:grpSpPr>
          <a:xfrm>
            <a:off x="179512" y="3140968"/>
            <a:ext cx="2143140" cy="755324"/>
            <a:chOff x="214282" y="5715016"/>
            <a:chExt cx="1422132" cy="755324"/>
          </a:xfrm>
        </p:grpSpPr>
        <p:sp>
          <p:nvSpPr>
            <p:cNvPr id="19" name="Rounded Rectangle 18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kern="1200" dirty="0" smtClean="0"/>
                <a:t>ELECTRONIC</a:t>
              </a:r>
              <a:br>
                <a:rPr lang="en-GB" sz="2000" b="1" kern="1200" dirty="0" smtClean="0"/>
              </a:br>
              <a:r>
                <a:rPr lang="en-GB" sz="2000" b="1" kern="1200" dirty="0" smtClean="0"/>
                <a:t>COMPONENTS</a:t>
              </a:r>
              <a:endParaRPr lang="en-GB" sz="2000" b="1" kern="1200" dirty="0"/>
            </a:p>
          </p:txBody>
        </p:sp>
      </p:grpSp>
      <p:grpSp>
        <p:nvGrpSpPr>
          <p:cNvPr id="22" name="Group 13"/>
          <p:cNvGrpSpPr/>
          <p:nvPr/>
        </p:nvGrpSpPr>
        <p:grpSpPr>
          <a:xfrm>
            <a:off x="2627784" y="4797152"/>
            <a:ext cx="3888432" cy="1368152"/>
            <a:chOff x="214282" y="5715016"/>
            <a:chExt cx="1422132" cy="755324"/>
          </a:xfrm>
        </p:grpSpPr>
        <p:sp>
          <p:nvSpPr>
            <p:cNvPr id="23" name="Rounded Rectangle 22"/>
            <p:cNvSpPr/>
            <p:nvPr/>
          </p:nvSpPr>
          <p:spPr>
            <a:xfrm>
              <a:off x="214282" y="5715016"/>
              <a:ext cx="1422132" cy="755324"/>
            </a:xfrm>
            <a:prstGeom prst="roundRect">
              <a:avLst/>
            </a:prstGeom>
            <a:solidFill>
              <a:srgbClr val="0B731F"/>
            </a:solidFill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2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Rounded Rectangle 4"/>
            <p:cNvSpPr/>
            <p:nvPr/>
          </p:nvSpPr>
          <p:spPr>
            <a:xfrm>
              <a:off x="251154" y="5751888"/>
              <a:ext cx="1348389" cy="681581"/>
            </a:xfrm>
            <a:prstGeom prst="re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000" b="1" dirty="0" smtClean="0"/>
                <a:t>RADIATION EFFECTS </a:t>
              </a:r>
              <a:br>
                <a:rPr lang="en-GB" sz="2000" b="1" dirty="0" smtClean="0"/>
              </a:br>
              <a:r>
                <a:rPr lang="en-GB" sz="2000" b="1" dirty="0" smtClean="0"/>
                <a:t>ANALYSIS</a:t>
              </a:r>
              <a:br>
                <a:rPr lang="en-GB" sz="2000" b="1" dirty="0" smtClean="0"/>
              </a:br>
              <a:r>
                <a:rPr lang="en-GB" sz="2000" b="1" dirty="0" smtClean="0"/>
                <a:t>TESTS</a:t>
              </a:r>
              <a:br>
                <a:rPr lang="en-GB" sz="2000" b="1" dirty="0" smtClean="0"/>
              </a:br>
              <a:r>
                <a:rPr lang="en-GB" sz="2000" b="1" dirty="0" smtClean="0"/>
                <a:t>MITIGATION</a:t>
              </a:r>
              <a:endParaRPr lang="en-GB" sz="2000" b="1" kern="1200" dirty="0"/>
            </a:p>
          </p:txBody>
        </p:sp>
      </p:grpSp>
      <p:sp>
        <p:nvSpPr>
          <p:cNvPr id="25" name="Down Arrow 24"/>
          <p:cNvSpPr/>
          <p:nvPr/>
        </p:nvSpPr>
        <p:spPr bwMode="auto">
          <a:xfrm rot="19521238">
            <a:off x="1494779" y="4272101"/>
            <a:ext cx="484632" cy="978408"/>
          </a:xfrm>
          <a:prstGeom prst="downArrow">
            <a:avLst/>
          </a:prstGeom>
          <a:solidFill>
            <a:srgbClr val="C0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6" name="Down Arrow 25"/>
          <p:cNvSpPr/>
          <p:nvPr/>
        </p:nvSpPr>
        <p:spPr bwMode="auto">
          <a:xfrm rot="2429742">
            <a:off x="6924072" y="4272101"/>
            <a:ext cx="484632" cy="978408"/>
          </a:xfrm>
          <a:prstGeom prst="downArrow">
            <a:avLst/>
          </a:prstGeom>
          <a:solidFill>
            <a:srgbClr val="C0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7" name="Down Arrow 26"/>
          <p:cNvSpPr/>
          <p:nvPr/>
        </p:nvSpPr>
        <p:spPr bwMode="auto">
          <a:xfrm>
            <a:off x="4329684" y="4077072"/>
            <a:ext cx="484632" cy="597373"/>
          </a:xfrm>
          <a:prstGeom prst="downArrow">
            <a:avLst/>
          </a:prstGeom>
          <a:solidFill>
            <a:srgbClr val="C0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9" name="Left-Right Arrow 28"/>
          <p:cNvSpPr/>
          <p:nvPr/>
        </p:nvSpPr>
        <p:spPr bwMode="auto">
          <a:xfrm>
            <a:off x="2555776" y="3374614"/>
            <a:ext cx="792088" cy="288032"/>
          </a:xfrm>
          <a:prstGeom prst="leftRight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Left-Right Arrow 29"/>
          <p:cNvSpPr/>
          <p:nvPr/>
        </p:nvSpPr>
        <p:spPr bwMode="auto">
          <a:xfrm>
            <a:off x="5868144" y="3374614"/>
            <a:ext cx="792088" cy="288032"/>
          </a:xfrm>
          <a:prstGeom prst="leftRightArrow">
            <a:avLst/>
          </a:prstGeom>
          <a:solidFill>
            <a:srgbClr val="990000"/>
          </a:solidFill>
          <a:ln w="444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21090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z="4000" dirty="0" smtClean="0"/>
              <a:t>High-Energy Particle Interactions</a:t>
            </a: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/>
          <a:p>
            <a:pPr>
              <a:defRPr/>
            </a:pPr>
            <a:fld id="{CD514955-81FB-4BA0-B0E2-A5004A69570D}" type="slidenum">
              <a:rPr lang="en-US"/>
              <a:pPr>
                <a:defRPr/>
              </a:pPr>
              <a:t>6</a:t>
            </a:fld>
            <a:endParaRPr lang="en-US" dirty="0"/>
          </a:p>
        </p:txBody>
      </p:sp>
      <p:pic>
        <p:nvPicPr>
          <p:cNvPr id="5129" name="Picture 13" descr="flukagen"/>
          <p:cNvPicPr>
            <a:picLocks noChangeAspect="1" noChangeArrowheads="1"/>
          </p:cNvPicPr>
          <p:nvPr/>
        </p:nvPicPr>
        <p:blipFill>
          <a:blip r:embed="rId3" cstate="print"/>
          <a:srcRect l="-1617" t="27763" r="-797" b="25610"/>
          <a:stretch>
            <a:fillRect/>
          </a:stretch>
        </p:blipFill>
        <p:spPr bwMode="auto">
          <a:xfrm>
            <a:off x="-151638" y="785794"/>
            <a:ext cx="9402894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 descr="FLUKA_Energy_Rang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66" y="3811134"/>
            <a:ext cx="9026389" cy="27781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1294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z="4800" dirty="0" smtClean="0"/>
              <a:t>Radiation Areas and Sources</a:t>
            </a:r>
            <a:endParaRPr lang="en-GB" sz="48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7</a:t>
            </a:fld>
            <a:endParaRPr lang="en-GB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5614" y="914819"/>
            <a:ext cx="8736866" cy="5466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41630" y="1086821"/>
            <a:ext cx="6660740" cy="468435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3000" b="1" u="sng" dirty="0" smtClean="0">
                <a:solidFill>
                  <a:srgbClr val="800000"/>
                </a:solidFill>
                <a:ea typeface="ＭＳ Ｐゴシック" pitchFamily="34" charset="-128"/>
              </a:rPr>
              <a:t>Source of Radiation</a:t>
            </a:r>
          </a:p>
          <a:p>
            <a:pPr>
              <a:lnSpc>
                <a:spcPct val="80000"/>
              </a:lnSpc>
            </a:pPr>
            <a:endParaRPr lang="en-US" sz="1400" b="1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solidFill>
                  <a:srgbClr val="FF0000"/>
                </a:solidFill>
                <a:ea typeface="ＭＳ Ｐゴシック" pitchFamily="34" charset="-128"/>
              </a:rPr>
              <a:t>Direct Losses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collimators and collimator like objects injection, extraction, dump 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solidFill>
                  <a:srgbClr val="FF0000"/>
                </a:solidFill>
                <a:ea typeface="ＭＳ Ｐゴシック" pitchFamily="34" charset="-128"/>
              </a:rPr>
              <a:t>levels scale with beam intensity</a:t>
            </a:r>
          </a:p>
          <a:p>
            <a:pPr>
              <a:lnSpc>
                <a:spcPct val="8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Collisions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around experimental areas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scale with luminosity</a:t>
            </a:r>
          </a:p>
          <a:p>
            <a:pPr lvl="1">
              <a:lnSpc>
                <a:spcPct val="8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800" b="1" dirty="0" smtClean="0">
                <a:ea typeface="ＭＳ Ｐゴシック" pitchFamily="34" charset="-128"/>
              </a:rPr>
              <a:t>Beam-Residual-Gas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all areas along the ring</a:t>
            </a:r>
          </a:p>
          <a:p>
            <a:pPr marL="800100" lvl="1" indent="-342900">
              <a:lnSpc>
                <a:spcPct val="80000"/>
              </a:lnSpc>
              <a:buFont typeface="Arial"/>
              <a:buChar char="•"/>
            </a:pPr>
            <a:r>
              <a:rPr lang="en-US" sz="2400" dirty="0" smtClean="0">
                <a:ea typeface="ＭＳ Ｐゴシック" pitchFamily="34" charset="-128"/>
              </a:rPr>
              <a:t>scales with both intensity and residual gas density</a:t>
            </a:r>
            <a:endParaRPr lang="en-US" sz="2400" dirty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24109258"/>
      </p:ext>
    </p:extLst>
  </p:cSld>
  <p:clrMapOvr>
    <a:masterClrMapping/>
  </p:clrMapOvr>
  <p:transition xmlns:p14="http://schemas.microsoft.com/office/powerpoint/2010/main" spd="med">
    <p:randomBa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source for lepton machine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4D1F57-D078-4287-879F-32AEFAF862F2}" type="slidenum">
              <a:rPr lang="en-GB" altLang="en-US" smtClean="0"/>
              <a:pPr/>
              <a:t>8</a:t>
            </a:fld>
            <a:endParaRPr lang="en-GB" alt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68" y="789463"/>
            <a:ext cx="5976664" cy="583151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3548" y="3169266"/>
            <a:ext cx="8136904" cy="1339854"/>
          </a:xfrm>
          <a:prstGeom prst="rect">
            <a:avLst/>
          </a:prstGeom>
          <a:solidFill>
            <a:srgbClr val="FFFFFF">
              <a:alpha val="70000"/>
            </a:srgbClr>
          </a:solidFill>
        </p:spPr>
        <p:txBody>
          <a:bodyPr wrap="square">
            <a:spAutoFit/>
          </a:bodyPr>
          <a:lstStyle/>
          <a:p>
            <a:pPr marL="0" lvl="1">
              <a:lnSpc>
                <a:spcPct val="80000"/>
              </a:lnSpc>
            </a:pPr>
            <a:r>
              <a:rPr lang="en-US" sz="3600" b="1" dirty="0" smtClean="0">
                <a:solidFill>
                  <a:srgbClr val="FF0000"/>
                </a:solidFill>
                <a:ea typeface="ＭＳ Ｐゴシック" pitchFamily="34" charset="-128"/>
              </a:rPr>
              <a:t>Synchrotron Radiation</a:t>
            </a:r>
          </a:p>
          <a:p>
            <a:pPr marL="914400" lvl="1" indent="-457200">
              <a:lnSpc>
                <a:spcPct val="8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ea typeface="ＭＳ Ｐゴシック" pitchFamily="34" charset="-128"/>
              </a:rPr>
              <a:t>along bending dipole</a:t>
            </a:r>
          </a:p>
          <a:p>
            <a:pPr marL="914400" lvl="1" indent="-457200">
              <a:lnSpc>
                <a:spcPct val="80000"/>
              </a:lnSpc>
              <a:buFont typeface="Arial"/>
              <a:buChar char="•"/>
            </a:pPr>
            <a:r>
              <a:rPr lang="en-US" sz="3200" dirty="0" smtClean="0">
                <a:solidFill>
                  <a:srgbClr val="FF0000"/>
                </a:solidFill>
                <a:ea typeface="ＭＳ Ｐゴシック" pitchFamily="34" charset="-128"/>
              </a:rPr>
              <a:t>scales with beam intensity and energy</a:t>
            </a:r>
            <a:endParaRPr lang="en-US" sz="3600" b="1" dirty="0">
              <a:solidFill>
                <a:srgbClr val="FF0000"/>
              </a:solidFill>
              <a:ea typeface="ＭＳ Ｐゴシック" pitchFamily="34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31640" y="6381328"/>
            <a:ext cx="648072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00" dirty="0"/>
              <a:t>An outline plan for a future tunnel in Geneva that could house a 80–100 km particle collider. (Courtesy: CERN)</a:t>
            </a:r>
          </a:p>
        </p:txBody>
      </p:sp>
    </p:spTree>
    <p:extLst>
      <p:ext uri="{BB962C8B-B14F-4D97-AF65-F5344CB8AC3E}">
        <p14:creationId xmlns:p14="http://schemas.microsoft.com/office/powerpoint/2010/main" val="3740768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 smtClean="0"/>
              <a:t>Electronics: Radiation </a:t>
            </a:r>
            <a:r>
              <a:rPr lang="en-US" sz="4800" dirty="0"/>
              <a:t>Effects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02039-3293-4EC8-B5F1-A7127E526F50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26" name="Content Placeholder 4"/>
          <p:cNvSpPr txBox="1">
            <a:spLocks/>
          </p:cNvSpPr>
          <p:nvPr/>
        </p:nvSpPr>
        <p:spPr>
          <a:xfrm>
            <a:off x="366160" y="1052736"/>
            <a:ext cx="3551237" cy="4996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57784" indent="-2286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173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Wingdings" charset="2"/>
              <a:buChar char="§"/>
              <a:defRPr sz="1400" kern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4592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468880" indent="-18288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95000"/>
              <a:buFont typeface="Rage Italic" pitchFamily="66" charset="0"/>
              <a:buChar char="0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TID. Total Ionizing Dose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DD. Displacement damage</a:t>
            </a: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Cambria"/>
              </a:rPr>
              <a:t> SEE. Single event effect</a:t>
            </a: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smtClean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  <a:p>
            <a:pPr marL="228600" marR="0" lvl="0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63212"/>
              </a:buClr>
              <a:buSzPct val="95000"/>
              <a:buFont typeface="Wingdings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mbria"/>
            </a:endParaRPr>
          </a:p>
        </p:txBody>
      </p:sp>
      <p:graphicFrame>
        <p:nvGraphicFramePr>
          <p:cNvPr id="27" name="Diagram 26"/>
          <p:cNvGraphicFramePr/>
          <p:nvPr>
            <p:extLst/>
          </p:nvPr>
        </p:nvGraphicFramePr>
        <p:xfrm>
          <a:off x="2543919" y="149754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942" y="2504620"/>
            <a:ext cx="4095261" cy="161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571" y="2224640"/>
            <a:ext cx="2166778" cy="1910492"/>
          </a:xfrm>
          <a:prstGeom prst="rect">
            <a:avLst/>
          </a:prstGeom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388" y="4356854"/>
            <a:ext cx="3040261" cy="1673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Rounded Rectangle 4"/>
          <p:cNvSpPr/>
          <p:nvPr/>
        </p:nvSpPr>
        <p:spPr>
          <a:xfrm>
            <a:off x="3543824" y="2937116"/>
            <a:ext cx="1509146" cy="737112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58420" tIns="58420" rIns="58420" bIns="58420" numCol="1" spcCol="1270" anchor="ctr" anchorCtr="0">
            <a:noAutofit/>
          </a:bodyPr>
          <a:lstStyle/>
          <a:p>
            <a:pPr marL="0" marR="0" lvl="0" indent="0" algn="ctr" defTabSz="102235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3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/>
              </a:rPr>
              <a:t>Single Events</a:t>
            </a:r>
          </a:p>
        </p:txBody>
      </p:sp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697" y="4820381"/>
            <a:ext cx="1508923" cy="128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700808"/>
            <a:ext cx="5232258" cy="403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88" y="1723547"/>
            <a:ext cx="7800341" cy="426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380771" y="4824429"/>
            <a:ext cx="2459200" cy="1754327"/>
          </a:xfrm>
          <a:prstGeom prst="rect">
            <a:avLst/>
          </a:prstGeom>
          <a:solidFill>
            <a:sysClr val="window" lastClr="FFFFFF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</a:rPr>
              <a:t>Cumulative </a:t>
            </a:r>
          </a:p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  <a:t>Effects with time</a:t>
            </a:r>
            <a:b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</a:br>
            <a:r>
              <a: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  <a:t>Critical for injection</a:t>
            </a: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  <a:t> lines</a:t>
            </a:r>
            <a:b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</a:br>
            <a:r>
              <a:rPr kumimoji="0" lang="en-GB" sz="1800" b="0" i="0" u="none" strike="noStrike" kern="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</a:rPr>
              <a:t>From performance worsening… to damage</a:t>
            </a:r>
            <a:endParaRPr kumimoji="0" lang="en-GB" sz="18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24199" y="1137518"/>
            <a:ext cx="195438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 defTabSz="457200"/>
            <a:r>
              <a:rPr lang="en-GB" dirty="0" smtClean="0">
                <a:solidFill>
                  <a:srgbClr val="FF0000"/>
                </a:solidFill>
                <a:latin typeface="Cambria"/>
              </a:rPr>
              <a:t>Stochastic</a:t>
            </a:r>
          </a:p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mbria"/>
              </a:rPr>
              <a:t>Immediate effects</a:t>
            </a:r>
          </a:p>
          <a:p>
            <a:pPr algn="ctr" defTabSz="457200"/>
            <a:r>
              <a:rPr lang="en-GB" dirty="0" smtClean="0">
                <a:solidFill>
                  <a:prstClr val="black"/>
                </a:solidFill>
                <a:latin typeface="Cambria"/>
              </a:rPr>
              <a:t>Bit flip, rupture…</a:t>
            </a:r>
            <a:endParaRPr lang="en-GB" dirty="0">
              <a:solidFill>
                <a:prstClr val="black"/>
              </a:solidFill>
              <a:latin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54286958"/>
      </p:ext>
    </p:extLst>
  </p:cSld>
  <p:clrMapOvr>
    <a:masterClrMapping/>
  </p:clrMapOvr>
  <p:transition xmlns:p14="http://schemas.microsoft.com/office/powerpoint/2010/main" spd="med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p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Chamonix-EHB">
  <a:themeElements>
    <a:clrScheme name="Pixel 13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CC00CC"/>
      </a:hlink>
      <a:folHlink>
        <a:srgbClr val="CCCCE6"/>
      </a:folHlink>
    </a:clrScheme>
    <a:fontScheme name="Pixel">
      <a:majorFont>
        <a:latin typeface="Arial Unicode MS"/>
        <a:ea typeface=""/>
        <a:cs typeface=""/>
      </a:majorFont>
      <a:minorFont>
        <a:latin typeface="Arial Unicode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/>
      <a:bodyPr vert="horz" wrap="none" rtlCol="0">
        <a:normAutofit/>
      </a:bodyPr>
      <a:lstStyle>
        <a:defPPr marR="0" algn="ctr" defTabSz="914400" rtl="0" eaLnBrk="1" fontAlgn="auto" latinLnBrk="0" hangingPunct="1">
          <a:lnSpc>
            <a:spcPct val="100000"/>
          </a:lnSpc>
          <a:spcBef>
            <a:spcPts val="600"/>
          </a:spcBef>
          <a:spcAft>
            <a:spcPts val="0"/>
          </a:spcAft>
          <a:buClr>
            <a:srgbClr val="0000FF"/>
          </a:buClr>
          <a:buSzPct val="76000"/>
          <a:tabLst/>
          <a:defRPr kumimoji="0" b="0" i="0" u="none" strike="noStrike" kern="1200" cap="none" spc="0" normalizeH="0" baseline="0" noProof="0" dirty="0" smtClean="0">
            <a:ln>
              <a:noFill/>
            </a:ln>
            <a:solidFill>
              <a:srgbClr val="EF8A03"/>
            </a:solidFill>
            <a:effectLst/>
            <a:uLnTx/>
            <a:uFillTx/>
            <a:latin typeface="Gill Sans MT"/>
          </a:defRPr>
        </a:defPPr>
      </a:lstStyle>
    </a:txDef>
  </a:objectDefaults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3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CC00CC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22046</TotalTime>
  <Words>980</Words>
  <Application>Microsoft Macintosh PowerPoint</Application>
  <PresentationFormat>On-screen Show (4:3)</PresentationFormat>
  <Paragraphs>302</Paragraphs>
  <Slides>31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Chamonix-EHB</vt:lpstr>
      <vt:lpstr>Equation</vt:lpstr>
      <vt:lpstr>Shielding of the Electronics in the Tunnel</vt:lpstr>
      <vt:lpstr>What are we talking about?</vt:lpstr>
      <vt:lpstr>What are we talking about?</vt:lpstr>
      <vt:lpstr>Outline</vt:lpstr>
      <vt:lpstr>Ingredients for R2E studies</vt:lpstr>
      <vt:lpstr>High-Energy Particle Interactions</vt:lpstr>
      <vt:lpstr>Radiation Areas and Sources</vt:lpstr>
      <vt:lpstr>Radiation source for lepton machine</vt:lpstr>
      <vt:lpstr>Electronics: Radiation Effects</vt:lpstr>
      <vt:lpstr>Radiation Physics/Effects/Monitoring</vt:lpstr>
      <vt:lpstr>CERN Radiation Levels</vt:lpstr>
      <vt:lpstr>Mitigation Options</vt:lpstr>
      <vt:lpstr>R2E Project Building Blocks</vt:lpstr>
      <vt:lpstr>Selected energy deposition studies for LHC</vt:lpstr>
      <vt:lpstr>FCC arc cell model in FLUKA</vt:lpstr>
      <vt:lpstr>Synchrotron radiation: generalities</vt:lpstr>
      <vt:lpstr>Synchrotron radiation: FCC-ee case</vt:lpstr>
      <vt:lpstr>Radiation field in the FCC tunnel</vt:lpstr>
      <vt:lpstr>SEE</vt:lpstr>
      <vt:lpstr>NIEL</vt:lpstr>
      <vt:lpstr>TID</vt:lpstr>
      <vt:lpstr>Radiation levels in FCC-e+e-</vt:lpstr>
      <vt:lpstr>Conclusions</vt:lpstr>
      <vt:lpstr>PowerPoint Presentation</vt:lpstr>
      <vt:lpstr>Relevant FLUKA capabilities</vt:lpstr>
      <vt:lpstr>Energy deposition on FCC elements</vt:lpstr>
      <vt:lpstr>PowerPoint Presentation</vt:lpstr>
      <vt:lpstr>PowerPoint Presentation</vt:lpstr>
      <vt:lpstr>PowerPoint Presentation</vt:lpstr>
      <vt:lpstr>RadMon System in the LHC</vt:lpstr>
      <vt:lpstr>Test Facilities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for IC Contract December 1st 2009  EN-STI-2009-279-IC   Markus Brugger</dc:title>
  <dc:creator>Markus Brugger</dc:creator>
  <cp:lastModifiedBy>Luigi Salvatore Esposito</cp:lastModifiedBy>
  <cp:revision>1052</cp:revision>
  <dcterms:created xsi:type="dcterms:W3CDTF">2009-11-21T10:54:46Z</dcterms:created>
  <dcterms:modified xsi:type="dcterms:W3CDTF">2014-10-10T15:16:33Z</dcterms:modified>
</cp:coreProperties>
</file>