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8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9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0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1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2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13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1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15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16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17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8" r:id="rId1"/>
    <p:sldMasterId id="2147483692" r:id="rId2"/>
    <p:sldMasterId id="2147483700" r:id="rId3"/>
    <p:sldMasterId id="2147483844" r:id="rId4"/>
    <p:sldMasterId id="2147483871" r:id="rId5"/>
    <p:sldMasterId id="2147483904" r:id="rId6"/>
    <p:sldMasterId id="2147483931" r:id="rId7"/>
    <p:sldMasterId id="2147483958" r:id="rId8"/>
    <p:sldMasterId id="2147483985" r:id="rId9"/>
    <p:sldMasterId id="2147484012" r:id="rId10"/>
    <p:sldMasterId id="2147484039" r:id="rId11"/>
    <p:sldMasterId id="2147484066" r:id="rId12"/>
    <p:sldMasterId id="2147484093" r:id="rId13"/>
    <p:sldMasterId id="2147484120" r:id="rId14"/>
    <p:sldMasterId id="2147484132" r:id="rId15"/>
    <p:sldMasterId id="2147484152" r:id="rId16"/>
    <p:sldMasterId id="2147484161" r:id="rId17"/>
    <p:sldMasterId id="2147484174" r:id="rId18"/>
  </p:sldMasterIdLst>
  <p:notesMasterIdLst>
    <p:notesMasterId r:id="rId64"/>
  </p:notesMasterIdLst>
  <p:handoutMasterIdLst>
    <p:handoutMasterId r:id="rId65"/>
  </p:handoutMasterIdLst>
  <p:sldIdLst>
    <p:sldId id="773" r:id="rId19"/>
    <p:sldId id="811" r:id="rId20"/>
    <p:sldId id="803" r:id="rId21"/>
    <p:sldId id="812" r:id="rId22"/>
    <p:sldId id="810" r:id="rId23"/>
    <p:sldId id="814" r:id="rId24"/>
    <p:sldId id="804" r:id="rId25"/>
    <p:sldId id="805" r:id="rId26"/>
    <p:sldId id="823" r:id="rId27"/>
    <p:sldId id="827" r:id="rId28"/>
    <p:sldId id="828" r:id="rId29"/>
    <p:sldId id="826" r:id="rId30"/>
    <p:sldId id="741" r:id="rId31"/>
    <p:sldId id="689" r:id="rId32"/>
    <p:sldId id="735" r:id="rId33"/>
    <p:sldId id="721" r:id="rId34"/>
    <p:sldId id="808" r:id="rId35"/>
    <p:sldId id="819" r:id="rId36"/>
    <p:sldId id="787" r:id="rId37"/>
    <p:sldId id="788" r:id="rId38"/>
    <p:sldId id="775" r:id="rId39"/>
    <p:sldId id="817" r:id="rId40"/>
    <p:sldId id="813" r:id="rId41"/>
    <p:sldId id="722" r:id="rId42"/>
    <p:sldId id="723" r:id="rId43"/>
    <p:sldId id="724" r:id="rId44"/>
    <p:sldId id="824" r:id="rId45"/>
    <p:sldId id="777" r:id="rId46"/>
    <p:sldId id="778" r:id="rId47"/>
    <p:sldId id="779" r:id="rId48"/>
    <p:sldId id="750" r:id="rId49"/>
    <p:sldId id="751" r:id="rId50"/>
    <p:sldId id="780" r:id="rId51"/>
    <p:sldId id="781" r:id="rId52"/>
    <p:sldId id="752" r:id="rId53"/>
    <p:sldId id="729" r:id="rId54"/>
    <p:sldId id="730" r:id="rId55"/>
    <p:sldId id="785" r:id="rId56"/>
    <p:sldId id="782" r:id="rId57"/>
    <p:sldId id="783" r:id="rId58"/>
    <p:sldId id="815" r:id="rId59"/>
    <p:sldId id="818" r:id="rId60"/>
    <p:sldId id="821" r:id="rId61"/>
    <p:sldId id="829" r:id="rId62"/>
    <p:sldId id="801" r:id="rId63"/>
  </p:sldIdLst>
  <p:sldSz cx="9144000" cy="6858000" type="screen4x3"/>
  <p:notesSz cx="6669088" cy="9926638"/>
  <p:embeddedFontLst>
    <p:embeddedFont>
      <p:font typeface="Cambria" panose="02040503050406030204" pitchFamily="18" charset="0"/>
      <p:regular r:id="rId66"/>
      <p:bold r:id="rId67"/>
      <p:italic r:id="rId68"/>
      <p:boldItalic r:id="rId69"/>
    </p:embeddedFont>
    <p:embeddedFont>
      <p:font typeface="Lucida Bright" panose="02040602050505020304" pitchFamily="18" charset="0"/>
      <p:regular r:id="rId70"/>
      <p:bold r:id="rId71"/>
      <p:italic r:id="rId72"/>
      <p:boldItalic r:id="rId73"/>
    </p:embeddedFont>
    <p:embeddedFont>
      <p:font typeface="Verdana" panose="020B0604030504040204" pitchFamily="34" charset="0"/>
      <p:regular r:id="rId74"/>
      <p:bold r:id="rId75"/>
      <p:italic r:id="rId76"/>
      <p:boldItalic r:id="rId77"/>
    </p:embeddedFont>
    <p:embeddedFont>
      <p:font typeface="ＭＳ Ｐゴシック" panose="020B0600070205080204" pitchFamily="34" charset="-128"/>
      <p:regular r:id="rId78"/>
    </p:embeddedFont>
    <p:embeddedFont>
      <p:font typeface="Gill Sans MT Condensed" panose="020B0506020104020203" pitchFamily="34" charset="0"/>
      <p:regular r:id="rId79"/>
    </p:embeddedFont>
    <p:embeddedFont>
      <p:font typeface="Comic Sans MS" panose="030F0702030302020204" pitchFamily="66" charset="0"/>
      <p:regular r:id="rId80"/>
      <p:bold r:id="rId81"/>
    </p:embeddedFont>
    <p:embeddedFont>
      <p:font typeface="Cambria Math" panose="02040503050406030204" pitchFamily="18" charset="0"/>
      <p:regular r:id="rId82"/>
    </p:embeddedFont>
    <p:embeddedFont>
      <p:font typeface="Calibri" panose="020F0502020204030204" pitchFamily="34" charset="0"/>
      <p:regular r:id="rId83"/>
      <p:bold r:id="rId84"/>
      <p:italic r:id="rId85"/>
      <p:boldItalic r:id="rId86"/>
    </p:embeddedFont>
    <p:embeddedFont>
      <p:font typeface="Arial Black" panose="020B0A04020102020204" pitchFamily="34" charset="0"/>
      <p:bold r:id="rId87"/>
    </p:embeddedFont>
    <p:embeddedFont>
      <p:font typeface="Constantia" panose="02030602050306030303" pitchFamily="18" charset="0"/>
      <p:regular r:id="rId88"/>
      <p:bold r:id="rId89"/>
      <p:italic r:id="rId90"/>
      <p:boldItalic r:id="rId9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nem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8000"/>
    <a:srgbClr val="0000FF"/>
    <a:srgbClr val="FFCC00"/>
    <a:srgbClr val="FF66FF"/>
    <a:srgbClr val="FF00FF"/>
    <a:srgbClr val="0000CC"/>
    <a:srgbClr val="339933"/>
    <a:srgbClr val="00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6" autoAdjust="0"/>
    <p:restoredTop sz="99813" autoAdjust="0"/>
  </p:normalViewPr>
  <p:slideViewPr>
    <p:cSldViewPr>
      <p:cViewPr varScale="1">
        <p:scale>
          <a:sx n="67" d="100"/>
          <a:sy n="67" d="100"/>
        </p:scale>
        <p:origin x="-9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font" Target="fonts/font3.fntdata"/><Relationship Id="rId76" Type="http://schemas.openxmlformats.org/officeDocument/2006/relationships/font" Target="fonts/font11.fntdata"/><Relationship Id="rId84" Type="http://schemas.openxmlformats.org/officeDocument/2006/relationships/font" Target="fonts/font19.fntdata"/><Relationship Id="rId89" Type="http://schemas.openxmlformats.org/officeDocument/2006/relationships/font" Target="fonts/font24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6.fntdata"/><Relationship Id="rId9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87" Type="http://schemas.openxmlformats.org/officeDocument/2006/relationships/font" Target="fonts/font22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82" Type="http://schemas.openxmlformats.org/officeDocument/2006/relationships/font" Target="fonts/font17.fntdata"/><Relationship Id="rId90" Type="http://schemas.openxmlformats.org/officeDocument/2006/relationships/font" Target="fonts/font25.fntdata"/><Relationship Id="rId95" Type="http://schemas.openxmlformats.org/officeDocument/2006/relationships/theme" Target="theme/theme1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font" Target="fonts/font20.fntdata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font" Target="fonts/font2.fntdata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font" Target="fonts/font23.fntdata"/><Relationship Id="rId91" Type="http://schemas.openxmlformats.org/officeDocument/2006/relationships/font" Target="fonts/font26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font" Target="fonts/font21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ern.ch\dfs\Users\m\mike\Documents\MyDocs\LEP3\ohmi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1"/>
          <c:order val="1"/>
          <c:tx>
            <c:v>beam-beam limit</c:v>
          </c:tx>
          <c:spPr>
            <a:ln w="539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xi_plots2!$F$2:$F$13</c:f>
              <c:numCache>
                <c:formatCode>General</c:formatCode>
                <c:ptCount val="12"/>
                <c:pt idx="1">
                  <c:v>100</c:v>
                </c:pt>
                <c:pt idx="2">
                  <c:v>110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175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</c:numCache>
            </c:numRef>
          </c:xVal>
          <c:yVal>
            <c:numRef>
              <c:f>xi_plots2!$AC$2:$AC$13</c:f>
              <c:numCache>
                <c:formatCode>0.000</c:formatCode>
                <c:ptCount val="12"/>
                <c:pt idx="1">
                  <c:v>7.2101587220562952E-2</c:v>
                </c:pt>
                <c:pt idx="2">
                  <c:v>8.0838090697606724E-2</c:v>
                </c:pt>
                <c:pt idx="3">
                  <c:v>8.9735093672165478E-2</c:v>
                </c:pt>
                <c:pt idx="4">
                  <c:v>9.8781780076280634E-2</c:v>
                </c:pt>
                <c:pt idx="5">
                  <c:v>0.10796884811630421</c:v>
                </c:pt>
                <c:pt idx="6">
                  <c:v>0.11728820399887387</c:v>
                </c:pt>
                <c:pt idx="7">
                  <c:v>0.1267327341284081</c:v>
                </c:pt>
                <c:pt idx="8">
                  <c:v>0.14112062254765936</c:v>
                </c:pt>
                <c:pt idx="9">
                  <c:v>0.14597276395986702</c:v>
                </c:pt>
                <c:pt idx="10">
                  <c:v>0.15575756401774835</c:v>
                </c:pt>
                <c:pt idx="11">
                  <c:v>0.16564594926587178</c:v>
                </c:pt>
              </c:numCache>
            </c:numRef>
          </c:yVal>
          <c:smooth val="1"/>
        </c:ser>
        <c:ser>
          <c:idx val="2"/>
          <c:order val="2"/>
          <c:tx>
            <c:v>vertical emittance 2pm, momentum acceptance 2%</c:v>
          </c:tx>
          <c:spPr>
            <a:ln>
              <a:noFill/>
            </a:ln>
          </c:spPr>
          <c:marker>
            <c:symbol val="none"/>
          </c:marker>
          <c:trendline>
            <c:name>vertical emittance 2pm, momentum acceptance 2%</c:name>
            <c:spPr>
              <a:ln w="53975">
                <a:solidFill>
                  <a:srgbClr val="FF0000"/>
                </a:solidFill>
                <a:prstDash val="dashDot"/>
              </a:ln>
            </c:spPr>
            <c:trendlineType val="poly"/>
            <c:order val="3"/>
            <c:dispRSqr val="0"/>
            <c:dispEq val="0"/>
          </c:trendline>
          <c:xVal>
            <c:numRef>
              <c:f>xi_plots2!$F$22:$F$30</c:f>
              <c:numCache>
                <c:formatCode>General</c:formatCode>
                <c:ptCount val="9"/>
                <c:pt idx="0">
                  <c:v>140</c:v>
                </c:pt>
                <c:pt idx="1">
                  <c:v>140</c:v>
                </c:pt>
                <c:pt idx="2">
                  <c:v>160</c:v>
                </c:pt>
                <c:pt idx="3">
                  <c:v>160</c:v>
                </c:pt>
                <c:pt idx="4">
                  <c:v>175</c:v>
                </c:pt>
                <c:pt idx="5">
                  <c:v>175</c:v>
                </c:pt>
                <c:pt idx="6">
                  <c:v>180</c:v>
                </c:pt>
                <c:pt idx="7">
                  <c:v>180</c:v>
                </c:pt>
                <c:pt idx="8">
                  <c:v>200</c:v>
                </c:pt>
              </c:numCache>
            </c:numRef>
          </c:xVal>
          <c:yVal>
            <c:numRef>
              <c:f>xi_plots2!$AC$22:$AC$30</c:f>
              <c:numCache>
                <c:formatCode>0.000</c:formatCode>
                <c:ptCount val="9"/>
                <c:pt idx="0">
                  <c:v>0.22588873788631753</c:v>
                </c:pt>
                <c:pt idx="1">
                  <c:v>0.22588873788631753</c:v>
                </c:pt>
                <c:pt idx="2">
                  <c:v>0.1439291073257952</c:v>
                </c:pt>
                <c:pt idx="3">
                  <c:v>0.1439291073257952</c:v>
                </c:pt>
                <c:pt idx="4">
                  <c:v>0.11174495971544383</c:v>
                </c:pt>
                <c:pt idx="5">
                  <c:v>0.11174495971544383</c:v>
                </c:pt>
                <c:pt idx="6">
                  <c:v>0.10394879973529655</c:v>
                </c:pt>
                <c:pt idx="7">
                  <c:v>0.10394879973529655</c:v>
                </c:pt>
                <c:pt idx="8">
                  <c:v>8.3958645940047233E-2</c:v>
                </c:pt>
              </c:numCache>
            </c:numRef>
          </c:yVal>
          <c:smooth val="1"/>
        </c:ser>
        <c:ser>
          <c:idx val="0"/>
          <c:order val="0"/>
          <c:tx>
            <c:v>vertical emittance 2pm, momentum acceptance 1.5%</c:v>
          </c:tx>
          <c:spPr>
            <a:ln>
              <a:noFill/>
            </a:ln>
          </c:spPr>
          <c:marker>
            <c:symbol val="none"/>
          </c:marker>
          <c:trendline>
            <c:name>vertical emittance 2pm, momentum acceptance 1.5%</c:name>
            <c:spPr>
              <a:ln w="53975">
                <a:solidFill>
                  <a:srgbClr val="0000CC"/>
                </a:solidFill>
                <a:prstDash val="sysDash"/>
              </a:ln>
            </c:spPr>
            <c:trendlineType val="poly"/>
            <c:order val="6"/>
            <c:dispRSqr val="0"/>
            <c:dispEq val="0"/>
          </c:trendline>
          <c:xVal>
            <c:numRef>
              <c:f>xi_plots2!$F$55:$F$65</c:f>
              <c:numCache>
                <c:formatCode>General</c:formatCode>
                <c:ptCount val="11"/>
                <c:pt idx="0">
                  <c:v>120</c:v>
                </c:pt>
                <c:pt idx="1">
                  <c:v>120</c:v>
                </c:pt>
                <c:pt idx="2">
                  <c:v>140</c:v>
                </c:pt>
                <c:pt idx="3">
                  <c:v>140</c:v>
                </c:pt>
                <c:pt idx="4">
                  <c:v>160</c:v>
                </c:pt>
                <c:pt idx="5">
                  <c:v>160</c:v>
                </c:pt>
                <c:pt idx="6">
                  <c:v>175</c:v>
                </c:pt>
                <c:pt idx="7">
                  <c:v>175</c:v>
                </c:pt>
                <c:pt idx="8">
                  <c:v>180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xi_plots2!$AC$55:$AC$65</c:f>
              <c:numCache>
                <c:formatCode>0.000</c:formatCode>
                <c:ptCount val="11"/>
                <c:pt idx="0">
                  <c:v>0.196903014883206</c:v>
                </c:pt>
                <c:pt idx="1">
                  <c:v>0.196903014883206</c:v>
                </c:pt>
                <c:pt idx="2">
                  <c:v>0.11894141508173353</c:v>
                </c:pt>
                <c:pt idx="3">
                  <c:v>0.11894141508173353</c:v>
                </c:pt>
                <c:pt idx="4">
                  <c:v>8.5457907474690925E-2</c:v>
                </c:pt>
                <c:pt idx="5">
                  <c:v>8.5457907474690925E-2</c:v>
                </c:pt>
                <c:pt idx="6">
                  <c:v>7.1964553662897598E-2</c:v>
                </c:pt>
                <c:pt idx="7">
                  <c:v>7.1964553662897598E-2</c:v>
                </c:pt>
                <c:pt idx="8">
                  <c:v>6.8366325979752743E-2</c:v>
                </c:pt>
                <c:pt idx="9">
                  <c:v>6.8366325979752743E-2</c:v>
                </c:pt>
                <c:pt idx="10">
                  <c:v>5.8671101389056811E-2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986112"/>
        <c:axId val="298996480"/>
      </c:scatterChart>
      <c:valAx>
        <c:axId val="298986112"/>
        <c:scaling>
          <c:orientation val="minMax"/>
          <c:max val="200"/>
          <c:min val="12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energy (GeV)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98996480"/>
        <c:crosses val="autoZero"/>
        <c:crossBetween val="midCat"/>
      </c:valAx>
      <c:valAx>
        <c:axId val="298996480"/>
        <c:scaling>
          <c:orientation val="minMax"/>
          <c:max val="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vertical beam-beam parameter</a:t>
                </a:r>
              </a:p>
            </c:rich>
          </c:tx>
          <c:layout>
            <c:manualLayout>
              <c:xMode val="edge"/>
              <c:yMode val="edge"/>
              <c:x val="3.6231884057971015E-3"/>
              <c:y val="0.14121972960927054"/>
            </c:manualLayout>
          </c:layout>
          <c:overlay val="0"/>
        </c:title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9898611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strRef>
              <c:f>analytic!$AT$1</c:f>
              <c:strCache>
                <c:ptCount val="1"/>
                <c:pt idx="0">
                  <c:v>τbs (mins) telnov</c:v>
                </c:pt>
              </c:strCache>
            </c:strRef>
          </c:tx>
          <c:marker>
            <c:symbol val="none"/>
          </c:marker>
          <c:dPt>
            <c:idx val="9"/>
            <c:bubble3D val="0"/>
            <c:spPr>
              <a:ln w="53975"/>
            </c:spPr>
          </c:dPt>
          <c:dPt>
            <c:idx val="10"/>
            <c:bubble3D val="0"/>
            <c:spPr>
              <a:ln w="53975"/>
            </c:spPr>
          </c:dPt>
          <c:dPt>
            <c:idx val="11"/>
            <c:bubble3D val="0"/>
            <c:spPr>
              <a:ln w="53975"/>
            </c:spPr>
          </c:dPt>
          <c:dPt>
            <c:idx val="12"/>
            <c:bubble3D val="0"/>
            <c:spPr>
              <a:ln w="53975"/>
            </c:spPr>
          </c:dPt>
          <c:dPt>
            <c:idx val="13"/>
            <c:bubble3D val="0"/>
            <c:spPr>
              <a:ln w="53975"/>
            </c:spPr>
          </c:dPt>
          <c:dPt>
            <c:idx val="14"/>
            <c:bubble3D val="0"/>
            <c:spPr>
              <a:ln w="53975"/>
            </c:spPr>
          </c:dPt>
          <c:xVal>
            <c:numRef>
              <c:f>analytic!$AA$2:$AA$16</c:f>
              <c:numCache>
                <c:formatCode>0.000</c:formatCode>
                <c:ptCount val="1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1.4000000000000001</c:v>
                </c:pt>
                <c:pt idx="7">
                  <c:v>1.6</c:v>
                </c:pt>
                <c:pt idx="8">
                  <c:v>1.7999999999999998</c:v>
                </c:pt>
                <c:pt idx="9">
                  <c:v>2</c:v>
                </c:pt>
                <c:pt idx="10">
                  <c:v>2.1999999999999997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</c:v>
                </c:pt>
              </c:numCache>
            </c:numRef>
          </c:xVal>
          <c:yVal>
            <c:numRef>
              <c:f>analytic!$AT$2:$AT$16</c:f>
              <c:numCache>
                <c:formatCode>General</c:formatCode>
                <c:ptCount val="15"/>
                <c:pt idx="0">
                  <c:v>9.9186662603930492E-4</c:v>
                </c:pt>
                <c:pt idx="1">
                  <c:v>3.050608255320384E-3</c:v>
                </c:pt>
                <c:pt idx="2">
                  <c:v>8.1147785006525606E-3</c:v>
                </c:pt>
                <c:pt idx="3">
                  <c:v>2.0343855233334023E-2</c:v>
                </c:pt>
                <c:pt idx="4">
                  <c:v>4.9376578227040363E-2</c:v>
                </c:pt>
                <c:pt idx="5">
                  <c:v>0.11741501334234013</c:v>
                </c:pt>
                <c:pt idx="6">
                  <c:v>0.27529655703971717</c:v>
                </c:pt>
                <c:pt idx="7">
                  <c:v>0.63884736560379585</c:v>
                </c:pt>
                <c:pt idx="8">
                  <c:v>1.4708632553935932</c:v>
                </c:pt>
                <c:pt idx="9">
                  <c:v>3.3654982320662943</c:v>
                </c:pt>
                <c:pt idx="10">
                  <c:v>7.6620286463865988</c:v>
                </c:pt>
                <c:pt idx="11">
                  <c:v>17.371447207535482</c:v>
                </c:pt>
                <c:pt idx="12">
                  <c:v>39.247767107847544</c:v>
                </c:pt>
                <c:pt idx="13">
                  <c:v>88.410770194656848</c:v>
                </c:pt>
                <c:pt idx="14">
                  <c:v>198.64820896964235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analytic!$BA$1</c:f>
              <c:strCache>
                <c:ptCount val="1"/>
                <c:pt idx="0">
                  <c:v>τbs (mins) Anton</c:v>
                </c:pt>
              </c:strCache>
            </c:strRef>
          </c:tx>
          <c:marker>
            <c:symbol val="none"/>
          </c:marker>
          <c:dPt>
            <c:idx val="7"/>
            <c:bubble3D val="0"/>
            <c:spPr>
              <a:ln w="53975"/>
            </c:spPr>
          </c:dPt>
          <c:dPt>
            <c:idx val="8"/>
            <c:bubble3D val="0"/>
            <c:spPr>
              <a:ln w="53975"/>
            </c:spPr>
          </c:dPt>
          <c:dPt>
            <c:idx val="9"/>
            <c:bubble3D val="0"/>
            <c:spPr>
              <a:ln w="53975"/>
            </c:spPr>
          </c:dPt>
          <c:dPt>
            <c:idx val="10"/>
            <c:bubble3D val="0"/>
            <c:spPr>
              <a:ln w="53975"/>
            </c:spPr>
          </c:dPt>
          <c:dPt>
            <c:idx val="11"/>
            <c:bubble3D val="0"/>
            <c:spPr>
              <a:ln w="53975"/>
            </c:spPr>
          </c:dPt>
          <c:dPt>
            <c:idx val="12"/>
            <c:bubble3D val="0"/>
            <c:spPr>
              <a:ln w="53975"/>
            </c:spPr>
          </c:dPt>
          <c:dPt>
            <c:idx val="13"/>
            <c:bubble3D val="0"/>
            <c:spPr>
              <a:ln w="53975"/>
            </c:spPr>
          </c:dPt>
          <c:dPt>
            <c:idx val="14"/>
            <c:bubble3D val="0"/>
            <c:spPr>
              <a:ln w="53975"/>
            </c:spPr>
          </c:dPt>
          <c:xVal>
            <c:numRef>
              <c:f>analytic!$AA$2:$AA$16</c:f>
              <c:numCache>
                <c:formatCode>0.000</c:formatCode>
                <c:ptCount val="1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1.4000000000000001</c:v>
                </c:pt>
                <c:pt idx="7">
                  <c:v>1.6</c:v>
                </c:pt>
                <c:pt idx="8">
                  <c:v>1.7999999999999998</c:v>
                </c:pt>
                <c:pt idx="9">
                  <c:v>2</c:v>
                </c:pt>
                <c:pt idx="10">
                  <c:v>2.1999999999999997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</c:v>
                </c:pt>
              </c:numCache>
            </c:numRef>
          </c:xVal>
          <c:yVal>
            <c:numRef>
              <c:f>analytic!$BA$2:$BA$16</c:f>
              <c:numCache>
                <c:formatCode>0.00E+00</c:formatCode>
                <c:ptCount val="15"/>
                <c:pt idx="0">
                  <c:v>8.9213728187990187E-5</c:v>
                </c:pt>
                <c:pt idx="1">
                  <c:v>3.8663719339611244E-4</c:v>
                </c:pt>
                <c:pt idx="2">
                  <c:v>1.4244273689742847E-3</c:v>
                </c:pt>
                <c:pt idx="3">
                  <c:v>4.9287051631815449E-3</c:v>
                </c:pt>
                <c:pt idx="4">
                  <c:v>1.6496078662308254E-2</c:v>
                </c:pt>
                <c:pt idx="5">
                  <c:v>5.4080839467071977E-2</c:v>
                </c:pt>
                <c:pt idx="6">
                  <c:v>0.17480485267461179</c:v>
                </c:pt>
                <c:pt idx="7">
                  <c:v>0.5592106867008132</c:v>
                </c:pt>
                <c:pt idx="8">
                  <c:v>1.7749023373229813</c:v>
                </c:pt>
                <c:pt idx="9">
                  <c:v>5.5985418755935026</c:v>
                </c:pt>
                <c:pt idx="10">
                  <c:v>17.570846331834684</c:v>
                </c:pt>
                <c:pt idx="11">
                  <c:v>54.917185015077848</c:v>
                </c:pt>
                <c:pt idx="12">
                  <c:v>171.04508357134407</c:v>
                </c:pt>
                <c:pt idx="13">
                  <c:v>531.15857911649766</c:v>
                </c:pt>
                <c:pt idx="14">
                  <c:v>1645.231716808174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'TLEP-t'!$F$1</c:f>
              <c:strCache>
                <c:ptCount val="1"/>
                <c:pt idx="0">
                  <c:v>simulation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9"/>
            <c:spPr>
              <a:noFill/>
              <a:ln>
                <a:solidFill>
                  <a:srgbClr val="0070C0"/>
                </a:solidFill>
              </a:ln>
            </c:spPr>
          </c:marker>
          <c:dPt>
            <c:idx val="0"/>
            <c:marker>
              <c:symbol val="plus"/>
              <c:size val="2"/>
            </c:marker>
            <c:bubble3D val="0"/>
          </c:dPt>
          <c:xVal>
            <c:numRef>
              <c:f>'TLEP-t'!$E$2:$E$257</c:f>
              <c:numCache>
                <c:formatCode>0.00E+00</c:formatCode>
                <c:ptCount val="256"/>
                <c:pt idx="0">
                  <c:v>-2.7888000000000006</c:v>
                </c:pt>
                <c:pt idx="1">
                  <c:v>-2.7678000000000003</c:v>
                </c:pt>
                <c:pt idx="2">
                  <c:v>-2.7454000000000001</c:v>
                </c:pt>
                <c:pt idx="3">
                  <c:v>-2.7230000000000003</c:v>
                </c:pt>
                <c:pt idx="4">
                  <c:v>-2.7020000000000004</c:v>
                </c:pt>
                <c:pt idx="5">
                  <c:v>-2.6796000000000002</c:v>
                </c:pt>
                <c:pt idx="6">
                  <c:v>-2.6572000000000005</c:v>
                </c:pt>
                <c:pt idx="7">
                  <c:v>-2.6362000000000001</c:v>
                </c:pt>
                <c:pt idx="8">
                  <c:v>-2.6138000000000003</c:v>
                </c:pt>
                <c:pt idx="9">
                  <c:v>-2.5928</c:v>
                </c:pt>
                <c:pt idx="10">
                  <c:v>-2.5704000000000002</c:v>
                </c:pt>
                <c:pt idx="11">
                  <c:v>-2.548</c:v>
                </c:pt>
                <c:pt idx="12">
                  <c:v>-2.5270000000000001</c:v>
                </c:pt>
                <c:pt idx="13">
                  <c:v>-2.5046000000000004</c:v>
                </c:pt>
                <c:pt idx="14">
                  <c:v>-2.4822000000000002</c:v>
                </c:pt>
                <c:pt idx="15">
                  <c:v>-2.4611999999999998</c:v>
                </c:pt>
                <c:pt idx="16">
                  <c:v>-2.4388000000000005</c:v>
                </c:pt>
                <c:pt idx="17">
                  <c:v>-2.4178000000000002</c:v>
                </c:pt>
                <c:pt idx="18">
                  <c:v>-2.3954</c:v>
                </c:pt>
                <c:pt idx="19">
                  <c:v>-2.3730000000000002</c:v>
                </c:pt>
                <c:pt idx="20">
                  <c:v>-2.3520000000000003</c:v>
                </c:pt>
                <c:pt idx="21">
                  <c:v>-2.3296000000000001</c:v>
                </c:pt>
                <c:pt idx="22">
                  <c:v>-2.3072000000000004</c:v>
                </c:pt>
                <c:pt idx="23">
                  <c:v>-2.2862</c:v>
                </c:pt>
                <c:pt idx="24">
                  <c:v>-2.2638000000000003</c:v>
                </c:pt>
                <c:pt idx="25">
                  <c:v>-2.2428000000000003</c:v>
                </c:pt>
                <c:pt idx="26">
                  <c:v>-2.2204000000000002</c:v>
                </c:pt>
                <c:pt idx="27">
                  <c:v>-2.198</c:v>
                </c:pt>
                <c:pt idx="28">
                  <c:v>-2.1770000000000005</c:v>
                </c:pt>
                <c:pt idx="29">
                  <c:v>-2.1546000000000003</c:v>
                </c:pt>
                <c:pt idx="30">
                  <c:v>-2.1322000000000001</c:v>
                </c:pt>
                <c:pt idx="31">
                  <c:v>-2.1112000000000002</c:v>
                </c:pt>
                <c:pt idx="32">
                  <c:v>-2.0888</c:v>
                </c:pt>
                <c:pt idx="33">
                  <c:v>-2.0678000000000001</c:v>
                </c:pt>
                <c:pt idx="34">
                  <c:v>-2.0454000000000003</c:v>
                </c:pt>
                <c:pt idx="35">
                  <c:v>-2.0230000000000001</c:v>
                </c:pt>
                <c:pt idx="36">
                  <c:v>-2.0020000000000002</c:v>
                </c:pt>
                <c:pt idx="37">
                  <c:v>-1.9796000000000002</c:v>
                </c:pt>
                <c:pt idx="38">
                  <c:v>-1.9572000000000003</c:v>
                </c:pt>
                <c:pt idx="39">
                  <c:v>-1.9362000000000001</c:v>
                </c:pt>
                <c:pt idx="40">
                  <c:v>-1.9138000000000002</c:v>
                </c:pt>
                <c:pt idx="41">
                  <c:v>-1.8928</c:v>
                </c:pt>
                <c:pt idx="42">
                  <c:v>-1.8704000000000001</c:v>
                </c:pt>
                <c:pt idx="43">
                  <c:v>-1.8480000000000001</c:v>
                </c:pt>
                <c:pt idx="44">
                  <c:v>-1.8270000000000002</c:v>
                </c:pt>
                <c:pt idx="45">
                  <c:v>-1.8046000000000002</c:v>
                </c:pt>
                <c:pt idx="46">
                  <c:v>-1.7822000000000002</c:v>
                </c:pt>
                <c:pt idx="47">
                  <c:v>-1.7612000000000001</c:v>
                </c:pt>
                <c:pt idx="48">
                  <c:v>-1.7388000000000001</c:v>
                </c:pt>
                <c:pt idx="49">
                  <c:v>-1.7178</c:v>
                </c:pt>
                <c:pt idx="50">
                  <c:v>-1.6954</c:v>
                </c:pt>
                <c:pt idx="51">
                  <c:v>-1.673</c:v>
                </c:pt>
                <c:pt idx="52">
                  <c:v>-1.6520000000000004</c:v>
                </c:pt>
                <c:pt idx="53">
                  <c:v>-1.6296000000000002</c:v>
                </c:pt>
                <c:pt idx="54">
                  <c:v>-1.6072000000000002</c:v>
                </c:pt>
                <c:pt idx="55">
                  <c:v>-1.5862000000000001</c:v>
                </c:pt>
                <c:pt idx="56">
                  <c:v>-1.5638000000000001</c:v>
                </c:pt>
                <c:pt idx="57">
                  <c:v>-1.5428000000000002</c:v>
                </c:pt>
                <c:pt idx="58">
                  <c:v>-1.5204</c:v>
                </c:pt>
                <c:pt idx="59">
                  <c:v>-1.498</c:v>
                </c:pt>
                <c:pt idx="60">
                  <c:v>-1.4770000000000003</c:v>
                </c:pt>
                <c:pt idx="61">
                  <c:v>-1.4546000000000001</c:v>
                </c:pt>
                <c:pt idx="62">
                  <c:v>-1.4322000000000001</c:v>
                </c:pt>
                <c:pt idx="63">
                  <c:v>-1.4112000000000002</c:v>
                </c:pt>
                <c:pt idx="64">
                  <c:v>-1.3890800000000003</c:v>
                </c:pt>
                <c:pt idx="65">
                  <c:v>-1.3672400000000002</c:v>
                </c:pt>
                <c:pt idx="66">
                  <c:v>-1.3452600000000001</c:v>
                </c:pt>
                <c:pt idx="67">
                  <c:v>-1.32342</c:v>
                </c:pt>
                <c:pt idx="68">
                  <c:v>-1.3015800000000002</c:v>
                </c:pt>
                <c:pt idx="69">
                  <c:v>-1.2797400000000001</c:v>
                </c:pt>
                <c:pt idx="70">
                  <c:v>-1.2577600000000002</c:v>
                </c:pt>
                <c:pt idx="71">
                  <c:v>-1.2359200000000001</c:v>
                </c:pt>
                <c:pt idx="72">
                  <c:v>-1.2140800000000003</c:v>
                </c:pt>
                <c:pt idx="73">
                  <c:v>-1.1922400000000002</c:v>
                </c:pt>
                <c:pt idx="74">
                  <c:v>-1.1702600000000001</c:v>
                </c:pt>
                <c:pt idx="75">
                  <c:v>-1.14842</c:v>
                </c:pt>
                <c:pt idx="76">
                  <c:v>-1.1265800000000001</c:v>
                </c:pt>
                <c:pt idx="77">
                  <c:v>-1.1047400000000001</c:v>
                </c:pt>
                <c:pt idx="78">
                  <c:v>-1.0827600000000002</c:v>
                </c:pt>
                <c:pt idx="79">
                  <c:v>-1.0609200000000001</c:v>
                </c:pt>
                <c:pt idx="80">
                  <c:v>-1.03908</c:v>
                </c:pt>
                <c:pt idx="81">
                  <c:v>-1.0172400000000001</c:v>
                </c:pt>
                <c:pt idx="82">
                  <c:v>-0.99526000000000014</c:v>
                </c:pt>
                <c:pt idx="83">
                  <c:v>-0.97342000000000017</c:v>
                </c:pt>
                <c:pt idx="84">
                  <c:v>-0.95158000000000009</c:v>
                </c:pt>
                <c:pt idx="85">
                  <c:v>-0.92974000000000012</c:v>
                </c:pt>
                <c:pt idx="86">
                  <c:v>-0.90776000000000012</c:v>
                </c:pt>
                <c:pt idx="87">
                  <c:v>-0.88592000000000015</c:v>
                </c:pt>
                <c:pt idx="88">
                  <c:v>-0.86408000000000007</c:v>
                </c:pt>
                <c:pt idx="89">
                  <c:v>-0.8422400000000001</c:v>
                </c:pt>
                <c:pt idx="90">
                  <c:v>-0.8202600000000001</c:v>
                </c:pt>
                <c:pt idx="91">
                  <c:v>-0.79842000000000013</c:v>
                </c:pt>
                <c:pt idx="92">
                  <c:v>-0.77658000000000005</c:v>
                </c:pt>
                <c:pt idx="93">
                  <c:v>-0.75474000000000008</c:v>
                </c:pt>
                <c:pt idx="94">
                  <c:v>-0.73276000000000008</c:v>
                </c:pt>
                <c:pt idx="95">
                  <c:v>-0.71092000000000011</c:v>
                </c:pt>
                <c:pt idx="96">
                  <c:v>-0.68908000000000003</c:v>
                </c:pt>
                <c:pt idx="97">
                  <c:v>-0.66724000000000006</c:v>
                </c:pt>
                <c:pt idx="98">
                  <c:v>-0.64526000000000006</c:v>
                </c:pt>
                <c:pt idx="99">
                  <c:v>-0.62342000000000009</c:v>
                </c:pt>
                <c:pt idx="100">
                  <c:v>-0.60158</c:v>
                </c:pt>
                <c:pt idx="101">
                  <c:v>-0.57974000000000003</c:v>
                </c:pt>
                <c:pt idx="102">
                  <c:v>-0.55776000000000003</c:v>
                </c:pt>
                <c:pt idx="103">
                  <c:v>-0.53592000000000006</c:v>
                </c:pt>
                <c:pt idx="104">
                  <c:v>-0.51408000000000009</c:v>
                </c:pt>
                <c:pt idx="105">
                  <c:v>-0.49224000000000007</c:v>
                </c:pt>
                <c:pt idx="106">
                  <c:v>-0.47026000000000007</c:v>
                </c:pt>
                <c:pt idx="107">
                  <c:v>-0.44842000000000004</c:v>
                </c:pt>
                <c:pt idx="108">
                  <c:v>-0.42658000000000007</c:v>
                </c:pt>
                <c:pt idx="109">
                  <c:v>-0.40474000000000004</c:v>
                </c:pt>
                <c:pt idx="110">
                  <c:v>-0.38276000000000004</c:v>
                </c:pt>
                <c:pt idx="111">
                  <c:v>-0.36092000000000002</c:v>
                </c:pt>
                <c:pt idx="112">
                  <c:v>-0.33908000000000005</c:v>
                </c:pt>
                <c:pt idx="113">
                  <c:v>-0.31724000000000002</c:v>
                </c:pt>
                <c:pt idx="114">
                  <c:v>-0.29526000000000002</c:v>
                </c:pt>
                <c:pt idx="115">
                  <c:v>-0.27342000000000005</c:v>
                </c:pt>
                <c:pt idx="116">
                  <c:v>-0.25158000000000003</c:v>
                </c:pt>
                <c:pt idx="117">
                  <c:v>-0.22974000000000003</c:v>
                </c:pt>
                <c:pt idx="118">
                  <c:v>-0.20776000000000003</c:v>
                </c:pt>
                <c:pt idx="119">
                  <c:v>-0.18592000000000003</c:v>
                </c:pt>
                <c:pt idx="120">
                  <c:v>-0.16408</c:v>
                </c:pt>
                <c:pt idx="121">
                  <c:v>-0.14224000000000001</c:v>
                </c:pt>
                <c:pt idx="122">
                  <c:v>-0.12031600000000002</c:v>
                </c:pt>
                <c:pt idx="123">
                  <c:v>-9.8434000000000008E-2</c:v>
                </c:pt>
                <c:pt idx="124">
                  <c:v>-7.6566000000000009E-2</c:v>
                </c:pt>
                <c:pt idx="125">
                  <c:v>-5.4684000000000003E-2</c:v>
                </c:pt>
                <c:pt idx="126">
                  <c:v>-3.2816000000000005E-2</c:v>
                </c:pt>
                <c:pt idx="127">
                  <c:v>-1.09368E-2</c:v>
                </c:pt>
                <c:pt idx="128">
                  <c:v>1.09368E-2</c:v>
                </c:pt>
                <c:pt idx="129">
                  <c:v>3.2816000000000005E-2</c:v>
                </c:pt>
                <c:pt idx="130">
                  <c:v>5.4684000000000003E-2</c:v>
                </c:pt>
                <c:pt idx="131">
                  <c:v>7.6566000000000009E-2</c:v>
                </c:pt>
                <c:pt idx="132">
                  <c:v>9.8434000000000008E-2</c:v>
                </c:pt>
                <c:pt idx="133">
                  <c:v>0.12031600000000002</c:v>
                </c:pt>
                <c:pt idx="134">
                  <c:v>0.14224000000000001</c:v>
                </c:pt>
                <c:pt idx="135">
                  <c:v>0.16408</c:v>
                </c:pt>
                <c:pt idx="136">
                  <c:v>0.18592000000000003</c:v>
                </c:pt>
                <c:pt idx="137">
                  <c:v>0.20776000000000003</c:v>
                </c:pt>
                <c:pt idx="138">
                  <c:v>0.22974000000000003</c:v>
                </c:pt>
                <c:pt idx="139">
                  <c:v>0.25158000000000003</c:v>
                </c:pt>
                <c:pt idx="140">
                  <c:v>0.27342000000000005</c:v>
                </c:pt>
                <c:pt idx="141">
                  <c:v>0.29526000000000002</c:v>
                </c:pt>
                <c:pt idx="142">
                  <c:v>0.31724000000000002</c:v>
                </c:pt>
                <c:pt idx="143">
                  <c:v>0.33908000000000005</c:v>
                </c:pt>
                <c:pt idx="144">
                  <c:v>0.36092000000000002</c:v>
                </c:pt>
                <c:pt idx="145">
                  <c:v>0.38276000000000004</c:v>
                </c:pt>
                <c:pt idx="146">
                  <c:v>0.40474000000000004</c:v>
                </c:pt>
                <c:pt idx="147">
                  <c:v>0.42658000000000007</c:v>
                </c:pt>
                <c:pt idx="148">
                  <c:v>0.44842000000000004</c:v>
                </c:pt>
                <c:pt idx="149">
                  <c:v>0.47026000000000007</c:v>
                </c:pt>
                <c:pt idx="150">
                  <c:v>0.49224000000000007</c:v>
                </c:pt>
                <c:pt idx="151">
                  <c:v>0.51408000000000009</c:v>
                </c:pt>
                <c:pt idx="152">
                  <c:v>0.53592000000000006</c:v>
                </c:pt>
                <c:pt idx="153">
                  <c:v>0.55776000000000003</c:v>
                </c:pt>
                <c:pt idx="154">
                  <c:v>0.57974000000000003</c:v>
                </c:pt>
                <c:pt idx="155">
                  <c:v>0.60158</c:v>
                </c:pt>
                <c:pt idx="156">
                  <c:v>0.62342000000000009</c:v>
                </c:pt>
                <c:pt idx="157">
                  <c:v>0.64526000000000006</c:v>
                </c:pt>
                <c:pt idx="158">
                  <c:v>0.66724000000000006</c:v>
                </c:pt>
                <c:pt idx="159">
                  <c:v>0.68908000000000003</c:v>
                </c:pt>
                <c:pt idx="160">
                  <c:v>0.71092000000000011</c:v>
                </c:pt>
                <c:pt idx="161">
                  <c:v>0.73276000000000008</c:v>
                </c:pt>
                <c:pt idx="162">
                  <c:v>0.75474000000000008</c:v>
                </c:pt>
                <c:pt idx="163">
                  <c:v>0.77658000000000005</c:v>
                </c:pt>
                <c:pt idx="164">
                  <c:v>0.79842000000000013</c:v>
                </c:pt>
                <c:pt idx="165">
                  <c:v>0.8202600000000001</c:v>
                </c:pt>
                <c:pt idx="166">
                  <c:v>0.8422400000000001</c:v>
                </c:pt>
                <c:pt idx="167">
                  <c:v>0.86408000000000007</c:v>
                </c:pt>
                <c:pt idx="168">
                  <c:v>0.88592000000000015</c:v>
                </c:pt>
                <c:pt idx="169">
                  <c:v>0.90776000000000012</c:v>
                </c:pt>
                <c:pt idx="170">
                  <c:v>0.92974000000000012</c:v>
                </c:pt>
                <c:pt idx="171">
                  <c:v>0.95158000000000009</c:v>
                </c:pt>
                <c:pt idx="172">
                  <c:v>0.97342000000000017</c:v>
                </c:pt>
                <c:pt idx="173">
                  <c:v>0.99526000000000014</c:v>
                </c:pt>
                <c:pt idx="174">
                  <c:v>1.0172400000000001</c:v>
                </c:pt>
                <c:pt idx="175">
                  <c:v>1.03908</c:v>
                </c:pt>
                <c:pt idx="176">
                  <c:v>1.0609200000000001</c:v>
                </c:pt>
                <c:pt idx="177">
                  <c:v>1.0827600000000002</c:v>
                </c:pt>
                <c:pt idx="178">
                  <c:v>1.1047400000000001</c:v>
                </c:pt>
                <c:pt idx="179">
                  <c:v>1.1265800000000001</c:v>
                </c:pt>
                <c:pt idx="180">
                  <c:v>1.14842</c:v>
                </c:pt>
                <c:pt idx="181">
                  <c:v>1.1702600000000001</c:v>
                </c:pt>
                <c:pt idx="182">
                  <c:v>1.1922400000000002</c:v>
                </c:pt>
                <c:pt idx="183">
                  <c:v>1.2140800000000003</c:v>
                </c:pt>
                <c:pt idx="184">
                  <c:v>1.2359200000000001</c:v>
                </c:pt>
                <c:pt idx="185">
                  <c:v>1.2577600000000002</c:v>
                </c:pt>
                <c:pt idx="186">
                  <c:v>1.2797400000000001</c:v>
                </c:pt>
                <c:pt idx="187">
                  <c:v>1.3015800000000002</c:v>
                </c:pt>
                <c:pt idx="188">
                  <c:v>1.32342</c:v>
                </c:pt>
                <c:pt idx="189">
                  <c:v>1.3452600000000001</c:v>
                </c:pt>
                <c:pt idx="190">
                  <c:v>1.3672400000000002</c:v>
                </c:pt>
                <c:pt idx="191">
                  <c:v>1.3890800000000003</c:v>
                </c:pt>
                <c:pt idx="192">
                  <c:v>1.4112000000000002</c:v>
                </c:pt>
                <c:pt idx="193">
                  <c:v>1.4322000000000001</c:v>
                </c:pt>
                <c:pt idx="194">
                  <c:v>1.4546000000000001</c:v>
                </c:pt>
                <c:pt idx="195">
                  <c:v>1.4770000000000003</c:v>
                </c:pt>
                <c:pt idx="196">
                  <c:v>1.498</c:v>
                </c:pt>
                <c:pt idx="197">
                  <c:v>1.5204</c:v>
                </c:pt>
                <c:pt idx="198">
                  <c:v>1.5428000000000002</c:v>
                </c:pt>
                <c:pt idx="199">
                  <c:v>1.5638000000000001</c:v>
                </c:pt>
                <c:pt idx="200">
                  <c:v>1.5862000000000001</c:v>
                </c:pt>
                <c:pt idx="201">
                  <c:v>1.6072000000000002</c:v>
                </c:pt>
                <c:pt idx="202">
                  <c:v>1.6296000000000002</c:v>
                </c:pt>
                <c:pt idx="203">
                  <c:v>1.6520000000000004</c:v>
                </c:pt>
                <c:pt idx="204">
                  <c:v>1.673</c:v>
                </c:pt>
                <c:pt idx="205">
                  <c:v>1.6954</c:v>
                </c:pt>
                <c:pt idx="206">
                  <c:v>1.7178</c:v>
                </c:pt>
                <c:pt idx="207">
                  <c:v>1.7388000000000001</c:v>
                </c:pt>
                <c:pt idx="208">
                  <c:v>1.7612000000000001</c:v>
                </c:pt>
                <c:pt idx="209">
                  <c:v>1.7822000000000002</c:v>
                </c:pt>
                <c:pt idx="210">
                  <c:v>1.8046000000000002</c:v>
                </c:pt>
                <c:pt idx="211">
                  <c:v>1.8270000000000002</c:v>
                </c:pt>
                <c:pt idx="212">
                  <c:v>1.8480000000000001</c:v>
                </c:pt>
                <c:pt idx="213">
                  <c:v>1.8704000000000001</c:v>
                </c:pt>
                <c:pt idx="214">
                  <c:v>1.8928</c:v>
                </c:pt>
                <c:pt idx="215">
                  <c:v>1.9138000000000002</c:v>
                </c:pt>
                <c:pt idx="216">
                  <c:v>1.9362000000000001</c:v>
                </c:pt>
                <c:pt idx="217">
                  <c:v>1.9572000000000003</c:v>
                </c:pt>
                <c:pt idx="218">
                  <c:v>1.9796000000000002</c:v>
                </c:pt>
                <c:pt idx="219">
                  <c:v>2.0020000000000002</c:v>
                </c:pt>
                <c:pt idx="220">
                  <c:v>2.0230000000000001</c:v>
                </c:pt>
                <c:pt idx="221">
                  <c:v>2.0454000000000003</c:v>
                </c:pt>
                <c:pt idx="222">
                  <c:v>2.0678000000000001</c:v>
                </c:pt>
                <c:pt idx="223">
                  <c:v>2.0888</c:v>
                </c:pt>
                <c:pt idx="224">
                  <c:v>2.1112000000000002</c:v>
                </c:pt>
                <c:pt idx="225">
                  <c:v>2.1322000000000001</c:v>
                </c:pt>
                <c:pt idx="226">
                  <c:v>2.1546000000000003</c:v>
                </c:pt>
                <c:pt idx="227">
                  <c:v>2.1770000000000005</c:v>
                </c:pt>
                <c:pt idx="228">
                  <c:v>2.198</c:v>
                </c:pt>
                <c:pt idx="229">
                  <c:v>2.2204000000000002</c:v>
                </c:pt>
                <c:pt idx="230">
                  <c:v>2.2428000000000003</c:v>
                </c:pt>
                <c:pt idx="231">
                  <c:v>2.2638000000000003</c:v>
                </c:pt>
                <c:pt idx="232">
                  <c:v>2.2862</c:v>
                </c:pt>
                <c:pt idx="233">
                  <c:v>2.3072000000000004</c:v>
                </c:pt>
                <c:pt idx="234">
                  <c:v>2.3296000000000001</c:v>
                </c:pt>
                <c:pt idx="235">
                  <c:v>2.3520000000000003</c:v>
                </c:pt>
                <c:pt idx="236">
                  <c:v>2.3730000000000002</c:v>
                </c:pt>
                <c:pt idx="237">
                  <c:v>2.3954</c:v>
                </c:pt>
                <c:pt idx="238">
                  <c:v>2.4178000000000002</c:v>
                </c:pt>
                <c:pt idx="239">
                  <c:v>2.4388000000000005</c:v>
                </c:pt>
                <c:pt idx="240">
                  <c:v>2.4611999999999998</c:v>
                </c:pt>
                <c:pt idx="241">
                  <c:v>2.4822000000000002</c:v>
                </c:pt>
                <c:pt idx="242">
                  <c:v>2.5046000000000004</c:v>
                </c:pt>
                <c:pt idx="243">
                  <c:v>2.5270000000000001</c:v>
                </c:pt>
                <c:pt idx="244">
                  <c:v>2.548</c:v>
                </c:pt>
                <c:pt idx="245">
                  <c:v>2.5704000000000002</c:v>
                </c:pt>
                <c:pt idx="246">
                  <c:v>2.5928</c:v>
                </c:pt>
                <c:pt idx="247">
                  <c:v>2.6138000000000003</c:v>
                </c:pt>
                <c:pt idx="248">
                  <c:v>2.6362000000000001</c:v>
                </c:pt>
                <c:pt idx="249">
                  <c:v>2.6572000000000005</c:v>
                </c:pt>
                <c:pt idx="250">
                  <c:v>2.6796000000000002</c:v>
                </c:pt>
                <c:pt idx="251">
                  <c:v>2.7020000000000004</c:v>
                </c:pt>
                <c:pt idx="252">
                  <c:v>2.7230000000000003</c:v>
                </c:pt>
                <c:pt idx="253">
                  <c:v>2.7454000000000001</c:v>
                </c:pt>
                <c:pt idx="254">
                  <c:v>2.7678000000000003</c:v>
                </c:pt>
                <c:pt idx="255">
                  <c:v>2.7888000000000006</c:v>
                </c:pt>
              </c:numCache>
            </c:numRef>
          </c:xVal>
          <c:yVal>
            <c:numRef>
              <c:f>'TLEP-t'!$F$2:$F$257</c:f>
              <c:numCache>
                <c:formatCode>General</c:formatCode>
                <c:ptCount val="2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4.2025600680718637E-2</c:v>
                </c:pt>
                <c:pt idx="129">
                  <c:v>4.7311617071205429E-3</c:v>
                </c:pt>
                <c:pt idx="130">
                  <c:v>1.7483527050855385E-3</c:v>
                </c:pt>
                <c:pt idx="131">
                  <c:v>9.2734536854222678E-4</c:v>
                </c:pt>
                <c:pt idx="132">
                  <c:v>5.9088880495079669E-4</c:v>
                </c:pt>
                <c:pt idx="133">
                  <c:v>4.2192702329943492E-4</c:v>
                </c:pt>
                <c:pt idx="134">
                  <c:v>3.2625256842016946E-4</c:v>
                </c:pt>
                <c:pt idx="135">
                  <c:v>2.6813102231769154E-4</c:v>
                </c:pt>
                <c:pt idx="136">
                  <c:v>2.312361520341252E-4</c:v>
                </c:pt>
                <c:pt idx="137">
                  <c:v>2.075504823203602E-4</c:v>
                </c:pt>
                <c:pt idx="138">
                  <c:v>1.9268147518679984E-4</c:v>
                </c:pt>
                <c:pt idx="139">
                  <c:v>1.8440635151452427E-4</c:v>
                </c:pt>
                <c:pt idx="140">
                  <c:v>1.8124001189636063E-4</c:v>
                </c:pt>
                <c:pt idx="141">
                  <c:v>1.8241082019162727E-4</c:v>
                </c:pt>
                <c:pt idx="142">
                  <c:v>1.8752396242129119E-4</c:v>
                </c:pt>
                <c:pt idx="143">
                  <c:v>1.9667672300927711E-4</c:v>
                </c:pt>
                <c:pt idx="144">
                  <c:v>2.1002994733885588E-4</c:v>
                </c:pt>
                <c:pt idx="145">
                  <c:v>2.2798016918951797E-4</c:v>
                </c:pt>
                <c:pt idx="146">
                  <c:v>2.5114637514587394E-4</c:v>
                </c:pt>
                <c:pt idx="147">
                  <c:v>2.8047621876316973E-4</c:v>
                </c:pt>
                <c:pt idx="148">
                  <c:v>3.1706668298808006E-4</c:v>
                </c:pt>
                <c:pt idx="149">
                  <c:v>3.6225953141827834E-4</c:v>
                </c:pt>
                <c:pt idx="150">
                  <c:v>4.1784070977950801E-4</c:v>
                </c:pt>
                <c:pt idx="151">
                  <c:v>4.8590988619242752E-4</c:v>
                </c:pt>
                <c:pt idx="152">
                  <c:v>5.6897421283125195E-4</c:v>
                </c:pt>
                <c:pt idx="153">
                  <c:v>6.6997543748731434E-4</c:v>
                </c:pt>
                <c:pt idx="154">
                  <c:v>7.9231979858349088E-4</c:v>
                </c:pt>
                <c:pt idx="155">
                  <c:v>9.4017840539537228E-4</c:v>
                </c:pt>
                <c:pt idx="156">
                  <c:v>1.1175577333574201E-3</c:v>
                </c:pt>
                <c:pt idx="157">
                  <c:v>1.3303610935142256E-3</c:v>
                </c:pt>
                <c:pt idx="158">
                  <c:v>1.5831419301746898E-3</c:v>
                </c:pt>
                <c:pt idx="159">
                  <c:v>1.8841733278970006E-3</c:v>
                </c:pt>
                <c:pt idx="160">
                  <c:v>2.2385934078477127E-3</c:v>
                </c:pt>
                <c:pt idx="161">
                  <c:v>2.6559723818089563E-3</c:v>
                </c:pt>
                <c:pt idx="162">
                  <c:v>3.1415731782959192E-3</c:v>
                </c:pt>
                <c:pt idx="163">
                  <c:v>3.7121102361745693E-3</c:v>
                </c:pt>
                <c:pt idx="164">
                  <c:v>4.3758847824615392E-3</c:v>
                </c:pt>
                <c:pt idx="165">
                  <c:v>5.1418165960025091E-3</c:v>
                </c:pt>
                <c:pt idx="166">
                  <c:v>6.0294949028086775E-3</c:v>
                </c:pt>
                <c:pt idx="167">
                  <c:v>7.0601489393898893E-3</c:v>
                </c:pt>
                <c:pt idx="168">
                  <c:v>8.248900376096862E-3</c:v>
                </c:pt>
                <c:pt idx="169">
                  <c:v>9.6143312999690308E-3</c:v>
                </c:pt>
                <c:pt idx="170">
                  <c:v>1.1189660198947425E-2</c:v>
                </c:pt>
                <c:pt idx="171">
                  <c:v>1.2986165990833669E-2</c:v>
                </c:pt>
                <c:pt idx="172">
                  <c:v>1.5063916566251844E-2</c:v>
                </c:pt>
                <c:pt idx="173">
                  <c:v>1.7418896080683813E-2</c:v>
                </c:pt>
                <c:pt idx="174">
                  <c:v>2.0106894792254113E-2</c:v>
                </c:pt>
                <c:pt idx="175">
                  <c:v>2.317947180710982E-2</c:v>
                </c:pt>
                <c:pt idx="176">
                  <c:v>2.6686163315515214E-2</c:v>
                </c:pt>
                <c:pt idx="177">
                  <c:v>3.0717455337824794E-2</c:v>
                </c:pt>
                <c:pt idx="178">
                  <c:v>3.5359991294429322E-2</c:v>
                </c:pt>
                <c:pt idx="179">
                  <c:v>4.0588339106402825E-2</c:v>
                </c:pt>
                <c:pt idx="180">
                  <c:v>4.6574044535893644E-2</c:v>
                </c:pt>
                <c:pt idx="181">
                  <c:v>5.3400682197427024E-2</c:v>
                </c:pt>
                <c:pt idx="182">
                  <c:v>6.0981011967068198E-2</c:v>
                </c:pt>
                <c:pt idx="183">
                  <c:v>6.9540915423270927E-2</c:v>
                </c:pt>
                <c:pt idx="184">
                  <c:v>7.9724067066773527E-2</c:v>
                </c:pt>
                <c:pt idx="185">
                  <c:v>9.0602328277419167E-2</c:v>
                </c:pt>
                <c:pt idx="186">
                  <c:v>0.10314801226269499</c:v>
                </c:pt>
                <c:pt idx="187">
                  <c:v>0.11764823395122516</c:v>
                </c:pt>
                <c:pt idx="188">
                  <c:v>0.13345332983829289</c:v>
                </c:pt>
                <c:pt idx="189">
                  <c:v>0.15177765384066852</c:v>
                </c:pt>
                <c:pt idx="190">
                  <c:v>0.17359421367831207</c:v>
                </c:pt>
                <c:pt idx="191">
                  <c:v>0.19515921434539643</c:v>
                </c:pt>
                <c:pt idx="192">
                  <c:v>0.22240110155601611</c:v>
                </c:pt>
                <c:pt idx="193">
                  <c:v>0.2532234246318546</c:v>
                </c:pt>
                <c:pt idx="194">
                  <c:v>0.28338302803557347</c:v>
                </c:pt>
                <c:pt idx="195">
                  <c:v>0.32392307106536755</c:v>
                </c:pt>
                <c:pt idx="196">
                  <c:v>0.36874568064527996</c:v>
                </c:pt>
                <c:pt idx="197">
                  <c:v>0.41741901361461853</c:v>
                </c:pt>
                <c:pt idx="198">
                  <c:v>0.46869839479851289</c:v>
                </c:pt>
                <c:pt idx="199">
                  <c:v>0.52905497954947012</c:v>
                </c:pt>
                <c:pt idx="200">
                  <c:v>0.59589652826425576</c:v>
                </c:pt>
                <c:pt idx="201">
                  <c:v>0.68253701397792643</c:v>
                </c:pt>
                <c:pt idx="202">
                  <c:v>0.75803631273453498</c:v>
                </c:pt>
                <c:pt idx="203">
                  <c:v>0.85392217206655707</c:v>
                </c:pt>
                <c:pt idx="204">
                  <c:v>0.97044618811013061</c:v>
                </c:pt>
                <c:pt idx="205">
                  <c:v>1.0978284161149743</c:v>
                </c:pt>
                <c:pt idx="206">
                  <c:v>1.2262759751138268</c:v>
                </c:pt>
                <c:pt idx="207">
                  <c:v>1.3899987960329285</c:v>
                </c:pt>
                <c:pt idx="208">
                  <c:v>1.5498953686243846</c:v>
                </c:pt>
                <c:pt idx="209">
                  <c:v>1.7518069927815121</c:v>
                </c:pt>
                <c:pt idx="210">
                  <c:v>1.9611172473072276</c:v>
                </c:pt>
                <c:pt idx="211">
                  <c:v>2.2340171431162981</c:v>
                </c:pt>
                <c:pt idx="212">
                  <c:v>2.4687453595081825</c:v>
                </c:pt>
                <c:pt idx="213">
                  <c:v>2.774555404241684</c:v>
                </c:pt>
                <c:pt idx="214">
                  <c:v>3.1150389168487282</c:v>
                </c:pt>
                <c:pt idx="215">
                  <c:v>3.5491302064505477</c:v>
                </c:pt>
                <c:pt idx="216">
                  <c:v>4.0668690109328285</c:v>
                </c:pt>
                <c:pt idx="217">
                  <c:v>4.3801128684229242</c:v>
                </c:pt>
                <c:pt idx="218">
                  <c:v>4.98901418228305</c:v>
                </c:pt>
                <c:pt idx="219">
                  <c:v>5.8519588632843655</c:v>
                </c:pt>
                <c:pt idx="220">
                  <c:v>6.247171554275158</c:v>
                </c:pt>
                <c:pt idx="221">
                  <c:v>7.21725757648111</c:v>
                </c:pt>
                <c:pt idx="222">
                  <c:v>7.8438613915107149</c:v>
                </c:pt>
                <c:pt idx="223">
                  <c:v>8.6489869211907227</c:v>
                </c:pt>
                <c:pt idx="224">
                  <c:v>10.351692382411178</c:v>
                </c:pt>
                <c:pt idx="225">
                  <c:v>11.311887840674427</c:v>
                </c:pt>
                <c:pt idx="226">
                  <c:v>12.975958414554906</c:v>
                </c:pt>
                <c:pt idx="227">
                  <c:v>13.462330835439278</c:v>
                </c:pt>
                <c:pt idx="228">
                  <c:v>15.002391355025983</c:v>
                </c:pt>
                <c:pt idx="229">
                  <c:v>17.617413926478534</c:v>
                </c:pt>
                <c:pt idx="230">
                  <c:v>19.129342929632887</c:v>
                </c:pt>
                <c:pt idx="231">
                  <c:v>22.310453689942189</c:v>
                </c:pt>
                <c:pt idx="232">
                  <c:v>21.738073497460082</c:v>
                </c:pt>
                <c:pt idx="233">
                  <c:v>27.081880823613734</c:v>
                </c:pt>
                <c:pt idx="234">
                  <c:v>30.900001858643932</c:v>
                </c:pt>
                <c:pt idx="235">
                  <c:v>34.025839132214493</c:v>
                </c:pt>
                <c:pt idx="236">
                  <c:v>35.666452131938861</c:v>
                </c:pt>
                <c:pt idx="237">
                  <c:v>42.093377529554992</c:v>
                </c:pt>
                <c:pt idx="238">
                  <c:v>52.74813398799089</c:v>
                </c:pt>
                <c:pt idx="239">
                  <c:v>54.79603271826366</c:v>
                </c:pt>
                <c:pt idx="240">
                  <c:v>51.34904946488966</c:v>
                </c:pt>
                <c:pt idx="241">
                  <c:v>70.768125658461813</c:v>
                </c:pt>
                <c:pt idx="242">
                  <c:v>72.885608128103115</c:v>
                </c:pt>
                <c:pt idx="243">
                  <c:v>73.196345691695242</c:v>
                </c:pt>
                <c:pt idx="244">
                  <c:v>79.431557572861919</c:v>
                </c:pt>
                <c:pt idx="245">
                  <c:v>89.80189596499757</c:v>
                </c:pt>
                <c:pt idx="246">
                  <c:v>99.742170626349889</c:v>
                </c:pt>
                <c:pt idx="247">
                  <c:v>109.0368155832231</c:v>
                </c:pt>
                <c:pt idx="248">
                  <c:v>124.64484083596265</c:v>
                </c:pt>
                <c:pt idx="249">
                  <c:v>140.14773445732348</c:v>
                </c:pt>
                <c:pt idx="250">
                  <c:v>162.86270572100315</c:v>
                </c:pt>
                <c:pt idx="251">
                  <c:v>145.58877618039844</c:v>
                </c:pt>
                <c:pt idx="252">
                  <c:v>222.98010506314967</c:v>
                </c:pt>
                <c:pt idx="253">
                  <c:v>195.64223512336721</c:v>
                </c:pt>
                <c:pt idx="254">
                  <c:v>224.24582701062215</c:v>
                </c:pt>
                <c:pt idx="255">
                  <c:v>26.080925263554214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813440"/>
        <c:axId val="120816000"/>
      </c:scatterChart>
      <c:valAx>
        <c:axId val="120813440"/>
        <c:scaling>
          <c:orientation val="minMax"/>
          <c:max val="3"/>
          <c:min val="1.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acceptance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[%]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low"/>
        <c:txPr>
          <a:bodyPr/>
          <a:lstStyle/>
          <a:p>
            <a:pPr>
              <a:defRPr sz="2000"/>
            </a:pPr>
            <a:endParaRPr lang="en-US"/>
          </a:p>
        </c:txPr>
        <c:crossAx val="120816000"/>
        <c:crosses val="autoZero"/>
        <c:crossBetween val="midCat"/>
      </c:valAx>
      <c:valAx>
        <c:axId val="120816000"/>
        <c:scaling>
          <c:logBase val="10"/>
          <c:orientation val="minMax"/>
          <c:max val="1000"/>
          <c:min val="0.1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 lifetime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081344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DA3AE-E742-DA4A-8F3E-905B80A6F1CA}" type="doc">
      <dgm:prSet loTypeId="urn:microsoft.com/office/officeart/2005/8/layout/hChevron3" loCatId="" qsTypeId="urn:microsoft.com/office/officeart/2005/8/quickstyle/simple1" qsCatId="simple" csTypeId="urn:microsoft.com/office/officeart/2005/8/colors/accent4_2" csCatId="accent4" phldr="1"/>
      <dgm:spPr/>
    </dgm:pt>
    <dgm:pt modelId="{D35FAB25-D255-4B40-AE23-2B1ED02D3439}">
      <dgm:prSet phldrT="[Text]"/>
      <dgm:spPr/>
      <dgm:t>
        <a:bodyPr/>
        <a:lstStyle/>
        <a:p>
          <a:r>
            <a:rPr lang="en-US" dirty="0" smtClean="0"/>
            <a:t>1980</a:t>
          </a:r>
          <a:endParaRPr lang="en-US" dirty="0"/>
        </a:p>
      </dgm:t>
    </dgm:pt>
    <dgm:pt modelId="{38AC773F-0B36-FE46-817E-6531EAC113A2}" type="parTrans" cxnId="{E58AC9AF-F722-EA45-8E9B-ABA48EE5D176}">
      <dgm:prSet/>
      <dgm:spPr/>
      <dgm:t>
        <a:bodyPr/>
        <a:lstStyle/>
        <a:p>
          <a:endParaRPr lang="en-US"/>
        </a:p>
      </dgm:t>
    </dgm:pt>
    <dgm:pt modelId="{22F81606-9063-7047-B9E5-0B029F997DD6}" type="sibTrans" cxnId="{E58AC9AF-F722-EA45-8E9B-ABA48EE5D176}">
      <dgm:prSet/>
      <dgm:spPr/>
      <dgm:t>
        <a:bodyPr/>
        <a:lstStyle/>
        <a:p>
          <a:endParaRPr lang="en-US"/>
        </a:p>
      </dgm:t>
    </dgm:pt>
    <dgm:pt modelId="{7785498B-C578-3549-8586-69EFDDAC0D8F}">
      <dgm:prSet phldrT="[Text]"/>
      <dgm:spPr/>
      <dgm:t>
        <a:bodyPr/>
        <a:lstStyle/>
        <a:p>
          <a:r>
            <a:rPr lang="en-US" dirty="0" smtClean="0"/>
            <a:t>1985</a:t>
          </a:r>
          <a:endParaRPr lang="en-US" dirty="0"/>
        </a:p>
      </dgm:t>
    </dgm:pt>
    <dgm:pt modelId="{3F4F6E2E-F0FD-914A-8010-18B06964707D}" type="parTrans" cxnId="{6AC29BD9-9790-9947-BCEC-705C7E9D68F2}">
      <dgm:prSet/>
      <dgm:spPr/>
      <dgm:t>
        <a:bodyPr/>
        <a:lstStyle/>
        <a:p>
          <a:endParaRPr lang="en-US"/>
        </a:p>
      </dgm:t>
    </dgm:pt>
    <dgm:pt modelId="{352A3FCB-9B6C-B64B-8FCB-3493A47AC327}" type="sibTrans" cxnId="{6AC29BD9-9790-9947-BCEC-705C7E9D68F2}">
      <dgm:prSet/>
      <dgm:spPr/>
      <dgm:t>
        <a:bodyPr/>
        <a:lstStyle/>
        <a:p>
          <a:endParaRPr lang="en-US"/>
        </a:p>
      </dgm:t>
    </dgm:pt>
    <dgm:pt modelId="{3FF49E3A-6E56-D24A-9212-3E1F81F2EA02}">
      <dgm:prSet phldrT="[Text]"/>
      <dgm:spPr/>
      <dgm:t>
        <a:bodyPr/>
        <a:lstStyle/>
        <a:p>
          <a:r>
            <a:rPr lang="en-US" dirty="0" smtClean="0"/>
            <a:t>1995</a:t>
          </a:r>
          <a:endParaRPr lang="en-US" dirty="0"/>
        </a:p>
      </dgm:t>
    </dgm:pt>
    <dgm:pt modelId="{73A74C09-03CD-FC43-86E3-DF8800C8EA25}" type="parTrans" cxnId="{35BFAF43-881B-C242-9CFE-04162E19D0CB}">
      <dgm:prSet/>
      <dgm:spPr/>
      <dgm:t>
        <a:bodyPr/>
        <a:lstStyle/>
        <a:p>
          <a:endParaRPr lang="en-US"/>
        </a:p>
      </dgm:t>
    </dgm:pt>
    <dgm:pt modelId="{992773A9-F3B4-A44A-B7A7-8D9C175C7CAF}" type="sibTrans" cxnId="{35BFAF43-881B-C242-9CFE-04162E19D0CB}">
      <dgm:prSet/>
      <dgm:spPr/>
      <dgm:t>
        <a:bodyPr/>
        <a:lstStyle/>
        <a:p>
          <a:endParaRPr lang="en-US"/>
        </a:p>
      </dgm:t>
    </dgm:pt>
    <dgm:pt modelId="{0D4F2FDB-EEF2-CD49-8571-DC9971B16988}">
      <dgm:prSet phldrT="[Text]"/>
      <dgm:spPr/>
      <dgm:t>
        <a:bodyPr/>
        <a:lstStyle/>
        <a:p>
          <a:r>
            <a:rPr lang="en-US" dirty="0" smtClean="0"/>
            <a:t>2000</a:t>
          </a:r>
          <a:endParaRPr lang="en-US" dirty="0"/>
        </a:p>
      </dgm:t>
    </dgm:pt>
    <dgm:pt modelId="{D59BA895-152F-2A43-854D-BE3EF807F559}" type="parTrans" cxnId="{7848570F-D116-1A41-862C-001C9E3A2B56}">
      <dgm:prSet/>
      <dgm:spPr/>
      <dgm:t>
        <a:bodyPr/>
        <a:lstStyle/>
        <a:p>
          <a:endParaRPr lang="en-US"/>
        </a:p>
      </dgm:t>
    </dgm:pt>
    <dgm:pt modelId="{7A1F8876-2852-F54D-859E-6B23C54E2AA0}" type="sibTrans" cxnId="{7848570F-D116-1A41-862C-001C9E3A2B56}">
      <dgm:prSet/>
      <dgm:spPr/>
      <dgm:t>
        <a:bodyPr/>
        <a:lstStyle/>
        <a:p>
          <a:endParaRPr lang="en-US"/>
        </a:p>
      </dgm:t>
    </dgm:pt>
    <dgm:pt modelId="{494261B0-3DC9-1148-9F4D-514CBB63DBC1}">
      <dgm:prSet phldrT="[Text]"/>
      <dgm:spPr/>
      <dgm:t>
        <a:bodyPr/>
        <a:lstStyle/>
        <a:p>
          <a:r>
            <a:rPr lang="en-US" dirty="0" smtClean="0"/>
            <a:t>2005</a:t>
          </a:r>
          <a:endParaRPr lang="en-US" dirty="0"/>
        </a:p>
      </dgm:t>
    </dgm:pt>
    <dgm:pt modelId="{AD70FBA5-AFD3-0D48-BD25-8FD3F945CFDE}" type="parTrans" cxnId="{93836576-7135-4B42-B62D-791E1D6C88EF}">
      <dgm:prSet/>
      <dgm:spPr/>
      <dgm:t>
        <a:bodyPr/>
        <a:lstStyle/>
        <a:p>
          <a:endParaRPr lang="en-US"/>
        </a:p>
      </dgm:t>
    </dgm:pt>
    <dgm:pt modelId="{DA2849EE-0D64-1646-B5E6-0B9094015546}" type="sibTrans" cxnId="{93836576-7135-4B42-B62D-791E1D6C88EF}">
      <dgm:prSet/>
      <dgm:spPr/>
      <dgm:t>
        <a:bodyPr/>
        <a:lstStyle/>
        <a:p>
          <a:endParaRPr lang="en-US"/>
        </a:p>
      </dgm:t>
    </dgm:pt>
    <dgm:pt modelId="{F18A24DE-407C-4D4F-972A-75FA8E2CF709}">
      <dgm:prSet phldrT="[Text]"/>
      <dgm:spPr/>
      <dgm:t>
        <a:bodyPr/>
        <a:lstStyle/>
        <a:p>
          <a:r>
            <a:rPr lang="en-US" dirty="0" smtClean="0"/>
            <a:t>2010</a:t>
          </a:r>
          <a:endParaRPr lang="en-US" dirty="0"/>
        </a:p>
      </dgm:t>
    </dgm:pt>
    <dgm:pt modelId="{0A14E4CD-AD34-524C-ACB4-432C631F9B94}" type="parTrans" cxnId="{5A3AEFEB-3D53-CB4E-8E2E-DF4366201662}">
      <dgm:prSet/>
      <dgm:spPr/>
      <dgm:t>
        <a:bodyPr/>
        <a:lstStyle/>
        <a:p>
          <a:endParaRPr lang="en-US"/>
        </a:p>
      </dgm:t>
    </dgm:pt>
    <dgm:pt modelId="{C4BE7C59-8D07-B842-AB5A-B4681F4EF666}" type="sibTrans" cxnId="{5A3AEFEB-3D53-CB4E-8E2E-DF4366201662}">
      <dgm:prSet/>
      <dgm:spPr/>
      <dgm:t>
        <a:bodyPr/>
        <a:lstStyle/>
        <a:p>
          <a:endParaRPr lang="en-US"/>
        </a:p>
      </dgm:t>
    </dgm:pt>
    <dgm:pt modelId="{BBD331A8-F73F-DE46-B18F-608480FC9485}">
      <dgm:prSet phldrT="[Text]"/>
      <dgm:spPr/>
      <dgm:t>
        <a:bodyPr/>
        <a:lstStyle/>
        <a:p>
          <a:r>
            <a:rPr lang="en-US" dirty="0" smtClean="0"/>
            <a:t>2015</a:t>
          </a:r>
          <a:endParaRPr lang="en-US" dirty="0"/>
        </a:p>
      </dgm:t>
    </dgm:pt>
    <dgm:pt modelId="{6779589F-596C-FB4C-A44D-6AB54CCB4567}" type="parTrans" cxnId="{2A93A562-69A6-2A48-9813-1652419F7F00}">
      <dgm:prSet/>
      <dgm:spPr/>
      <dgm:t>
        <a:bodyPr/>
        <a:lstStyle/>
        <a:p>
          <a:endParaRPr lang="en-US"/>
        </a:p>
      </dgm:t>
    </dgm:pt>
    <dgm:pt modelId="{97690042-07BE-B24A-A443-4EF0D8C7FE51}" type="sibTrans" cxnId="{2A93A562-69A6-2A48-9813-1652419F7F00}">
      <dgm:prSet/>
      <dgm:spPr/>
      <dgm:t>
        <a:bodyPr/>
        <a:lstStyle/>
        <a:p>
          <a:endParaRPr lang="en-US"/>
        </a:p>
      </dgm:t>
    </dgm:pt>
    <dgm:pt modelId="{16282C59-33C6-A648-8E8D-EF6FD612E931}">
      <dgm:prSet phldrT="[Text]"/>
      <dgm:spPr/>
      <dgm:t>
        <a:bodyPr/>
        <a:lstStyle/>
        <a:p>
          <a:r>
            <a:rPr lang="en-US" dirty="0" smtClean="0"/>
            <a:t>2020</a:t>
          </a:r>
          <a:endParaRPr lang="en-US" dirty="0"/>
        </a:p>
      </dgm:t>
    </dgm:pt>
    <dgm:pt modelId="{0FDDC1F5-A697-D147-8677-C5D971B4CA63}" type="parTrans" cxnId="{AC0897CA-C716-674E-9B69-5E0146D49B23}">
      <dgm:prSet/>
      <dgm:spPr/>
      <dgm:t>
        <a:bodyPr/>
        <a:lstStyle/>
        <a:p>
          <a:endParaRPr lang="en-US"/>
        </a:p>
      </dgm:t>
    </dgm:pt>
    <dgm:pt modelId="{3EB6DCC0-97CE-F742-B780-3FAF49A8A23F}" type="sibTrans" cxnId="{AC0897CA-C716-674E-9B69-5E0146D49B23}">
      <dgm:prSet/>
      <dgm:spPr/>
      <dgm:t>
        <a:bodyPr/>
        <a:lstStyle/>
        <a:p>
          <a:endParaRPr lang="en-US"/>
        </a:p>
      </dgm:t>
    </dgm:pt>
    <dgm:pt modelId="{FD28D417-73F4-CC4C-AB8E-9FD010AA58FB}">
      <dgm:prSet phldrT="[Text]"/>
      <dgm:spPr/>
      <dgm:t>
        <a:bodyPr/>
        <a:lstStyle/>
        <a:p>
          <a:r>
            <a:rPr lang="en-US" dirty="0" smtClean="0"/>
            <a:t>2025</a:t>
          </a:r>
          <a:endParaRPr lang="en-US" dirty="0"/>
        </a:p>
      </dgm:t>
    </dgm:pt>
    <dgm:pt modelId="{8BAA936C-490D-B549-A219-B6E0DA05B8C4}" type="parTrans" cxnId="{21F23B04-5E9A-BF4B-8C26-0B317052EBA4}">
      <dgm:prSet/>
      <dgm:spPr/>
      <dgm:t>
        <a:bodyPr/>
        <a:lstStyle/>
        <a:p>
          <a:endParaRPr lang="en-US"/>
        </a:p>
      </dgm:t>
    </dgm:pt>
    <dgm:pt modelId="{BCAA0C0D-1AD1-C542-ACA0-1E87C031B6DC}" type="sibTrans" cxnId="{21F23B04-5E9A-BF4B-8C26-0B317052EBA4}">
      <dgm:prSet/>
      <dgm:spPr/>
      <dgm:t>
        <a:bodyPr/>
        <a:lstStyle/>
        <a:p>
          <a:endParaRPr lang="en-US"/>
        </a:p>
      </dgm:t>
    </dgm:pt>
    <dgm:pt modelId="{6F897560-FB01-904C-8E68-CFA9A6162309}">
      <dgm:prSet phldrT="[Text]"/>
      <dgm:spPr/>
      <dgm:t>
        <a:bodyPr/>
        <a:lstStyle/>
        <a:p>
          <a:r>
            <a:rPr lang="en-US" dirty="0" smtClean="0"/>
            <a:t>2030</a:t>
          </a:r>
          <a:endParaRPr lang="en-US" dirty="0"/>
        </a:p>
      </dgm:t>
    </dgm:pt>
    <dgm:pt modelId="{3D3EA5BA-DC00-004B-9373-88BFD9EEFC5E}" type="parTrans" cxnId="{FD0AA401-AFCD-9B41-A293-641FD9956DE5}">
      <dgm:prSet/>
      <dgm:spPr/>
      <dgm:t>
        <a:bodyPr/>
        <a:lstStyle/>
        <a:p>
          <a:endParaRPr lang="en-US"/>
        </a:p>
      </dgm:t>
    </dgm:pt>
    <dgm:pt modelId="{C3C1514B-40D6-8D4C-AC53-D2D0C53FF8B5}" type="sibTrans" cxnId="{FD0AA401-AFCD-9B41-A293-641FD9956DE5}">
      <dgm:prSet/>
      <dgm:spPr/>
      <dgm:t>
        <a:bodyPr/>
        <a:lstStyle/>
        <a:p>
          <a:endParaRPr lang="en-US"/>
        </a:p>
      </dgm:t>
    </dgm:pt>
    <dgm:pt modelId="{B3FC8077-BF1D-1C4E-83CB-81B4621A23F0}">
      <dgm:prSet phldrT="[Text]"/>
      <dgm:spPr/>
      <dgm:t>
        <a:bodyPr/>
        <a:lstStyle/>
        <a:p>
          <a:r>
            <a:rPr lang="en-US" dirty="0" smtClean="0"/>
            <a:t>2035</a:t>
          </a:r>
          <a:endParaRPr lang="en-US" dirty="0"/>
        </a:p>
      </dgm:t>
    </dgm:pt>
    <dgm:pt modelId="{687E62C2-BF7E-F44F-898F-AFF614F4BF5E}" type="parTrans" cxnId="{BA1DDF22-1751-424A-9A8B-4E186D41B916}">
      <dgm:prSet/>
      <dgm:spPr/>
      <dgm:t>
        <a:bodyPr/>
        <a:lstStyle/>
        <a:p>
          <a:endParaRPr lang="en-US"/>
        </a:p>
      </dgm:t>
    </dgm:pt>
    <dgm:pt modelId="{649D7704-C80B-634F-BAA0-DBB6DEF4EDCC}" type="sibTrans" cxnId="{BA1DDF22-1751-424A-9A8B-4E186D41B916}">
      <dgm:prSet/>
      <dgm:spPr/>
      <dgm:t>
        <a:bodyPr/>
        <a:lstStyle/>
        <a:p>
          <a:endParaRPr lang="en-US"/>
        </a:p>
      </dgm:t>
    </dgm:pt>
    <dgm:pt modelId="{D86C6FFF-3A00-8F4A-98A7-19F52DC1450D}">
      <dgm:prSet phldrT="[Text]"/>
      <dgm:spPr/>
      <dgm:t>
        <a:bodyPr/>
        <a:lstStyle/>
        <a:p>
          <a:r>
            <a:rPr lang="en-US" dirty="0" smtClean="0"/>
            <a:t>1990</a:t>
          </a:r>
          <a:endParaRPr lang="en-US" dirty="0"/>
        </a:p>
      </dgm:t>
    </dgm:pt>
    <dgm:pt modelId="{839B1897-9C81-414D-ADEE-989C89B9D646}" type="parTrans" cxnId="{6439A3A3-128B-CE4D-B024-1669F0373878}">
      <dgm:prSet/>
      <dgm:spPr/>
      <dgm:t>
        <a:bodyPr/>
        <a:lstStyle/>
        <a:p>
          <a:endParaRPr lang="en-US"/>
        </a:p>
      </dgm:t>
    </dgm:pt>
    <dgm:pt modelId="{CB114D0A-65A3-0144-9589-7C25BEDCB853}" type="sibTrans" cxnId="{6439A3A3-128B-CE4D-B024-1669F0373878}">
      <dgm:prSet/>
      <dgm:spPr/>
      <dgm:t>
        <a:bodyPr/>
        <a:lstStyle/>
        <a:p>
          <a:endParaRPr lang="en-US"/>
        </a:p>
      </dgm:t>
    </dgm:pt>
    <dgm:pt modelId="{7914452B-9B97-6445-A268-78AD45F6F2C9}" type="pres">
      <dgm:prSet presAssocID="{D42DA3AE-E742-DA4A-8F3E-905B80A6F1CA}" presName="Name0" presStyleCnt="0">
        <dgm:presLayoutVars>
          <dgm:dir/>
          <dgm:resizeHandles val="exact"/>
        </dgm:presLayoutVars>
      </dgm:prSet>
      <dgm:spPr/>
    </dgm:pt>
    <dgm:pt modelId="{6BBD79BB-90E5-7848-9248-238C5F24D7D4}" type="pres">
      <dgm:prSet presAssocID="{D35FAB25-D255-4B40-AE23-2B1ED02D3439}" presName="parTxOnly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188A54-1866-0644-A14D-C0366DCC4696}" type="pres">
      <dgm:prSet presAssocID="{22F81606-9063-7047-B9E5-0B029F997DD6}" presName="parSpace" presStyleCnt="0"/>
      <dgm:spPr/>
    </dgm:pt>
    <dgm:pt modelId="{B35C4208-5602-974B-8760-779E3EFED7AC}" type="pres">
      <dgm:prSet presAssocID="{7785498B-C578-3549-8586-69EFDDAC0D8F}" presName="parTxOnly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51D5A0-D44D-0748-A509-A55563FC2533}" type="pres">
      <dgm:prSet presAssocID="{352A3FCB-9B6C-B64B-8FCB-3493A47AC327}" presName="parSpace" presStyleCnt="0"/>
      <dgm:spPr/>
    </dgm:pt>
    <dgm:pt modelId="{C7DC7F19-9601-8D43-A8D9-CB5383EFFBB4}" type="pres">
      <dgm:prSet presAssocID="{D86C6FFF-3A00-8F4A-98A7-19F52DC1450D}" presName="parTxOnly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EE48C4-6342-F341-81D6-89385D8B88CB}" type="pres">
      <dgm:prSet presAssocID="{CB114D0A-65A3-0144-9589-7C25BEDCB853}" presName="parSpace" presStyleCnt="0"/>
      <dgm:spPr/>
    </dgm:pt>
    <dgm:pt modelId="{ACE8F057-5345-504A-AB21-FFA35655152D}" type="pres">
      <dgm:prSet presAssocID="{3FF49E3A-6E56-D24A-9212-3E1F81F2EA02}" presName="parTxOnly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1262F2-C05C-E845-A207-90EED1EFE847}" type="pres">
      <dgm:prSet presAssocID="{992773A9-F3B4-A44A-B7A7-8D9C175C7CAF}" presName="parSpace" presStyleCnt="0"/>
      <dgm:spPr/>
    </dgm:pt>
    <dgm:pt modelId="{D78F976A-79F4-3F47-98D6-B60E8AAA640D}" type="pres">
      <dgm:prSet presAssocID="{0D4F2FDB-EEF2-CD49-8571-DC9971B16988}" presName="parTxOnly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4CF42D-C3A9-0C48-B51E-CFA6A4C42A30}" type="pres">
      <dgm:prSet presAssocID="{7A1F8876-2852-F54D-859E-6B23C54E2AA0}" presName="parSpace" presStyleCnt="0"/>
      <dgm:spPr/>
    </dgm:pt>
    <dgm:pt modelId="{A6650731-7674-7D44-9FE5-CE5C056EB66A}" type="pres">
      <dgm:prSet presAssocID="{494261B0-3DC9-1148-9F4D-514CBB63DBC1}" presName="parTxOnly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47D316-43FF-CA42-B6C4-08341D22C125}" type="pres">
      <dgm:prSet presAssocID="{DA2849EE-0D64-1646-B5E6-0B9094015546}" presName="parSpace" presStyleCnt="0"/>
      <dgm:spPr/>
    </dgm:pt>
    <dgm:pt modelId="{EDC3A6E5-1F5D-0C43-B58F-B8A106DFE77C}" type="pres">
      <dgm:prSet presAssocID="{F18A24DE-407C-4D4F-972A-75FA8E2CF709}" presName="parTxOnly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352F98-C5F8-434F-9A3C-DAA1A9CCD29E}" type="pres">
      <dgm:prSet presAssocID="{C4BE7C59-8D07-B842-AB5A-B4681F4EF666}" presName="parSpace" presStyleCnt="0"/>
      <dgm:spPr/>
    </dgm:pt>
    <dgm:pt modelId="{8B72C8FC-668B-EF42-B48B-D9F6BC326A08}" type="pres">
      <dgm:prSet presAssocID="{BBD331A8-F73F-DE46-B18F-608480FC9485}" presName="parTxOnly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3E805D-94B1-434E-8CA6-FC35B02D6229}" type="pres">
      <dgm:prSet presAssocID="{97690042-07BE-B24A-A443-4EF0D8C7FE51}" presName="parSpace" presStyleCnt="0"/>
      <dgm:spPr/>
    </dgm:pt>
    <dgm:pt modelId="{A4147B64-7D0C-9E45-8939-2FE73234E454}" type="pres">
      <dgm:prSet presAssocID="{16282C59-33C6-A648-8E8D-EF6FD612E931}" presName="parTxOnly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80AA5-BA6F-734C-9429-82C7659FF575}" type="pres">
      <dgm:prSet presAssocID="{3EB6DCC0-97CE-F742-B780-3FAF49A8A23F}" presName="parSpace" presStyleCnt="0"/>
      <dgm:spPr/>
    </dgm:pt>
    <dgm:pt modelId="{AB550ED0-7CA9-DC4F-8AF2-A0D5FD0BA81C}" type="pres">
      <dgm:prSet presAssocID="{FD28D417-73F4-CC4C-AB8E-9FD010AA58FB}" presName="parTxOnly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C82656-0AD8-9542-AFDB-EBB037813E61}" type="pres">
      <dgm:prSet presAssocID="{BCAA0C0D-1AD1-C542-ACA0-1E87C031B6DC}" presName="parSpace" presStyleCnt="0"/>
      <dgm:spPr/>
    </dgm:pt>
    <dgm:pt modelId="{8F0D88AD-93D2-904F-A399-F1A3F4430C51}" type="pres">
      <dgm:prSet presAssocID="{6F897560-FB01-904C-8E68-CFA9A6162309}" presName="parTxOnly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683756-18BA-4F42-BF63-3FF8EDE73CC7}" type="pres">
      <dgm:prSet presAssocID="{C3C1514B-40D6-8D4C-AC53-D2D0C53FF8B5}" presName="parSpace" presStyleCnt="0"/>
      <dgm:spPr/>
    </dgm:pt>
    <dgm:pt modelId="{03608E6E-7041-B949-B4DD-04E9BB5BDB59}" type="pres">
      <dgm:prSet presAssocID="{B3FC8077-BF1D-1C4E-83CB-81B4621A23F0}" presName="parTxOnly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A3AEFEB-3D53-CB4E-8E2E-DF4366201662}" srcId="{D42DA3AE-E742-DA4A-8F3E-905B80A6F1CA}" destId="{F18A24DE-407C-4D4F-972A-75FA8E2CF709}" srcOrd="6" destOrd="0" parTransId="{0A14E4CD-AD34-524C-ACB4-432C631F9B94}" sibTransId="{C4BE7C59-8D07-B842-AB5A-B4681F4EF666}"/>
    <dgm:cxn modelId="{E58AC9AF-F722-EA45-8E9B-ABA48EE5D176}" srcId="{D42DA3AE-E742-DA4A-8F3E-905B80A6F1CA}" destId="{D35FAB25-D255-4B40-AE23-2B1ED02D3439}" srcOrd="0" destOrd="0" parTransId="{38AC773F-0B36-FE46-817E-6531EAC113A2}" sibTransId="{22F81606-9063-7047-B9E5-0B029F997DD6}"/>
    <dgm:cxn modelId="{6439A3A3-128B-CE4D-B024-1669F0373878}" srcId="{D42DA3AE-E742-DA4A-8F3E-905B80A6F1CA}" destId="{D86C6FFF-3A00-8F4A-98A7-19F52DC1450D}" srcOrd="2" destOrd="0" parTransId="{839B1897-9C81-414D-ADEE-989C89B9D646}" sibTransId="{CB114D0A-65A3-0144-9589-7C25BEDCB853}"/>
    <dgm:cxn modelId="{AC0897CA-C716-674E-9B69-5E0146D49B23}" srcId="{D42DA3AE-E742-DA4A-8F3E-905B80A6F1CA}" destId="{16282C59-33C6-A648-8E8D-EF6FD612E931}" srcOrd="8" destOrd="0" parTransId="{0FDDC1F5-A697-D147-8677-C5D971B4CA63}" sibTransId="{3EB6DCC0-97CE-F742-B780-3FAF49A8A23F}"/>
    <dgm:cxn modelId="{35BFAF43-881B-C242-9CFE-04162E19D0CB}" srcId="{D42DA3AE-E742-DA4A-8F3E-905B80A6F1CA}" destId="{3FF49E3A-6E56-D24A-9212-3E1F81F2EA02}" srcOrd="3" destOrd="0" parTransId="{73A74C09-03CD-FC43-86E3-DF8800C8EA25}" sibTransId="{992773A9-F3B4-A44A-B7A7-8D9C175C7CAF}"/>
    <dgm:cxn modelId="{E57E820F-E869-4783-BDD2-C7E1954C77D3}" type="presOf" srcId="{16282C59-33C6-A648-8E8D-EF6FD612E931}" destId="{A4147B64-7D0C-9E45-8939-2FE73234E454}" srcOrd="0" destOrd="0" presId="urn:microsoft.com/office/officeart/2005/8/layout/hChevron3"/>
    <dgm:cxn modelId="{CE0C8D0C-BE11-4AA0-B856-ABECC78BD4C3}" type="presOf" srcId="{494261B0-3DC9-1148-9F4D-514CBB63DBC1}" destId="{A6650731-7674-7D44-9FE5-CE5C056EB66A}" srcOrd="0" destOrd="0" presId="urn:microsoft.com/office/officeart/2005/8/layout/hChevron3"/>
    <dgm:cxn modelId="{FD0AA401-AFCD-9B41-A293-641FD9956DE5}" srcId="{D42DA3AE-E742-DA4A-8F3E-905B80A6F1CA}" destId="{6F897560-FB01-904C-8E68-CFA9A6162309}" srcOrd="10" destOrd="0" parTransId="{3D3EA5BA-DC00-004B-9373-88BFD9EEFC5E}" sibTransId="{C3C1514B-40D6-8D4C-AC53-D2D0C53FF8B5}"/>
    <dgm:cxn modelId="{93836576-7135-4B42-B62D-791E1D6C88EF}" srcId="{D42DA3AE-E742-DA4A-8F3E-905B80A6F1CA}" destId="{494261B0-3DC9-1148-9F4D-514CBB63DBC1}" srcOrd="5" destOrd="0" parTransId="{AD70FBA5-AFD3-0D48-BD25-8FD3F945CFDE}" sibTransId="{DA2849EE-0D64-1646-B5E6-0B9094015546}"/>
    <dgm:cxn modelId="{9E4B2AC6-C625-4856-A029-3AFF4C73C39E}" type="presOf" srcId="{FD28D417-73F4-CC4C-AB8E-9FD010AA58FB}" destId="{AB550ED0-7CA9-DC4F-8AF2-A0D5FD0BA81C}" srcOrd="0" destOrd="0" presId="urn:microsoft.com/office/officeart/2005/8/layout/hChevron3"/>
    <dgm:cxn modelId="{BF93284D-C6BE-4E85-B8D4-922118069C48}" type="presOf" srcId="{0D4F2FDB-EEF2-CD49-8571-DC9971B16988}" destId="{D78F976A-79F4-3F47-98D6-B60E8AAA640D}" srcOrd="0" destOrd="0" presId="urn:microsoft.com/office/officeart/2005/8/layout/hChevron3"/>
    <dgm:cxn modelId="{8969DBFE-1DBF-4F80-BDE2-0EC03B44E7B3}" type="presOf" srcId="{D42DA3AE-E742-DA4A-8F3E-905B80A6F1CA}" destId="{7914452B-9B97-6445-A268-78AD45F6F2C9}" srcOrd="0" destOrd="0" presId="urn:microsoft.com/office/officeart/2005/8/layout/hChevron3"/>
    <dgm:cxn modelId="{023EC6F2-3C75-40FF-9AB7-B8811CF1D17D}" type="presOf" srcId="{F18A24DE-407C-4D4F-972A-75FA8E2CF709}" destId="{EDC3A6E5-1F5D-0C43-B58F-B8A106DFE77C}" srcOrd="0" destOrd="0" presId="urn:microsoft.com/office/officeart/2005/8/layout/hChevron3"/>
    <dgm:cxn modelId="{4077F541-5871-428D-AFEA-DA0734E0B92A}" type="presOf" srcId="{BBD331A8-F73F-DE46-B18F-608480FC9485}" destId="{8B72C8FC-668B-EF42-B48B-D9F6BC326A08}" srcOrd="0" destOrd="0" presId="urn:microsoft.com/office/officeart/2005/8/layout/hChevron3"/>
    <dgm:cxn modelId="{1B508AB9-AF8A-4C12-A2C9-BE7F5D265660}" type="presOf" srcId="{3FF49E3A-6E56-D24A-9212-3E1F81F2EA02}" destId="{ACE8F057-5345-504A-AB21-FFA35655152D}" srcOrd="0" destOrd="0" presId="urn:microsoft.com/office/officeart/2005/8/layout/hChevron3"/>
    <dgm:cxn modelId="{BA1DDF22-1751-424A-9A8B-4E186D41B916}" srcId="{D42DA3AE-E742-DA4A-8F3E-905B80A6F1CA}" destId="{B3FC8077-BF1D-1C4E-83CB-81B4621A23F0}" srcOrd="11" destOrd="0" parTransId="{687E62C2-BF7E-F44F-898F-AFF614F4BF5E}" sibTransId="{649D7704-C80B-634F-BAA0-DBB6DEF4EDCC}"/>
    <dgm:cxn modelId="{6AC29BD9-9790-9947-BCEC-705C7E9D68F2}" srcId="{D42DA3AE-E742-DA4A-8F3E-905B80A6F1CA}" destId="{7785498B-C578-3549-8586-69EFDDAC0D8F}" srcOrd="1" destOrd="0" parTransId="{3F4F6E2E-F0FD-914A-8010-18B06964707D}" sibTransId="{352A3FCB-9B6C-B64B-8FCB-3493A47AC327}"/>
    <dgm:cxn modelId="{06C4BAD2-A9B0-4CCE-B6E1-CBF1E8A3CDEA}" type="presOf" srcId="{6F897560-FB01-904C-8E68-CFA9A6162309}" destId="{8F0D88AD-93D2-904F-A399-F1A3F4430C51}" srcOrd="0" destOrd="0" presId="urn:microsoft.com/office/officeart/2005/8/layout/hChevron3"/>
    <dgm:cxn modelId="{E53DC1A0-C8C2-4C1A-9A99-FA2CC204F66B}" type="presOf" srcId="{B3FC8077-BF1D-1C4E-83CB-81B4621A23F0}" destId="{03608E6E-7041-B949-B4DD-04E9BB5BDB59}" srcOrd="0" destOrd="0" presId="urn:microsoft.com/office/officeart/2005/8/layout/hChevron3"/>
    <dgm:cxn modelId="{11834F28-BA18-4C0B-B57F-65CD50F10CD8}" type="presOf" srcId="{7785498B-C578-3549-8586-69EFDDAC0D8F}" destId="{B35C4208-5602-974B-8760-779E3EFED7AC}" srcOrd="0" destOrd="0" presId="urn:microsoft.com/office/officeart/2005/8/layout/hChevron3"/>
    <dgm:cxn modelId="{2A93A562-69A6-2A48-9813-1652419F7F00}" srcId="{D42DA3AE-E742-DA4A-8F3E-905B80A6F1CA}" destId="{BBD331A8-F73F-DE46-B18F-608480FC9485}" srcOrd="7" destOrd="0" parTransId="{6779589F-596C-FB4C-A44D-6AB54CCB4567}" sibTransId="{97690042-07BE-B24A-A443-4EF0D8C7FE51}"/>
    <dgm:cxn modelId="{16E92957-ECD4-4019-A403-9E57CF2F720E}" type="presOf" srcId="{D86C6FFF-3A00-8F4A-98A7-19F52DC1450D}" destId="{C7DC7F19-9601-8D43-A8D9-CB5383EFFBB4}" srcOrd="0" destOrd="0" presId="urn:microsoft.com/office/officeart/2005/8/layout/hChevron3"/>
    <dgm:cxn modelId="{AD7F66B1-882D-4D49-8283-B6BBF8828F5D}" type="presOf" srcId="{D35FAB25-D255-4B40-AE23-2B1ED02D3439}" destId="{6BBD79BB-90E5-7848-9248-238C5F24D7D4}" srcOrd="0" destOrd="0" presId="urn:microsoft.com/office/officeart/2005/8/layout/hChevron3"/>
    <dgm:cxn modelId="{7848570F-D116-1A41-862C-001C9E3A2B56}" srcId="{D42DA3AE-E742-DA4A-8F3E-905B80A6F1CA}" destId="{0D4F2FDB-EEF2-CD49-8571-DC9971B16988}" srcOrd="4" destOrd="0" parTransId="{D59BA895-152F-2A43-854D-BE3EF807F559}" sibTransId="{7A1F8876-2852-F54D-859E-6B23C54E2AA0}"/>
    <dgm:cxn modelId="{21F23B04-5E9A-BF4B-8C26-0B317052EBA4}" srcId="{D42DA3AE-E742-DA4A-8F3E-905B80A6F1CA}" destId="{FD28D417-73F4-CC4C-AB8E-9FD010AA58FB}" srcOrd="9" destOrd="0" parTransId="{8BAA936C-490D-B549-A219-B6E0DA05B8C4}" sibTransId="{BCAA0C0D-1AD1-C542-ACA0-1E87C031B6DC}"/>
    <dgm:cxn modelId="{D297C3DF-FED8-4B77-85FB-0D33002E3B81}" type="presParOf" srcId="{7914452B-9B97-6445-A268-78AD45F6F2C9}" destId="{6BBD79BB-90E5-7848-9248-238C5F24D7D4}" srcOrd="0" destOrd="0" presId="urn:microsoft.com/office/officeart/2005/8/layout/hChevron3"/>
    <dgm:cxn modelId="{824F56C2-5211-4655-80EC-3507311A5C63}" type="presParOf" srcId="{7914452B-9B97-6445-A268-78AD45F6F2C9}" destId="{C1188A54-1866-0644-A14D-C0366DCC4696}" srcOrd="1" destOrd="0" presId="urn:microsoft.com/office/officeart/2005/8/layout/hChevron3"/>
    <dgm:cxn modelId="{82020BF6-14D5-4315-9E9E-ABFBCA468BB3}" type="presParOf" srcId="{7914452B-9B97-6445-A268-78AD45F6F2C9}" destId="{B35C4208-5602-974B-8760-779E3EFED7AC}" srcOrd="2" destOrd="0" presId="urn:microsoft.com/office/officeart/2005/8/layout/hChevron3"/>
    <dgm:cxn modelId="{21178DE3-6F52-429F-83E7-8891039EB6E9}" type="presParOf" srcId="{7914452B-9B97-6445-A268-78AD45F6F2C9}" destId="{3851D5A0-D44D-0748-A509-A55563FC2533}" srcOrd="3" destOrd="0" presId="urn:microsoft.com/office/officeart/2005/8/layout/hChevron3"/>
    <dgm:cxn modelId="{AD9DD259-265B-4DF6-ADD2-20E8E875CEAC}" type="presParOf" srcId="{7914452B-9B97-6445-A268-78AD45F6F2C9}" destId="{C7DC7F19-9601-8D43-A8D9-CB5383EFFBB4}" srcOrd="4" destOrd="0" presId="urn:microsoft.com/office/officeart/2005/8/layout/hChevron3"/>
    <dgm:cxn modelId="{1177CF84-CD63-4189-9058-6F19BCE73A1F}" type="presParOf" srcId="{7914452B-9B97-6445-A268-78AD45F6F2C9}" destId="{D5EE48C4-6342-F341-81D6-89385D8B88CB}" srcOrd="5" destOrd="0" presId="urn:microsoft.com/office/officeart/2005/8/layout/hChevron3"/>
    <dgm:cxn modelId="{030693F9-7DC0-4373-954B-D7589C544B14}" type="presParOf" srcId="{7914452B-9B97-6445-A268-78AD45F6F2C9}" destId="{ACE8F057-5345-504A-AB21-FFA35655152D}" srcOrd="6" destOrd="0" presId="urn:microsoft.com/office/officeart/2005/8/layout/hChevron3"/>
    <dgm:cxn modelId="{9B48406A-B0AA-4F26-A563-96F32341A63F}" type="presParOf" srcId="{7914452B-9B97-6445-A268-78AD45F6F2C9}" destId="{ED1262F2-C05C-E845-A207-90EED1EFE847}" srcOrd="7" destOrd="0" presId="urn:microsoft.com/office/officeart/2005/8/layout/hChevron3"/>
    <dgm:cxn modelId="{852D40E7-32F7-4F59-B2DC-0AA1338D0477}" type="presParOf" srcId="{7914452B-9B97-6445-A268-78AD45F6F2C9}" destId="{D78F976A-79F4-3F47-98D6-B60E8AAA640D}" srcOrd="8" destOrd="0" presId="urn:microsoft.com/office/officeart/2005/8/layout/hChevron3"/>
    <dgm:cxn modelId="{0DE639E3-AAC8-45D6-B594-641F089FCB34}" type="presParOf" srcId="{7914452B-9B97-6445-A268-78AD45F6F2C9}" destId="{784CF42D-C3A9-0C48-B51E-CFA6A4C42A30}" srcOrd="9" destOrd="0" presId="urn:microsoft.com/office/officeart/2005/8/layout/hChevron3"/>
    <dgm:cxn modelId="{D273BDF2-3CB5-4A74-BB9C-220493A80280}" type="presParOf" srcId="{7914452B-9B97-6445-A268-78AD45F6F2C9}" destId="{A6650731-7674-7D44-9FE5-CE5C056EB66A}" srcOrd="10" destOrd="0" presId="urn:microsoft.com/office/officeart/2005/8/layout/hChevron3"/>
    <dgm:cxn modelId="{C1C329EB-0222-4BF9-B931-76E9560E4714}" type="presParOf" srcId="{7914452B-9B97-6445-A268-78AD45F6F2C9}" destId="{A747D316-43FF-CA42-B6C4-08341D22C125}" srcOrd="11" destOrd="0" presId="urn:microsoft.com/office/officeart/2005/8/layout/hChevron3"/>
    <dgm:cxn modelId="{F25108C8-A175-43C4-857D-0438082A5955}" type="presParOf" srcId="{7914452B-9B97-6445-A268-78AD45F6F2C9}" destId="{EDC3A6E5-1F5D-0C43-B58F-B8A106DFE77C}" srcOrd="12" destOrd="0" presId="urn:microsoft.com/office/officeart/2005/8/layout/hChevron3"/>
    <dgm:cxn modelId="{C63F022E-605C-4F8B-82EA-E1B966D2D7FA}" type="presParOf" srcId="{7914452B-9B97-6445-A268-78AD45F6F2C9}" destId="{0E352F98-C5F8-434F-9A3C-DAA1A9CCD29E}" srcOrd="13" destOrd="0" presId="urn:microsoft.com/office/officeart/2005/8/layout/hChevron3"/>
    <dgm:cxn modelId="{4ACFE954-E958-4D90-B6C6-E3E2DC374AAB}" type="presParOf" srcId="{7914452B-9B97-6445-A268-78AD45F6F2C9}" destId="{8B72C8FC-668B-EF42-B48B-D9F6BC326A08}" srcOrd="14" destOrd="0" presId="urn:microsoft.com/office/officeart/2005/8/layout/hChevron3"/>
    <dgm:cxn modelId="{AB16C5CE-B771-4AB5-860C-CE9009C64B37}" type="presParOf" srcId="{7914452B-9B97-6445-A268-78AD45F6F2C9}" destId="{E33E805D-94B1-434E-8CA6-FC35B02D6229}" srcOrd="15" destOrd="0" presId="urn:microsoft.com/office/officeart/2005/8/layout/hChevron3"/>
    <dgm:cxn modelId="{C3A92220-8C86-4107-B5DB-0FFB91230E83}" type="presParOf" srcId="{7914452B-9B97-6445-A268-78AD45F6F2C9}" destId="{A4147B64-7D0C-9E45-8939-2FE73234E454}" srcOrd="16" destOrd="0" presId="urn:microsoft.com/office/officeart/2005/8/layout/hChevron3"/>
    <dgm:cxn modelId="{495F8520-EE66-47A4-A7F5-260267DCF79E}" type="presParOf" srcId="{7914452B-9B97-6445-A268-78AD45F6F2C9}" destId="{32080AA5-BA6F-734C-9429-82C7659FF575}" srcOrd="17" destOrd="0" presId="urn:microsoft.com/office/officeart/2005/8/layout/hChevron3"/>
    <dgm:cxn modelId="{B06FC9DF-7239-4DCB-90F9-FAB38EDDF8CB}" type="presParOf" srcId="{7914452B-9B97-6445-A268-78AD45F6F2C9}" destId="{AB550ED0-7CA9-DC4F-8AF2-A0D5FD0BA81C}" srcOrd="18" destOrd="0" presId="urn:microsoft.com/office/officeart/2005/8/layout/hChevron3"/>
    <dgm:cxn modelId="{D35D3732-27EA-4A6C-8CE9-4EC3D35C89A3}" type="presParOf" srcId="{7914452B-9B97-6445-A268-78AD45F6F2C9}" destId="{FEC82656-0AD8-9542-AFDB-EBB037813E61}" srcOrd="19" destOrd="0" presId="urn:microsoft.com/office/officeart/2005/8/layout/hChevron3"/>
    <dgm:cxn modelId="{C7C6F6B9-208D-4EE1-BA91-796FE62CE490}" type="presParOf" srcId="{7914452B-9B97-6445-A268-78AD45F6F2C9}" destId="{8F0D88AD-93D2-904F-A399-F1A3F4430C51}" srcOrd="20" destOrd="0" presId="urn:microsoft.com/office/officeart/2005/8/layout/hChevron3"/>
    <dgm:cxn modelId="{09FE0D79-2203-4C36-89B9-3993EFFC5C1D}" type="presParOf" srcId="{7914452B-9B97-6445-A268-78AD45F6F2C9}" destId="{0E683756-18BA-4F42-BF63-3FF8EDE73CC7}" srcOrd="21" destOrd="0" presId="urn:microsoft.com/office/officeart/2005/8/layout/hChevron3"/>
    <dgm:cxn modelId="{7B136EB9-495A-47DC-9C09-F3D70B77111E}" type="presParOf" srcId="{7914452B-9B97-6445-A268-78AD45F6F2C9}" destId="{03608E6E-7041-B949-B4DD-04E9BB5BDB59}" srcOrd="2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D79BB-90E5-7848-9248-238C5F24D7D4}">
      <dsp:nvSpPr>
        <dsp:cNvPr id="0" name=""/>
        <dsp:cNvSpPr/>
      </dsp:nvSpPr>
      <dsp:spPr>
        <a:xfrm>
          <a:off x="4420" y="177774"/>
          <a:ext cx="820235" cy="32809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1980</a:t>
          </a:r>
          <a:endParaRPr lang="en-US" sz="1400" kern="1200" dirty="0"/>
        </a:p>
      </dsp:txBody>
      <dsp:txXfrm>
        <a:off x="4420" y="177774"/>
        <a:ext cx="738212" cy="328094"/>
      </dsp:txXfrm>
    </dsp:sp>
    <dsp:sp modelId="{B35C4208-5602-974B-8760-779E3EFED7AC}">
      <dsp:nvSpPr>
        <dsp:cNvPr id="0" name=""/>
        <dsp:cNvSpPr/>
      </dsp:nvSpPr>
      <dsp:spPr>
        <a:xfrm>
          <a:off x="660608" y="177774"/>
          <a:ext cx="820235" cy="3280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1985</a:t>
          </a:r>
          <a:endParaRPr lang="en-US" sz="1400" kern="1200" dirty="0"/>
        </a:p>
      </dsp:txBody>
      <dsp:txXfrm>
        <a:off x="824655" y="177774"/>
        <a:ext cx="492141" cy="328094"/>
      </dsp:txXfrm>
    </dsp:sp>
    <dsp:sp modelId="{C7DC7F19-9601-8D43-A8D9-CB5383EFFBB4}">
      <dsp:nvSpPr>
        <dsp:cNvPr id="0" name=""/>
        <dsp:cNvSpPr/>
      </dsp:nvSpPr>
      <dsp:spPr>
        <a:xfrm>
          <a:off x="1316796" y="177774"/>
          <a:ext cx="820235" cy="3280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1990</a:t>
          </a:r>
          <a:endParaRPr lang="en-US" sz="1400" kern="1200" dirty="0"/>
        </a:p>
      </dsp:txBody>
      <dsp:txXfrm>
        <a:off x="1480843" y="177774"/>
        <a:ext cx="492141" cy="328094"/>
      </dsp:txXfrm>
    </dsp:sp>
    <dsp:sp modelId="{ACE8F057-5345-504A-AB21-FFA35655152D}">
      <dsp:nvSpPr>
        <dsp:cNvPr id="0" name=""/>
        <dsp:cNvSpPr/>
      </dsp:nvSpPr>
      <dsp:spPr>
        <a:xfrm>
          <a:off x="1972985" y="177774"/>
          <a:ext cx="820235" cy="3280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1995</a:t>
          </a:r>
          <a:endParaRPr lang="en-US" sz="1400" kern="1200" dirty="0"/>
        </a:p>
      </dsp:txBody>
      <dsp:txXfrm>
        <a:off x="2137032" y="177774"/>
        <a:ext cx="492141" cy="328094"/>
      </dsp:txXfrm>
    </dsp:sp>
    <dsp:sp modelId="{D78F976A-79F4-3F47-98D6-B60E8AAA640D}">
      <dsp:nvSpPr>
        <dsp:cNvPr id="0" name=""/>
        <dsp:cNvSpPr/>
      </dsp:nvSpPr>
      <dsp:spPr>
        <a:xfrm>
          <a:off x="2629173" y="177774"/>
          <a:ext cx="820235" cy="3280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2000</a:t>
          </a:r>
          <a:endParaRPr lang="en-US" sz="1400" kern="1200" dirty="0"/>
        </a:p>
      </dsp:txBody>
      <dsp:txXfrm>
        <a:off x="2793220" y="177774"/>
        <a:ext cx="492141" cy="328094"/>
      </dsp:txXfrm>
    </dsp:sp>
    <dsp:sp modelId="{A6650731-7674-7D44-9FE5-CE5C056EB66A}">
      <dsp:nvSpPr>
        <dsp:cNvPr id="0" name=""/>
        <dsp:cNvSpPr/>
      </dsp:nvSpPr>
      <dsp:spPr>
        <a:xfrm>
          <a:off x="3285361" y="177774"/>
          <a:ext cx="820235" cy="3280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2005</a:t>
          </a:r>
          <a:endParaRPr lang="en-US" sz="1400" kern="1200" dirty="0"/>
        </a:p>
      </dsp:txBody>
      <dsp:txXfrm>
        <a:off x="3449408" y="177774"/>
        <a:ext cx="492141" cy="328094"/>
      </dsp:txXfrm>
    </dsp:sp>
    <dsp:sp modelId="{EDC3A6E5-1F5D-0C43-B58F-B8A106DFE77C}">
      <dsp:nvSpPr>
        <dsp:cNvPr id="0" name=""/>
        <dsp:cNvSpPr/>
      </dsp:nvSpPr>
      <dsp:spPr>
        <a:xfrm>
          <a:off x="3941549" y="177774"/>
          <a:ext cx="820235" cy="3280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2010</a:t>
          </a:r>
          <a:endParaRPr lang="en-US" sz="1400" kern="1200" dirty="0"/>
        </a:p>
      </dsp:txBody>
      <dsp:txXfrm>
        <a:off x="4105596" y="177774"/>
        <a:ext cx="492141" cy="328094"/>
      </dsp:txXfrm>
    </dsp:sp>
    <dsp:sp modelId="{8B72C8FC-668B-EF42-B48B-D9F6BC326A08}">
      <dsp:nvSpPr>
        <dsp:cNvPr id="0" name=""/>
        <dsp:cNvSpPr/>
      </dsp:nvSpPr>
      <dsp:spPr>
        <a:xfrm>
          <a:off x="4597738" y="177774"/>
          <a:ext cx="820235" cy="3280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2015</a:t>
          </a:r>
          <a:endParaRPr lang="en-US" sz="1400" kern="1200" dirty="0"/>
        </a:p>
      </dsp:txBody>
      <dsp:txXfrm>
        <a:off x="4761785" y="177774"/>
        <a:ext cx="492141" cy="328094"/>
      </dsp:txXfrm>
    </dsp:sp>
    <dsp:sp modelId="{A4147B64-7D0C-9E45-8939-2FE73234E454}">
      <dsp:nvSpPr>
        <dsp:cNvPr id="0" name=""/>
        <dsp:cNvSpPr/>
      </dsp:nvSpPr>
      <dsp:spPr>
        <a:xfrm>
          <a:off x="5253926" y="177774"/>
          <a:ext cx="820235" cy="3280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2020</a:t>
          </a:r>
          <a:endParaRPr lang="en-US" sz="1400" kern="1200" dirty="0"/>
        </a:p>
      </dsp:txBody>
      <dsp:txXfrm>
        <a:off x="5417973" y="177774"/>
        <a:ext cx="492141" cy="328094"/>
      </dsp:txXfrm>
    </dsp:sp>
    <dsp:sp modelId="{AB550ED0-7CA9-DC4F-8AF2-A0D5FD0BA81C}">
      <dsp:nvSpPr>
        <dsp:cNvPr id="0" name=""/>
        <dsp:cNvSpPr/>
      </dsp:nvSpPr>
      <dsp:spPr>
        <a:xfrm>
          <a:off x="5910114" y="177774"/>
          <a:ext cx="820235" cy="3280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2025</a:t>
          </a:r>
          <a:endParaRPr lang="en-US" sz="1400" kern="1200" dirty="0"/>
        </a:p>
      </dsp:txBody>
      <dsp:txXfrm>
        <a:off x="6074161" y="177774"/>
        <a:ext cx="492141" cy="328094"/>
      </dsp:txXfrm>
    </dsp:sp>
    <dsp:sp modelId="{8F0D88AD-93D2-904F-A399-F1A3F4430C51}">
      <dsp:nvSpPr>
        <dsp:cNvPr id="0" name=""/>
        <dsp:cNvSpPr/>
      </dsp:nvSpPr>
      <dsp:spPr>
        <a:xfrm>
          <a:off x="6566302" y="177774"/>
          <a:ext cx="820235" cy="3280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2030</a:t>
          </a:r>
          <a:endParaRPr lang="en-US" sz="1400" kern="1200" dirty="0"/>
        </a:p>
      </dsp:txBody>
      <dsp:txXfrm>
        <a:off x="6730349" y="177774"/>
        <a:ext cx="492141" cy="328094"/>
      </dsp:txXfrm>
    </dsp:sp>
    <dsp:sp modelId="{03608E6E-7041-B949-B4DD-04E9BB5BDB59}">
      <dsp:nvSpPr>
        <dsp:cNvPr id="0" name=""/>
        <dsp:cNvSpPr/>
      </dsp:nvSpPr>
      <dsp:spPr>
        <a:xfrm>
          <a:off x="7222491" y="177774"/>
          <a:ext cx="820235" cy="3280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2035</a:t>
          </a:r>
          <a:endParaRPr lang="en-US" sz="1400" kern="1200" dirty="0"/>
        </a:p>
      </dsp:txBody>
      <dsp:txXfrm>
        <a:off x="7386538" y="177774"/>
        <a:ext cx="492141" cy="328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</cdr:x>
      <cdr:y>0.47222</cdr:y>
    </cdr:from>
    <cdr:to>
      <cdr:x>0.25582</cdr:x>
      <cdr:y>0.76389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2448272"/>
          <a:ext cx="91440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spcBef>
              <a:spcPct val="20000"/>
            </a:spcBef>
            <a:spcAft>
              <a:spcPts val="400"/>
            </a:spcAft>
            <a:buClr>
              <a:srgbClr val="0000FF"/>
            </a:buClr>
            <a:buSzPct val="80000"/>
          </a:pPr>
          <a:r>
            <a:rPr lang="en-GB" sz="2400" b="1" dirty="0" smtClean="0">
              <a:solidFill>
                <a:srgbClr val="008000"/>
              </a:solidFill>
            </a:rPr>
            <a:t>be</a:t>
          </a:r>
          <a:r>
            <a:rPr lang="en-GB" sz="2400" b="1" kern="0" dirty="0" smtClean="0">
              <a:solidFill>
                <a:srgbClr val="008000"/>
              </a:solidFill>
              <a:latin typeface="+mn-lt"/>
            </a:rPr>
            <a:t>am-beam limit</a:t>
          </a:r>
        </a:p>
        <a:p xmlns:a="http://schemas.openxmlformats.org/drawingml/2006/main">
          <a:pPr>
            <a:spcBef>
              <a:spcPct val="20000"/>
            </a:spcBef>
            <a:spcAft>
              <a:spcPts val="400"/>
            </a:spcAft>
            <a:buClr>
              <a:srgbClr val="0000FF"/>
            </a:buClr>
            <a:buSzPct val="80000"/>
          </a:pPr>
          <a:r>
            <a:rPr lang="en-GB" sz="2400" b="1" dirty="0" smtClean="0">
              <a:solidFill>
                <a:srgbClr val="008000"/>
              </a:solidFill>
            </a:rPr>
            <a:t>with radiation damping</a:t>
          </a:r>
          <a:endParaRPr lang="en-GB" sz="2400" b="1" kern="0" dirty="0" smtClean="0">
            <a:solidFill>
              <a:srgbClr val="008000"/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10BA0-050A-4997-B1AC-FD3BCC455418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9761C-D337-4915-A6DD-157470CC09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74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32A1A-D26E-42D0-A2DF-B39D9B2C3CCA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04DCD-C511-4B12-9DBB-AC80DD19A4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2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DB7D-11C6-4917-B5FE-01615D2ACADC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24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79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DB7D-11C6-4917-B5FE-01615D2ACADC}" type="slidenum">
              <a:rPr lang="en-GB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15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54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1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48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61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2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DB7D-11C6-4917-B5FE-01615D2ACADC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1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DB7D-11C6-4917-B5FE-01615D2ACADC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2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2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BDC04-82DE-414C-8AF1-057005818799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95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494633-67A9-4E43-ACD1-7A0FAA47A1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4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42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494633-67A9-4E43-ACD1-7A0FAA47A1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40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7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>
                <a:solidFill>
                  <a:srgbClr val="0C377B"/>
                </a:solidFill>
              </a:rPr>
              <a:t>D. Schulte</a:t>
            </a:r>
            <a:endParaRPr lang="en-US">
              <a:solidFill>
                <a:srgbClr val="0C37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CERN summer student lectures, 2014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9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842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239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23/07/2014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Higgs Hunting 2014 - Paris - J. Wenninger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52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4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568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715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59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015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569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061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16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747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5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353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732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94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2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9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0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2427-AFE3-4BCF-9038-0FB899F3E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2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92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3630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6352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52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850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86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523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710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48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583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068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539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23/07/2014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Higgs Hunting 2014 - Paris - J. Wenninger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52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4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526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793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8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950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357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806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110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931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944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428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115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5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00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2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826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3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2427-AFE3-4BCF-9038-0FB899F3E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0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8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7074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7819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5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02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561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628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34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815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656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672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705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23/07/2014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Higgs Hunting 2014 - Paris - J. Wenninger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52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4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13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173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66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332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783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1207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1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759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198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165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41828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5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0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5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0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2427-AFE3-4BCF-9038-0FB899F3E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3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14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683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2113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30271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27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71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264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9591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4948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276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8311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0842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23/07/2014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Higgs Hunting 2014 - Paris - J. Wenninger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52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4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468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2462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740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664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318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7841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7865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7984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0415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5209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592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471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4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5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2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2427-AFE3-4BCF-9038-0FB899F3E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7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3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79655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9643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94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838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6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523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9137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840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9530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876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523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1955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23/07/2014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Higgs Hunting 2014 - Paris - J. Wenninger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52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4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32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7896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539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4967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3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7235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9167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6869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553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6033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4101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28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2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8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2427-AFE3-4BCF-9038-0FB899F3E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8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4736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97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1718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70474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22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40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2457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5575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128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0211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34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23/07/2014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Higgs Hunting 2014 - Paris - J. Wenninger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52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4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995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3709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23/07/2014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Higgs Hunting 2014 - Paris - J. Wenninger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52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4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2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9576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8769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096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9209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2823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867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1977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15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5378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8639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4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6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4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2427-AFE3-4BCF-9038-0FB899F3E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9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21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3947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29082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39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5145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4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266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2645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2390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0120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6705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2653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23/07/2014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Higgs Hunting 2014 - Paris - J. Wenninger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52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4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34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333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64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698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9330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3513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2291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4380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2336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522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80049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3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2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8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7827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2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2427-AFE3-4BCF-9038-0FB899F3E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2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58883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9927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6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57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0155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CFA9-AC8D-4BE9-A246-951D2AC9C92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AA9E-457A-4B5B-A863-1D9BBB73B8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5109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CFA9-AC8D-4BE9-A246-951D2AC9C92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AA9E-457A-4B5B-A863-1D9BBB73B8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94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2336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CFA9-AC8D-4BE9-A246-951D2AC9C92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AA9E-457A-4B5B-A863-1D9BBB73B8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4047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CFA9-AC8D-4BE9-A246-951D2AC9C92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AA9E-457A-4B5B-A863-1D9BBB73B8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2093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CFA9-AC8D-4BE9-A246-951D2AC9C92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AA9E-457A-4B5B-A863-1D9BBB73B8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7159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CFA9-AC8D-4BE9-A246-951D2AC9C92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AA9E-457A-4B5B-A863-1D9BBB73B8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4089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CFA9-AC8D-4BE9-A246-951D2AC9C92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AA9E-457A-4B5B-A863-1D9BBB73B8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8096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CFA9-AC8D-4BE9-A246-951D2AC9C92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AA9E-457A-4B5B-A863-1D9BBB73B8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4360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CFA9-AC8D-4BE9-A246-951D2AC9C92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AA9E-457A-4B5B-A863-1D9BBB73B8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7163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CFA9-AC8D-4BE9-A246-951D2AC9C92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AA9E-457A-4B5B-A863-1D9BBB73B8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2113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CFA9-AC8D-4BE9-A246-951D2AC9C92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AA9E-457A-4B5B-A863-1D9BBB73B8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138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88720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9980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686" y="3333751"/>
            <a:ext cx="6432674" cy="1900238"/>
          </a:xfrm>
          <a:prstGeom prst="rect">
            <a:avLst/>
          </a:prstGeom>
        </p:spPr>
        <p:txBody>
          <a:bodyPr lIns="61183" tIns="30591" rIns="61183" bIns="30591"/>
          <a:lstStyle>
            <a:lvl1pPr marL="0" indent="0" algn="ctr">
              <a:buNone/>
              <a:defRPr sz="2400">
                <a:solidFill>
                  <a:schemeClr val="bg2"/>
                </a:solidFill>
                <a:effectLst>
                  <a:outerShdw dist="12700" dir="162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  <a:lvl2pPr marL="58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54668" y="2071688"/>
            <a:ext cx="6429686" cy="116681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ctr">
              <a:buFontTx/>
              <a:buNone/>
              <a:defRPr sz="54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149300"/>
      </p:ext>
    </p:extLst>
  </p:cSld>
  <p:clrMapOvr>
    <a:masterClrMapping/>
  </p:clrMapOvr>
  <p:transition spd="slow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09870"/>
            <a:ext cx="9144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spcAft>
                <a:spcPts val="100"/>
              </a:spcAft>
              <a:defRPr/>
            </a:pPr>
            <a:r>
              <a:rPr lang="en-US" sz="4400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</a:t>
            </a:r>
            <a:b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</a:br>
            <a: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2333732619"/>
      </p:ext>
    </p:extLst>
  </p:cSld>
  <p:clrMapOvr>
    <a:masterClrMapping/>
  </p:clrMapOvr>
  <p:transition spd="slow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12096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defRPr/>
            </a:pPr>
            <a:r>
              <a:rPr lang="en-US" sz="4400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</a:t>
            </a:r>
            <a:b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</a:br>
            <a: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Company Name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930" y="2409871"/>
            <a:ext cx="4571070" cy="212059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defTabSz="585593">
              <a:spcBef>
                <a:spcPts val="0"/>
              </a:spcBef>
              <a:defRPr/>
            </a:pPr>
            <a:r>
              <a:rPr lang="en-US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cs typeface="Cambria"/>
              </a:rPr>
            </a:br>
            <a: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1F497D">
                      <a:lumMod val="75000"/>
                      <a:alpha val="50000"/>
                    </a:srgbClr>
                  </a:outerShdw>
                </a:effectLst>
                <a:latin typeface="Univers LT Std 45 Light"/>
                <a:cs typeface="Univers LT Std 55"/>
              </a:rPr>
              <a:t>Title</a:t>
            </a:r>
            <a:b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1F497D">
                      <a:lumMod val="75000"/>
                      <a:alpha val="50000"/>
                    </a:srgbClr>
                  </a:outerShdw>
                </a:effectLst>
                <a:latin typeface="Univers LT Std 45 Light"/>
                <a:cs typeface="Univers LT Std 55"/>
              </a:rPr>
            </a:br>
            <a: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1F497D">
                      <a:lumMod val="75000"/>
                      <a:alpha val="50000"/>
                    </a:srgbClr>
                  </a:outerShdw>
                </a:effectLst>
                <a:latin typeface="Univers LT Std 45 Light"/>
                <a:cs typeface="Univers LT Std 55"/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3391392513"/>
      </p:ext>
    </p:extLst>
  </p:cSld>
  <p:clrMapOvr>
    <a:masterClrMapping/>
  </p:clrMapOvr>
  <p:transition spd="slow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3079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defRPr/>
            </a:pPr>
            <a:r>
              <a:rPr lang="en-US" sz="4200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2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Title, Company Name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625710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defRPr/>
            </a:pPr>
            <a:r>
              <a:rPr lang="en-US" sz="4200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42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42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2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Title, Company Name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601669"/>
            <a:ext cx="9144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defRPr/>
            </a:pPr>
            <a:r>
              <a:rPr lang="en-US" sz="4200" dirty="0">
                <a:solidFill>
                  <a:srgbClr val="FAF032"/>
                </a:solidFill>
                <a:effectLst>
                  <a:outerShdw dist="25400" dir="5400000" algn="tl" rotWithShape="0">
                    <a:srgbClr val="000000"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Title, Company Name</a:t>
            </a:r>
          </a:p>
        </p:txBody>
      </p:sp>
    </p:spTree>
    <p:extLst>
      <p:ext uri="{BB962C8B-B14F-4D97-AF65-F5344CB8AC3E}">
        <p14:creationId xmlns:p14="http://schemas.microsoft.com/office/powerpoint/2010/main" val="1882825355"/>
      </p:ext>
    </p:extLst>
  </p:cSld>
  <p:clrMapOvr>
    <a:masterClrMapping/>
  </p:clrMapOvr>
  <p:transition spd="slow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132"/>
            <a:ext cx="91440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94914"/>
      </p:ext>
    </p:extLst>
  </p:cSld>
  <p:clrMapOvr>
    <a:masterClrMapping/>
  </p:clrMapOvr>
  <p:transition spd="slow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190500"/>
            <a:ext cx="9144000" cy="97631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ctr">
              <a:buFontTx/>
              <a:buNone/>
              <a:defRPr sz="54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1264285"/>
            <a:ext cx="8275320" cy="5045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245220"/>
      </p:ext>
    </p:extLst>
  </p:cSld>
  <p:clrMapOvr>
    <a:masterClrMapping/>
  </p:clrMapOvr>
  <p:transition spd="slow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61595"/>
      </p:ext>
    </p:extLst>
  </p:cSld>
  <p:clrMapOvr>
    <a:masterClrMapping/>
  </p:clrMapOvr>
  <p:transition spd="slow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686" y="3333751"/>
            <a:ext cx="6432674" cy="1900238"/>
          </a:xfrm>
          <a:prstGeom prst="rect">
            <a:avLst/>
          </a:prstGeom>
        </p:spPr>
        <p:txBody>
          <a:bodyPr lIns="61183" tIns="30591" rIns="61183" bIns="30591"/>
          <a:lstStyle>
            <a:lvl1pPr marL="0" indent="0" algn="ctr">
              <a:buNone/>
              <a:defRPr sz="2400">
                <a:solidFill>
                  <a:schemeClr val="bg2"/>
                </a:solidFill>
                <a:effectLst>
                  <a:outerShdw dist="12700" dir="162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  <a:lvl2pPr marL="58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54668" y="2071688"/>
            <a:ext cx="6429686" cy="116681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ctr">
              <a:buFontTx/>
              <a:buNone/>
              <a:defRPr sz="54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421323"/>
      </p:ext>
    </p:extLst>
  </p:cSld>
  <p:clrMapOvr>
    <a:masterClrMapping/>
  </p:clrMapOvr>
  <p:transition spd="slow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09870"/>
            <a:ext cx="9144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spcAft>
                <a:spcPts val="100"/>
              </a:spcAft>
              <a:defRPr/>
            </a:pPr>
            <a:r>
              <a:rPr lang="en-US" sz="4400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</a:t>
            </a:r>
            <a:b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</a:br>
            <a: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3044502628"/>
      </p:ext>
    </p:extLst>
  </p:cSld>
  <p:clrMapOvr>
    <a:masterClrMapping/>
  </p:clrMapOvr>
  <p:transition spd="slow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12096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defRPr/>
            </a:pPr>
            <a:r>
              <a:rPr lang="en-US" sz="4400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</a:t>
            </a:r>
            <a:b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</a:br>
            <a: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Company Name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930" y="2409871"/>
            <a:ext cx="4571070" cy="212059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defTabSz="585593">
              <a:spcBef>
                <a:spcPts val="0"/>
              </a:spcBef>
              <a:defRPr/>
            </a:pPr>
            <a:r>
              <a:rPr lang="en-US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cs typeface="Cambria"/>
              </a:rPr>
            </a:br>
            <a: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1F497D">
                      <a:lumMod val="75000"/>
                      <a:alpha val="50000"/>
                    </a:srgbClr>
                  </a:outerShdw>
                </a:effectLst>
                <a:latin typeface="Univers LT Std 45 Light"/>
                <a:cs typeface="Univers LT Std 55"/>
              </a:rPr>
              <a:t>Title</a:t>
            </a:r>
            <a:b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1F497D">
                      <a:lumMod val="75000"/>
                      <a:alpha val="50000"/>
                    </a:srgbClr>
                  </a:outerShdw>
                </a:effectLst>
                <a:latin typeface="Univers LT Std 45 Light"/>
                <a:cs typeface="Univers LT Std 55"/>
              </a:rPr>
            </a:br>
            <a: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1F497D">
                      <a:lumMod val="75000"/>
                      <a:alpha val="50000"/>
                    </a:srgbClr>
                  </a:outerShdw>
                </a:effectLst>
                <a:latin typeface="Univers LT Std 45 Light"/>
                <a:cs typeface="Univers LT Std 55"/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20305625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30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8994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3079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defRPr/>
            </a:pPr>
            <a:r>
              <a:rPr lang="en-US" sz="4200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2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Title, Company Name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625710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defRPr/>
            </a:pPr>
            <a:r>
              <a:rPr lang="en-US" sz="4200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42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42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2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Title, Company Name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601669"/>
            <a:ext cx="9144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defRPr/>
            </a:pPr>
            <a:r>
              <a:rPr lang="en-US" sz="4200" dirty="0">
                <a:solidFill>
                  <a:srgbClr val="FAF032"/>
                </a:solidFill>
                <a:effectLst>
                  <a:outerShdw dist="25400" dir="5400000" algn="tl" rotWithShape="0">
                    <a:srgbClr val="000000"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400" dirty="0">
                <a:solidFill>
                  <a:srgbClr val="F5F5F5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Title, Company Name</a:t>
            </a:r>
          </a:p>
        </p:txBody>
      </p:sp>
    </p:spTree>
    <p:extLst>
      <p:ext uri="{BB962C8B-B14F-4D97-AF65-F5344CB8AC3E}">
        <p14:creationId xmlns:p14="http://schemas.microsoft.com/office/powerpoint/2010/main" val="1204361021"/>
      </p:ext>
    </p:extLst>
  </p:cSld>
  <p:clrMapOvr>
    <a:masterClrMapping/>
  </p:clrMapOvr>
  <p:transition spd="slow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132"/>
            <a:ext cx="91440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06662"/>
      </p:ext>
    </p:extLst>
  </p:cSld>
  <p:clrMapOvr>
    <a:masterClrMapping/>
  </p:clrMapOvr>
  <p:transition spd="slow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190500"/>
            <a:ext cx="9144000" cy="97631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ctr">
              <a:buFontTx/>
              <a:buNone/>
              <a:defRPr sz="54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1264285"/>
            <a:ext cx="8275320" cy="5045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11636"/>
      </p:ext>
    </p:extLst>
  </p:cSld>
  <p:clrMapOvr>
    <a:masterClrMapping/>
  </p:clrMapOvr>
  <p:transition spd="slow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4327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2436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4641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840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1850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43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8490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2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5758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5822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6631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9181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/>
          <p:cNvGrpSpPr/>
          <p:nvPr userDrawn="1"/>
        </p:nvGrpSpPr>
        <p:grpSpPr>
          <a:xfrm>
            <a:off x="926482" y="1448844"/>
            <a:ext cx="7200914" cy="3960420"/>
            <a:chOff x="701494" y="1448782"/>
            <a:chExt cx="180096" cy="3960420"/>
          </a:xfrm>
          <a:noFill/>
        </p:grpSpPr>
        <p:sp>
          <p:nvSpPr>
            <p:cNvPr id="86" name="Rectangle 85"/>
            <p:cNvSpPr/>
            <p:nvPr userDrawn="1"/>
          </p:nvSpPr>
          <p:spPr>
            <a:xfrm>
              <a:off x="701590" y="1448782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26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701590" y="1538746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27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701566" y="1628818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28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701566" y="1718782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29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90" name="Rectangle 89"/>
            <p:cNvSpPr/>
            <p:nvPr userDrawn="1"/>
          </p:nvSpPr>
          <p:spPr>
            <a:xfrm>
              <a:off x="701566" y="1808782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30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 userDrawn="1"/>
          </p:nvSpPr>
          <p:spPr>
            <a:xfrm>
              <a:off x="701566" y="1898746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31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701542" y="1988818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32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701542" y="2078782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33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701566" y="2168830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34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95" name="Rectangle 94"/>
            <p:cNvSpPr/>
            <p:nvPr userDrawn="1"/>
          </p:nvSpPr>
          <p:spPr>
            <a:xfrm>
              <a:off x="701566" y="2258794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35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96" name="Rectangle 95"/>
            <p:cNvSpPr/>
            <p:nvPr userDrawn="1"/>
          </p:nvSpPr>
          <p:spPr>
            <a:xfrm>
              <a:off x="701542" y="2348866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36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 userDrawn="1"/>
          </p:nvSpPr>
          <p:spPr>
            <a:xfrm>
              <a:off x="701542" y="2438830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37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98" name="Rectangle 97"/>
            <p:cNvSpPr/>
            <p:nvPr userDrawn="1"/>
          </p:nvSpPr>
          <p:spPr>
            <a:xfrm>
              <a:off x="701542" y="2528830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38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99" name="Rectangle 98"/>
            <p:cNvSpPr/>
            <p:nvPr userDrawn="1"/>
          </p:nvSpPr>
          <p:spPr>
            <a:xfrm>
              <a:off x="701542" y="2618794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39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00" name="Rectangle 99"/>
            <p:cNvSpPr/>
            <p:nvPr userDrawn="1"/>
          </p:nvSpPr>
          <p:spPr>
            <a:xfrm>
              <a:off x="701518" y="2708866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40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 userDrawn="1"/>
          </p:nvSpPr>
          <p:spPr>
            <a:xfrm>
              <a:off x="701518" y="2798830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41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02" name="Rectangle 101"/>
            <p:cNvSpPr/>
            <p:nvPr userDrawn="1"/>
          </p:nvSpPr>
          <p:spPr>
            <a:xfrm>
              <a:off x="701566" y="2888926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42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03" name="Rectangle 102"/>
            <p:cNvSpPr/>
            <p:nvPr userDrawn="1"/>
          </p:nvSpPr>
          <p:spPr>
            <a:xfrm>
              <a:off x="701566" y="2978890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43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04" name="Rectangle 103"/>
            <p:cNvSpPr/>
            <p:nvPr userDrawn="1"/>
          </p:nvSpPr>
          <p:spPr>
            <a:xfrm>
              <a:off x="701542" y="3068962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44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701542" y="3158926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45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701542" y="3248926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46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701542" y="3338890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47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 userDrawn="1"/>
          </p:nvSpPr>
          <p:spPr>
            <a:xfrm>
              <a:off x="701518" y="3428948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48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/>
            <p:nvPr userDrawn="1"/>
          </p:nvSpPr>
          <p:spPr>
            <a:xfrm>
              <a:off x="701518" y="3518926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49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10" name="Rectangle 109"/>
            <p:cNvSpPr/>
            <p:nvPr userDrawn="1"/>
          </p:nvSpPr>
          <p:spPr>
            <a:xfrm>
              <a:off x="701542" y="3608974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50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11" name="Rectangle 110"/>
            <p:cNvSpPr/>
            <p:nvPr userDrawn="1"/>
          </p:nvSpPr>
          <p:spPr>
            <a:xfrm>
              <a:off x="701542" y="3698938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51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12" name="Rectangle 111"/>
            <p:cNvSpPr/>
            <p:nvPr userDrawn="1"/>
          </p:nvSpPr>
          <p:spPr>
            <a:xfrm>
              <a:off x="701518" y="3789010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52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13" name="Rectangle 112"/>
            <p:cNvSpPr/>
            <p:nvPr userDrawn="1"/>
          </p:nvSpPr>
          <p:spPr>
            <a:xfrm>
              <a:off x="701518" y="3878974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1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14" name="Rectangle 113"/>
            <p:cNvSpPr/>
            <p:nvPr userDrawn="1"/>
          </p:nvSpPr>
          <p:spPr>
            <a:xfrm>
              <a:off x="701518" y="3968974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2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15" name="Rectangle 114"/>
            <p:cNvSpPr/>
            <p:nvPr userDrawn="1"/>
          </p:nvSpPr>
          <p:spPr>
            <a:xfrm>
              <a:off x="701518" y="4058938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3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16" name="Rectangle 115"/>
            <p:cNvSpPr/>
            <p:nvPr userDrawn="1"/>
          </p:nvSpPr>
          <p:spPr>
            <a:xfrm>
              <a:off x="701494" y="4149010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4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17" name="Rectangle 116"/>
            <p:cNvSpPr/>
            <p:nvPr userDrawn="1"/>
          </p:nvSpPr>
          <p:spPr>
            <a:xfrm>
              <a:off x="701494" y="4238974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5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 userDrawn="1"/>
          </p:nvSpPr>
          <p:spPr>
            <a:xfrm>
              <a:off x="701566" y="4329118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6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 userDrawn="1"/>
          </p:nvSpPr>
          <p:spPr>
            <a:xfrm>
              <a:off x="701566" y="4419118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7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20" name="Rectangle 119"/>
            <p:cNvSpPr/>
            <p:nvPr userDrawn="1"/>
          </p:nvSpPr>
          <p:spPr>
            <a:xfrm>
              <a:off x="701566" y="4509082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8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21" name="Rectangle 120"/>
            <p:cNvSpPr/>
            <p:nvPr userDrawn="1"/>
          </p:nvSpPr>
          <p:spPr>
            <a:xfrm>
              <a:off x="701542" y="4599154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9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22" name="Rectangle 121"/>
            <p:cNvSpPr/>
            <p:nvPr userDrawn="1"/>
          </p:nvSpPr>
          <p:spPr>
            <a:xfrm>
              <a:off x="701542" y="4689118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10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23" name="Rectangle 122"/>
            <p:cNvSpPr/>
            <p:nvPr userDrawn="1"/>
          </p:nvSpPr>
          <p:spPr>
            <a:xfrm>
              <a:off x="701566" y="4779166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11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24" name="Rectangle 123"/>
            <p:cNvSpPr/>
            <p:nvPr userDrawn="1"/>
          </p:nvSpPr>
          <p:spPr>
            <a:xfrm>
              <a:off x="701566" y="4869130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12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25" name="Rectangle 124"/>
            <p:cNvSpPr/>
            <p:nvPr userDrawn="1"/>
          </p:nvSpPr>
          <p:spPr>
            <a:xfrm>
              <a:off x="701542" y="4959202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13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26" name="Rectangle 125"/>
            <p:cNvSpPr/>
            <p:nvPr userDrawn="1"/>
          </p:nvSpPr>
          <p:spPr>
            <a:xfrm>
              <a:off x="701542" y="5049166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14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27" name="Rectangle 126"/>
            <p:cNvSpPr/>
            <p:nvPr userDrawn="1"/>
          </p:nvSpPr>
          <p:spPr>
            <a:xfrm>
              <a:off x="701542" y="5139166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15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28" name="Rectangle 127"/>
            <p:cNvSpPr/>
            <p:nvPr userDrawn="1"/>
          </p:nvSpPr>
          <p:spPr>
            <a:xfrm>
              <a:off x="701542" y="5229130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16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  <p:sp>
          <p:nvSpPr>
            <p:cNvPr id="129" name="Rectangle 128"/>
            <p:cNvSpPr/>
            <p:nvPr userDrawn="1"/>
          </p:nvSpPr>
          <p:spPr>
            <a:xfrm>
              <a:off x="701518" y="5319202"/>
              <a:ext cx="180000" cy="90000"/>
            </a:xfrm>
            <a:prstGeom prst="rect">
              <a:avLst/>
            </a:prstGeom>
            <a:grp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600" dirty="0" smtClean="0">
                  <a:solidFill>
                    <a:prstClr val="white"/>
                  </a:solidFill>
                </a:rPr>
                <a:t>17</a:t>
              </a:r>
              <a:endParaRPr lang="en-GB" sz="6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521646" y="1448844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26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21646" y="1538808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27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21622" y="1628880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28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1622" y="1718844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29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21622" y="1808844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30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21622" y="1898808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31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21598" y="1988880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32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21598" y="2078844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33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21622" y="2168892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34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21622" y="2258856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35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21598" y="2348928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36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21598" y="2438892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37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21598" y="2528892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38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21598" y="2618856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39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21574" y="2708928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40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521574" y="2798892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41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521622" y="2888988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42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21622" y="2978952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43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21598" y="3069024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44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21598" y="3158988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45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21598" y="3248988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46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521598" y="3338952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47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21574" y="3429010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48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521574" y="3518988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49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521598" y="3609036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50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521598" y="3699000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51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521574" y="3789072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52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521574" y="3879036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1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521574" y="3969036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2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21574" y="4059000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3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521550" y="4149072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4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521550" y="4239036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5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521622" y="4329180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6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521622" y="4419180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7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521622" y="4509144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8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521598" y="4599216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9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521598" y="4689180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10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521622" y="4779228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11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521622" y="4869192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12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21598" y="4959264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13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521598" y="5049228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14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521598" y="5139228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15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521598" y="5229192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16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521574" y="5319264"/>
            <a:ext cx="180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600" dirty="0" smtClean="0">
                <a:solidFill>
                  <a:prstClr val="black"/>
                </a:solidFill>
              </a:rPr>
              <a:t>17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704448" y="1538748"/>
            <a:ext cx="180000" cy="414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smtClean="0">
                <a:solidFill>
                  <a:srgbClr val="9BBB59">
                    <a:lumMod val="50000"/>
                  </a:srgbClr>
                </a:solidFill>
              </a:rPr>
              <a:t>July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704448" y="1943835"/>
            <a:ext cx="180000" cy="414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smtClean="0">
                <a:solidFill>
                  <a:srgbClr val="9BBB59">
                    <a:lumMod val="50000"/>
                  </a:srgbClr>
                </a:solidFill>
              </a:rPr>
              <a:t>August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704542" y="2348880"/>
            <a:ext cx="180000" cy="414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err="1" smtClean="0">
                <a:solidFill>
                  <a:srgbClr val="9BBB59">
                    <a:lumMod val="50000"/>
                  </a:srgbClr>
                </a:solidFill>
              </a:rPr>
              <a:t>September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704542" y="2753925"/>
            <a:ext cx="180000" cy="414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err="1" smtClean="0">
                <a:solidFill>
                  <a:srgbClr val="9BBB59">
                    <a:lumMod val="50000"/>
                  </a:srgbClr>
                </a:solidFill>
              </a:rPr>
              <a:t>October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704542" y="3158970"/>
            <a:ext cx="180000" cy="36004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err="1" smtClean="0">
                <a:solidFill>
                  <a:srgbClr val="9BBB59">
                    <a:lumMod val="50000"/>
                  </a:srgbClr>
                </a:solidFill>
              </a:rPr>
              <a:t>November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04542" y="3519010"/>
            <a:ext cx="180000" cy="396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err="1" smtClean="0">
                <a:solidFill>
                  <a:srgbClr val="9BBB59">
                    <a:lumMod val="50000"/>
                  </a:srgbClr>
                </a:solidFill>
              </a:rPr>
              <a:t>December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704542" y="3906000"/>
            <a:ext cx="180000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err="1" smtClean="0">
                <a:solidFill>
                  <a:srgbClr val="9BBB59">
                    <a:lumMod val="50000"/>
                  </a:srgbClr>
                </a:solidFill>
              </a:rPr>
              <a:t>January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704542" y="4329100"/>
            <a:ext cx="180000" cy="360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err="1" smtClean="0">
                <a:solidFill>
                  <a:srgbClr val="9BBB59">
                    <a:lumMod val="50000"/>
                  </a:srgbClr>
                </a:solidFill>
              </a:rPr>
              <a:t>February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704542" y="4689140"/>
            <a:ext cx="180000" cy="396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smtClean="0">
                <a:solidFill>
                  <a:srgbClr val="9BBB59">
                    <a:lumMod val="50000"/>
                  </a:srgbClr>
                </a:solidFill>
              </a:rPr>
              <a:t>March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704542" y="5076000"/>
            <a:ext cx="180000" cy="396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smtClean="0">
                <a:solidFill>
                  <a:srgbClr val="9BBB59">
                    <a:lumMod val="50000"/>
                  </a:srgbClr>
                </a:solidFill>
              </a:rPr>
              <a:t>April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grpSp>
        <p:nvGrpSpPr>
          <p:cNvPr id="154" name="Group 153"/>
          <p:cNvGrpSpPr/>
          <p:nvPr userDrawn="1"/>
        </p:nvGrpSpPr>
        <p:grpSpPr>
          <a:xfrm>
            <a:off x="930822" y="1943835"/>
            <a:ext cx="7200000" cy="3522692"/>
            <a:chOff x="547548" y="1943835"/>
            <a:chExt cx="7200000" cy="3522692"/>
          </a:xfrm>
        </p:grpSpPr>
        <p:cxnSp>
          <p:nvCxnSpPr>
            <p:cNvPr id="141" name="Straight Connector 140"/>
            <p:cNvCxnSpPr/>
            <p:nvPr userDrawn="1"/>
          </p:nvCxnSpPr>
          <p:spPr>
            <a:xfrm>
              <a:off x="547548" y="1943835"/>
              <a:ext cx="72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 flipV="1">
              <a:off x="547548" y="2350230"/>
              <a:ext cx="72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 flipV="1">
              <a:off x="547548" y="2749368"/>
              <a:ext cx="72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 flipV="1">
              <a:off x="547548" y="3155763"/>
              <a:ext cx="72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 flipV="1">
              <a:off x="547548" y="3518616"/>
              <a:ext cx="72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V="1">
              <a:off x="547548" y="3904902"/>
              <a:ext cx="72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V="1">
              <a:off x="547548" y="4333068"/>
              <a:ext cx="72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V="1">
              <a:off x="547548" y="4688664"/>
              <a:ext cx="72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 flipV="1">
              <a:off x="547548" y="5076000"/>
              <a:ext cx="72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 userDrawn="1"/>
          </p:nvCxnSpPr>
          <p:spPr>
            <a:xfrm flipV="1">
              <a:off x="547548" y="5466527"/>
              <a:ext cx="72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Rectangle 154"/>
          <p:cNvSpPr/>
          <p:nvPr userDrawn="1"/>
        </p:nvSpPr>
        <p:spPr>
          <a:xfrm>
            <a:off x="8152593" y="1538748"/>
            <a:ext cx="180000" cy="414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smtClean="0">
                <a:solidFill>
                  <a:srgbClr val="9BBB59">
                    <a:lumMod val="50000"/>
                  </a:srgbClr>
                </a:solidFill>
              </a:rPr>
              <a:t>July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56" name="Rectangle 155"/>
          <p:cNvSpPr/>
          <p:nvPr userDrawn="1"/>
        </p:nvSpPr>
        <p:spPr>
          <a:xfrm>
            <a:off x="8152593" y="1943835"/>
            <a:ext cx="180000" cy="414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smtClean="0">
                <a:solidFill>
                  <a:srgbClr val="9BBB59">
                    <a:lumMod val="50000"/>
                  </a:srgbClr>
                </a:solidFill>
              </a:rPr>
              <a:t>August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57" name="Rectangle 156"/>
          <p:cNvSpPr/>
          <p:nvPr userDrawn="1"/>
        </p:nvSpPr>
        <p:spPr>
          <a:xfrm>
            <a:off x="8152687" y="2348880"/>
            <a:ext cx="180000" cy="414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err="1" smtClean="0">
                <a:solidFill>
                  <a:srgbClr val="9BBB59">
                    <a:lumMod val="50000"/>
                  </a:srgbClr>
                </a:solidFill>
              </a:rPr>
              <a:t>September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58" name="Rectangle 157"/>
          <p:cNvSpPr/>
          <p:nvPr userDrawn="1"/>
        </p:nvSpPr>
        <p:spPr>
          <a:xfrm>
            <a:off x="8152687" y="2753925"/>
            <a:ext cx="180000" cy="414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err="1" smtClean="0">
                <a:solidFill>
                  <a:srgbClr val="9BBB59">
                    <a:lumMod val="50000"/>
                  </a:srgbClr>
                </a:solidFill>
              </a:rPr>
              <a:t>October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59" name="Rectangle 158"/>
          <p:cNvSpPr/>
          <p:nvPr userDrawn="1"/>
        </p:nvSpPr>
        <p:spPr>
          <a:xfrm>
            <a:off x="8152687" y="3158970"/>
            <a:ext cx="180000" cy="36004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err="1" smtClean="0">
                <a:solidFill>
                  <a:srgbClr val="9BBB59">
                    <a:lumMod val="50000"/>
                  </a:srgbClr>
                </a:solidFill>
              </a:rPr>
              <a:t>November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60" name="Rectangle 159"/>
          <p:cNvSpPr/>
          <p:nvPr userDrawn="1"/>
        </p:nvSpPr>
        <p:spPr>
          <a:xfrm>
            <a:off x="8152687" y="3519010"/>
            <a:ext cx="180000" cy="396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err="1" smtClean="0">
                <a:solidFill>
                  <a:srgbClr val="9BBB59">
                    <a:lumMod val="50000"/>
                  </a:srgbClr>
                </a:solidFill>
              </a:rPr>
              <a:t>December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61" name="Rectangle 160"/>
          <p:cNvSpPr/>
          <p:nvPr userDrawn="1"/>
        </p:nvSpPr>
        <p:spPr>
          <a:xfrm>
            <a:off x="8152687" y="3906000"/>
            <a:ext cx="180000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err="1" smtClean="0">
                <a:solidFill>
                  <a:srgbClr val="9BBB59">
                    <a:lumMod val="50000"/>
                  </a:srgbClr>
                </a:solidFill>
              </a:rPr>
              <a:t>January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62" name="Rectangle 161"/>
          <p:cNvSpPr/>
          <p:nvPr userDrawn="1"/>
        </p:nvSpPr>
        <p:spPr>
          <a:xfrm>
            <a:off x="8152687" y="4329100"/>
            <a:ext cx="180000" cy="360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err="1" smtClean="0">
                <a:solidFill>
                  <a:srgbClr val="9BBB59">
                    <a:lumMod val="50000"/>
                  </a:srgbClr>
                </a:solidFill>
              </a:rPr>
              <a:t>February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63" name="Rectangle 162"/>
          <p:cNvSpPr/>
          <p:nvPr userDrawn="1"/>
        </p:nvSpPr>
        <p:spPr>
          <a:xfrm>
            <a:off x="8152687" y="4689140"/>
            <a:ext cx="180000" cy="396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smtClean="0">
                <a:solidFill>
                  <a:srgbClr val="9BBB59">
                    <a:lumMod val="50000"/>
                  </a:srgbClr>
                </a:solidFill>
              </a:rPr>
              <a:t>March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64" name="Rectangle 163"/>
          <p:cNvSpPr/>
          <p:nvPr userDrawn="1"/>
        </p:nvSpPr>
        <p:spPr>
          <a:xfrm>
            <a:off x="8152687" y="5076000"/>
            <a:ext cx="180000" cy="396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CH" sz="600" dirty="0" smtClean="0">
                <a:solidFill>
                  <a:srgbClr val="9BBB59">
                    <a:lumMod val="50000"/>
                  </a:srgbClr>
                </a:solidFill>
              </a:rPr>
              <a:t>April</a:t>
            </a:r>
            <a:endParaRPr lang="en-GB" sz="6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67" name="Rectangle 166"/>
          <p:cNvSpPr/>
          <p:nvPr userDrawn="1"/>
        </p:nvSpPr>
        <p:spPr>
          <a:xfrm>
            <a:off x="926595" y="1219136"/>
            <a:ext cx="180000" cy="22964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900" dirty="0" smtClean="0">
                <a:solidFill>
                  <a:srgbClr val="9BBB59">
                    <a:lumMod val="50000"/>
                  </a:srgbClr>
                </a:solidFill>
              </a:rPr>
              <a:t>P1</a:t>
            </a:r>
            <a:endParaRPr lang="en-GB" sz="9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68" name="Rectangle 167"/>
          <p:cNvSpPr/>
          <p:nvPr userDrawn="1"/>
        </p:nvSpPr>
        <p:spPr>
          <a:xfrm>
            <a:off x="1106615" y="1219136"/>
            <a:ext cx="720000" cy="22964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1000" b="1" dirty="0" smtClean="0">
                <a:solidFill>
                  <a:srgbClr val="9BBB59">
                    <a:lumMod val="50000"/>
                  </a:srgbClr>
                </a:solidFill>
              </a:rPr>
              <a:t>12</a:t>
            </a:r>
            <a:endParaRPr lang="en-GB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69" name="Rectangle 168"/>
          <p:cNvSpPr/>
          <p:nvPr userDrawn="1"/>
        </p:nvSpPr>
        <p:spPr>
          <a:xfrm>
            <a:off x="2006715" y="1219136"/>
            <a:ext cx="720000" cy="22964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1000" b="1" dirty="0" smtClean="0">
                <a:solidFill>
                  <a:srgbClr val="9BBB59">
                    <a:lumMod val="50000"/>
                  </a:srgbClr>
                </a:solidFill>
              </a:rPr>
              <a:t>23</a:t>
            </a:r>
            <a:endParaRPr lang="en-GB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0" name="Rectangle 169"/>
          <p:cNvSpPr/>
          <p:nvPr userDrawn="1"/>
        </p:nvSpPr>
        <p:spPr>
          <a:xfrm>
            <a:off x="1826695" y="1219136"/>
            <a:ext cx="180000" cy="22964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900" dirty="0" smtClean="0">
                <a:solidFill>
                  <a:srgbClr val="9BBB59">
                    <a:lumMod val="50000"/>
                  </a:srgbClr>
                </a:solidFill>
              </a:rPr>
              <a:t>P2</a:t>
            </a:r>
            <a:endParaRPr lang="en-GB" sz="9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1" name="Rectangle 170"/>
          <p:cNvSpPr/>
          <p:nvPr userDrawn="1"/>
        </p:nvSpPr>
        <p:spPr>
          <a:xfrm>
            <a:off x="2726795" y="1219136"/>
            <a:ext cx="180000" cy="22964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900" dirty="0" smtClean="0">
                <a:solidFill>
                  <a:srgbClr val="9BBB59">
                    <a:lumMod val="50000"/>
                  </a:srgbClr>
                </a:solidFill>
              </a:rPr>
              <a:t>P3</a:t>
            </a:r>
            <a:endParaRPr lang="en-GB" sz="9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2" name="Rectangle 171"/>
          <p:cNvSpPr/>
          <p:nvPr userDrawn="1"/>
        </p:nvSpPr>
        <p:spPr>
          <a:xfrm>
            <a:off x="2906815" y="1219136"/>
            <a:ext cx="720000" cy="22964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1000" b="1" dirty="0" smtClean="0">
                <a:solidFill>
                  <a:srgbClr val="9BBB59">
                    <a:lumMod val="50000"/>
                  </a:srgbClr>
                </a:solidFill>
              </a:rPr>
              <a:t>34</a:t>
            </a:r>
            <a:endParaRPr lang="en-GB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3" name="Rectangle 172"/>
          <p:cNvSpPr/>
          <p:nvPr userDrawn="1"/>
        </p:nvSpPr>
        <p:spPr>
          <a:xfrm>
            <a:off x="3806915" y="1219136"/>
            <a:ext cx="720000" cy="22964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1000" b="1" dirty="0" smtClean="0">
                <a:solidFill>
                  <a:srgbClr val="9BBB59">
                    <a:lumMod val="50000"/>
                  </a:srgbClr>
                </a:solidFill>
              </a:rPr>
              <a:t>45</a:t>
            </a:r>
            <a:endParaRPr lang="en-GB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4" name="Rectangle 173"/>
          <p:cNvSpPr/>
          <p:nvPr userDrawn="1"/>
        </p:nvSpPr>
        <p:spPr>
          <a:xfrm>
            <a:off x="3626895" y="1219136"/>
            <a:ext cx="180000" cy="22964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900" dirty="0" smtClean="0">
                <a:solidFill>
                  <a:srgbClr val="9BBB59">
                    <a:lumMod val="50000"/>
                  </a:srgbClr>
                </a:solidFill>
              </a:rPr>
              <a:t>P4</a:t>
            </a:r>
            <a:endParaRPr lang="en-GB" sz="9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5" name="Rectangle 174"/>
          <p:cNvSpPr/>
          <p:nvPr userDrawn="1"/>
        </p:nvSpPr>
        <p:spPr>
          <a:xfrm>
            <a:off x="4526995" y="1219136"/>
            <a:ext cx="180000" cy="22964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900" dirty="0" smtClean="0">
                <a:solidFill>
                  <a:srgbClr val="9BBB59">
                    <a:lumMod val="50000"/>
                  </a:srgbClr>
                </a:solidFill>
              </a:rPr>
              <a:t>P5</a:t>
            </a:r>
            <a:endParaRPr lang="en-GB" sz="9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6" name="Rectangle 175"/>
          <p:cNvSpPr/>
          <p:nvPr userDrawn="1"/>
        </p:nvSpPr>
        <p:spPr>
          <a:xfrm>
            <a:off x="4707015" y="1219136"/>
            <a:ext cx="720000" cy="22964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1000" b="1" dirty="0" smtClean="0">
                <a:solidFill>
                  <a:srgbClr val="9BBB59">
                    <a:lumMod val="50000"/>
                  </a:srgbClr>
                </a:solidFill>
              </a:rPr>
              <a:t>56</a:t>
            </a:r>
            <a:endParaRPr lang="en-GB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7" name="Rectangle 176"/>
          <p:cNvSpPr/>
          <p:nvPr userDrawn="1"/>
        </p:nvSpPr>
        <p:spPr>
          <a:xfrm>
            <a:off x="5607115" y="1219136"/>
            <a:ext cx="720000" cy="22964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1000" b="1" dirty="0" smtClean="0">
                <a:solidFill>
                  <a:srgbClr val="9BBB59">
                    <a:lumMod val="50000"/>
                  </a:srgbClr>
                </a:solidFill>
              </a:rPr>
              <a:t>67</a:t>
            </a:r>
            <a:endParaRPr lang="en-GB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8" name="Rectangle 177"/>
          <p:cNvSpPr/>
          <p:nvPr userDrawn="1"/>
        </p:nvSpPr>
        <p:spPr>
          <a:xfrm>
            <a:off x="5427095" y="1219136"/>
            <a:ext cx="180000" cy="22964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900" dirty="0" smtClean="0">
                <a:solidFill>
                  <a:srgbClr val="9BBB59">
                    <a:lumMod val="50000"/>
                  </a:srgbClr>
                </a:solidFill>
              </a:rPr>
              <a:t>P6</a:t>
            </a:r>
            <a:endParaRPr lang="en-GB" sz="9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9" name="Rectangle 178"/>
          <p:cNvSpPr/>
          <p:nvPr userDrawn="1"/>
        </p:nvSpPr>
        <p:spPr>
          <a:xfrm>
            <a:off x="6327195" y="1219136"/>
            <a:ext cx="180000" cy="22964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900" dirty="0" smtClean="0">
                <a:solidFill>
                  <a:srgbClr val="9BBB59">
                    <a:lumMod val="50000"/>
                  </a:srgbClr>
                </a:solidFill>
              </a:rPr>
              <a:t>P7</a:t>
            </a:r>
            <a:endParaRPr lang="en-GB" sz="9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80" name="Rectangle 179"/>
          <p:cNvSpPr/>
          <p:nvPr userDrawn="1"/>
        </p:nvSpPr>
        <p:spPr>
          <a:xfrm>
            <a:off x="6507215" y="1219136"/>
            <a:ext cx="720000" cy="22964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1000" b="1" dirty="0" smtClean="0">
                <a:solidFill>
                  <a:srgbClr val="9BBB59">
                    <a:lumMod val="50000"/>
                  </a:srgbClr>
                </a:solidFill>
              </a:rPr>
              <a:t>78</a:t>
            </a:r>
            <a:endParaRPr lang="en-GB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81" name="Rectangle 180"/>
          <p:cNvSpPr/>
          <p:nvPr userDrawn="1"/>
        </p:nvSpPr>
        <p:spPr>
          <a:xfrm>
            <a:off x="7407315" y="1219136"/>
            <a:ext cx="720000" cy="22964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1000" b="1" dirty="0" smtClean="0">
                <a:solidFill>
                  <a:srgbClr val="9BBB59">
                    <a:lumMod val="50000"/>
                  </a:srgbClr>
                </a:solidFill>
              </a:rPr>
              <a:t>81</a:t>
            </a:r>
            <a:endParaRPr lang="en-GB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82" name="Rectangle 181"/>
          <p:cNvSpPr/>
          <p:nvPr userDrawn="1"/>
        </p:nvSpPr>
        <p:spPr>
          <a:xfrm>
            <a:off x="7227295" y="1219136"/>
            <a:ext cx="180000" cy="22964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900" dirty="0" smtClean="0">
                <a:solidFill>
                  <a:srgbClr val="9BBB59">
                    <a:lumMod val="50000"/>
                  </a:srgbClr>
                </a:solidFill>
              </a:rPr>
              <a:t>P8</a:t>
            </a:r>
            <a:endParaRPr lang="en-GB" sz="900" dirty="0">
              <a:solidFill>
                <a:srgbClr val="9BBB59">
                  <a:lumMod val="50000"/>
                </a:srgbClr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106605" y="1448780"/>
            <a:ext cx="6300710" cy="4005445"/>
            <a:chOff x="1106605" y="1448780"/>
            <a:chExt cx="6300710" cy="4770530"/>
          </a:xfrm>
        </p:grpSpPr>
        <p:cxnSp>
          <p:nvCxnSpPr>
            <p:cNvPr id="184" name="Straight Connector 183"/>
            <p:cNvCxnSpPr/>
            <p:nvPr userDrawn="1"/>
          </p:nvCxnSpPr>
          <p:spPr>
            <a:xfrm>
              <a:off x="1106605" y="1448780"/>
              <a:ext cx="0" cy="4770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1826695" y="1448780"/>
              <a:ext cx="0" cy="4770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 userDrawn="1"/>
          </p:nvCxnSpPr>
          <p:spPr>
            <a:xfrm>
              <a:off x="2006715" y="1448780"/>
              <a:ext cx="0" cy="4770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2726795" y="1448780"/>
              <a:ext cx="0" cy="4770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 userDrawn="1"/>
          </p:nvCxnSpPr>
          <p:spPr>
            <a:xfrm>
              <a:off x="2906815" y="1448780"/>
              <a:ext cx="0" cy="4770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3626895" y="1448780"/>
              <a:ext cx="0" cy="4770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 userDrawn="1"/>
          </p:nvCxnSpPr>
          <p:spPr>
            <a:xfrm>
              <a:off x="3806915" y="1448780"/>
              <a:ext cx="0" cy="4770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4526995" y="1448780"/>
              <a:ext cx="0" cy="4770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 userDrawn="1"/>
          </p:nvCxnSpPr>
          <p:spPr>
            <a:xfrm>
              <a:off x="4707015" y="1448780"/>
              <a:ext cx="0" cy="4770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5427095" y="1448780"/>
              <a:ext cx="0" cy="4770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 userDrawn="1"/>
          </p:nvCxnSpPr>
          <p:spPr>
            <a:xfrm>
              <a:off x="5607115" y="1448780"/>
              <a:ext cx="0" cy="4770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6327195" y="1448780"/>
              <a:ext cx="0" cy="4770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 userDrawn="1"/>
          </p:nvCxnSpPr>
          <p:spPr>
            <a:xfrm>
              <a:off x="6507215" y="1448780"/>
              <a:ext cx="0" cy="4770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7227295" y="1448780"/>
              <a:ext cx="0" cy="4770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 userDrawn="1"/>
          </p:nvCxnSpPr>
          <p:spPr>
            <a:xfrm>
              <a:off x="7407315" y="1448780"/>
              <a:ext cx="0" cy="4770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 algn="l">
              <a:defRPr sz="3600" b="1" u="none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99" name="Straight Connector 198"/>
          <p:cNvCxnSpPr/>
          <p:nvPr userDrawn="1"/>
        </p:nvCxnSpPr>
        <p:spPr>
          <a:xfrm>
            <a:off x="467544" y="908720"/>
            <a:ext cx="7416824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" name="Picture 2" descr="G:\Websites\f\foraz\images\Accelerator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0494"/>
            <a:ext cx="971851" cy="6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100" i="1"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LMC - 23/07/2104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100" i="1"/>
            </a:lvl1pPr>
          </a:lstStyle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LSC - EN-MEF-OSS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100" i="1"/>
            </a:lvl1pPr>
          </a:lstStyle>
          <a:p>
            <a:fld id="{604A7A00-B4E9-40A3-8A33-B6DF65EDD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3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0F0F0"/>
                </a:solidFill>
              </a:rPr>
              <a:t>M. Benedikt</a:t>
            </a:r>
            <a:endParaRPr lang="en-GB">
              <a:solidFill>
                <a:srgbClr val="F0F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98FBEFE-EF3C-442C-ADEA-7E54C5213979}" type="slidenum">
              <a:rPr lang="en-GB" smtClean="0">
                <a:solidFill>
                  <a:srgbClr val="F0F0F0"/>
                </a:solidFill>
              </a:rPr>
              <a:pPr/>
              <a:t>‹#›</a:t>
            </a:fld>
            <a:endParaRPr lang="en-GB">
              <a:solidFill>
                <a:srgbClr val="F0F0F0"/>
              </a:solidFill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0F0F0"/>
                </a:solidFill>
              </a:rPr>
              <a:t>EDMS 1411339</a:t>
            </a:r>
            <a:endParaRPr lang="en-GB">
              <a:solidFill>
                <a:srgbClr val="F0F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1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686" y="3333751"/>
            <a:ext cx="6432674" cy="1900238"/>
          </a:xfrm>
          <a:prstGeom prst="rect">
            <a:avLst/>
          </a:prstGeom>
        </p:spPr>
        <p:txBody>
          <a:bodyPr lIns="61183" tIns="30591" rIns="61183" bIns="30591"/>
          <a:lstStyle>
            <a:lvl1pPr marL="0" indent="0" algn="ctr">
              <a:buNone/>
              <a:defRPr sz="2400">
                <a:solidFill>
                  <a:schemeClr val="bg2"/>
                </a:solidFill>
                <a:effectLst>
                  <a:outerShdw dist="12700" dir="162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  <a:lvl2pPr marL="58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54668" y="2071688"/>
            <a:ext cx="6429686" cy="116681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ctr">
              <a:buFontTx/>
              <a:buNone/>
              <a:defRPr sz="54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122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09870"/>
            <a:ext cx="9144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5593">
              <a:spcAft>
                <a:spcPts val="100"/>
              </a:spcAft>
              <a:defRPr/>
            </a:pPr>
            <a:r>
              <a:rPr lang="en-US" sz="4400" dirty="0">
                <a:solidFill>
                  <a:srgbClr val="FAF032"/>
                </a:solidFill>
                <a:effectLst>
                  <a:outerShdw dist="25400" dir="5400000" algn="tl" rotWithShape="0">
                    <a:srgbClr val="0067A3"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45 Light"/>
              </a:rPr>
              <a:t>Speaker Name</a:t>
            </a:r>
            <a: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/>
            </a:r>
            <a:br>
              <a:rPr lang="en-US" sz="6000" dirty="0">
                <a:solidFill>
                  <a:srgbClr val="EDB50D"/>
                </a:solidFill>
                <a:effectLst>
                  <a:outerShdw dist="12700" dir="16200000">
                    <a:srgbClr val="0067A3">
                      <a:lumMod val="75000"/>
                      <a:alpha val="5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</a:br>
            <a: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Title</a:t>
            </a:r>
            <a:b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</a:br>
            <a:r>
              <a:rPr lang="en-US" sz="2400" dirty="0">
                <a:solidFill>
                  <a:srgbClr val="F0F0F0"/>
                </a:solidFill>
                <a:effectLst>
                  <a:outerShdw blurRad="6350" dist="12700" dir="2700000">
                    <a:srgbClr val="0067A3">
                      <a:lumMod val="75000"/>
                      <a:alpha val="50000"/>
                    </a:srgbClr>
                  </a:outerShdw>
                </a:effectLst>
                <a:latin typeface="Univers LT Std 45 Light"/>
                <a:ea typeface="ＭＳ Ｐゴシック" charset="0"/>
                <a:cs typeface="Univers LT Std 55"/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250379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87794" y="110614"/>
            <a:ext cx="6837106" cy="74094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1094683"/>
            <a:ext cx="8275320" cy="5045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0F0F0"/>
                </a:solidFill>
              </a:rPr>
              <a:t>EDMS 1411339</a:t>
            </a:r>
            <a:endParaRPr lang="en-GB">
              <a:solidFill>
                <a:srgbClr val="F0F0F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srgbClr val="F0F0F0"/>
                </a:solidFill>
              </a:rPr>
              <a:t>M. Benedikt</a:t>
            </a:r>
            <a:endParaRPr lang="en-GB">
              <a:solidFill>
                <a:srgbClr val="F0F0F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98FBEFE-EF3C-442C-ADEA-7E54C5213979}" type="slidenum">
              <a:rPr lang="en-GB" smtClean="0">
                <a:solidFill>
                  <a:srgbClr val="F0F0F0"/>
                </a:solidFill>
              </a:rPr>
              <a:pPr/>
              <a:t>‹#›</a:t>
            </a:fld>
            <a:endParaRPr lang="en-GB">
              <a:solidFill>
                <a:srgbClr val="F0F0F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4" y="174050"/>
            <a:ext cx="1620000" cy="6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1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394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14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9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7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2427-AFE3-4BCF-9038-0FB899F3E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0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52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70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FCC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602631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72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66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4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11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3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378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34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1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79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93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23/07/2014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Higgs Hunting 2014 - Paris - J. Wenninger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52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4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592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6F63A-A351-074A-A6F4-011FB7D24ECF}" type="datetime1">
              <a:rPr lang="en-US" smtClean="0">
                <a:solidFill>
                  <a:srgbClr val="0C377B"/>
                </a:solidFill>
              </a:rPr>
              <a:pPr/>
              <a:t>10/9/2014</a:t>
            </a:fld>
            <a:endParaRPr lang="en-US">
              <a:solidFill>
                <a:srgbClr val="0C37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9B8B-370A-984D-84B6-8C05B821AEC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274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73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997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88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98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06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27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723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008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650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05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>
                <a:solidFill>
                  <a:srgbClr val="0C377B"/>
                </a:solidFill>
              </a:rPr>
              <a:t>D. Schulte</a:t>
            </a:r>
            <a:endParaRPr lang="en-US">
              <a:solidFill>
                <a:srgbClr val="0C37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CERN summer student lectures, 2014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469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6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6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5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2427-AFE3-4BCF-9038-0FB899F3E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2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42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4312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2585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42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14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13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423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706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320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561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78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23/07/2014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Higgs Hunting 2014 - Paris - J. Wenninger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52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4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121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466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156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868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0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48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637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994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985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030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44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4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6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2427-AFE3-4BCF-9038-0FB899F3E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5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517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36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6682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899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83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74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41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05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390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5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76.xml"/><Relationship Id="rId21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18" Type="http://schemas.openxmlformats.org/officeDocument/2006/relationships/slideLayout" Target="../slideLayouts/slideLayout217.xml"/><Relationship Id="rId26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02.xml"/><Relationship Id="rId21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17" Type="http://schemas.openxmlformats.org/officeDocument/2006/relationships/slideLayout" Target="../slideLayouts/slideLayout216.xml"/><Relationship Id="rId25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01.xml"/><Relationship Id="rId16" Type="http://schemas.openxmlformats.org/officeDocument/2006/relationships/slideLayout" Target="../slideLayouts/slideLayout215.xml"/><Relationship Id="rId2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24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14.xml"/><Relationship Id="rId23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09.xml"/><Relationship Id="rId19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Relationship Id="rId22" Type="http://schemas.openxmlformats.org/officeDocument/2006/relationships/slideLayout" Target="../slideLayouts/slideLayout221.xml"/><Relationship Id="rId27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18" Type="http://schemas.openxmlformats.org/officeDocument/2006/relationships/slideLayout" Target="../slideLayouts/slideLayout243.xml"/><Relationship Id="rId26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28.xml"/><Relationship Id="rId21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slideLayout" Target="../slideLayouts/slideLayout242.xml"/><Relationship Id="rId25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41.xml"/><Relationship Id="rId20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24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23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35.xml"/><Relationship Id="rId19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Relationship Id="rId22" Type="http://schemas.openxmlformats.org/officeDocument/2006/relationships/slideLayout" Target="../slideLayouts/slideLayout247.xml"/><Relationship Id="rId27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slideLayout" Target="../slideLayouts/slideLayout264.xml"/><Relationship Id="rId18" Type="http://schemas.openxmlformats.org/officeDocument/2006/relationships/slideLayout" Target="../slideLayouts/slideLayout269.xml"/><Relationship Id="rId26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54.xml"/><Relationship Id="rId21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17" Type="http://schemas.openxmlformats.org/officeDocument/2006/relationships/slideLayout" Target="../slideLayouts/slideLayout268.xml"/><Relationship Id="rId25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53.xml"/><Relationship Id="rId16" Type="http://schemas.openxmlformats.org/officeDocument/2006/relationships/slideLayout" Target="../slideLayouts/slideLayout267.xml"/><Relationship Id="rId20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24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56.xml"/><Relationship Id="rId15" Type="http://schemas.openxmlformats.org/officeDocument/2006/relationships/slideLayout" Target="../slideLayouts/slideLayout266.xml"/><Relationship Id="rId23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61.xml"/><Relationship Id="rId19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slideLayout" Target="../slideLayouts/slideLayout265.xml"/><Relationship Id="rId22" Type="http://schemas.openxmlformats.org/officeDocument/2006/relationships/slideLayout" Target="../slideLayouts/slideLayout273.xml"/><Relationship Id="rId27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92.xml"/><Relationship Id="rId9" Type="http://schemas.openxmlformats.org/officeDocument/2006/relationships/image" Target="../media/image10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0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99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10.xml"/><Relationship Id="rId12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Relationship Id="rId6" Type="http://schemas.openxmlformats.org/officeDocument/2006/relationships/image" Target="../media/image10.pn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3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26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5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2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slideLayout" Target="../slideLayouts/slideLayout169.xml"/><Relationship Id="rId27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1146" y="6209081"/>
            <a:ext cx="9144000" cy="692696"/>
          </a:xfrm>
          <a:prstGeom prst="rect">
            <a:avLst/>
          </a:prstGeom>
          <a:solidFill>
            <a:srgbClr val="00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1" y="6356824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501926D-BD55-4F99-B46D-3C231A52E354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52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28D0A3-5C9A-4901-9C42-FBE507C34AF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1680" y="6165304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FFFF"/>
                </a:solidFill>
              </a:rPr>
              <a:t>FCC Accelerator Status</a:t>
            </a:r>
            <a:br>
              <a:rPr lang="en-GB" sz="1000" b="1" dirty="0" smtClean="0">
                <a:solidFill>
                  <a:srgbClr val="FFFFFF"/>
                </a:solidFill>
              </a:rPr>
            </a:br>
            <a:r>
              <a:rPr lang="en-US" sz="1000" dirty="0" smtClean="0">
                <a:solidFill>
                  <a:srgbClr val="FFFFFF"/>
                </a:solidFill>
              </a:rPr>
              <a:t>Frank Zimmermann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CERN, 9 September 2014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6" y="6183442"/>
            <a:ext cx="1702826" cy="71094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1146" y="0"/>
            <a:ext cx="9144000" cy="692696"/>
          </a:xfrm>
          <a:prstGeom prst="rect">
            <a:avLst/>
          </a:prstGeom>
          <a:solidFill>
            <a:srgbClr val="00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5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C8C17-11B6-4841-AA6C-480BD23B0372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7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4031" r:id="rId19"/>
    <p:sldLayoutId id="2147484032" r:id="rId20"/>
    <p:sldLayoutId id="2147484033" r:id="rId21"/>
    <p:sldLayoutId id="2147484034" r:id="rId22"/>
    <p:sldLayoutId id="2147484035" r:id="rId23"/>
    <p:sldLayoutId id="2147484036" r:id="rId24"/>
    <p:sldLayoutId id="2147484037" r:id="rId25"/>
    <p:sldLayoutId id="2147484038" r:id="rId2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C8C17-11B6-4841-AA6C-480BD23B0372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7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58" r:id="rId19"/>
    <p:sldLayoutId id="2147484059" r:id="rId20"/>
    <p:sldLayoutId id="2147484060" r:id="rId21"/>
    <p:sldLayoutId id="2147484061" r:id="rId22"/>
    <p:sldLayoutId id="2147484062" r:id="rId23"/>
    <p:sldLayoutId id="2147484063" r:id="rId24"/>
    <p:sldLayoutId id="2147484064" r:id="rId25"/>
    <p:sldLayoutId id="2147484065" r:id="rId2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C8C17-11B6-4841-AA6C-480BD23B0372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7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  <p:sldLayoutId id="2147484083" r:id="rId17"/>
    <p:sldLayoutId id="2147484084" r:id="rId18"/>
    <p:sldLayoutId id="2147484085" r:id="rId19"/>
    <p:sldLayoutId id="2147484086" r:id="rId20"/>
    <p:sldLayoutId id="2147484087" r:id="rId21"/>
    <p:sldLayoutId id="2147484088" r:id="rId22"/>
    <p:sldLayoutId id="2147484089" r:id="rId23"/>
    <p:sldLayoutId id="2147484090" r:id="rId24"/>
    <p:sldLayoutId id="2147484091" r:id="rId25"/>
    <p:sldLayoutId id="2147484092" r:id="rId2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C8C17-11B6-4841-AA6C-480BD23B0372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  <p:sldLayoutId id="2147484111" r:id="rId18"/>
    <p:sldLayoutId id="2147484112" r:id="rId19"/>
    <p:sldLayoutId id="2147484113" r:id="rId20"/>
    <p:sldLayoutId id="2147484114" r:id="rId21"/>
    <p:sldLayoutId id="2147484115" r:id="rId22"/>
    <p:sldLayoutId id="2147484116" r:id="rId23"/>
    <p:sldLayoutId id="2147484117" r:id="rId24"/>
    <p:sldLayoutId id="2147484118" r:id="rId25"/>
    <p:sldLayoutId id="2147484119" r:id="rId2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DCFA9-AC8D-4BE9-A246-951D2AC9C9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8AA9E-457A-4B5B-A863-1D9BBB73B8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2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782" y="2899410"/>
            <a:ext cx="8229786" cy="1143742"/>
          </a:xfrm>
          <a:prstGeom prst="rect">
            <a:avLst/>
          </a:prstGeom>
        </p:spPr>
        <p:txBody>
          <a:bodyPr vert="horz" lIns="117119" tIns="58559" rIns="117119" bIns="58559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1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584200" rtl="0" fontAlgn="base">
        <a:spcBef>
          <a:spcPct val="0"/>
        </a:spcBef>
        <a:spcAft>
          <a:spcPct val="0"/>
        </a:spcAft>
        <a:defRPr sz="5400" kern="1200" spc="-134">
          <a:solidFill>
            <a:srgbClr val="FAF032"/>
          </a:solidFill>
          <a:effectLst>
            <a:outerShdw dist="25400" dir="5400000" algn="tl" rotWithShape="0">
              <a:schemeClr val="tx2">
                <a:lumMod val="75000"/>
                <a:alpha val="50000"/>
              </a:schemeClr>
            </a:outerShdw>
          </a:effectLst>
          <a:latin typeface="Univers LT Std 45 Light"/>
          <a:ea typeface="ＭＳ Ｐゴシック" charset="0"/>
          <a:cs typeface="Univers LT Std 55"/>
        </a:defRPr>
      </a:lvl1pPr>
      <a:lvl2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2pPr>
      <a:lvl3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3pPr>
      <a:lvl4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4pPr>
      <a:lvl5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5pPr>
      <a:lvl6pPr marL="4572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6pPr>
      <a:lvl7pPr marL="9144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7pPr>
      <a:lvl8pPr marL="13716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8pPr>
      <a:lvl9pPr marL="18288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9pPr>
    </p:titleStyle>
    <p:bodyStyle>
      <a:lvl1pPr marL="438150" indent="-438150" algn="l" defTabSz="584200" rtl="0" fontAlgn="base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1pPr>
      <a:lvl2pPr marL="950913" indent="-365125" algn="l" defTabSz="584200" rtl="0" fontAlgn="base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2pPr>
      <a:lvl3pPr marL="1463675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3pPr>
      <a:lvl4pPr marL="2049463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4pPr>
      <a:lvl5pPr marL="2633663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5pPr>
      <a:lvl6pPr marL="3220765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359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954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547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93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187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781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375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969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563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156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750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782" y="2899410"/>
            <a:ext cx="8229786" cy="1143742"/>
          </a:xfrm>
          <a:prstGeom prst="rect">
            <a:avLst/>
          </a:prstGeom>
        </p:spPr>
        <p:txBody>
          <a:bodyPr vert="horz" lIns="117119" tIns="58559" rIns="117119" bIns="58559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2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584200" rtl="0" fontAlgn="base">
        <a:spcBef>
          <a:spcPct val="0"/>
        </a:spcBef>
        <a:spcAft>
          <a:spcPct val="0"/>
        </a:spcAft>
        <a:defRPr sz="5400" kern="1200" spc="-134">
          <a:solidFill>
            <a:srgbClr val="FAF032"/>
          </a:solidFill>
          <a:effectLst>
            <a:outerShdw dist="25400" dir="5400000" algn="tl" rotWithShape="0">
              <a:schemeClr val="tx2">
                <a:lumMod val="75000"/>
                <a:alpha val="50000"/>
              </a:schemeClr>
            </a:outerShdw>
          </a:effectLst>
          <a:latin typeface="Univers LT Std 45 Light"/>
          <a:ea typeface="ＭＳ Ｐゴシック" charset="0"/>
          <a:cs typeface="Univers LT Std 55"/>
        </a:defRPr>
      </a:lvl1pPr>
      <a:lvl2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2pPr>
      <a:lvl3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3pPr>
      <a:lvl4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4pPr>
      <a:lvl5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5pPr>
      <a:lvl6pPr marL="4572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6pPr>
      <a:lvl7pPr marL="9144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7pPr>
      <a:lvl8pPr marL="13716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8pPr>
      <a:lvl9pPr marL="18288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9pPr>
    </p:titleStyle>
    <p:bodyStyle>
      <a:lvl1pPr marL="438150" indent="-438150" algn="l" defTabSz="584200" rtl="0" fontAlgn="base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1pPr>
      <a:lvl2pPr marL="950913" indent="-365125" algn="l" defTabSz="584200" rtl="0" fontAlgn="base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2pPr>
      <a:lvl3pPr marL="1463675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3pPr>
      <a:lvl4pPr marL="2049463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4pPr>
      <a:lvl5pPr marL="2633663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5pPr>
      <a:lvl6pPr marL="3220765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359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954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547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93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187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781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375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969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563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156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750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8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782" y="2899410"/>
            <a:ext cx="8229786" cy="1143742"/>
          </a:xfrm>
          <a:prstGeom prst="rect">
            <a:avLst/>
          </a:prstGeom>
        </p:spPr>
        <p:txBody>
          <a:bodyPr vert="horz" lIns="117119" tIns="58559" rIns="117119" bIns="58559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0F0F0"/>
                </a:solidFill>
                <a:ea typeface="ＭＳ Ｐゴシック" charset="0"/>
              </a:rPr>
              <a:t>M. Benedikt</a:t>
            </a:r>
            <a:endParaRPr lang="en-GB">
              <a:solidFill>
                <a:srgbClr val="F0F0F0"/>
              </a:solidFill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fld id="{698FBEFE-EF3C-442C-ADEA-7E54C5213979}" type="slidenum">
              <a:rPr lang="en-GB" smtClean="0">
                <a:solidFill>
                  <a:srgbClr val="F0F0F0"/>
                </a:solidFill>
                <a:ea typeface="ＭＳ Ｐゴシック" charset="0"/>
              </a:rPr>
              <a:pPr defTabSz="584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0F0F0"/>
              </a:solidFill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0F0F0"/>
                </a:solidFill>
                <a:ea typeface="ＭＳ Ｐゴシック" charset="0"/>
              </a:rPr>
              <a:t>EDMS 1411339</a:t>
            </a:r>
            <a:endParaRPr lang="en-GB">
              <a:solidFill>
                <a:srgbClr val="F0F0F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0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ctr" defTabSz="584200" rtl="0" fontAlgn="base">
        <a:spcBef>
          <a:spcPct val="0"/>
        </a:spcBef>
        <a:spcAft>
          <a:spcPct val="0"/>
        </a:spcAft>
        <a:defRPr sz="5400" kern="1200" spc="-134">
          <a:solidFill>
            <a:srgbClr val="FAF032"/>
          </a:solidFill>
          <a:effectLst>
            <a:outerShdw dist="25400" dir="5400000" algn="tl" rotWithShape="0">
              <a:schemeClr val="tx2">
                <a:lumMod val="75000"/>
                <a:alpha val="50000"/>
              </a:schemeClr>
            </a:outerShdw>
          </a:effectLst>
          <a:latin typeface="Univers LT Std 45 Light"/>
          <a:ea typeface="ＭＳ Ｐゴシック" charset="0"/>
          <a:cs typeface="Univers LT Std 55"/>
        </a:defRPr>
      </a:lvl1pPr>
      <a:lvl2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2pPr>
      <a:lvl3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3pPr>
      <a:lvl4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4pPr>
      <a:lvl5pPr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5pPr>
      <a:lvl6pPr marL="4572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6pPr>
      <a:lvl7pPr marL="9144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7pPr>
      <a:lvl8pPr marL="13716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8pPr>
      <a:lvl9pPr marL="1828800" algn="ctr" defTabSz="584200" rtl="0" fontAlgn="base">
        <a:spcBef>
          <a:spcPct val="0"/>
        </a:spcBef>
        <a:spcAft>
          <a:spcPct val="0"/>
        </a:spcAft>
        <a:defRPr sz="5400">
          <a:solidFill>
            <a:srgbClr val="FAF032"/>
          </a:solidFill>
          <a:latin typeface="Univers LT Std 45 Light" charset="0"/>
          <a:ea typeface="ＭＳ Ｐゴシック" charset="0"/>
        </a:defRPr>
      </a:lvl9pPr>
    </p:titleStyle>
    <p:bodyStyle>
      <a:lvl1pPr marL="438150" indent="-438150" algn="l" defTabSz="584200" rtl="0" fontAlgn="base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1pPr>
      <a:lvl2pPr marL="950913" indent="-365125" algn="l" defTabSz="584200" rtl="0" fontAlgn="base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2pPr>
      <a:lvl3pPr marL="1463675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3pPr>
      <a:lvl4pPr marL="2049463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4pPr>
      <a:lvl5pPr marL="2633663" indent="-292100" algn="l" defTabSz="584200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rgbClr val="F5F5F5"/>
          </a:solidFill>
          <a:latin typeface="Univers LT Std 45 Light"/>
          <a:ea typeface="ＭＳ Ｐゴシック" charset="0"/>
          <a:cs typeface="Univers LT Std 55"/>
        </a:defRPr>
      </a:lvl5pPr>
      <a:lvl6pPr marL="3220765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359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954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547" indent="-292798" algn="l" defTabSz="58559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93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187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781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375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969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563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156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750" algn="l" defTabSz="58559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1" y="6356824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501926D-BD55-4F99-B46D-3C231A52E354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52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28D0A3-5C9A-4901-9C42-FBE507C34AF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1680" y="6165304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FFFF"/>
                </a:solidFill>
              </a:rPr>
              <a:t>FCC-</a:t>
            </a:r>
            <a:r>
              <a:rPr lang="en-GB" sz="1000" b="1" dirty="0" err="1" smtClean="0">
                <a:solidFill>
                  <a:srgbClr val="FFFFFF"/>
                </a:solidFill>
              </a:rPr>
              <a:t>hh</a:t>
            </a:r>
            <a:r>
              <a:rPr lang="en-GB" sz="1000" b="1" dirty="0" smtClean="0">
                <a:solidFill>
                  <a:srgbClr val="FFFFFF"/>
                </a:solidFill>
              </a:rPr>
              <a:t/>
            </a:r>
            <a:br>
              <a:rPr lang="en-GB" sz="1000" b="1" dirty="0" smtClean="0">
                <a:solidFill>
                  <a:srgbClr val="FFFFFF"/>
                </a:solidFill>
              </a:rPr>
            </a:br>
            <a:r>
              <a:rPr lang="en-US" sz="1000" dirty="0" smtClean="0">
                <a:solidFill>
                  <a:srgbClr val="FFFFFF"/>
                </a:solidFill>
              </a:rPr>
              <a:t>Daniel Schulte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FNAL August 2014</a:t>
            </a:r>
          </a:p>
        </p:txBody>
      </p:sp>
    </p:spTree>
    <p:extLst>
      <p:ext uri="{BB962C8B-B14F-4D97-AF65-F5344CB8AC3E}">
        <p14:creationId xmlns:p14="http://schemas.microsoft.com/office/powerpoint/2010/main" val="38802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10F25-846C-49D3-B1A4-6B5DA2273D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E1334-D5B0-4638-A0C2-215E9783C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6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C8C17-11B6-4841-AA6C-480BD23B0372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2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  <p:sldLayoutId id="2147483870" r:id="rId2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C8C17-11B6-4841-AA6C-480BD23B0372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2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894" r:id="rId23"/>
    <p:sldLayoutId id="2147483895" r:id="rId24"/>
    <p:sldLayoutId id="2147483896" r:id="rId25"/>
    <p:sldLayoutId id="2147483897" r:id="rId2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C8C17-11B6-4841-AA6C-480BD23B0372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9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  <p:sldLayoutId id="2147483924" r:id="rId20"/>
    <p:sldLayoutId id="2147483925" r:id="rId21"/>
    <p:sldLayoutId id="2147483926" r:id="rId22"/>
    <p:sldLayoutId id="2147483927" r:id="rId23"/>
    <p:sldLayoutId id="2147483928" r:id="rId24"/>
    <p:sldLayoutId id="2147483929" r:id="rId25"/>
    <p:sldLayoutId id="2147483930" r:id="rId2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C8C17-11B6-4841-AA6C-480BD23B0372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7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  <p:sldLayoutId id="2147483950" r:id="rId19"/>
    <p:sldLayoutId id="2147483951" r:id="rId20"/>
    <p:sldLayoutId id="2147483952" r:id="rId21"/>
    <p:sldLayoutId id="2147483953" r:id="rId22"/>
    <p:sldLayoutId id="2147483954" r:id="rId23"/>
    <p:sldLayoutId id="2147483955" r:id="rId24"/>
    <p:sldLayoutId id="2147483956" r:id="rId25"/>
    <p:sldLayoutId id="2147483957" r:id="rId2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C8C17-11B6-4841-AA6C-480BD23B0372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6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82" r:id="rId24"/>
    <p:sldLayoutId id="2147483983" r:id="rId25"/>
    <p:sldLayoutId id="2147483984" r:id="rId2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C8C17-11B6-4841-AA6C-480BD23B0372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4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4005" r:id="rId20"/>
    <p:sldLayoutId id="2147484006" r:id="rId21"/>
    <p:sldLayoutId id="2147484007" r:id="rId22"/>
    <p:sldLayoutId id="2147484008" r:id="rId23"/>
    <p:sldLayoutId id="2147484009" r:id="rId24"/>
    <p:sldLayoutId id="2147484010" r:id="rId25"/>
    <p:sldLayoutId id="2147484011" r:id="rId2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cdsweb.cern.ch/record/1038899" TargetMode="Externa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12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17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0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31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3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cern.ch/fccw2015" TargetMode="External"/><Relationship Id="rId1" Type="http://schemas.openxmlformats.org/officeDocument/2006/relationships/slideLayout" Target="../slideLayouts/slideLayout30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30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g"/><Relationship Id="rId7" Type="http://schemas.openxmlformats.org/officeDocument/2006/relationships/image" Target="../media/image83.jpe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2.jpeg"/><Relationship Id="rId5" Type="http://schemas.openxmlformats.org/officeDocument/2006/relationships/image" Target="../media/image81.jpg"/><Relationship Id="rId4" Type="http://schemas.openxmlformats.org/officeDocument/2006/relationships/image" Target="../media/image8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fnal.gov/conferenceDisplay.py?confId=5775" TargetMode="External"/><Relationship Id="rId13" Type="http://schemas.openxmlformats.org/officeDocument/2006/relationships/hyperlink" Target="https://indico.cern.ch/event/257713/" TargetMode="External"/><Relationship Id="rId3" Type="http://schemas.openxmlformats.org/officeDocument/2006/relationships/hyperlink" Target="http://indico.cern.ch/conferenceDisplay.py?confId=193791" TargetMode="External"/><Relationship Id="rId7" Type="http://schemas.openxmlformats.org/officeDocument/2006/relationships/hyperlink" Target="http://zucv5.web.cern.ch/zucv5/LEP3-PHSeminar.pdf" TargetMode="External"/><Relationship Id="rId12" Type="http://schemas.openxmlformats.org/officeDocument/2006/relationships/hyperlink" Target="http://indico.fnal.gov/conferenceDisplay.py?ovw=True&amp;confId=6983" TargetMode="External"/><Relationship Id="rId2" Type="http://schemas.openxmlformats.org/officeDocument/2006/relationships/hyperlink" Target="http://arxiv.org/abs/1112.2518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indico.cern.ch/conferenceDisplay.py?confId=211018" TargetMode="External"/><Relationship Id="rId11" Type="http://schemas.openxmlformats.org/officeDocument/2006/relationships/hyperlink" Target="http://indico.cern.ch/event/240814/timetable/#all.detailed" TargetMode="External"/><Relationship Id="rId5" Type="http://schemas.openxmlformats.org/officeDocument/2006/relationships/hyperlink" Target="http://arxiv.org/abs/1208.1662" TargetMode="External"/><Relationship Id="rId10" Type="http://schemas.openxmlformats.org/officeDocument/2006/relationships/hyperlink" Target="https://indico.cern.ch/conferenceDisplay.py?confId=222458" TargetMode="External"/><Relationship Id="rId4" Type="http://schemas.openxmlformats.org/officeDocument/2006/relationships/hyperlink" Target="http://arxiv.org/abs/arXiv:1208.0504" TargetMode="External"/><Relationship Id="rId9" Type="http://schemas.openxmlformats.org/officeDocument/2006/relationships/hyperlink" Target="http://indico.cern.ch/conferenceDisplay.py?confId=21379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ds.cern.ch/record/1567258/files/esc-e-106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0.xml"/><Relationship Id="rId6" Type="http://schemas.openxmlformats.org/officeDocument/2006/relationships/image" Target="../media/image24.png"/><Relationship Id="rId5" Type="http://schemas.openxmlformats.org/officeDocument/2006/relationships/hyperlink" Target="http://cern.ch/fcc" TargetMode="External"/><Relationship Id="rId4" Type="http://schemas.openxmlformats.org/officeDocument/2006/relationships/hyperlink" Target="http://indico.cern.ch/e/fcc-kickof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DSCF4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2217" y="54496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Overview</a:t>
            </a:r>
            <a:r>
              <a:rPr kumimoji="0" lang="en-GB" sz="54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 FCC-</a:t>
            </a:r>
            <a:r>
              <a:rPr kumimoji="0" lang="en-GB" sz="5400" b="1" i="0" u="none" strike="noStrike" kern="0" cap="none" spc="0" normalizeH="0" noProof="0" dirty="0" err="1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ee</a:t>
            </a:r>
            <a:endParaRPr kumimoji="0" lang="en-GB" sz="5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kern="0" dirty="0">
                <a:solidFill>
                  <a:schemeClr val="bg1"/>
                </a:solidFill>
              </a:rPr>
              <a:t>	</a:t>
            </a:r>
            <a:r>
              <a:rPr lang="en-GB" sz="2600" kern="0" dirty="0" smtClean="0">
                <a:solidFill>
                  <a:schemeClr val="bg1"/>
                </a:solidFill>
              </a:rPr>
              <a:t>	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Frank Zimmermann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the FCC team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	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bg1"/>
                </a:solidFill>
              </a:rPr>
              <a:t> </a:t>
            </a:r>
            <a:r>
              <a:rPr lang="en-US" sz="1200" kern="0" dirty="0" smtClean="0">
                <a:solidFill>
                  <a:schemeClr val="bg1"/>
                </a:solidFill>
              </a:rPr>
              <a:t> </a:t>
            </a:r>
            <a:endParaRPr lang="en-US" sz="1200" kern="0" dirty="0"/>
          </a:p>
        </p:txBody>
      </p:sp>
      <p:sp>
        <p:nvSpPr>
          <p:cNvPr id="12295" name="Oval 16"/>
          <p:cNvSpPr>
            <a:spLocks noChangeArrowheads="1"/>
          </p:cNvSpPr>
          <p:nvPr/>
        </p:nvSpPr>
        <p:spPr bwMode="auto">
          <a:xfrm>
            <a:off x="1828800" y="4154488"/>
            <a:ext cx="2819400" cy="552450"/>
          </a:xfrm>
          <a:prstGeom prst="ellipse">
            <a:avLst/>
          </a:prstGeom>
          <a:noFill/>
          <a:ln w="28575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296" name="Freeform 17"/>
          <p:cNvSpPr>
            <a:spLocks/>
          </p:cNvSpPr>
          <p:nvPr/>
        </p:nvSpPr>
        <p:spPr bwMode="auto">
          <a:xfrm>
            <a:off x="0" y="4114800"/>
            <a:ext cx="5029200" cy="990600"/>
          </a:xfrm>
          <a:custGeom>
            <a:avLst/>
            <a:gdLst>
              <a:gd name="T0" fmla="*/ 0 w 3168"/>
              <a:gd name="T1" fmla="*/ 2147483647 h 624"/>
              <a:gd name="T2" fmla="*/ 2147483647 w 3168"/>
              <a:gd name="T3" fmla="*/ 2147483647 h 624"/>
              <a:gd name="T4" fmla="*/ 2147483647 w 3168"/>
              <a:gd name="T5" fmla="*/ 2147483647 h 624"/>
              <a:gd name="T6" fmla="*/ 2147483647 w 3168"/>
              <a:gd name="T7" fmla="*/ 2147483647 h 624"/>
              <a:gd name="T8" fmla="*/ 2147483647 w 3168"/>
              <a:gd name="T9" fmla="*/ 0 h 624"/>
              <a:gd name="T10" fmla="*/ 2147483647 w 3168"/>
              <a:gd name="T11" fmla="*/ 2147483647 h 624"/>
              <a:gd name="T12" fmla="*/ 2147483647 w 3168"/>
              <a:gd name="T13" fmla="*/ 2147483647 h 624"/>
              <a:gd name="T14" fmla="*/ 2147483647 w 3168"/>
              <a:gd name="T15" fmla="*/ 2147483647 h 624"/>
              <a:gd name="T16" fmla="*/ 2147483647 w 3168"/>
              <a:gd name="T17" fmla="*/ 2147483647 h 624"/>
              <a:gd name="T18" fmla="*/ 2147483647 w 3168"/>
              <a:gd name="T19" fmla="*/ 2147483647 h 624"/>
              <a:gd name="T20" fmla="*/ 2147483647 w 3168"/>
              <a:gd name="T21" fmla="*/ 2147483647 h 624"/>
              <a:gd name="T22" fmla="*/ 2147483647 w 3168"/>
              <a:gd name="T23" fmla="*/ 2147483647 h 624"/>
              <a:gd name="T24" fmla="*/ 2147483647 w 3168"/>
              <a:gd name="T25" fmla="*/ 2147483647 h 624"/>
              <a:gd name="T26" fmla="*/ 2147483647 w 3168"/>
              <a:gd name="T27" fmla="*/ 2147483647 h 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68"/>
              <a:gd name="T43" fmla="*/ 0 h 624"/>
              <a:gd name="T44" fmla="*/ 3168 w 3168"/>
              <a:gd name="T45" fmla="*/ 624 h 6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68" h="624">
                <a:moveTo>
                  <a:pt x="0" y="156"/>
                </a:moveTo>
                <a:cubicBezTo>
                  <a:pt x="55" y="145"/>
                  <a:pt x="214" y="108"/>
                  <a:pt x="333" y="87"/>
                </a:cubicBezTo>
                <a:cubicBezTo>
                  <a:pt x="452" y="66"/>
                  <a:pt x="591" y="46"/>
                  <a:pt x="714" y="33"/>
                </a:cubicBezTo>
                <a:cubicBezTo>
                  <a:pt x="837" y="20"/>
                  <a:pt x="958" y="12"/>
                  <a:pt x="1071" y="6"/>
                </a:cubicBezTo>
                <a:cubicBezTo>
                  <a:pt x="1184" y="0"/>
                  <a:pt x="1274" y="0"/>
                  <a:pt x="1392" y="0"/>
                </a:cubicBezTo>
                <a:cubicBezTo>
                  <a:pt x="1510" y="0"/>
                  <a:pt x="1661" y="0"/>
                  <a:pt x="1782" y="6"/>
                </a:cubicBezTo>
                <a:cubicBezTo>
                  <a:pt x="1903" y="12"/>
                  <a:pt x="1976" y="17"/>
                  <a:pt x="2118" y="36"/>
                </a:cubicBezTo>
                <a:cubicBezTo>
                  <a:pt x="2260" y="55"/>
                  <a:pt x="2494" y="89"/>
                  <a:pt x="2637" y="123"/>
                </a:cubicBezTo>
                <a:cubicBezTo>
                  <a:pt x="2780" y="157"/>
                  <a:pt x="2896" y="205"/>
                  <a:pt x="2976" y="240"/>
                </a:cubicBezTo>
                <a:cubicBezTo>
                  <a:pt x="3056" y="275"/>
                  <a:pt x="3088" y="304"/>
                  <a:pt x="3120" y="336"/>
                </a:cubicBezTo>
                <a:cubicBezTo>
                  <a:pt x="3152" y="368"/>
                  <a:pt x="3168" y="400"/>
                  <a:pt x="3168" y="432"/>
                </a:cubicBezTo>
                <a:cubicBezTo>
                  <a:pt x="3168" y="464"/>
                  <a:pt x="3139" y="503"/>
                  <a:pt x="3120" y="528"/>
                </a:cubicBezTo>
                <a:cubicBezTo>
                  <a:pt x="3101" y="553"/>
                  <a:pt x="3078" y="566"/>
                  <a:pt x="3054" y="582"/>
                </a:cubicBezTo>
                <a:cubicBezTo>
                  <a:pt x="3030" y="598"/>
                  <a:pt x="2989" y="617"/>
                  <a:pt x="2976" y="624"/>
                </a:cubicBez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297" name="Oval 20"/>
          <p:cNvSpPr>
            <a:spLocks noChangeArrowheads="1"/>
          </p:cNvSpPr>
          <p:nvPr/>
        </p:nvSpPr>
        <p:spPr bwMode="auto">
          <a:xfrm>
            <a:off x="4648200" y="4191000"/>
            <a:ext cx="342900" cy="95250"/>
          </a:xfrm>
          <a:prstGeom prst="ellipse">
            <a:avLst/>
          </a:prstGeom>
          <a:noFill/>
          <a:ln w="28575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1570135" y="3297993"/>
            <a:ext cx="9080994" cy="1321243"/>
          </a:xfrm>
          <a:custGeom>
            <a:avLst/>
            <a:gdLst>
              <a:gd name="connsiteX0" fmla="*/ 0 w 8555347"/>
              <a:gd name="connsiteY0" fmla="*/ 867326 h 1734652"/>
              <a:gd name="connsiteX1" fmla="*/ 4277674 w 8555347"/>
              <a:gd name="connsiteY1" fmla="*/ 0 h 1734652"/>
              <a:gd name="connsiteX2" fmla="*/ 8555348 w 8555347"/>
              <a:gd name="connsiteY2" fmla="*/ 867326 h 1734652"/>
              <a:gd name="connsiteX3" fmla="*/ 4277674 w 8555347"/>
              <a:gd name="connsiteY3" fmla="*/ 1734652 h 1734652"/>
              <a:gd name="connsiteX4" fmla="*/ 0 w 8555347"/>
              <a:gd name="connsiteY4" fmla="*/ 867326 h 1734652"/>
              <a:gd name="connsiteX0" fmla="*/ 0 w 8555348"/>
              <a:gd name="connsiteY0" fmla="*/ 884144 h 1751470"/>
              <a:gd name="connsiteX1" fmla="*/ 4277674 w 8555348"/>
              <a:gd name="connsiteY1" fmla="*/ 16818 h 1751470"/>
              <a:gd name="connsiteX2" fmla="*/ 8555348 w 8555348"/>
              <a:gd name="connsiteY2" fmla="*/ 884144 h 1751470"/>
              <a:gd name="connsiteX3" fmla="*/ 4277674 w 8555348"/>
              <a:gd name="connsiteY3" fmla="*/ 1751470 h 1751470"/>
              <a:gd name="connsiteX4" fmla="*/ 0 w 8555348"/>
              <a:gd name="connsiteY4" fmla="*/ 884144 h 1751470"/>
              <a:gd name="connsiteX0" fmla="*/ 20137 w 8575485"/>
              <a:gd name="connsiteY0" fmla="*/ 747410 h 1614736"/>
              <a:gd name="connsiteX1" fmla="*/ 3228864 w 8575485"/>
              <a:gd name="connsiteY1" fmla="*/ 21752 h 1614736"/>
              <a:gd name="connsiteX2" fmla="*/ 8575485 w 8575485"/>
              <a:gd name="connsiteY2" fmla="*/ 747410 h 1614736"/>
              <a:gd name="connsiteX3" fmla="*/ 4297811 w 8575485"/>
              <a:gd name="connsiteY3" fmla="*/ 1614736 h 1614736"/>
              <a:gd name="connsiteX4" fmla="*/ 20137 w 8575485"/>
              <a:gd name="connsiteY4" fmla="*/ 747410 h 1614736"/>
              <a:gd name="connsiteX0" fmla="*/ 19741 w 8575089"/>
              <a:gd name="connsiteY0" fmla="*/ 776741 h 1644067"/>
              <a:gd name="connsiteX1" fmla="*/ 3228468 w 8575089"/>
              <a:gd name="connsiteY1" fmla="*/ 51083 h 1644067"/>
              <a:gd name="connsiteX2" fmla="*/ 8575089 w 8575089"/>
              <a:gd name="connsiteY2" fmla="*/ 776741 h 1644067"/>
              <a:gd name="connsiteX3" fmla="*/ 4297415 w 8575089"/>
              <a:gd name="connsiteY3" fmla="*/ 1644067 h 1644067"/>
              <a:gd name="connsiteX4" fmla="*/ 19741 w 8575089"/>
              <a:gd name="connsiteY4" fmla="*/ 776741 h 1644067"/>
              <a:gd name="connsiteX0" fmla="*/ 19359 w 8574707"/>
              <a:gd name="connsiteY0" fmla="*/ 726116 h 1593442"/>
              <a:gd name="connsiteX1" fmla="*/ 3228086 w 8574707"/>
              <a:gd name="connsiteY1" fmla="*/ 458 h 1593442"/>
              <a:gd name="connsiteX2" fmla="*/ 8574707 w 8574707"/>
              <a:gd name="connsiteY2" fmla="*/ 726116 h 1593442"/>
              <a:gd name="connsiteX3" fmla="*/ 4297033 w 8574707"/>
              <a:gd name="connsiteY3" fmla="*/ 1593442 h 1593442"/>
              <a:gd name="connsiteX4" fmla="*/ 19359 w 8574707"/>
              <a:gd name="connsiteY4" fmla="*/ 726116 h 1593442"/>
              <a:gd name="connsiteX0" fmla="*/ 19359 w 8701063"/>
              <a:gd name="connsiteY0" fmla="*/ 745105 h 1612431"/>
              <a:gd name="connsiteX1" fmla="*/ 3228086 w 8701063"/>
              <a:gd name="connsiteY1" fmla="*/ 19447 h 1612431"/>
              <a:gd name="connsiteX2" fmla="*/ 7181053 w 8701063"/>
              <a:gd name="connsiteY2" fmla="*/ 254000 h 1612431"/>
              <a:gd name="connsiteX3" fmla="*/ 8574707 w 8701063"/>
              <a:gd name="connsiteY3" fmla="*/ 745105 h 1612431"/>
              <a:gd name="connsiteX4" fmla="*/ 4297033 w 8701063"/>
              <a:gd name="connsiteY4" fmla="*/ 1612431 h 1612431"/>
              <a:gd name="connsiteX5" fmla="*/ 19359 w 8701063"/>
              <a:gd name="connsiteY5" fmla="*/ 745105 h 1612431"/>
              <a:gd name="connsiteX0" fmla="*/ 108482 w 8790186"/>
              <a:gd name="connsiteY0" fmla="*/ 745105 h 1612431"/>
              <a:gd name="connsiteX1" fmla="*/ 1448925 w 8790186"/>
              <a:gd name="connsiteY1" fmla="*/ 125212 h 1612431"/>
              <a:gd name="connsiteX2" fmla="*/ 3317209 w 8790186"/>
              <a:gd name="connsiteY2" fmla="*/ 19447 h 1612431"/>
              <a:gd name="connsiteX3" fmla="*/ 7270176 w 8790186"/>
              <a:gd name="connsiteY3" fmla="*/ 254000 h 1612431"/>
              <a:gd name="connsiteX4" fmla="*/ 8663830 w 8790186"/>
              <a:gd name="connsiteY4" fmla="*/ 745105 h 1612431"/>
              <a:gd name="connsiteX5" fmla="*/ 4386156 w 8790186"/>
              <a:gd name="connsiteY5" fmla="*/ 1612431 h 1612431"/>
              <a:gd name="connsiteX6" fmla="*/ 108482 w 8790186"/>
              <a:gd name="connsiteY6" fmla="*/ 745105 h 1612431"/>
              <a:gd name="connsiteX0" fmla="*/ 166021 w 8847725"/>
              <a:gd name="connsiteY0" fmla="*/ 648832 h 1516158"/>
              <a:gd name="connsiteX1" fmla="*/ 1506464 w 8847725"/>
              <a:gd name="connsiteY1" fmla="*/ 28939 h 1516158"/>
              <a:gd name="connsiteX2" fmla="*/ 7327715 w 8847725"/>
              <a:gd name="connsiteY2" fmla="*/ 157727 h 1516158"/>
              <a:gd name="connsiteX3" fmla="*/ 8721369 w 8847725"/>
              <a:gd name="connsiteY3" fmla="*/ 648832 h 1516158"/>
              <a:gd name="connsiteX4" fmla="*/ 4443695 w 8847725"/>
              <a:gd name="connsiteY4" fmla="*/ 1516158 h 1516158"/>
              <a:gd name="connsiteX5" fmla="*/ 166021 w 8847725"/>
              <a:gd name="connsiteY5" fmla="*/ 648832 h 1516158"/>
              <a:gd name="connsiteX0" fmla="*/ 7326609 w 8846619"/>
              <a:gd name="connsiteY0" fmla="*/ 37580 h 1396011"/>
              <a:gd name="connsiteX1" fmla="*/ 8720263 w 8846619"/>
              <a:gd name="connsiteY1" fmla="*/ 528685 h 1396011"/>
              <a:gd name="connsiteX2" fmla="*/ 4442589 w 8846619"/>
              <a:gd name="connsiteY2" fmla="*/ 1396011 h 1396011"/>
              <a:gd name="connsiteX3" fmla="*/ 164915 w 8846619"/>
              <a:gd name="connsiteY3" fmla="*/ 528685 h 1396011"/>
              <a:gd name="connsiteX4" fmla="*/ 1596798 w 8846619"/>
              <a:gd name="connsiteY4" fmla="*/ 232 h 1396011"/>
              <a:gd name="connsiteX0" fmla="*/ 7420708 w 8940718"/>
              <a:gd name="connsiteY0" fmla="*/ 50440 h 1408871"/>
              <a:gd name="connsiteX1" fmla="*/ 8814362 w 8940718"/>
              <a:gd name="connsiteY1" fmla="*/ 541545 h 1408871"/>
              <a:gd name="connsiteX2" fmla="*/ 4536688 w 8940718"/>
              <a:gd name="connsiteY2" fmla="*/ 1408871 h 1408871"/>
              <a:gd name="connsiteX3" fmla="*/ 259014 w 8940718"/>
              <a:gd name="connsiteY3" fmla="*/ 541545 h 1408871"/>
              <a:gd name="connsiteX4" fmla="*/ 1291652 w 8940718"/>
              <a:gd name="connsiteY4" fmla="*/ 213 h 1408871"/>
              <a:gd name="connsiteX0" fmla="*/ 7430567 w 8950577"/>
              <a:gd name="connsiteY0" fmla="*/ 50405 h 1408983"/>
              <a:gd name="connsiteX1" fmla="*/ 8824221 w 8950577"/>
              <a:gd name="connsiteY1" fmla="*/ 541510 h 1408983"/>
              <a:gd name="connsiteX2" fmla="*/ 4546547 w 8950577"/>
              <a:gd name="connsiteY2" fmla="*/ 1408836 h 1408983"/>
              <a:gd name="connsiteX3" fmla="*/ 255994 w 8950577"/>
              <a:gd name="connsiteY3" fmla="*/ 605905 h 1408983"/>
              <a:gd name="connsiteX4" fmla="*/ 1301511 w 8950577"/>
              <a:gd name="connsiteY4" fmla="*/ 178 h 1408983"/>
              <a:gd name="connsiteX0" fmla="*/ 7453401 w 8973411"/>
              <a:gd name="connsiteY0" fmla="*/ 50402 h 1370351"/>
              <a:gd name="connsiteX1" fmla="*/ 8847055 w 8973411"/>
              <a:gd name="connsiteY1" fmla="*/ 541507 h 1370351"/>
              <a:gd name="connsiteX2" fmla="*/ 4878473 w 8973411"/>
              <a:gd name="connsiteY2" fmla="*/ 1370196 h 1370351"/>
              <a:gd name="connsiteX3" fmla="*/ 278828 w 8973411"/>
              <a:gd name="connsiteY3" fmla="*/ 605902 h 1370351"/>
              <a:gd name="connsiteX4" fmla="*/ 1324345 w 8973411"/>
              <a:gd name="connsiteY4" fmla="*/ 175 h 1370351"/>
              <a:gd name="connsiteX0" fmla="*/ 7475289 w 8995299"/>
              <a:gd name="connsiteY0" fmla="*/ 50398 h 1305970"/>
              <a:gd name="connsiteX1" fmla="*/ 8868943 w 8995299"/>
              <a:gd name="connsiteY1" fmla="*/ 541503 h 1305970"/>
              <a:gd name="connsiteX2" fmla="*/ 5196575 w 8995299"/>
              <a:gd name="connsiteY2" fmla="*/ 1305798 h 1305970"/>
              <a:gd name="connsiteX3" fmla="*/ 300716 w 8995299"/>
              <a:gd name="connsiteY3" fmla="*/ 605898 h 1305970"/>
              <a:gd name="connsiteX4" fmla="*/ 1346233 w 8995299"/>
              <a:gd name="connsiteY4" fmla="*/ 171 h 1305970"/>
              <a:gd name="connsiteX0" fmla="*/ 7475289 w 8995299"/>
              <a:gd name="connsiteY0" fmla="*/ 50398 h 1317417"/>
              <a:gd name="connsiteX1" fmla="*/ 8868943 w 8995299"/>
              <a:gd name="connsiteY1" fmla="*/ 541503 h 1317417"/>
              <a:gd name="connsiteX2" fmla="*/ 5196575 w 8995299"/>
              <a:gd name="connsiteY2" fmla="*/ 1305798 h 1317417"/>
              <a:gd name="connsiteX3" fmla="*/ 300716 w 8995299"/>
              <a:gd name="connsiteY3" fmla="*/ 605898 h 1317417"/>
              <a:gd name="connsiteX4" fmla="*/ 1346233 w 8995299"/>
              <a:gd name="connsiteY4" fmla="*/ 171 h 1317417"/>
              <a:gd name="connsiteX0" fmla="*/ 7560984 w 9080994"/>
              <a:gd name="connsiteY0" fmla="*/ 50515 h 1321243"/>
              <a:gd name="connsiteX1" fmla="*/ 8954638 w 9080994"/>
              <a:gd name="connsiteY1" fmla="*/ 541620 h 1321243"/>
              <a:gd name="connsiteX2" fmla="*/ 5282270 w 9080994"/>
              <a:gd name="connsiteY2" fmla="*/ 1305915 h 1321243"/>
              <a:gd name="connsiteX3" fmla="*/ 386411 w 9080994"/>
              <a:gd name="connsiteY3" fmla="*/ 606015 h 1321243"/>
              <a:gd name="connsiteX4" fmla="*/ 1431928 w 9080994"/>
              <a:gd name="connsiteY4" fmla="*/ 288 h 132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0994" h="1321243">
                <a:moveTo>
                  <a:pt x="7560984" y="50515"/>
                </a:moveTo>
                <a:cubicBezTo>
                  <a:pt x="8452087" y="171458"/>
                  <a:pt x="9435308" y="315215"/>
                  <a:pt x="8954638" y="541620"/>
                </a:cubicBezTo>
                <a:cubicBezTo>
                  <a:pt x="8473968" y="768025"/>
                  <a:pt x="7470162" y="1205031"/>
                  <a:pt x="5282270" y="1305915"/>
                </a:cubicBezTo>
                <a:cubicBezTo>
                  <a:pt x="3094378" y="1406799"/>
                  <a:pt x="1221318" y="991045"/>
                  <a:pt x="386411" y="606015"/>
                </a:cubicBezTo>
                <a:cubicBezTo>
                  <a:pt x="-448496" y="220985"/>
                  <a:pt x="146872" y="-9301"/>
                  <a:pt x="1431928" y="288"/>
                </a:cubicBezTo>
              </a:path>
            </a:pathLst>
          </a:cu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01" y="1196752"/>
            <a:ext cx="4507797" cy="188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211960" y="2139360"/>
            <a:ext cx="779140" cy="353536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0498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i="1" kern="0" dirty="0">
                <a:solidFill>
                  <a:srgbClr val="0000CC"/>
                </a:solidFill>
                <a:latin typeface="Calibri"/>
              </a:rPr>
              <a:t>Work supported by the </a:t>
            </a:r>
            <a:r>
              <a:rPr lang="en-US" sz="1400" b="1" i="1" kern="0" dirty="0">
                <a:solidFill>
                  <a:srgbClr val="0000CC"/>
                </a:solidFill>
                <a:latin typeface="Calibri"/>
              </a:rPr>
              <a:t>European Commission </a:t>
            </a:r>
            <a:r>
              <a:rPr lang="en-US" sz="1400" i="1" kern="0" dirty="0">
                <a:solidFill>
                  <a:srgbClr val="0000CC"/>
                </a:solidFill>
                <a:latin typeface="Calibri"/>
              </a:rPr>
              <a:t>under Capacities 7th Framework Programme, Grant Agreement 312453</a:t>
            </a:r>
            <a:endParaRPr lang="en-GB" sz="1400" i="1" kern="0" dirty="0">
              <a:solidFill>
                <a:srgbClr val="0000CC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02" y="5026078"/>
            <a:ext cx="906996" cy="780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9" y="5806516"/>
            <a:ext cx="9156217" cy="92333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kern="0" dirty="0">
                <a:solidFill>
                  <a:srgbClr val="000000"/>
                </a:solidFill>
              </a:rPr>
              <a:t>T</a:t>
            </a:r>
            <a:r>
              <a:rPr lang="en-US" kern="0" dirty="0" smtClean="0">
                <a:solidFill>
                  <a:srgbClr val="000000"/>
                </a:solidFill>
              </a:rPr>
              <a:t>hanks </a:t>
            </a:r>
            <a:r>
              <a:rPr lang="en-US" kern="0" dirty="0">
                <a:solidFill>
                  <a:srgbClr val="000000"/>
                </a:solidFill>
              </a:rPr>
              <a:t>to Michael Benedikt, Alain </a:t>
            </a:r>
            <a:r>
              <a:rPr lang="en-US" kern="0" dirty="0" err="1">
                <a:solidFill>
                  <a:srgbClr val="000000"/>
                </a:solidFill>
              </a:rPr>
              <a:t>Blondel</a:t>
            </a:r>
            <a:r>
              <a:rPr lang="en-US" kern="0" dirty="0">
                <a:solidFill>
                  <a:srgbClr val="000000"/>
                </a:solidFill>
              </a:rPr>
              <a:t>, Bastian Harer, Bernhard Holzer, Giovanni Iadarola, Max Klein, Mike Koratzinos</a:t>
            </a:r>
            <a:r>
              <a:rPr lang="en-US" kern="0" dirty="0" smtClean="0">
                <a:solidFill>
                  <a:srgbClr val="000000"/>
                </a:solidFill>
              </a:rPr>
              <a:t>, Katsunobu, Oide, </a:t>
            </a:r>
            <a:r>
              <a:rPr lang="en-US" kern="0" dirty="0">
                <a:solidFill>
                  <a:srgbClr val="000000"/>
                </a:solidFill>
              </a:rPr>
              <a:t>Philippe Lebrun, Roman Martin, </a:t>
            </a:r>
            <a:r>
              <a:rPr lang="en-US" kern="0" dirty="0" err="1">
                <a:solidFill>
                  <a:srgbClr val="000000"/>
                </a:solidFill>
              </a:rPr>
              <a:t>Kazuhito</a:t>
            </a:r>
            <a:r>
              <a:rPr lang="en-US" kern="0" dirty="0">
                <a:solidFill>
                  <a:srgbClr val="000000"/>
                </a:solidFill>
              </a:rPr>
              <a:t> Ohmi, Daniel Schulte, Rogelio Tomas, </a:t>
            </a:r>
            <a:r>
              <a:rPr lang="en-US" kern="0" dirty="0" err="1">
                <a:solidFill>
                  <a:srgbClr val="000000"/>
                </a:solidFill>
              </a:rPr>
              <a:t>Jörg</a:t>
            </a: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</a:rPr>
              <a:t>Wenninger</a:t>
            </a:r>
            <a:r>
              <a:rPr lang="en-US" kern="0" dirty="0" smtClean="0">
                <a:solidFill>
                  <a:srgbClr val="000000"/>
                </a:solidFill>
              </a:rPr>
              <a:t>, </a:t>
            </a:r>
            <a:r>
              <a:rPr lang="en-US" kern="0" smtClean="0">
                <a:solidFill>
                  <a:srgbClr val="000000"/>
                </a:solidFill>
              </a:rPr>
              <a:t>Uli Wienands</a:t>
            </a:r>
            <a:r>
              <a:rPr lang="en-US" kern="0" smtClean="0">
                <a:solidFill>
                  <a:srgbClr val="FFFFFF"/>
                </a:solidFill>
              </a:rPr>
              <a:t>,..</a:t>
            </a:r>
            <a:endParaRPr lang="en-GB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2" grpId="1" animBg="1"/>
      <p:bldP spid="10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H="1">
            <a:off x="4617632" y="1412776"/>
            <a:ext cx="1286" cy="1051619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5" name="Straight Connector 34"/>
          <p:cNvCxnSpPr/>
          <p:nvPr/>
        </p:nvCxnSpPr>
        <p:spPr>
          <a:xfrm flipH="1">
            <a:off x="4616346" y="2500540"/>
            <a:ext cx="1286" cy="1051619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996490" y="1873384"/>
            <a:ext cx="1617792" cy="1051443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Collaboration Board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753536" y="1873442"/>
            <a:ext cx="1717531" cy="105144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Steering Committee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56410" y="1873501"/>
            <a:ext cx="1617606" cy="1051443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Advisory Committee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762269" y="3248671"/>
            <a:ext cx="1708798" cy="105144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Study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Coordination Group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297" y="5152845"/>
            <a:ext cx="830769" cy="80610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Hadron Collider Physics Experiments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68771" y="5160465"/>
            <a:ext cx="830769" cy="80610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Lepton Collider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Physics Experiments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791938" y="5158422"/>
            <a:ext cx="830769" cy="80610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Hadron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Injectors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702131" y="5163999"/>
            <a:ext cx="830769" cy="80610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Hadron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Collider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538255" y="5168085"/>
            <a:ext cx="830769" cy="80610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Lepton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Collider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882606" y="5158422"/>
            <a:ext cx="830769" cy="80610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e-p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Physics Experiments Machines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50156" y="5168085"/>
            <a:ext cx="830769" cy="80610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Infra-structures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Operation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242567" y="5168085"/>
            <a:ext cx="830769" cy="80610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Costing Planning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619831" y="5168085"/>
            <a:ext cx="830769" cy="80610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Lepton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Injectors</a:t>
            </a:r>
          </a:p>
        </p:txBody>
      </p:sp>
      <p:cxnSp>
        <p:nvCxnSpPr>
          <p:cNvPr id="50" name="Elbow Connector 49"/>
          <p:cNvCxnSpPr>
            <a:stCxn id="36" idx="3"/>
            <a:endCxn id="37" idx="1"/>
          </p:cNvCxnSpPr>
          <p:nvPr/>
        </p:nvCxnSpPr>
        <p:spPr>
          <a:xfrm>
            <a:off x="2614282" y="2399106"/>
            <a:ext cx="1139254" cy="58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51" name="Elbow Connector 50"/>
          <p:cNvCxnSpPr>
            <a:stCxn id="37" idx="3"/>
            <a:endCxn id="38" idx="1"/>
          </p:cNvCxnSpPr>
          <p:nvPr/>
        </p:nvCxnSpPr>
        <p:spPr>
          <a:xfrm>
            <a:off x="5471067" y="2399164"/>
            <a:ext cx="985343" cy="59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53" name="Straight Connector 52"/>
          <p:cNvCxnSpPr/>
          <p:nvPr/>
        </p:nvCxnSpPr>
        <p:spPr>
          <a:xfrm>
            <a:off x="4605758" y="4303645"/>
            <a:ext cx="0" cy="291576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579350" y="4602841"/>
            <a:ext cx="0" cy="55000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1421820" y="4602841"/>
            <a:ext cx="0" cy="55000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56" name="Straight Connector 55"/>
          <p:cNvCxnSpPr/>
          <p:nvPr/>
        </p:nvCxnSpPr>
        <p:spPr>
          <a:xfrm>
            <a:off x="2311380" y="4601124"/>
            <a:ext cx="0" cy="55000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3215008" y="4599406"/>
            <a:ext cx="0" cy="55000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579350" y="4590820"/>
            <a:ext cx="8082266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5971833" y="4603592"/>
            <a:ext cx="0" cy="55000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>
            <a:off x="6875461" y="4594254"/>
            <a:ext cx="0" cy="55000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>
            <a:off x="7765022" y="4607777"/>
            <a:ext cx="0" cy="55000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62" name="Straight Connector 61"/>
          <p:cNvCxnSpPr/>
          <p:nvPr/>
        </p:nvCxnSpPr>
        <p:spPr>
          <a:xfrm>
            <a:off x="8661616" y="4590820"/>
            <a:ext cx="0" cy="55000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6445621" y="5168085"/>
            <a:ext cx="830769" cy="80610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Accelerator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R&amp;D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Technologies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4136442" y="4607026"/>
            <a:ext cx="0" cy="55000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65" name="Straight Connector 64"/>
          <p:cNvCxnSpPr/>
          <p:nvPr/>
        </p:nvCxnSpPr>
        <p:spPr>
          <a:xfrm>
            <a:off x="5057876" y="4607026"/>
            <a:ext cx="0" cy="55000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66" name="Rectangle 65"/>
          <p:cNvSpPr/>
          <p:nvPr/>
        </p:nvSpPr>
        <p:spPr>
          <a:xfrm>
            <a:off x="3762269" y="1148798"/>
            <a:ext cx="1708798" cy="525722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CERN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DG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FCC Structure</a:t>
            </a:r>
            <a:endParaRPr lang="en-GB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-5294" y="6400579"/>
            <a:ext cx="126669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R. </a:t>
            </a:r>
            <a:r>
              <a:rPr lang="en-GB" sz="240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Heuer</a:t>
            </a:r>
            <a:endParaRPr lang="en-GB" sz="2400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28052" y="1674520"/>
            <a:ext cx="2359772" cy="1574151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440597" y="3033626"/>
            <a:ext cx="2359772" cy="1574151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FCC Collaboration Board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reparatory meeting 9-10 September 2014 at CERN (~80 participants, 1 / inst.)</a:t>
            </a:r>
          </a:p>
          <a:p>
            <a:r>
              <a:rPr lang="en-GB" dirty="0" smtClean="0"/>
              <a:t>Leonid “Lenny” </a:t>
            </a:r>
            <a:r>
              <a:rPr lang="en-GB" dirty="0" err="1" smtClean="0"/>
              <a:t>Rivkin</a:t>
            </a:r>
            <a:r>
              <a:rPr lang="en-GB" dirty="0" smtClean="0"/>
              <a:t> (EPFL &amp; PSI) unanimously elected as interim Collaboration Board Chair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06277"/>
            <a:ext cx="3563888" cy="2672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06277"/>
            <a:ext cx="2081295" cy="27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09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35813" y="1036837"/>
            <a:ext cx="3600000" cy="540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Study Coordination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92516" y="1784274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Hadron Collider Physics and Experiments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92516" y="2289658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Lepton Collider Physics and Experiments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92516" y="3300426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Hadron Injectors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92516" y="3805810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Hadron Collider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90664" y="4816578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Lepton Collider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292516" y="2795042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e-p Physics, Experiments, IP Integration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90664" y="5827346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Infrastructures and Operation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292516" y="4311194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Lepton Injectors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90664" y="5321962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Accelerator R &amp; D Technologies</a:t>
            </a:r>
          </a:p>
        </p:txBody>
      </p:sp>
      <p:cxnSp>
        <p:nvCxnSpPr>
          <p:cNvPr id="28" name="Elbow Connector 27"/>
          <p:cNvCxnSpPr>
            <a:stCxn id="25" idx="1"/>
          </p:cNvCxnSpPr>
          <p:nvPr/>
        </p:nvCxnSpPr>
        <p:spPr>
          <a:xfrm rot="10800000">
            <a:off x="2088408" y="1576838"/>
            <a:ext cx="202256" cy="4935893"/>
          </a:xfrm>
          <a:prstGeom prst="bentConnector2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078850" y="6007346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078850" y="5521391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078850" y="5009558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078850" y="4497725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078850" y="3977266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078850" y="3465433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078850" y="2970852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078850" y="2467645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078850" y="1964438"/>
            <a:ext cx="211814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65088" y="1842427"/>
            <a:ext cx="2470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F. Gianotti, A. Ball, M. Mangano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65088" y="2289658"/>
            <a:ext cx="2189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A. Blondel, J. Ellis, P. Janot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65088" y="2795041"/>
            <a:ext cx="1661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M. Klein, O. Bruning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65088" y="3326933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B. Goddard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65088" y="3832316"/>
            <a:ext cx="2880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D. Schulte, M. </a:t>
            </a:r>
            <a:r>
              <a:rPr lang="en-GB" sz="1200" b="1" dirty="0" err="1">
                <a:solidFill>
                  <a:srgbClr val="FAF032"/>
                </a:solidFill>
                <a:ea typeface="ＭＳ Ｐゴシック" charset="0"/>
              </a:rPr>
              <a:t>Syphers</a:t>
            </a: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, J.M. Jimenez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65088" y="4311194"/>
            <a:ext cx="1797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Y. </a:t>
            </a:r>
            <a:r>
              <a:rPr lang="en-GB" sz="1200" b="1" dirty="0" err="1">
                <a:solidFill>
                  <a:srgbClr val="FAF032"/>
                </a:solidFill>
                <a:ea typeface="ＭＳ Ｐゴシック" charset="0"/>
              </a:rPr>
              <a:t>Papaphilippou</a:t>
            </a: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 (tbc)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65088" y="4821847"/>
            <a:ext cx="3187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J. Wenninger, U. Wienands, J.M. Jimenez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65088" y="5348091"/>
            <a:ext cx="2264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M. Benedikt, F. Zimmermann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65088" y="5874335"/>
            <a:ext cx="1611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P. Lebrun, P. Collier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65088" y="6400579"/>
            <a:ext cx="2008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F. Sonnemann, P. Lebrun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802702" y="6356350"/>
            <a:ext cx="3086100" cy="365125"/>
          </a:xfrm>
        </p:spPr>
        <p:txBody>
          <a:bodyPr/>
          <a:lstStyle/>
          <a:p>
            <a:r>
              <a:rPr lang="en-GB" smtClean="0">
                <a:solidFill>
                  <a:srgbClr val="F0F0F0"/>
                </a:solidFill>
              </a:rPr>
              <a:t>M. Benedikt</a:t>
            </a:r>
            <a:endParaRPr lang="en-GB">
              <a:solidFill>
                <a:srgbClr val="F0F0F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008899" y="116632"/>
            <a:ext cx="6837106" cy="740942"/>
          </a:xfrm>
        </p:spPr>
        <p:txBody>
          <a:bodyPr/>
          <a:lstStyle/>
          <a:p>
            <a:r>
              <a:rPr lang="en-GB" sz="3200" dirty="0" smtClean="0"/>
              <a:t>FCC Study Coordination Group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290664" y="6332730"/>
            <a:ext cx="3600000" cy="360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35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12700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2A55"/>
                </a:solidFill>
                <a:latin typeface="Gill Sans MT Condensed" panose="020B0506020104020203" pitchFamily="34" charset="0"/>
              </a:rPr>
              <a:t>Costing Planning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95306" y="1164071"/>
            <a:ext cx="2264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AF032"/>
                </a:solidFill>
                <a:ea typeface="ＭＳ Ｐゴシック" charset="0"/>
              </a:rPr>
              <a:t>M. Benedikt, F. Zimmermann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5294" y="6400579"/>
            <a:ext cx="170431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M. Benedikt</a:t>
            </a:r>
          </a:p>
        </p:txBody>
      </p:sp>
    </p:spTree>
    <p:extLst>
      <p:ext uri="{BB962C8B-B14F-4D97-AF65-F5344CB8AC3E}">
        <p14:creationId xmlns:p14="http://schemas.microsoft.com/office/powerpoint/2010/main" val="8417028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hysics requirements for </a:t>
            </a:r>
            <a:r>
              <a:rPr lang="en-US" i="1" dirty="0" smtClean="0"/>
              <a:t>FCC-</a:t>
            </a:r>
            <a:r>
              <a:rPr lang="en-US" i="1" dirty="0" err="1" smtClean="0"/>
              <a:t>hh</a:t>
            </a:r>
            <a:endParaRPr lang="en-GB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24744"/>
            <a:ext cx="8784976" cy="57861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5613" indent="-360363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rgbClr val="000000"/>
                </a:solidFill>
              </a:rPr>
              <a:t> highest possible </a:t>
            </a:r>
            <a:r>
              <a:rPr lang="en-US" sz="2800" i="1" kern="0" dirty="0" smtClean="0">
                <a:solidFill>
                  <a:srgbClr val="000000"/>
                </a:solidFill>
              </a:rPr>
              <a:t>pp</a:t>
            </a:r>
            <a:r>
              <a:rPr lang="en-US" sz="2800" kern="0" dirty="0" smtClean="0">
                <a:solidFill>
                  <a:srgbClr val="000000"/>
                </a:solidFill>
              </a:rPr>
              <a:t> luminosity at 100 </a:t>
            </a:r>
            <a:r>
              <a:rPr lang="en-US" sz="2800" kern="0" dirty="0" err="1" smtClean="0">
                <a:solidFill>
                  <a:srgbClr val="000000"/>
                </a:solidFill>
              </a:rPr>
              <a:t>TeV</a:t>
            </a:r>
            <a:endParaRPr lang="en-US" sz="2800" kern="0" dirty="0" smtClean="0">
              <a:solidFill>
                <a:srgbClr val="000000"/>
              </a:solidFill>
            </a:endParaRPr>
          </a:p>
          <a:p>
            <a:pPr marL="800100" lvl="1" indent="-34290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000099"/>
                </a:solidFill>
              </a:rPr>
              <a:t>p</a:t>
            </a:r>
            <a:r>
              <a:rPr lang="en-US" sz="2400" kern="0" dirty="0" smtClean="0">
                <a:solidFill>
                  <a:srgbClr val="000099"/>
                </a:solidFill>
              </a:rPr>
              <a:t>resent baseline </a:t>
            </a:r>
            <a:r>
              <a:rPr lang="en-US" sz="2400" i="1" kern="0" dirty="0" smtClean="0">
                <a:solidFill>
                  <a:srgbClr val="000099"/>
                </a:solidFill>
                <a:ea typeface="Cambria Math" panose="02040503050406030204" pitchFamily="18" charset="0"/>
              </a:rPr>
              <a:t>L</a:t>
            </a:r>
            <a:r>
              <a:rPr lang="en-US" sz="2400" kern="0" dirty="0" smtClean="0">
                <a:solidFill>
                  <a:srgbClr val="000099"/>
                </a:solidFill>
              </a:rPr>
              <a:t>=5x10</a:t>
            </a:r>
            <a:r>
              <a:rPr lang="en-US" sz="2400" kern="0" baseline="30000" dirty="0" smtClean="0">
                <a:solidFill>
                  <a:srgbClr val="000099"/>
                </a:solidFill>
              </a:rPr>
              <a:t>34</a:t>
            </a:r>
            <a:r>
              <a:rPr lang="en-US" sz="2400" kern="0" dirty="0" smtClean="0">
                <a:solidFill>
                  <a:srgbClr val="000099"/>
                </a:solidFill>
              </a:rPr>
              <a:t> cm</a:t>
            </a:r>
            <a:r>
              <a:rPr lang="en-US" sz="2400" kern="0" baseline="30000" dirty="0" smtClean="0">
                <a:solidFill>
                  <a:srgbClr val="000099"/>
                </a:solidFill>
              </a:rPr>
              <a:t>-2</a:t>
            </a:r>
            <a:r>
              <a:rPr lang="en-US" sz="2400" kern="0" dirty="0" smtClean="0">
                <a:solidFill>
                  <a:srgbClr val="000099"/>
                </a:solidFill>
              </a:rPr>
              <a:t>s</a:t>
            </a:r>
            <a:r>
              <a:rPr lang="en-US" sz="2400" kern="0" baseline="30000" dirty="0" smtClean="0">
                <a:solidFill>
                  <a:srgbClr val="000099"/>
                </a:solidFill>
              </a:rPr>
              <a:t>-1</a:t>
            </a:r>
            <a:r>
              <a:rPr lang="en-US" sz="2400" kern="0" dirty="0">
                <a:solidFill>
                  <a:srgbClr val="000099"/>
                </a:solidFill>
              </a:rPr>
              <a:t> </a:t>
            </a:r>
            <a:r>
              <a:rPr lang="en-US" sz="2400" kern="0" dirty="0" smtClean="0">
                <a:solidFill>
                  <a:srgbClr val="000099"/>
                </a:solidFill>
              </a:rPr>
              <a:t>(as for HL-LHC)</a:t>
            </a:r>
          </a:p>
          <a:p>
            <a:pPr marL="800100" lvl="1" indent="-34290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400" kern="0" dirty="0">
                <a:solidFill>
                  <a:srgbClr val="008000"/>
                </a:solidFill>
              </a:rPr>
              <a:t>h</a:t>
            </a:r>
            <a:r>
              <a:rPr lang="en-GB" sz="2400" kern="0" dirty="0" smtClean="0">
                <a:solidFill>
                  <a:srgbClr val="008000"/>
                </a:solidFill>
              </a:rPr>
              <a:t>igher luminosity appears possible</a:t>
            </a:r>
            <a:endParaRPr lang="en-US" sz="2400" kern="0" dirty="0">
              <a:solidFill>
                <a:srgbClr val="008000"/>
              </a:solidFill>
            </a:endParaRPr>
          </a:p>
          <a:p>
            <a:pPr marL="1257300" lvl="2" indent="-34290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FF0000"/>
                </a:solidFill>
              </a:rPr>
              <a:t>with implications for pile up, bunch spacing, 	shielding, cost, … </a:t>
            </a:r>
          </a:p>
          <a:p>
            <a:pPr marL="531813" lvl="0" indent="-436563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rgbClr val="000000"/>
                </a:solidFill>
              </a:rPr>
              <a:t>also heavy-ion </a:t>
            </a:r>
            <a:r>
              <a:rPr lang="en-US" sz="2800" kern="0" dirty="0">
                <a:solidFill>
                  <a:srgbClr val="000000"/>
                </a:solidFill>
              </a:rPr>
              <a:t>c</a:t>
            </a:r>
            <a:r>
              <a:rPr lang="en-US" sz="2800" kern="0" dirty="0" smtClean="0">
                <a:solidFill>
                  <a:srgbClr val="000000"/>
                </a:solidFill>
              </a:rPr>
              <a:t>ollisions &amp; ion-proton collisions</a:t>
            </a:r>
          </a:p>
          <a:p>
            <a:pPr marL="531813" lvl="0" indent="-436563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rgbClr val="000000"/>
                </a:solidFill>
              </a:rPr>
              <a:t>2-4 experiments (like LHC, two special purpose detectors) </a:t>
            </a:r>
          </a:p>
          <a:p>
            <a:pPr marL="531813" lvl="0" indent="-436563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800" kern="0" dirty="0" smtClean="0">
                <a:solidFill>
                  <a:srgbClr val="000000"/>
                </a:solidFill>
              </a:rPr>
              <a:t>proton polarization? (demonstrated at RHIC, but.. ) </a:t>
            </a:r>
            <a:endParaRPr lang="en-US" sz="2800" kern="0" dirty="0">
              <a:solidFill>
                <a:srgbClr val="000000"/>
              </a:solidFill>
            </a:endParaRPr>
          </a:p>
          <a:p>
            <a:pPr marL="360362" lvl="1" eaLnBrk="0" fontAlgn="base" hangingPunct="0">
              <a:spcBef>
                <a:spcPts val="12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endParaRPr lang="en-US" sz="2400" i="1" kern="0" dirty="0" smtClean="0">
              <a:solidFill>
                <a:srgbClr val="0000FF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740352" y="332656"/>
            <a:ext cx="43204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02795"/>
              </p:ext>
            </p:extLst>
          </p:nvPr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Cms</a:t>
                      </a:r>
                      <a:r>
                        <a:rPr lang="en-US" baseline="0" dirty="0" smtClean="0"/>
                        <a:t>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Luminosity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75511"/>
              </p:ext>
            </p:extLst>
          </p:nvPr>
        </p:nvGraphicFramePr>
        <p:xfrm>
          <a:off x="19455" y="42183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976"/>
                <a:gridCol w="1296144"/>
                <a:gridCol w="1706750"/>
                <a:gridCol w="1785130"/>
              </a:tblGrid>
              <a:tr h="4232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parameter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LHC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HL-LHC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FCC-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hh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+mn-lt"/>
                        </a:rPr>
                        <a:t>c.m</a:t>
                      </a:r>
                      <a:r>
                        <a:rPr lang="en-US" sz="2400" dirty="0" smtClean="0">
                          <a:latin typeface="+mn-lt"/>
                        </a:rPr>
                        <a:t>. energy [</a:t>
                      </a:r>
                      <a:r>
                        <a:rPr lang="en-US" sz="2400" dirty="0" err="1" smtClean="0">
                          <a:latin typeface="+mn-lt"/>
                        </a:rPr>
                        <a:t>TeV</a:t>
                      </a:r>
                      <a:r>
                        <a:rPr lang="en-US" sz="2400" dirty="0" smtClean="0">
                          <a:latin typeface="+mn-lt"/>
                        </a:rPr>
                        <a:t>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14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100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133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+mn-lt"/>
                        </a:rPr>
                        <a:t>dipole magnet</a:t>
                      </a:r>
                      <a:r>
                        <a:rPr lang="en-US" sz="2400" baseline="0" dirty="0" smtClean="0">
                          <a:latin typeface="+mn-lt"/>
                        </a:rPr>
                        <a:t> field </a:t>
                      </a:r>
                      <a:r>
                        <a:rPr lang="en-US" sz="2400" dirty="0" smtClean="0">
                          <a:latin typeface="+mn-lt"/>
                        </a:rPr>
                        <a:t> [T]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8.33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16 (20)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circumference [km]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36.7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100 (83)</a:t>
                      </a: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luminosity [10</a:t>
                      </a:r>
                      <a:r>
                        <a:rPr lang="en-US" sz="2400" baseline="30000" dirty="0" smtClean="0">
                          <a:latin typeface="+mn-lt"/>
                        </a:rPr>
                        <a:t>34 </a:t>
                      </a:r>
                      <a:r>
                        <a:rPr lang="en-US" sz="2400" baseline="0" dirty="0" smtClean="0">
                          <a:latin typeface="+mn-lt"/>
                        </a:rPr>
                        <a:t>cm</a:t>
                      </a:r>
                      <a:r>
                        <a:rPr lang="en-US" sz="2400" baseline="30000" dirty="0" smtClean="0">
                          <a:latin typeface="+mn-lt"/>
                        </a:rPr>
                        <a:t>-2</a:t>
                      </a:r>
                      <a:r>
                        <a:rPr lang="en-US" sz="2400" baseline="0" dirty="0" smtClean="0">
                          <a:latin typeface="+mn-lt"/>
                        </a:rPr>
                        <a:t>s</a:t>
                      </a:r>
                      <a:r>
                        <a:rPr lang="en-US" sz="2400" baseline="30000" dirty="0" smtClean="0">
                          <a:latin typeface="+mn-lt"/>
                        </a:rPr>
                        <a:t>-1</a:t>
                      </a:r>
                      <a:r>
                        <a:rPr lang="en-US" sz="2400" dirty="0" smtClean="0">
                          <a:latin typeface="+mn-lt"/>
                        </a:rPr>
                        <a:t>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 [→20?]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bunch spacing</a:t>
                      </a:r>
                      <a:r>
                        <a:rPr lang="en-US" sz="2400" baseline="0" dirty="0" smtClean="0">
                          <a:latin typeface="+mn-lt"/>
                        </a:rPr>
                        <a:t> [ns]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25 {5}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events / bunch crossing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135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170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{34}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+mn-lt"/>
                        </a:rPr>
                        <a:t>bunch population [10</a:t>
                      </a:r>
                      <a:r>
                        <a:rPr lang="en-US" sz="2400" baseline="30000" dirty="0" smtClean="0">
                          <a:latin typeface="+mn-lt"/>
                        </a:rPr>
                        <a:t>11</a:t>
                      </a:r>
                      <a:r>
                        <a:rPr lang="en-US" sz="2400" dirty="0" smtClean="0">
                          <a:latin typeface="+mn-lt"/>
                        </a:rPr>
                        <a:t>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1.15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2.2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baseline="0" dirty="0" smtClean="0">
                          <a:latin typeface="+mn-lt"/>
                        </a:rPr>
                        <a:t>1 {0.2}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baseline="0" dirty="0" smtClean="0">
                          <a:latin typeface="+mn-lt"/>
                        </a:rPr>
                        <a:t>norm. transverse </a:t>
                      </a:r>
                      <a:r>
                        <a:rPr lang="en-US" sz="2400" baseline="0" dirty="0" err="1" smtClean="0">
                          <a:latin typeface="+mn-lt"/>
                        </a:rPr>
                        <a:t>emitt</a:t>
                      </a:r>
                      <a:r>
                        <a:rPr lang="en-US" sz="2400" baseline="0" dirty="0" smtClean="0">
                          <a:latin typeface="+mn-lt"/>
                        </a:rPr>
                        <a:t>. [</a:t>
                      </a:r>
                      <a:r>
                        <a:rPr lang="en-US" sz="2400" baseline="0" dirty="0" smtClean="0">
                          <a:latin typeface="Symbol" panose="05050102010706020507" pitchFamily="18" charset="2"/>
                          <a:cs typeface="Symbol" charset="2"/>
                        </a:rPr>
                        <a:t>m</a:t>
                      </a:r>
                      <a:r>
                        <a:rPr lang="en-US" sz="2400" baseline="0" dirty="0" smtClean="0">
                          <a:latin typeface="+mn-lt"/>
                          <a:cs typeface="Symbol" charset="2"/>
                        </a:rPr>
                        <a:t>m</a:t>
                      </a:r>
                      <a:r>
                        <a:rPr lang="en-US" sz="2400" baseline="0" dirty="0" smtClean="0">
                          <a:latin typeface="+mn-lt"/>
                        </a:rPr>
                        <a:t>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3.75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2.5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2.2 {0.44}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+mn-lt"/>
                        </a:rPr>
                        <a:t>IP beta-function [m]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0.55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0.15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1.1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</a:rPr>
                        <a:t>IP beam size [</a:t>
                      </a:r>
                      <a:r>
                        <a:rPr lang="en-US" sz="2400" baseline="0" dirty="0" smtClean="0">
                          <a:latin typeface="Symbol" panose="05050102010706020507" pitchFamily="18" charset="2"/>
                          <a:cs typeface="Symbol" charset="2"/>
                        </a:rPr>
                        <a:t>m</a:t>
                      </a:r>
                      <a:r>
                        <a:rPr lang="en-US" sz="2400" baseline="0" dirty="0" smtClean="0">
                          <a:latin typeface="+mn-lt"/>
                          <a:cs typeface="Symbol" charset="2"/>
                        </a:rPr>
                        <a:t>m</a:t>
                      </a:r>
                      <a:r>
                        <a:rPr lang="en-US" sz="2400" baseline="0" dirty="0" smtClean="0">
                          <a:latin typeface="+mn-lt"/>
                        </a:rPr>
                        <a:t>]</a:t>
                      </a:r>
                      <a:endParaRPr lang="en-US" sz="2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16.7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7.1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6.8</a:t>
                      </a:r>
                      <a:r>
                        <a:rPr lang="en-US" sz="2400" baseline="0" dirty="0" smtClean="0">
                          <a:latin typeface="+mn-lt"/>
                        </a:rPr>
                        <a:t> {3}</a:t>
                      </a:r>
                      <a:endParaRPr lang="en-US" sz="2400" dirty="0" smtClean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synchrotron rad. [W/m/aperture]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 (44)</a:t>
                      </a:r>
                      <a:endParaRPr lang="en-US" sz="2400" dirty="0"/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critical energy [</a:t>
                      </a:r>
                      <a:r>
                        <a:rPr lang="en-US" sz="2400" baseline="0" dirty="0" err="1" smtClean="0"/>
                        <a:t>keV</a:t>
                      </a:r>
                      <a:r>
                        <a:rPr lang="en-US" sz="2400" baseline="0" dirty="0" smtClean="0"/>
                        <a:t>]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0.044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4.3 (5.5)</a:t>
                      </a:r>
                      <a:endParaRPr lang="en-US" sz="2400" dirty="0"/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total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syn.rad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 power [MW]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0.0072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0.0146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4.8 (5.8)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long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</a:rPr>
                        <a:t>itudinal damping time [h]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4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12.9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4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0.54 (0.32)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20523686">
            <a:off x="1309192" y="1130388"/>
            <a:ext cx="6113459" cy="2308324"/>
          </a:xfrm>
          <a:prstGeom prst="rect">
            <a:avLst/>
          </a:prstGeom>
          <a:solidFill>
            <a:srgbClr val="FFFF00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/>
              <a:t>FCC-</a:t>
            </a:r>
            <a:r>
              <a:rPr lang="en-GB" sz="3600" i="1" dirty="0" err="1" smtClean="0"/>
              <a:t>hh</a:t>
            </a:r>
            <a:r>
              <a:rPr lang="en-GB" sz="3600" dirty="0" smtClean="0"/>
              <a:t> baseline parameters defined in EDMS No. 1342402, FCC-ACC-SPC-0001</a:t>
            </a:r>
          </a:p>
          <a:p>
            <a:pPr algn="ctr"/>
            <a:r>
              <a:rPr lang="en-GB" sz="3600" i="1" dirty="0" smtClean="0">
                <a:solidFill>
                  <a:srgbClr val="FF0000"/>
                </a:solidFill>
              </a:rPr>
              <a:t>- preliminary -</a:t>
            </a:r>
            <a:endParaRPr lang="en-GB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4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requirements for </a:t>
            </a:r>
            <a:r>
              <a:rPr lang="en-US" i="1" dirty="0" smtClean="0"/>
              <a:t>FCC-</a:t>
            </a:r>
            <a:r>
              <a:rPr lang="en-US" i="1" dirty="0" err="1" smtClean="0"/>
              <a:t>ee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415" y="878501"/>
                <a:ext cx="9001000" cy="6155531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227013" indent="-227013"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400" kern="0" dirty="0" smtClean="0">
                    <a:solidFill>
                      <a:srgbClr val="000000"/>
                    </a:solidFill>
                  </a:rPr>
                  <a:t> highest possible luminosity for a wide physics program    	ranging from the </a:t>
                </a:r>
                <a:r>
                  <a:rPr lang="en-US" sz="2400" i="1" kern="0" dirty="0" smtClean="0">
                    <a:solidFill>
                      <a:srgbClr val="000000"/>
                    </a:solidFill>
                  </a:rPr>
                  <a:t>Z</a:t>
                </a:r>
                <a:r>
                  <a:rPr lang="en-US" sz="2400" kern="0" dirty="0" smtClean="0">
                    <a:solidFill>
                      <a:srgbClr val="000000"/>
                    </a:solidFill>
                  </a:rPr>
                  <a:t> pole to the </a:t>
                </a:r>
                <a14:m>
                  <m:oMath xmlns:m="http://schemas.openxmlformats.org/officeDocument/2006/math">
                    <m:r>
                      <a:rPr lang="en-US" sz="2400" i="1" kern="0" smtClean="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kern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400" kern="0" dirty="0" smtClean="0">
                    <a:solidFill>
                      <a:srgbClr val="000000"/>
                    </a:solidFill>
                  </a:rPr>
                  <a:t> production threshold</a:t>
                </a:r>
              </a:p>
              <a:p>
                <a:pPr marL="800100" lvl="1" indent="-342900" eaLnBrk="0" fontAlgn="base" hangingPunct="0">
                  <a:spcBef>
                    <a:spcPts val="6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400" i="1" kern="0" dirty="0" smtClean="0">
                    <a:solidFill>
                      <a:srgbClr val="D60093"/>
                    </a:solidFill>
                  </a:rPr>
                  <a:t>beam energy range from 45 </a:t>
                </a:r>
                <a:r>
                  <a:rPr lang="en-US" sz="2400" i="1" kern="0" dirty="0" err="1" smtClean="0">
                    <a:solidFill>
                      <a:srgbClr val="D60093"/>
                    </a:solidFill>
                  </a:rPr>
                  <a:t>GeV</a:t>
                </a:r>
                <a:r>
                  <a:rPr lang="en-US" sz="2400" i="1" kern="0" dirty="0" smtClean="0">
                    <a:solidFill>
                      <a:srgbClr val="D60093"/>
                    </a:solidFill>
                  </a:rPr>
                  <a:t> to 175 (250?) </a:t>
                </a:r>
                <a:r>
                  <a:rPr lang="en-US" sz="2400" i="1" kern="0" dirty="0" err="1" smtClean="0">
                    <a:solidFill>
                      <a:srgbClr val="D60093"/>
                    </a:solidFill>
                  </a:rPr>
                  <a:t>GeV</a:t>
                </a:r>
                <a:endParaRPr lang="en-US" sz="2400" i="1" kern="0" dirty="0" smtClean="0">
                  <a:solidFill>
                    <a:srgbClr val="000000"/>
                  </a:solidFill>
                </a:endParaRPr>
              </a:p>
              <a:p>
                <a:pPr marL="227013" indent="-227013" eaLnBrk="0" fontAlgn="base" hangingPunct="0">
                  <a:spcBef>
                    <a:spcPts val="18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400" kern="0" dirty="0" smtClean="0">
                    <a:solidFill>
                      <a:srgbClr val="000000"/>
                    </a:solidFill>
                  </a:rPr>
                  <a:t> main physics programs / energies:</a:t>
                </a:r>
              </a:p>
              <a:p>
                <a:pPr marL="631825" lvl="1" indent="-271463" eaLnBrk="0" fontAlgn="base" hangingPunct="0">
                  <a:spcBef>
                    <a:spcPts val="12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400" i="1" kern="0" dirty="0" smtClean="0">
                    <a:solidFill>
                      <a:srgbClr val="CC0000"/>
                    </a:solidFill>
                  </a:rPr>
                  <a:t>Z (45.5 </a:t>
                </a:r>
                <a:r>
                  <a:rPr lang="en-US" sz="2400" i="1" kern="0" dirty="0" err="1" smtClean="0">
                    <a:solidFill>
                      <a:srgbClr val="CC0000"/>
                    </a:solidFill>
                  </a:rPr>
                  <a:t>GeV</a:t>
                </a:r>
                <a:r>
                  <a:rPr lang="en-US" sz="2400" i="1" kern="0" dirty="0" smtClean="0">
                    <a:solidFill>
                      <a:srgbClr val="CC0000"/>
                    </a:solidFill>
                  </a:rPr>
                  <a:t>): </a:t>
                </a:r>
                <a:r>
                  <a:rPr lang="en-US" sz="2400" i="1" kern="0" dirty="0" smtClean="0">
                    <a:solidFill>
                      <a:srgbClr val="0000FF"/>
                    </a:solidFill>
                  </a:rPr>
                  <a:t>Z pole, ‘</a:t>
                </a:r>
                <a:r>
                  <a:rPr lang="en-US" sz="2400" i="1" kern="0" dirty="0" err="1" smtClean="0">
                    <a:solidFill>
                      <a:srgbClr val="0000FF"/>
                    </a:solidFill>
                  </a:rPr>
                  <a:t>TeraZ</a:t>
                </a:r>
                <a:r>
                  <a:rPr lang="en-US" sz="2400" i="1" kern="0" dirty="0" smtClean="0">
                    <a:solidFill>
                      <a:srgbClr val="0000FF"/>
                    </a:solidFill>
                  </a:rPr>
                  <a:t>’ and high precision M</a:t>
                </a:r>
                <a:r>
                  <a:rPr lang="en-US" sz="2400" i="1" kern="0" baseline="-25000" dirty="0" smtClean="0">
                    <a:solidFill>
                      <a:srgbClr val="0000FF"/>
                    </a:solidFill>
                  </a:rPr>
                  <a:t>Z</a:t>
                </a:r>
                <a:r>
                  <a:rPr lang="en-US" sz="2400" i="1" kern="0" dirty="0" smtClean="0">
                    <a:solidFill>
                      <a:srgbClr val="0000FF"/>
                    </a:solidFill>
                  </a:rPr>
                  <a:t> &amp; </a:t>
                </a:r>
                <a:r>
                  <a:rPr lang="en-US" sz="2400" i="1" kern="0" dirty="0" smtClean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sz="2400" i="1" kern="0" baseline="-25000" dirty="0" smtClean="0">
                    <a:solidFill>
                      <a:srgbClr val="0000FF"/>
                    </a:solidFill>
                  </a:rPr>
                  <a:t>Z</a:t>
                </a:r>
                <a:r>
                  <a:rPr lang="en-US" sz="2400" i="1" kern="0" dirty="0" smtClean="0">
                    <a:solidFill>
                      <a:srgbClr val="0000FF"/>
                    </a:solidFill>
                  </a:rPr>
                  <a:t>, </a:t>
                </a:r>
              </a:p>
              <a:p>
                <a:pPr marL="631825" lvl="1" indent="-271463" eaLnBrk="0" fontAlgn="base" hangingPunct="0">
                  <a:spcBef>
                    <a:spcPts val="12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400" i="1" kern="0" dirty="0" smtClean="0">
                    <a:solidFill>
                      <a:srgbClr val="CC0000"/>
                    </a:solidFill>
                  </a:rPr>
                  <a:t>W (80 </a:t>
                </a:r>
                <a:r>
                  <a:rPr lang="en-US" sz="2400" i="1" kern="0" dirty="0" err="1" smtClean="0">
                    <a:solidFill>
                      <a:srgbClr val="CC0000"/>
                    </a:solidFill>
                  </a:rPr>
                  <a:t>GeV</a:t>
                </a:r>
                <a:r>
                  <a:rPr lang="en-US" sz="2400" i="1" kern="0" dirty="0" smtClean="0">
                    <a:solidFill>
                      <a:srgbClr val="CC0000"/>
                    </a:solidFill>
                  </a:rPr>
                  <a:t>): </a:t>
                </a:r>
                <a:r>
                  <a:rPr lang="en-US" sz="2400" i="1" kern="0" dirty="0" smtClean="0">
                    <a:solidFill>
                      <a:srgbClr val="0000FF"/>
                    </a:solidFill>
                  </a:rPr>
                  <a:t>W pair production threshold, </a:t>
                </a:r>
              </a:p>
              <a:p>
                <a:pPr marL="631825" lvl="1" indent="-271463" eaLnBrk="0" fontAlgn="base" hangingPunct="0">
                  <a:spcBef>
                    <a:spcPts val="12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400" i="1" kern="0" dirty="0" smtClean="0">
                    <a:solidFill>
                      <a:srgbClr val="CC0000"/>
                    </a:solidFill>
                  </a:rPr>
                  <a:t>H (120 </a:t>
                </a:r>
                <a:r>
                  <a:rPr lang="en-US" sz="2400" i="1" kern="0" dirty="0" err="1" smtClean="0">
                    <a:solidFill>
                      <a:srgbClr val="CC0000"/>
                    </a:solidFill>
                  </a:rPr>
                  <a:t>GeV</a:t>
                </a:r>
                <a:r>
                  <a:rPr lang="en-US" sz="2400" i="1" kern="0" dirty="0" smtClean="0">
                    <a:solidFill>
                      <a:srgbClr val="CC0000"/>
                    </a:solidFill>
                  </a:rPr>
                  <a:t>): </a:t>
                </a:r>
                <a:r>
                  <a:rPr lang="en-US" sz="2400" i="1" kern="0" dirty="0" smtClean="0">
                    <a:solidFill>
                      <a:srgbClr val="0000FF"/>
                    </a:solidFill>
                  </a:rPr>
                  <a:t>ZH production (maximum rate of H’s), </a:t>
                </a:r>
              </a:p>
              <a:p>
                <a:pPr marL="631825" lvl="1" indent="-271463" eaLnBrk="0" fontAlgn="base" hangingPunct="0">
                  <a:spcBef>
                    <a:spcPts val="12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400" i="1" kern="0" dirty="0" smtClean="0">
                    <a:solidFill>
                      <a:srgbClr val="CC0000"/>
                    </a:solidFill>
                  </a:rPr>
                  <a:t>t (175 </a:t>
                </a:r>
                <a:r>
                  <a:rPr lang="en-US" sz="2400" i="1" kern="0" dirty="0" err="1" smtClean="0">
                    <a:solidFill>
                      <a:srgbClr val="CC0000"/>
                    </a:solidFill>
                  </a:rPr>
                  <a:t>GeV</a:t>
                </a:r>
                <a:r>
                  <a:rPr lang="en-US" sz="2400" i="1" kern="0" dirty="0" smtClean="0">
                    <a:solidFill>
                      <a:srgbClr val="CC0000"/>
                    </a:solidFill>
                  </a:rPr>
                  <a:t>): </a:t>
                </a:r>
                <a14:m>
                  <m:oMath xmlns:m="http://schemas.openxmlformats.org/officeDocument/2006/math">
                    <m:r>
                      <a:rPr lang="en-US" sz="2400" i="1" kern="0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4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kern="0" dirty="0" smtClean="0">
                    <a:solidFill>
                      <a:srgbClr val="0000FF"/>
                    </a:solidFill>
                  </a:rPr>
                  <a:t>threshold</a:t>
                </a:r>
              </a:p>
              <a:p>
                <a:pPr marL="227013" lvl="0" indent="-227013" eaLnBrk="0" fontAlgn="base" hangingPunct="0">
                  <a:spcBef>
                    <a:spcPts val="18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400" kern="0" dirty="0">
                    <a:solidFill>
                      <a:srgbClr val="000000"/>
                    </a:solidFill>
                  </a:rPr>
                  <a:t> s</a:t>
                </a:r>
                <a:r>
                  <a:rPr lang="en-US" sz="2400" kern="0" dirty="0" smtClean="0">
                    <a:solidFill>
                      <a:srgbClr val="000000"/>
                    </a:solidFill>
                  </a:rPr>
                  <a:t>ome polarization up to ≥80 </a:t>
                </a:r>
                <a:r>
                  <a:rPr lang="en-US" sz="2400" kern="0" dirty="0" err="1" smtClean="0">
                    <a:solidFill>
                      <a:srgbClr val="000000"/>
                    </a:solidFill>
                  </a:rPr>
                  <a:t>GeV</a:t>
                </a:r>
                <a:r>
                  <a:rPr lang="en-US" sz="2400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kern="0" dirty="0" smtClean="0">
                    <a:solidFill>
                      <a:srgbClr val="000000"/>
                    </a:solidFill>
                  </a:rPr>
                  <a:t>for beam energy calibration</a:t>
                </a:r>
              </a:p>
              <a:p>
                <a:pPr marL="227013" lvl="0" indent="-227013" eaLnBrk="0" fontAlgn="base" hangingPunct="0">
                  <a:spcBef>
                    <a:spcPts val="18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400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kern="0" dirty="0" smtClean="0">
                    <a:solidFill>
                      <a:srgbClr val="000000"/>
                    </a:solidFill>
                  </a:rPr>
                  <a:t>optimized for operation at 120 </a:t>
                </a:r>
                <a:r>
                  <a:rPr lang="en-US" sz="2400" kern="0" dirty="0" err="1" smtClean="0">
                    <a:solidFill>
                      <a:srgbClr val="000000"/>
                    </a:solidFill>
                  </a:rPr>
                  <a:t>GeV</a:t>
                </a:r>
                <a:r>
                  <a:rPr lang="en-US" sz="2400" kern="0" dirty="0" smtClean="0">
                    <a:solidFill>
                      <a:srgbClr val="000000"/>
                    </a:solidFill>
                  </a:rPr>
                  <a:t>?!</a:t>
                </a:r>
                <a:endParaRPr lang="en-US" sz="2400" kern="0" dirty="0">
                  <a:solidFill>
                    <a:srgbClr val="000000"/>
                  </a:solidFill>
                </a:endParaRPr>
              </a:p>
              <a:p>
                <a:pPr marL="360362" lvl="1" eaLnBrk="0" fontAlgn="base" hangingPunct="0">
                  <a:spcBef>
                    <a:spcPts val="12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endParaRPr lang="en-US" sz="2400" i="1" kern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15" y="878501"/>
                <a:ext cx="9001000" cy="6155531"/>
              </a:xfrm>
              <a:prstGeom prst="rect">
                <a:avLst/>
              </a:prstGeom>
              <a:blipFill rotWithShape="1">
                <a:blip r:embed="rId3"/>
                <a:stretch>
                  <a:fillRect l="-474" t="-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176836"/>
              </p:ext>
            </p:extLst>
          </p:nvPr>
        </p:nvGraphicFramePr>
        <p:xfrm>
          <a:off x="-26906" y="0"/>
          <a:ext cx="9170907" cy="6879597"/>
        </p:xfrm>
        <a:graphic>
          <a:graphicData uri="http://schemas.openxmlformats.org/drawingml/2006/table">
            <a:tbl>
              <a:tblPr firstRow="1" bandRow="1"/>
              <a:tblGrid>
                <a:gridCol w="2654690"/>
                <a:gridCol w="1080120"/>
                <a:gridCol w="1152128"/>
                <a:gridCol w="1152128"/>
                <a:gridCol w="1037780"/>
                <a:gridCol w="1050452"/>
                <a:gridCol w="1043609"/>
              </a:tblGrid>
              <a:tr h="3749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LEP2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FCC-</a:t>
                      </a:r>
                      <a:r>
                        <a:rPr kumimoji="0" lang="en-GB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3749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GB" dirty="0">
                        <a:solidFill>
                          <a:srgbClr val="D6009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Z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(</a:t>
                      </a:r>
                      <a:r>
                        <a:rPr lang="en-GB" sz="1800" b="1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c.w</a:t>
                      </a:r>
                      <a:r>
                        <a:rPr lang="en-GB" sz="1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en-GB" sz="1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GB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i="1" dirty="0" err="1" smtClean="0">
                          <a:solidFill>
                            <a:srgbClr val="0000CC"/>
                          </a:solidFill>
                        </a:rPr>
                        <a:t>E</a:t>
                      </a:r>
                      <a:r>
                        <a:rPr lang="en-US" b="1" i="0" baseline="-25000" dirty="0" err="1" smtClean="0">
                          <a:solidFill>
                            <a:srgbClr val="0000CC"/>
                          </a:solidFill>
                        </a:rPr>
                        <a:t>beam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b="1" baseline="0" dirty="0" err="1" smtClean="0">
                          <a:solidFill>
                            <a:srgbClr val="0000CC"/>
                          </a:solidFill>
                        </a:rPr>
                        <a:t>GeV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</a:rPr>
                        <a:t>]</a:t>
                      </a:r>
                      <a:endParaRPr lang="en-GB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45</a:t>
                      </a:r>
                      <a:endParaRPr lang="en-GB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120</a:t>
                      </a:r>
                      <a:endParaRPr lang="en-GB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175</a:t>
                      </a:r>
                      <a:endParaRPr lang="en-GB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circumference</a:t>
                      </a:r>
                      <a:r>
                        <a:rPr lang="en-GB" b="1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[km]</a:t>
                      </a:r>
                      <a:endParaRPr lang="en-GB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26.7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aseline="0" dirty="0" smtClean="0"/>
                        <a:t>current [mA]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/>
                    <a:p>
                      <a:r>
                        <a:rPr lang="en-GB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b="1" baseline="-250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SR,tot</a:t>
                      </a:r>
                      <a:r>
                        <a:rPr lang="en-GB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[MW]</a:t>
                      </a:r>
                      <a:endParaRPr lang="en-GB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i="0" dirty="0" smtClean="0"/>
                        <a:t>no. bunches</a:t>
                      </a:r>
                      <a:endParaRPr lang="en-GB" i="0" baseline="-25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16700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29791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sz="1800" b="0" i="1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[10</a:t>
                      </a:r>
                      <a:r>
                        <a:rPr kumimoji="0" lang="en-US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[n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m]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="1" baseline="-25000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[pm]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30000" dirty="0" smtClean="0">
                          <a:latin typeface="Symbol" panose="05050102010706020507" pitchFamily="18" charset="2"/>
                        </a:rPr>
                        <a:t>*</a:t>
                      </a:r>
                      <a:r>
                        <a:rPr lang="en-US" baseline="-25000" dirty="0" smtClean="0">
                          <a:latin typeface="Arial"/>
                        </a:rPr>
                        <a:t>x</a:t>
                      </a:r>
                      <a:r>
                        <a:rPr lang="en-US" dirty="0" smtClean="0"/>
                        <a:t> [m]</a:t>
                      </a:r>
                      <a:endParaRPr lang="en-GB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*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  <a:latin typeface="Arial"/>
                        </a:rPr>
                        <a:t>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[mm]</a:t>
                      </a:r>
                      <a:endParaRPr lang="en-GB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aseline="30000" dirty="0" smtClean="0">
                          <a:latin typeface="Symbol" panose="05050102010706020507" pitchFamily="18" charset="2"/>
                        </a:rPr>
                        <a:t>*</a:t>
                      </a:r>
                      <a:r>
                        <a:rPr lang="en-US" baseline="-25000" dirty="0" smtClean="0">
                          <a:latin typeface="Arial"/>
                        </a:rPr>
                        <a:t>y</a:t>
                      </a:r>
                      <a:r>
                        <a:rPr lang="en-US" dirty="0" smtClean="0"/>
                        <a:t> [nm]</a:t>
                      </a:r>
                      <a:endParaRPr lang="en-GB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err="1" smtClean="0">
                          <a:solidFill>
                            <a:srgbClr val="00B050"/>
                          </a:solidFill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="1" baseline="-25000" dirty="0" err="1" smtClean="0">
                          <a:solidFill>
                            <a:srgbClr val="00B050"/>
                          </a:solidFill>
                          <a:latin typeface="Arial"/>
                        </a:rPr>
                        <a:t>z,SR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 [mm]</a:t>
                      </a: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baseline="0" dirty="0" err="1" smtClean="0">
                          <a:solidFill>
                            <a:srgbClr val="00B050"/>
                          </a:solidFill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="1" baseline="-25000" dirty="0" err="1" smtClean="0">
                          <a:solidFill>
                            <a:srgbClr val="00B050"/>
                          </a:solidFill>
                          <a:latin typeface="Arial"/>
                        </a:rPr>
                        <a:t>z,tot</a:t>
                      </a:r>
                      <a:r>
                        <a:rPr lang="en-US" b="1" baseline="-25000" dirty="0" smtClean="0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[mm] (w </a:t>
                      </a:r>
                      <a:r>
                        <a:rPr lang="en-US" b="1" baseline="0" dirty="0" err="1" smtClean="0">
                          <a:solidFill>
                            <a:srgbClr val="00B050"/>
                          </a:solidFill>
                          <a:latin typeface="Arial"/>
                        </a:rPr>
                        <a:t>beamstr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.)</a:t>
                      </a:r>
                      <a:endParaRPr lang="en-GB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2.56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401730"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hourglass factor </a:t>
                      </a:r>
                      <a:r>
                        <a:rPr lang="en-GB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i="1" baseline="-25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endParaRPr lang="en-GB" i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406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rgbClr val="0000CC"/>
                          </a:solidFill>
                        </a:rPr>
                        <a:t>L</a:t>
                      </a:r>
                      <a:r>
                        <a:rPr lang="en-US" sz="1800" b="1" dirty="0" smtClean="0">
                          <a:solidFill>
                            <a:srgbClr val="0000CC"/>
                          </a:solidFill>
                        </a:rPr>
                        <a:t>/IP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[10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34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 cm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-2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s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-1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]</a:t>
                      </a:r>
                      <a:endParaRPr kumimoji="0" lang="en-GB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i="0" dirty="0" err="1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t</a:t>
                      </a:r>
                      <a:r>
                        <a:rPr lang="en-US" sz="1800" b="1" i="0" baseline="-25000" dirty="0" err="1" smtClean="0">
                          <a:solidFill>
                            <a:srgbClr val="FF0000"/>
                          </a:solidFill>
                        </a:rPr>
                        <a:t>beam</a:t>
                      </a:r>
                      <a:r>
                        <a:rPr lang="en-US" sz="1800" b="1" i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</a:rPr>
                        <a:t>[min]</a:t>
                      </a:r>
                      <a:endParaRPr lang="en-GB" sz="18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GB" sz="18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GB" sz="18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21236343">
            <a:off x="903114" y="2810742"/>
            <a:ext cx="6113459" cy="1754326"/>
          </a:xfrm>
          <a:prstGeom prst="rect">
            <a:avLst/>
          </a:prstGeom>
          <a:solidFill>
            <a:srgbClr val="FFFF00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/>
              <a:t>FCC-</a:t>
            </a:r>
            <a:r>
              <a:rPr lang="en-GB" sz="3600" i="1" dirty="0" err="1" smtClean="0"/>
              <a:t>ee</a:t>
            </a:r>
            <a:r>
              <a:rPr lang="en-GB" sz="3600" i="1" dirty="0" smtClean="0"/>
              <a:t> </a:t>
            </a:r>
            <a:r>
              <a:rPr lang="en-GB" sz="3600" dirty="0" smtClean="0"/>
              <a:t>baseline parameters defined in EDMS No. 1346081, FCC-ACC-SPC-0003 (Rev. 2.0)</a:t>
            </a:r>
            <a:endParaRPr lang="en-GB" sz="3600" dirty="0"/>
          </a:p>
        </p:txBody>
      </p:sp>
      <p:sp>
        <p:nvSpPr>
          <p:cNvPr id="6" name="TextBox 7"/>
          <p:cNvSpPr txBox="1"/>
          <p:nvPr/>
        </p:nvSpPr>
        <p:spPr>
          <a:xfrm>
            <a:off x="2154290" y="1844824"/>
            <a:ext cx="6989710" cy="400110"/>
          </a:xfrm>
          <a:prstGeom prst="rect">
            <a:avLst/>
          </a:prstGeom>
          <a:solidFill>
            <a:srgbClr val="FFFFCC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 large number of bunches at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requires 2 rings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607496" y="5373216"/>
            <a:ext cx="4536504" cy="707886"/>
          </a:xfrm>
          <a:prstGeom prst="rect">
            <a:avLst/>
          </a:prstGeom>
          <a:solidFill>
            <a:srgbClr val="FFFFCC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s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hort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lifetime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s due to high luminosity 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→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continuous injection (top-up)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1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596432"/>
              </p:ext>
            </p:extLst>
          </p:nvPr>
        </p:nvGraphicFramePr>
        <p:xfrm>
          <a:off x="-26906" y="0"/>
          <a:ext cx="9170907" cy="6879597"/>
        </p:xfrm>
        <a:graphic>
          <a:graphicData uri="http://schemas.openxmlformats.org/drawingml/2006/table">
            <a:tbl>
              <a:tblPr firstRow="1" bandRow="1"/>
              <a:tblGrid>
                <a:gridCol w="2654690"/>
                <a:gridCol w="1080120"/>
                <a:gridCol w="1152128"/>
                <a:gridCol w="1152128"/>
                <a:gridCol w="1037780"/>
                <a:gridCol w="1050452"/>
                <a:gridCol w="1043609"/>
              </a:tblGrid>
              <a:tr h="3749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LEP2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FCC-</a:t>
                      </a:r>
                      <a:r>
                        <a:rPr kumimoji="0" lang="en-GB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3749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GB" dirty="0">
                        <a:solidFill>
                          <a:srgbClr val="D6009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Z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(</a:t>
                      </a:r>
                      <a:r>
                        <a:rPr lang="en-GB" sz="1800" b="1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c.w</a:t>
                      </a:r>
                      <a:r>
                        <a:rPr lang="en-GB" sz="1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en-GB" sz="1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GB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i="1" dirty="0" err="1" smtClean="0">
                          <a:solidFill>
                            <a:srgbClr val="0000CC"/>
                          </a:solidFill>
                        </a:rPr>
                        <a:t>E</a:t>
                      </a:r>
                      <a:r>
                        <a:rPr lang="en-US" b="1" i="0" baseline="-25000" dirty="0" err="1" smtClean="0">
                          <a:solidFill>
                            <a:srgbClr val="0000CC"/>
                          </a:solidFill>
                        </a:rPr>
                        <a:t>beam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b="1" baseline="0" dirty="0" err="1" smtClean="0">
                          <a:solidFill>
                            <a:srgbClr val="0000CC"/>
                          </a:solidFill>
                        </a:rPr>
                        <a:t>GeV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</a:rPr>
                        <a:t>]</a:t>
                      </a:r>
                      <a:endParaRPr lang="en-GB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120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175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/>
                    <a:p>
                      <a:r>
                        <a:rPr lang="en-GB" b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beam-beam par. </a:t>
                      </a:r>
                      <a:r>
                        <a:rPr lang="en-GB" b="1" smtClean="0">
                          <a:solidFill>
                            <a:srgbClr val="0000CC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="1" baseline="-2500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GB" b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/IP</a:t>
                      </a:r>
                      <a:r>
                        <a:rPr lang="en-GB" b="1" smtClean="0">
                          <a:solidFill>
                            <a:srgbClr val="0000CC"/>
                          </a:solidFill>
                        </a:rPr>
                        <a:t> </a:t>
                      </a:r>
                      <a:endParaRPr lang="en-GB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.06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0.175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0.093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0.092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aseline="0" dirty="0" smtClean="0"/>
                        <a:t>current [mA]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/>
                    <a:p>
                      <a:r>
                        <a:rPr lang="en-GB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b="1" baseline="-250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SR,tot</a:t>
                      </a:r>
                      <a:r>
                        <a:rPr lang="en-GB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[MW]</a:t>
                      </a:r>
                      <a:endParaRPr lang="en-GB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i="0" dirty="0" smtClean="0"/>
                        <a:t>no. bunches</a:t>
                      </a:r>
                      <a:endParaRPr lang="en-GB" i="0" baseline="-25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16700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29791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sz="1800" b="0" i="1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[10</a:t>
                      </a:r>
                      <a:r>
                        <a:rPr kumimoji="0" lang="en-US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[n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m]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="1" baseline="-25000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[pm]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30000" dirty="0" smtClean="0">
                          <a:latin typeface="Symbol" panose="05050102010706020507" pitchFamily="18" charset="2"/>
                        </a:rPr>
                        <a:t>*</a:t>
                      </a:r>
                      <a:r>
                        <a:rPr lang="en-US" baseline="-25000" dirty="0" smtClean="0">
                          <a:latin typeface="Arial"/>
                        </a:rPr>
                        <a:t>x</a:t>
                      </a:r>
                      <a:r>
                        <a:rPr lang="en-US" dirty="0" smtClean="0"/>
                        <a:t> [m]</a:t>
                      </a:r>
                      <a:endParaRPr lang="en-GB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*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  <a:latin typeface="Arial"/>
                        </a:rPr>
                        <a:t>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[mm]</a:t>
                      </a:r>
                      <a:endParaRPr lang="en-GB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aseline="30000" dirty="0" smtClean="0">
                          <a:latin typeface="Symbol" panose="05050102010706020507" pitchFamily="18" charset="2"/>
                        </a:rPr>
                        <a:t>*</a:t>
                      </a:r>
                      <a:r>
                        <a:rPr lang="en-US" baseline="-25000" dirty="0" smtClean="0">
                          <a:latin typeface="Arial"/>
                        </a:rPr>
                        <a:t>y</a:t>
                      </a:r>
                      <a:r>
                        <a:rPr lang="en-US" dirty="0" smtClean="0"/>
                        <a:t> [nm]</a:t>
                      </a:r>
                      <a:endParaRPr lang="en-GB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err="1" smtClean="0">
                          <a:solidFill>
                            <a:srgbClr val="00B050"/>
                          </a:solidFill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="1" baseline="-25000" dirty="0" err="1" smtClean="0">
                          <a:solidFill>
                            <a:srgbClr val="00B050"/>
                          </a:solidFill>
                          <a:latin typeface="Arial"/>
                        </a:rPr>
                        <a:t>z,SR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 [mm]</a:t>
                      </a: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baseline="0" dirty="0" err="1" smtClean="0">
                          <a:solidFill>
                            <a:srgbClr val="00B050"/>
                          </a:solidFill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="1" baseline="-25000" dirty="0" err="1" smtClean="0">
                          <a:solidFill>
                            <a:srgbClr val="00B050"/>
                          </a:solidFill>
                          <a:latin typeface="Arial"/>
                        </a:rPr>
                        <a:t>z,tot</a:t>
                      </a:r>
                      <a:r>
                        <a:rPr lang="en-US" b="1" baseline="-25000" dirty="0" smtClean="0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[mm] (w </a:t>
                      </a:r>
                      <a:r>
                        <a:rPr lang="en-US" b="1" baseline="0" dirty="0" err="1" smtClean="0">
                          <a:solidFill>
                            <a:srgbClr val="00B050"/>
                          </a:solidFill>
                          <a:latin typeface="Arial"/>
                        </a:rPr>
                        <a:t>beamstr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.)</a:t>
                      </a:r>
                      <a:endParaRPr lang="en-GB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2.56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401730"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hourglass factor </a:t>
                      </a:r>
                      <a:r>
                        <a:rPr lang="en-GB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i="1" baseline="-25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endParaRPr lang="en-GB" i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406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rgbClr val="0000CC"/>
                          </a:solidFill>
                        </a:rPr>
                        <a:t>L</a:t>
                      </a:r>
                      <a:r>
                        <a:rPr lang="en-US" sz="1800" b="1" dirty="0" smtClean="0">
                          <a:solidFill>
                            <a:srgbClr val="0000CC"/>
                          </a:solidFill>
                        </a:rPr>
                        <a:t>/IP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[10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34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 cm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-2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s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-1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]</a:t>
                      </a:r>
                      <a:endParaRPr kumimoji="0" lang="en-GB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i="0" dirty="0" err="1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t</a:t>
                      </a:r>
                      <a:r>
                        <a:rPr lang="en-US" sz="1800" b="1" i="0" baseline="-25000" dirty="0" err="1" smtClean="0">
                          <a:solidFill>
                            <a:srgbClr val="FF0000"/>
                          </a:solidFill>
                        </a:rPr>
                        <a:t>beam</a:t>
                      </a:r>
                      <a:r>
                        <a:rPr lang="en-US" sz="1800" b="1" i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</a:rPr>
                        <a:t>[min]</a:t>
                      </a:r>
                      <a:endParaRPr lang="en-GB" sz="18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GB" sz="18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GB" sz="18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11919" y="1098082"/>
            <a:ext cx="914400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1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GB" dirty="0" smtClean="0"/>
              <a:t>ayout: geology, FCC-</a:t>
            </a:r>
            <a:r>
              <a:rPr lang="en-GB" dirty="0" err="1" smtClean="0"/>
              <a:t>hh</a:t>
            </a:r>
            <a:r>
              <a:rPr lang="en-GB" dirty="0" smtClean="0"/>
              <a:t>, …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 flipH="1">
            <a:off x="7300686" y="3462239"/>
            <a:ext cx="156894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J. Osborne,</a:t>
            </a:r>
          </a:p>
          <a:p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P. Lebrun, B. Harer, </a:t>
            </a:r>
          </a:p>
          <a:p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et al.</a:t>
            </a:r>
            <a:endParaRPr lang="en-GB" sz="2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704" y="5373215"/>
            <a:ext cx="9124923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57188" indent="-357188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Char char="•"/>
              <a:tabLst>
                <a:tab pos="898525" algn="l"/>
              </a:tabLst>
            </a:pPr>
            <a:r>
              <a:rPr lang="en-GB" sz="2800" kern="0" dirty="0" err="1"/>
              <a:t>a</a:t>
            </a:r>
            <a:r>
              <a:rPr lang="en-GB" sz="2800" kern="0" dirty="0" err="1" smtClean="0"/>
              <a:t>ddt’l</a:t>
            </a:r>
            <a:r>
              <a:rPr lang="en-GB" sz="2800" kern="0" dirty="0" smtClean="0"/>
              <a:t> constraints due to </a:t>
            </a:r>
            <a:r>
              <a:rPr lang="en-GB" sz="2800" kern="0" dirty="0" smtClean="0">
                <a:solidFill>
                  <a:srgbClr val="FF0000"/>
                </a:solidFill>
              </a:rPr>
              <a:t>required compatibility with hadron collider</a:t>
            </a:r>
            <a:r>
              <a:rPr lang="en-GB" sz="2800" kern="0" dirty="0" smtClean="0"/>
              <a:t>, e.g. length of straights, geometry for IR, dispersion suppressors, collimation etc.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11676"/>
            <a:ext cx="4392487" cy="4285274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7704" y="908720"/>
            <a:ext cx="2324055" cy="510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0" indent="-357188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Char char="•"/>
              <a:tabLst>
                <a:tab pos="898525" algn="l"/>
              </a:tabLst>
            </a:pPr>
            <a:r>
              <a:rPr lang="en-GB" sz="2800" kern="0" dirty="0">
                <a:solidFill>
                  <a:srgbClr val="FF0000"/>
                </a:solidFill>
              </a:rPr>
              <a:t>v</a:t>
            </a:r>
            <a:r>
              <a:rPr lang="en-GB" sz="2800" kern="0" dirty="0" smtClean="0">
                <a:solidFill>
                  <a:srgbClr val="FF0000"/>
                </a:solidFill>
              </a:rPr>
              <a:t>arious shapes </a:t>
            </a:r>
            <a:r>
              <a:rPr lang="en-GB" sz="2800" kern="0" dirty="0" smtClean="0">
                <a:solidFill>
                  <a:srgbClr val="000000"/>
                </a:solidFill>
              </a:rPr>
              <a:t>considered</a:t>
            </a:r>
          </a:p>
          <a:p>
            <a:pPr marL="357188" lvl="0" indent="-357188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Char char="•"/>
              <a:tabLst>
                <a:tab pos="898525" algn="l"/>
              </a:tabLst>
            </a:pPr>
            <a:r>
              <a:rPr lang="en-GB" sz="2800" kern="0" dirty="0" smtClean="0">
                <a:solidFill>
                  <a:srgbClr val="FF0000"/>
                </a:solidFill>
              </a:rPr>
              <a:t>geology </a:t>
            </a:r>
            <a:r>
              <a:rPr lang="en-GB" sz="2800" kern="0" dirty="0">
                <a:solidFill>
                  <a:srgbClr val="FF0000"/>
                </a:solidFill>
              </a:rPr>
              <a:t>in the Geneva basin </a:t>
            </a:r>
            <a:r>
              <a:rPr lang="en-GB" sz="2800" kern="0" dirty="0">
                <a:solidFill>
                  <a:srgbClr val="000000"/>
                </a:solidFill>
              </a:rPr>
              <a:t>favours a </a:t>
            </a:r>
            <a:r>
              <a:rPr lang="en-GB" sz="2800" kern="0" dirty="0" smtClean="0">
                <a:solidFill>
                  <a:srgbClr val="000000"/>
                </a:solidFill>
              </a:rPr>
              <a:t>circular layout</a:t>
            </a:r>
            <a:endParaRPr lang="en-GB" sz="2800" kern="0" dirty="0">
              <a:solidFill>
                <a:srgbClr val="000000"/>
              </a:solidFill>
            </a:endParaRPr>
          </a:p>
          <a:p>
            <a:pPr marL="185738" lvl="0" indent="-185738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Arial" panose="020B0604020202020204" pitchFamily="34" charset="0"/>
              <a:buChar char="•"/>
              <a:tabLst>
                <a:tab pos="898525" algn="l"/>
              </a:tabLst>
            </a:pPr>
            <a:endParaRPr lang="en-GB" sz="2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layout &amp; optics at 120 &amp; 175 </a:t>
            </a:r>
            <a:r>
              <a:rPr lang="en-GB" dirty="0" err="1" smtClean="0"/>
              <a:t>GeV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979659" y="1144407"/>
            <a:ext cx="6802673" cy="1687272"/>
            <a:chOff x="1080035" y="4077842"/>
            <a:chExt cx="6802673" cy="168727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55002" y="4989895"/>
              <a:ext cx="6677533" cy="18661"/>
            </a:xfrm>
            <a:prstGeom prst="line">
              <a:avLst/>
            </a:prstGeom>
            <a:noFill/>
            <a:ln w="28575" cap="flat" cmpd="sng" algn="ctr">
              <a:solidFill>
                <a:srgbClr val="7A7A7A"/>
              </a:solidFill>
              <a:prstDash val="solid"/>
            </a:ln>
            <a:effectLst/>
          </p:spPr>
        </p:cxnSp>
        <p:sp>
          <p:nvSpPr>
            <p:cNvPr id="7" name="Rectangle 6"/>
            <p:cNvSpPr/>
            <p:nvPr/>
          </p:nvSpPr>
          <p:spPr>
            <a:xfrm>
              <a:off x="1155002" y="4647749"/>
              <a:ext cx="286053" cy="34214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546483" y="4666411"/>
              <a:ext cx="286053" cy="34214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10875" y="5008556"/>
              <a:ext cx="187722" cy="223949"/>
            </a:xfrm>
            <a:prstGeom prst="rect">
              <a:avLst/>
            </a:prstGeom>
            <a:solidFill>
              <a:srgbClr val="F5C201"/>
            </a:solidFill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17709" y="4765945"/>
              <a:ext cx="187722" cy="223949"/>
            </a:xfrm>
            <a:prstGeom prst="rect">
              <a:avLst/>
            </a:prstGeom>
            <a:solidFill>
              <a:srgbClr val="F5C201"/>
            </a:solidFill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5C20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23993" y="5002334"/>
              <a:ext cx="572105" cy="34214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46963" y="4509890"/>
              <a:ext cx="260837" cy="24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68667" y="4509890"/>
              <a:ext cx="345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5" y="4509890"/>
              <a:ext cx="351236" cy="246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02364" y="5426560"/>
              <a:ext cx="49243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 = bending magnet, Q =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quadrupole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, S =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sextupole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31472" y="4278707"/>
              <a:ext cx="351236" cy="24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92521" y="4877920"/>
              <a:ext cx="929670" cy="223950"/>
            </a:xfrm>
            <a:prstGeom prst="rect">
              <a:avLst/>
            </a:prstGeom>
            <a:solidFill>
              <a:srgbClr val="D1282E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19479" y="4873710"/>
              <a:ext cx="929670" cy="223950"/>
            </a:xfrm>
            <a:prstGeom prst="rect">
              <a:avLst/>
            </a:prstGeom>
            <a:solidFill>
              <a:srgbClr val="D1282E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33453" y="4877920"/>
              <a:ext cx="929670" cy="223950"/>
            </a:xfrm>
            <a:prstGeom prst="rect">
              <a:avLst/>
            </a:prstGeom>
            <a:solidFill>
              <a:srgbClr val="D1282E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83138" y="4877920"/>
              <a:ext cx="929670" cy="223950"/>
            </a:xfrm>
            <a:prstGeom prst="rect">
              <a:avLst/>
            </a:prstGeom>
            <a:solidFill>
              <a:srgbClr val="D1282E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88547" y="4509890"/>
              <a:ext cx="345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48554" y="4866723"/>
              <a:ext cx="0" cy="24634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3" name="Rectangle 22"/>
            <p:cNvSpPr/>
            <p:nvPr/>
          </p:nvSpPr>
          <p:spPr>
            <a:xfrm>
              <a:off x="1789897" y="4877920"/>
              <a:ext cx="78514" cy="223950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121221" y="4866722"/>
              <a:ext cx="0" cy="24634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5" name="Rectangle 24"/>
            <p:cNvSpPr/>
            <p:nvPr/>
          </p:nvSpPr>
          <p:spPr>
            <a:xfrm>
              <a:off x="5162564" y="4877919"/>
              <a:ext cx="78514" cy="223950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6957" y="4077842"/>
              <a:ext cx="841014" cy="32497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BPM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37364" y="4077842"/>
              <a:ext cx="13786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Corrector</a:t>
              </a:r>
            </a:p>
          </p:txBody>
        </p:sp>
        <p:sp>
          <p:nvSpPr>
            <p:cNvPr id="28" name="Down Arrow 27"/>
            <p:cNvSpPr/>
            <p:nvPr/>
          </p:nvSpPr>
          <p:spPr>
            <a:xfrm flipH="1">
              <a:off x="1685878" y="4398032"/>
              <a:ext cx="142584" cy="175395"/>
            </a:xfrm>
            <a:prstGeom prst="downArrow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32163" y="4509890"/>
              <a:ext cx="345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84291" y="4509890"/>
              <a:ext cx="345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23759" y="4437882"/>
              <a:ext cx="260837" cy="24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0035" y="4293866"/>
              <a:ext cx="351236" cy="24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33" name="Down Arrow 32"/>
            <p:cNvSpPr/>
            <p:nvPr/>
          </p:nvSpPr>
          <p:spPr>
            <a:xfrm flipH="1">
              <a:off x="1895664" y="4404695"/>
              <a:ext cx="153964" cy="175395"/>
            </a:xfrm>
            <a:prstGeom prst="downArrow">
              <a:avLst>
                <a:gd name="adj1" fmla="val 45646"/>
                <a:gd name="adj2" fmla="val 50000"/>
              </a:avLst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01633" y="1029074"/>
            <a:ext cx="1324402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800" kern="0" dirty="0"/>
              <a:t>a</a:t>
            </a:r>
            <a:r>
              <a:rPr lang="en-GB" sz="2800" kern="0" dirty="0" smtClean="0"/>
              <a:t>rc cell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76785" y="796529"/>
            <a:ext cx="3327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all" spc="-60" normalizeH="0" baseline="0" noProof="0" dirty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Lattice V12b-s</a:t>
            </a: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88412" y="2515271"/>
            <a:ext cx="2028921" cy="2033532"/>
            <a:chOff x="6183207" y="1672686"/>
            <a:chExt cx="2028921" cy="2033532"/>
          </a:xfrm>
        </p:grpSpPr>
        <p:sp>
          <p:nvSpPr>
            <p:cNvPr id="37" name="Donut 36"/>
            <p:cNvSpPr/>
            <p:nvPr/>
          </p:nvSpPr>
          <p:spPr>
            <a:xfrm>
              <a:off x="6248113" y="1734093"/>
              <a:ext cx="1899108" cy="1908355"/>
            </a:xfrm>
            <a:prstGeom prst="donut">
              <a:avLst>
                <a:gd name="adj" fmla="val 1455"/>
              </a:avLst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32762" y="1672686"/>
              <a:ext cx="129813" cy="127539"/>
            </a:xfrm>
            <a:prstGeom prst="rect">
              <a:avLst/>
            </a:prstGeom>
            <a:solidFill>
              <a:srgbClr val="D1282E"/>
            </a:solidFill>
            <a:ln w="285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83207" y="2624974"/>
              <a:ext cx="129813" cy="127539"/>
            </a:xfrm>
            <a:prstGeom prst="rect">
              <a:avLst/>
            </a:prstGeom>
            <a:solidFill>
              <a:srgbClr val="D1282E"/>
            </a:solidFill>
            <a:ln w="285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082315" y="2624974"/>
              <a:ext cx="129813" cy="127539"/>
            </a:xfrm>
            <a:prstGeom prst="rect">
              <a:avLst/>
            </a:prstGeom>
            <a:solidFill>
              <a:srgbClr val="D1282E"/>
            </a:solidFill>
            <a:ln w="285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32762" y="3578679"/>
              <a:ext cx="129813" cy="127539"/>
            </a:xfrm>
            <a:prstGeom prst="rect">
              <a:avLst/>
            </a:prstGeom>
            <a:solidFill>
              <a:srgbClr val="D1282E"/>
            </a:solidFill>
            <a:ln w="285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1962902">
              <a:off x="6613364" y="3468268"/>
              <a:ext cx="129813" cy="127539"/>
            </a:xfrm>
            <a:prstGeom prst="rect">
              <a:avLst/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855990">
              <a:off x="7640382" y="1781422"/>
              <a:ext cx="129813" cy="127539"/>
            </a:xfrm>
            <a:prstGeom prst="rect">
              <a:avLst/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3623008">
              <a:off x="6281424" y="3115280"/>
              <a:ext cx="127539" cy="129813"/>
            </a:xfrm>
            <a:prstGeom prst="rect">
              <a:avLst/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3623008">
              <a:off x="7985334" y="2128443"/>
              <a:ext cx="127539" cy="129813"/>
            </a:xfrm>
            <a:prstGeom prst="rect">
              <a:avLst/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19838961">
              <a:off x="6613577" y="1782061"/>
              <a:ext cx="129813" cy="127539"/>
            </a:xfrm>
            <a:prstGeom prst="rect">
              <a:avLst/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19642893">
              <a:off x="7641033" y="3469305"/>
              <a:ext cx="129813" cy="127539"/>
            </a:xfrm>
            <a:prstGeom prst="rect">
              <a:avLst/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8011093">
              <a:off x="6281186" y="2128676"/>
              <a:ext cx="127539" cy="129813"/>
            </a:xfrm>
            <a:prstGeom prst="rect">
              <a:avLst/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8011093">
              <a:off x="7985571" y="3115513"/>
              <a:ext cx="127539" cy="129813"/>
            </a:xfrm>
            <a:prstGeom prst="rect">
              <a:avLst/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07277" y="4548803"/>
            <a:ext cx="3270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1874838" algn="l"/>
              </a:tabLst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Circumference:	100 km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1874838" algn="l"/>
              </a:tabLst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Arc length:	2 × 3.4 km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1874838" algn="l"/>
              </a:tabLst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Straight section:	1.5 km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0350" y="1822483"/>
            <a:ext cx="1144865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800" kern="0" dirty="0" smtClean="0"/>
              <a:t>layout</a:t>
            </a:r>
          </a:p>
        </p:txBody>
      </p:sp>
      <p:sp>
        <p:nvSpPr>
          <p:cNvPr id="52" name="TextBox 51"/>
          <p:cNvSpPr txBox="1"/>
          <p:nvPr/>
        </p:nvSpPr>
        <p:spPr>
          <a:xfrm flipH="1">
            <a:off x="-28830" y="6396335"/>
            <a:ext cx="244616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B. Harer, B. Holzer</a:t>
            </a:r>
            <a:endParaRPr lang="en-GB" sz="2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53" name="Picture 52" descr="madx.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2" r="8519" b="17316"/>
          <a:stretch/>
        </p:blipFill>
        <p:spPr>
          <a:xfrm rot="5400000">
            <a:off x="3293288" y="3819236"/>
            <a:ext cx="2841177" cy="296049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01" y="5191212"/>
            <a:ext cx="2295422" cy="1606796"/>
          </a:xfrm>
          <a:prstGeom prst="rect">
            <a:avLst/>
          </a:prstGeom>
        </p:spPr>
      </p:pic>
      <p:grpSp>
        <p:nvGrpSpPr>
          <p:cNvPr id="56" name="Group 4"/>
          <p:cNvGrpSpPr>
            <a:grpSpLocks noChangeAspect="1"/>
          </p:cNvGrpSpPr>
          <p:nvPr/>
        </p:nvGrpSpPr>
        <p:grpSpPr bwMode="auto">
          <a:xfrm>
            <a:off x="6514972" y="3540140"/>
            <a:ext cx="2306637" cy="1601787"/>
            <a:chOff x="2299" y="3707"/>
            <a:chExt cx="1453" cy="1009"/>
          </a:xfrm>
        </p:grpSpPr>
        <p:sp>
          <p:nvSpPr>
            <p:cNvPr id="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00" y="3707"/>
              <a:ext cx="1441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2426" y="4635"/>
              <a:ext cx="1270" cy="0"/>
            </a:xfrm>
            <a:custGeom>
              <a:avLst/>
              <a:gdLst>
                <a:gd name="T0" fmla="*/ 56 w 4222"/>
                <a:gd name="T1" fmla="*/ 56 w 4222"/>
                <a:gd name="T2" fmla="*/ 98 w 4222"/>
                <a:gd name="T3" fmla="*/ 4222 w 4222"/>
                <a:gd name="T4" fmla="*/ 4222 w 4222"/>
                <a:gd name="T5" fmla="*/ 4180 w 4222"/>
                <a:gd name="T6" fmla="*/ 0 w 4222"/>
                <a:gd name="T7" fmla="*/ 0 w 42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222">
                  <a:moveTo>
                    <a:pt x="56" y="0"/>
                  </a:moveTo>
                  <a:lnTo>
                    <a:pt x="56" y="0"/>
                  </a:lnTo>
                  <a:lnTo>
                    <a:pt x="98" y="0"/>
                  </a:lnTo>
                  <a:moveTo>
                    <a:pt x="4222" y="0"/>
                  </a:moveTo>
                  <a:lnTo>
                    <a:pt x="4222" y="0"/>
                  </a:lnTo>
                  <a:lnTo>
                    <a:pt x="4180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2391" y="4607"/>
              <a:ext cx="6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7"/>
            <p:cNvSpPr>
              <a:spLocks noEditPoints="1"/>
            </p:cNvSpPr>
            <p:nvPr/>
          </p:nvSpPr>
          <p:spPr bwMode="auto">
            <a:xfrm>
              <a:off x="2426" y="4456"/>
              <a:ext cx="1270" cy="0"/>
            </a:xfrm>
            <a:custGeom>
              <a:avLst/>
              <a:gdLst>
                <a:gd name="T0" fmla="*/ 56 w 4222"/>
                <a:gd name="T1" fmla="*/ 56 w 4222"/>
                <a:gd name="T2" fmla="*/ 98 w 4222"/>
                <a:gd name="T3" fmla="*/ 4222 w 4222"/>
                <a:gd name="T4" fmla="*/ 4222 w 4222"/>
                <a:gd name="T5" fmla="*/ 4180 w 4222"/>
                <a:gd name="T6" fmla="*/ 0 w 4222"/>
                <a:gd name="T7" fmla="*/ 0 w 42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222">
                  <a:moveTo>
                    <a:pt x="56" y="0"/>
                  </a:moveTo>
                  <a:lnTo>
                    <a:pt x="56" y="0"/>
                  </a:lnTo>
                  <a:lnTo>
                    <a:pt x="98" y="0"/>
                  </a:lnTo>
                  <a:moveTo>
                    <a:pt x="4222" y="0"/>
                  </a:moveTo>
                  <a:lnTo>
                    <a:pt x="4222" y="0"/>
                  </a:lnTo>
                  <a:lnTo>
                    <a:pt x="4180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8"/>
            <p:cNvSpPr>
              <a:spLocks noChangeArrowheads="1"/>
            </p:cNvSpPr>
            <p:nvPr/>
          </p:nvSpPr>
          <p:spPr bwMode="auto">
            <a:xfrm>
              <a:off x="2368" y="4428"/>
              <a:ext cx="8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2426" y="4277"/>
              <a:ext cx="1270" cy="0"/>
            </a:xfrm>
            <a:custGeom>
              <a:avLst/>
              <a:gdLst>
                <a:gd name="T0" fmla="*/ 56 w 4222"/>
                <a:gd name="T1" fmla="*/ 56 w 4222"/>
                <a:gd name="T2" fmla="*/ 98 w 4222"/>
                <a:gd name="T3" fmla="*/ 4222 w 4222"/>
                <a:gd name="T4" fmla="*/ 4222 w 4222"/>
                <a:gd name="T5" fmla="*/ 4180 w 4222"/>
                <a:gd name="T6" fmla="*/ 0 w 4222"/>
                <a:gd name="T7" fmla="*/ 0 w 42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222">
                  <a:moveTo>
                    <a:pt x="56" y="0"/>
                  </a:moveTo>
                  <a:lnTo>
                    <a:pt x="56" y="0"/>
                  </a:lnTo>
                  <a:lnTo>
                    <a:pt x="98" y="0"/>
                  </a:lnTo>
                  <a:moveTo>
                    <a:pt x="4222" y="0"/>
                  </a:moveTo>
                  <a:lnTo>
                    <a:pt x="4222" y="0"/>
                  </a:lnTo>
                  <a:lnTo>
                    <a:pt x="4180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>
              <a:off x="2368" y="4249"/>
              <a:ext cx="8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11"/>
            <p:cNvSpPr>
              <a:spLocks noEditPoints="1"/>
            </p:cNvSpPr>
            <p:nvPr/>
          </p:nvSpPr>
          <p:spPr bwMode="auto">
            <a:xfrm>
              <a:off x="2426" y="4098"/>
              <a:ext cx="1270" cy="0"/>
            </a:xfrm>
            <a:custGeom>
              <a:avLst/>
              <a:gdLst>
                <a:gd name="T0" fmla="*/ 56 w 4222"/>
                <a:gd name="T1" fmla="*/ 56 w 4222"/>
                <a:gd name="T2" fmla="*/ 98 w 4222"/>
                <a:gd name="T3" fmla="*/ 4222 w 4222"/>
                <a:gd name="T4" fmla="*/ 4222 w 4222"/>
                <a:gd name="T5" fmla="*/ 4180 w 4222"/>
                <a:gd name="T6" fmla="*/ 0 w 4222"/>
                <a:gd name="T7" fmla="*/ 0 w 42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222">
                  <a:moveTo>
                    <a:pt x="56" y="0"/>
                  </a:moveTo>
                  <a:lnTo>
                    <a:pt x="56" y="0"/>
                  </a:lnTo>
                  <a:lnTo>
                    <a:pt x="98" y="0"/>
                  </a:lnTo>
                  <a:moveTo>
                    <a:pt x="4222" y="0"/>
                  </a:moveTo>
                  <a:lnTo>
                    <a:pt x="4222" y="0"/>
                  </a:lnTo>
                  <a:lnTo>
                    <a:pt x="4180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Rectangle 12"/>
            <p:cNvSpPr>
              <a:spLocks noChangeArrowheads="1"/>
            </p:cNvSpPr>
            <p:nvPr/>
          </p:nvSpPr>
          <p:spPr bwMode="auto">
            <a:xfrm>
              <a:off x="2368" y="4070"/>
              <a:ext cx="8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auto">
            <a:xfrm>
              <a:off x="2426" y="3919"/>
              <a:ext cx="1270" cy="0"/>
            </a:xfrm>
            <a:custGeom>
              <a:avLst/>
              <a:gdLst>
                <a:gd name="T0" fmla="*/ 56 w 4222"/>
                <a:gd name="T1" fmla="*/ 56 w 4222"/>
                <a:gd name="T2" fmla="*/ 98 w 4222"/>
                <a:gd name="T3" fmla="*/ 4222 w 4222"/>
                <a:gd name="T4" fmla="*/ 4222 w 4222"/>
                <a:gd name="T5" fmla="*/ 4180 w 4222"/>
                <a:gd name="T6" fmla="*/ 0 w 4222"/>
                <a:gd name="T7" fmla="*/ 0 w 42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222">
                  <a:moveTo>
                    <a:pt x="56" y="0"/>
                  </a:moveTo>
                  <a:lnTo>
                    <a:pt x="56" y="0"/>
                  </a:lnTo>
                  <a:lnTo>
                    <a:pt x="98" y="0"/>
                  </a:lnTo>
                  <a:moveTo>
                    <a:pt x="4222" y="0"/>
                  </a:moveTo>
                  <a:lnTo>
                    <a:pt x="4222" y="0"/>
                  </a:lnTo>
                  <a:lnTo>
                    <a:pt x="4180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14"/>
            <p:cNvSpPr>
              <a:spLocks noChangeArrowheads="1"/>
            </p:cNvSpPr>
            <p:nvPr/>
          </p:nvSpPr>
          <p:spPr bwMode="auto">
            <a:xfrm>
              <a:off x="2368" y="3891"/>
              <a:ext cx="8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15"/>
            <p:cNvSpPr>
              <a:spLocks noEditPoints="1"/>
            </p:cNvSpPr>
            <p:nvPr/>
          </p:nvSpPr>
          <p:spPr bwMode="auto">
            <a:xfrm>
              <a:off x="2426" y="3740"/>
              <a:ext cx="1270" cy="0"/>
            </a:xfrm>
            <a:custGeom>
              <a:avLst/>
              <a:gdLst>
                <a:gd name="T0" fmla="*/ 56 w 4222"/>
                <a:gd name="T1" fmla="*/ 56 w 4222"/>
                <a:gd name="T2" fmla="*/ 98 w 4222"/>
                <a:gd name="T3" fmla="*/ 4222 w 4222"/>
                <a:gd name="T4" fmla="*/ 4222 w 4222"/>
                <a:gd name="T5" fmla="*/ 4180 w 4222"/>
                <a:gd name="T6" fmla="*/ 0 w 4222"/>
                <a:gd name="T7" fmla="*/ 0 w 42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222">
                  <a:moveTo>
                    <a:pt x="56" y="0"/>
                  </a:moveTo>
                  <a:lnTo>
                    <a:pt x="56" y="0"/>
                  </a:lnTo>
                  <a:lnTo>
                    <a:pt x="98" y="0"/>
                  </a:lnTo>
                  <a:moveTo>
                    <a:pt x="4222" y="0"/>
                  </a:moveTo>
                  <a:lnTo>
                    <a:pt x="4222" y="0"/>
                  </a:lnTo>
                  <a:lnTo>
                    <a:pt x="4180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16"/>
            <p:cNvSpPr>
              <a:spLocks noChangeArrowheads="1"/>
            </p:cNvSpPr>
            <p:nvPr/>
          </p:nvSpPr>
          <p:spPr bwMode="auto">
            <a:xfrm>
              <a:off x="2345" y="3713"/>
              <a:ext cx="11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auto">
            <a:xfrm>
              <a:off x="2443" y="3740"/>
              <a:ext cx="0" cy="923"/>
            </a:xfrm>
            <a:custGeom>
              <a:avLst/>
              <a:gdLst>
                <a:gd name="T0" fmla="*/ 2968 h 3061"/>
                <a:gd name="T1" fmla="*/ 2968 h 3061"/>
                <a:gd name="T2" fmla="*/ 2926 h 3061"/>
                <a:gd name="T3" fmla="*/ 0 h 3061"/>
                <a:gd name="T4" fmla="*/ 0 h 3061"/>
                <a:gd name="T5" fmla="*/ 42 h 3061"/>
                <a:gd name="T6" fmla="*/ 3061 h 3061"/>
                <a:gd name="T7" fmla="*/ 3061 h 30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061">
                  <a:moveTo>
                    <a:pt x="0" y="2968"/>
                  </a:moveTo>
                  <a:lnTo>
                    <a:pt x="0" y="2968"/>
                  </a:lnTo>
                  <a:lnTo>
                    <a:pt x="0" y="2926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3061"/>
                  </a:moveTo>
                  <a:lnTo>
                    <a:pt x="0" y="3061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18"/>
            <p:cNvSpPr>
              <a:spLocks noChangeArrowheads="1"/>
            </p:cNvSpPr>
            <p:nvPr/>
          </p:nvSpPr>
          <p:spPr bwMode="auto">
            <a:xfrm>
              <a:off x="2425" y="4635"/>
              <a:ext cx="6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19"/>
            <p:cNvSpPr>
              <a:spLocks noEditPoints="1"/>
            </p:cNvSpPr>
            <p:nvPr/>
          </p:nvSpPr>
          <p:spPr bwMode="auto">
            <a:xfrm>
              <a:off x="2652" y="3740"/>
              <a:ext cx="0" cy="923"/>
            </a:xfrm>
            <a:custGeom>
              <a:avLst/>
              <a:gdLst>
                <a:gd name="T0" fmla="*/ 2968 h 3061"/>
                <a:gd name="T1" fmla="*/ 2968 h 3061"/>
                <a:gd name="T2" fmla="*/ 2926 h 3061"/>
                <a:gd name="T3" fmla="*/ 0 h 3061"/>
                <a:gd name="T4" fmla="*/ 0 h 3061"/>
                <a:gd name="T5" fmla="*/ 42 h 3061"/>
                <a:gd name="T6" fmla="*/ 3061 h 3061"/>
                <a:gd name="T7" fmla="*/ 3061 h 30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061">
                  <a:moveTo>
                    <a:pt x="0" y="2968"/>
                  </a:moveTo>
                  <a:lnTo>
                    <a:pt x="0" y="2968"/>
                  </a:lnTo>
                  <a:lnTo>
                    <a:pt x="0" y="2926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3061"/>
                  </a:moveTo>
                  <a:lnTo>
                    <a:pt x="0" y="3061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Rectangle 20"/>
            <p:cNvSpPr>
              <a:spLocks noChangeArrowheads="1"/>
            </p:cNvSpPr>
            <p:nvPr/>
          </p:nvSpPr>
          <p:spPr bwMode="auto">
            <a:xfrm>
              <a:off x="2634" y="4635"/>
              <a:ext cx="6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21"/>
            <p:cNvSpPr>
              <a:spLocks noEditPoints="1"/>
            </p:cNvSpPr>
            <p:nvPr/>
          </p:nvSpPr>
          <p:spPr bwMode="auto">
            <a:xfrm>
              <a:off x="2861" y="3740"/>
              <a:ext cx="0" cy="923"/>
            </a:xfrm>
            <a:custGeom>
              <a:avLst/>
              <a:gdLst>
                <a:gd name="T0" fmla="*/ 2968 h 3061"/>
                <a:gd name="T1" fmla="*/ 2968 h 3061"/>
                <a:gd name="T2" fmla="*/ 2926 h 3061"/>
                <a:gd name="T3" fmla="*/ 0 h 3061"/>
                <a:gd name="T4" fmla="*/ 0 h 3061"/>
                <a:gd name="T5" fmla="*/ 42 h 3061"/>
                <a:gd name="T6" fmla="*/ 3061 h 3061"/>
                <a:gd name="T7" fmla="*/ 3061 h 30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061">
                  <a:moveTo>
                    <a:pt x="0" y="2968"/>
                  </a:moveTo>
                  <a:lnTo>
                    <a:pt x="0" y="2968"/>
                  </a:lnTo>
                  <a:lnTo>
                    <a:pt x="0" y="2926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3061"/>
                  </a:moveTo>
                  <a:lnTo>
                    <a:pt x="0" y="3061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22"/>
            <p:cNvSpPr>
              <a:spLocks noChangeArrowheads="1"/>
            </p:cNvSpPr>
            <p:nvPr/>
          </p:nvSpPr>
          <p:spPr bwMode="auto">
            <a:xfrm>
              <a:off x="2843" y="4635"/>
              <a:ext cx="6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23"/>
            <p:cNvSpPr>
              <a:spLocks noEditPoints="1"/>
            </p:cNvSpPr>
            <p:nvPr/>
          </p:nvSpPr>
          <p:spPr bwMode="auto">
            <a:xfrm>
              <a:off x="3070" y="3740"/>
              <a:ext cx="0" cy="923"/>
            </a:xfrm>
            <a:custGeom>
              <a:avLst/>
              <a:gdLst>
                <a:gd name="T0" fmla="*/ 2968 h 3061"/>
                <a:gd name="T1" fmla="*/ 2968 h 3061"/>
                <a:gd name="T2" fmla="*/ 2926 h 3061"/>
                <a:gd name="T3" fmla="*/ 0 h 3061"/>
                <a:gd name="T4" fmla="*/ 0 h 3061"/>
                <a:gd name="T5" fmla="*/ 42 h 3061"/>
                <a:gd name="T6" fmla="*/ 3061 h 3061"/>
                <a:gd name="T7" fmla="*/ 3061 h 30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061">
                  <a:moveTo>
                    <a:pt x="0" y="2968"/>
                  </a:moveTo>
                  <a:lnTo>
                    <a:pt x="0" y="2968"/>
                  </a:lnTo>
                  <a:lnTo>
                    <a:pt x="0" y="2926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3061"/>
                  </a:moveTo>
                  <a:lnTo>
                    <a:pt x="0" y="3061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3052" y="4635"/>
              <a:ext cx="6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Freeform 25"/>
            <p:cNvSpPr>
              <a:spLocks noEditPoints="1"/>
            </p:cNvSpPr>
            <p:nvPr/>
          </p:nvSpPr>
          <p:spPr bwMode="auto">
            <a:xfrm>
              <a:off x="3278" y="3740"/>
              <a:ext cx="0" cy="923"/>
            </a:xfrm>
            <a:custGeom>
              <a:avLst/>
              <a:gdLst>
                <a:gd name="T0" fmla="*/ 2968 h 3061"/>
                <a:gd name="T1" fmla="*/ 2968 h 3061"/>
                <a:gd name="T2" fmla="*/ 2926 h 3061"/>
                <a:gd name="T3" fmla="*/ 0 h 3061"/>
                <a:gd name="T4" fmla="*/ 0 h 3061"/>
                <a:gd name="T5" fmla="*/ 42 h 3061"/>
                <a:gd name="T6" fmla="*/ 3061 h 3061"/>
                <a:gd name="T7" fmla="*/ 3061 h 30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061">
                  <a:moveTo>
                    <a:pt x="0" y="2968"/>
                  </a:moveTo>
                  <a:lnTo>
                    <a:pt x="0" y="2968"/>
                  </a:lnTo>
                  <a:lnTo>
                    <a:pt x="0" y="2926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3061"/>
                  </a:moveTo>
                  <a:lnTo>
                    <a:pt x="0" y="3061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61" y="4635"/>
              <a:ext cx="6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27"/>
            <p:cNvSpPr>
              <a:spLocks noEditPoints="1"/>
            </p:cNvSpPr>
            <p:nvPr/>
          </p:nvSpPr>
          <p:spPr bwMode="auto">
            <a:xfrm>
              <a:off x="3488" y="3740"/>
              <a:ext cx="0" cy="923"/>
            </a:xfrm>
            <a:custGeom>
              <a:avLst/>
              <a:gdLst>
                <a:gd name="T0" fmla="*/ 2968 h 3061"/>
                <a:gd name="T1" fmla="*/ 2968 h 3061"/>
                <a:gd name="T2" fmla="*/ 2926 h 3061"/>
                <a:gd name="T3" fmla="*/ 0 h 3061"/>
                <a:gd name="T4" fmla="*/ 0 h 3061"/>
                <a:gd name="T5" fmla="*/ 42 h 3061"/>
                <a:gd name="T6" fmla="*/ 3061 h 3061"/>
                <a:gd name="T7" fmla="*/ 3061 h 30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061">
                  <a:moveTo>
                    <a:pt x="0" y="2968"/>
                  </a:moveTo>
                  <a:lnTo>
                    <a:pt x="0" y="2968"/>
                  </a:lnTo>
                  <a:lnTo>
                    <a:pt x="0" y="2926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3061"/>
                  </a:moveTo>
                  <a:lnTo>
                    <a:pt x="0" y="3061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Rectangle 28"/>
            <p:cNvSpPr>
              <a:spLocks noChangeArrowheads="1"/>
            </p:cNvSpPr>
            <p:nvPr/>
          </p:nvSpPr>
          <p:spPr bwMode="auto">
            <a:xfrm>
              <a:off x="3458" y="4635"/>
              <a:ext cx="8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Freeform 29"/>
            <p:cNvSpPr>
              <a:spLocks noEditPoints="1"/>
            </p:cNvSpPr>
            <p:nvPr/>
          </p:nvSpPr>
          <p:spPr bwMode="auto">
            <a:xfrm>
              <a:off x="3696" y="3740"/>
              <a:ext cx="0" cy="923"/>
            </a:xfrm>
            <a:custGeom>
              <a:avLst/>
              <a:gdLst>
                <a:gd name="T0" fmla="*/ 2968 h 3061"/>
                <a:gd name="T1" fmla="*/ 2968 h 3061"/>
                <a:gd name="T2" fmla="*/ 2926 h 3061"/>
                <a:gd name="T3" fmla="*/ 0 h 3061"/>
                <a:gd name="T4" fmla="*/ 0 h 3061"/>
                <a:gd name="T5" fmla="*/ 42 h 3061"/>
                <a:gd name="T6" fmla="*/ 3061 h 3061"/>
                <a:gd name="T7" fmla="*/ 3061 h 30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061">
                  <a:moveTo>
                    <a:pt x="0" y="2968"/>
                  </a:moveTo>
                  <a:lnTo>
                    <a:pt x="0" y="2968"/>
                  </a:lnTo>
                  <a:lnTo>
                    <a:pt x="0" y="2926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3061"/>
                  </a:moveTo>
                  <a:lnTo>
                    <a:pt x="0" y="3061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>
              <a:off x="3667" y="4635"/>
              <a:ext cx="8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31"/>
            <p:cNvSpPr>
              <a:spLocks/>
            </p:cNvSpPr>
            <p:nvPr/>
          </p:nvSpPr>
          <p:spPr bwMode="auto">
            <a:xfrm>
              <a:off x="2443" y="3740"/>
              <a:ext cx="1253" cy="895"/>
            </a:xfrm>
            <a:custGeom>
              <a:avLst/>
              <a:gdLst>
                <a:gd name="T0" fmla="*/ 0 w 4166"/>
                <a:gd name="T1" fmla="*/ 2968 h 2968"/>
                <a:gd name="T2" fmla="*/ 0 w 4166"/>
                <a:gd name="T3" fmla="*/ 2968 h 2968"/>
                <a:gd name="T4" fmla="*/ 4166 w 4166"/>
                <a:gd name="T5" fmla="*/ 2968 h 2968"/>
                <a:gd name="T6" fmla="*/ 4166 w 4166"/>
                <a:gd name="T7" fmla="*/ 0 h 2968"/>
                <a:gd name="T8" fmla="*/ 0 w 4166"/>
                <a:gd name="T9" fmla="*/ 0 h 2968"/>
                <a:gd name="T10" fmla="*/ 0 w 4166"/>
                <a:gd name="T11" fmla="*/ 2968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6" h="2968">
                  <a:moveTo>
                    <a:pt x="0" y="2968"/>
                  </a:moveTo>
                  <a:lnTo>
                    <a:pt x="0" y="2968"/>
                  </a:lnTo>
                  <a:lnTo>
                    <a:pt x="4166" y="2968"/>
                  </a:lnTo>
                  <a:lnTo>
                    <a:pt x="4166" y="0"/>
                  </a:lnTo>
                  <a:lnTo>
                    <a:pt x="0" y="0"/>
                  </a:lnTo>
                  <a:lnTo>
                    <a:pt x="0" y="2968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32"/>
            <p:cNvSpPr>
              <a:spLocks noChangeShapeType="1"/>
            </p:cNvSpPr>
            <p:nvPr/>
          </p:nvSpPr>
          <p:spPr bwMode="auto">
            <a:xfrm>
              <a:off x="2328" y="4188"/>
              <a:ext cx="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 rot="16200000">
              <a:off x="2304" y="4223"/>
              <a:ext cx="4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 rot="16200000">
              <a:off x="2304" y="4200"/>
              <a:ext cx="4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 rot="16200000">
              <a:off x="2309" y="4184"/>
              <a:ext cx="3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 rot="16200000">
              <a:off x="2304" y="4165"/>
              <a:ext cx="4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 rot="16200000">
              <a:off x="2309" y="4148"/>
              <a:ext cx="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38"/>
            <p:cNvSpPr>
              <a:spLocks noChangeArrowheads="1"/>
            </p:cNvSpPr>
            <p:nvPr/>
          </p:nvSpPr>
          <p:spPr bwMode="auto">
            <a:xfrm rot="16200000">
              <a:off x="2311" y="4137"/>
              <a:ext cx="3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39"/>
            <p:cNvSpPr>
              <a:spLocks noChangeArrowheads="1"/>
            </p:cNvSpPr>
            <p:nvPr/>
          </p:nvSpPr>
          <p:spPr bwMode="auto">
            <a:xfrm rot="16200000">
              <a:off x="2304" y="4121"/>
              <a:ext cx="4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40"/>
            <p:cNvSpPr>
              <a:spLocks noChangeArrowheads="1"/>
            </p:cNvSpPr>
            <p:nvPr/>
          </p:nvSpPr>
          <p:spPr bwMode="auto">
            <a:xfrm rot="16200000">
              <a:off x="2309" y="4103"/>
              <a:ext cx="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41"/>
            <p:cNvSpPr>
              <a:spLocks noChangeArrowheads="1"/>
            </p:cNvSpPr>
            <p:nvPr/>
          </p:nvSpPr>
          <p:spPr bwMode="auto">
            <a:xfrm rot="16200000">
              <a:off x="2297" y="4078"/>
              <a:ext cx="6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Line 42"/>
            <p:cNvSpPr>
              <a:spLocks noChangeShapeType="1"/>
            </p:cNvSpPr>
            <p:nvPr/>
          </p:nvSpPr>
          <p:spPr bwMode="auto">
            <a:xfrm>
              <a:off x="3070" y="4705"/>
              <a:ext cx="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Rectangle 43"/>
            <p:cNvSpPr>
              <a:spLocks noChangeArrowheads="1"/>
            </p:cNvSpPr>
            <p:nvPr/>
          </p:nvSpPr>
          <p:spPr bwMode="auto">
            <a:xfrm>
              <a:off x="3003" y="4677"/>
              <a:ext cx="16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s in km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Line 44"/>
            <p:cNvSpPr>
              <a:spLocks noChangeShapeType="1"/>
            </p:cNvSpPr>
            <p:nvPr/>
          </p:nvSpPr>
          <p:spPr bwMode="auto">
            <a:xfrm>
              <a:off x="3136" y="4714"/>
              <a:ext cx="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5"/>
            <p:cNvSpPr>
              <a:spLocks/>
            </p:cNvSpPr>
            <p:nvPr/>
          </p:nvSpPr>
          <p:spPr bwMode="auto">
            <a:xfrm>
              <a:off x="2443" y="3943"/>
              <a:ext cx="1253" cy="557"/>
            </a:xfrm>
            <a:custGeom>
              <a:avLst/>
              <a:gdLst>
                <a:gd name="T0" fmla="*/ 68 w 4166"/>
                <a:gd name="T1" fmla="*/ 687 h 1847"/>
                <a:gd name="T2" fmla="*/ 142 w 4166"/>
                <a:gd name="T3" fmla="*/ 702 h 1847"/>
                <a:gd name="T4" fmla="*/ 218 w 4166"/>
                <a:gd name="T5" fmla="*/ 1801 h 1847"/>
                <a:gd name="T6" fmla="*/ 296 w 4166"/>
                <a:gd name="T7" fmla="*/ 24 h 1847"/>
                <a:gd name="T8" fmla="*/ 382 w 4166"/>
                <a:gd name="T9" fmla="*/ 96 h 1847"/>
                <a:gd name="T10" fmla="*/ 480 w 4166"/>
                <a:gd name="T11" fmla="*/ 1559 h 1847"/>
                <a:gd name="T12" fmla="*/ 554 w 4166"/>
                <a:gd name="T13" fmla="*/ 705 h 1847"/>
                <a:gd name="T14" fmla="*/ 616 w 4166"/>
                <a:gd name="T15" fmla="*/ 1811 h 1847"/>
                <a:gd name="T16" fmla="*/ 680 w 4166"/>
                <a:gd name="T17" fmla="*/ 778 h 1847"/>
                <a:gd name="T18" fmla="*/ 746 w 4166"/>
                <a:gd name="T19" fmla="*/ 93 h 1847"/>
                <a:gd name="T20" fmla="*/ 812 w 4166"/>
                <a:gd name="T21" fmla="*/ 1192 h 1847"/>
                <a:gd name="T22" fmla="*/ 872 w 4166"/>
                <a:gd name="T23" fmla="*/ 1248 h 1847"/>
                <a:gd name="T24" fmla="*/ 932 w 4166"/>
                <a:gd name="T25" fmla="*/ 1549 h 1847"/>
                <a:gd name="T26" fmla="*/ 992 w 4166"/>
                <a:gd name="T27" fmla="*/ 778 h 1847"/>
                <a:gd name="T28" fmla="*/ 1050 w 4166"/>
                <a:gd name="T29" fmla="*/ 1811 h 1847"/>
                <a:gd name="T30" fmla="*/ 1111 w 4166"/>
                <a:gd name="T31" fmla="*/ 93 h 1847"/>
                <a:gd name="T32" fmla="*/ 1172 w 4166"/>
                <a:gd name="T33" fmla="*/ 1772 h 1847"/>
                <a:gd name="T34" fmla="*/ 1239 w 4166"/>
                <a:gd name="T35" fmla="*/ 1587 h 1847"/>
                <a:gd name="T36" fmla="*/ 1302 w 4166"/>
                <a:gd name="T37" fmla="*/ 24 h 1847"/>
                <a:gd name="T38" fmla="*/ 1371 w 4166"/>
                <a:gd name="T39" fmla="*/ 93 h 1847"/>
                <a:gd name="T40" fmla="*/ 1428 w 4166"/>
                <a:gd name="T41" fmla="*/ 1248 h 1847"/>
                <a:gd name="T42" fmla="*/ 1489 w 4166"/>
                <a:gd name="T43" fmla="*/ 1192 h 1847"/>
                <a:gd name="T44" fmla="*/ 1546 w 4166"/>
                <a:gd name="T45" fmla="*/ 108 h 1847"/>
                <a:gd name="T46" fmla="*/ 1604 w 4166"/>
                <a:gd name="T47" fmla="*/ 1587 h 1847"/>
                <a:gd name="T48" fmla="*/ 1667 w 4166"/>
                <a:gd name="T49" fmla="*/ 102 h 1847"/>
                <a:gd name="T50" fmla="*/ 1728 w 4166"/>
                <a:gd name="T51" fmla="*/ 1772 h 1847"/>
                <a:gd name="T52" fmla="*/ 1794 w 4166"/>
                <a:gd name="T53" fmla="*/ 1587 h 1847"/>
                <a:gd name="T54" fmla="*/ 1858 w 4166"/>
                <a:gd name="T55" fmla="*/ 192 h 1847"/>
                <a:gd name="T56" fmla="*/ 1919 w 4166"/>
                <a:gd name="T57" fmla="*/ 1772 h 1847"/>
                <a:gd name="T58" fmla="*/ 1980 w 4166"/>
                <a:gd name="T59" fmla="*/ 192 h 1847"/>
                <a:gd name="T60" fmla="*/ 2040 w 4166"/>
                <a:gd name="T61" fmla="*/ 1791 h 1847"/>
                <a:gd name="T62" fmla="*/ 2098 w 4166"/>
                <a:gd name="T63" fmla="*/ 705 h 1847"/>
                <a:gd name="T64" fmla="*/ 2159 w 4166"/>
                <a:gd name="T65" fmla="*/ 1587 h 1847"/>
                <a:gd name="T66" fmla="*/ 2222 w 4166"/>
                <a:gd name="T67" fmla="*/ 68 h 1847"/>
                <a:gd name="T68" fmla="*/ 2287 w 4166"/>
                <a:gd name="T69" fmla="*/ 1192 h 1847"/>
                <a:gd name="T70" fmla="*/ 2352 w 4166"/>
                <a:gd name="T71" fmla="*/ 1811 h 1847"/>
                <a:gd name="T72" fmla="*/ 2417 w 4166"/>
                <a:gd name="T73" fmla="*/ 1248 h 1847"/>
                <a:gd name="T74" fmla="*/ 2474 w 4166"/>
                <a:gd name="T75" fmla="*/ 1772 h 1847"/>
                <a:gd name="T76" fmla="*/ 2535 w 4166"/>
                <a:gd name="T77" fmla="*/ 192 h 1847"/>
                <a:gd name="T78" fmla="*/ 2595 w 4166"/>
                <a:gd name="T79" fmla="*/ 1811 h 1847"/>
                <a:gd name="T80" fmla="*/ 2652 w 4166"/>
                <a:gd name="T81" fmla="*/ 1192 h 1847"/>
                <a:gd name="T82" fmla="*/ 2716 w 4166"/>
                <a:gd name="T83" fmla="*/ 1811 h 1847"/>
                <a:gd name="T84" fmla="*/ 2780 w 4166"/>
                <a:gd name="T85" fmla="*/ 778 h 1847"/>
                <a:gd name="T86" fmla="*/ 2846 w 4166"/>
                <a:gd name="T87" fmla="*/ 93 h 1847"/>
                <a:gd name="T88" fmla="*/ 2916 w 4166"/>
                <a:gd name="T89" fmla="*/ 71 h 1847"/>
                <a:gd name="T90" fmla="*/ 3009 w 4166"/>
                <a:gd name="T91" fmla="*/ 1596 h 1847"/>
                <a:gd name="T92" fmla="*/ 3108 w 4166"/>
                <a:gd name="T93" fmla="*/ 96 h 1847"/>
                <a:gd name="T94" fmla="*/ 3185 w 4166"/>
                <a:gd name="T95" fmla="*/ 1811 h 1847"/>
                <a:gd name="T96" fmla="*/ 3259 w 4166"/>
                <a:gd name="T97" fmla="*/ 1220 h 1847"/>
                <a:gd name="T98" fmla="*/ 3333 w 4166"/>
                <a:gd name="T99" fmla="*/ 96 h 1847"/>
                <a:gd name="T100" fmla="*/ 3411 w 4166"/>
                <a:gd name="T101" fmla="*/ 1796 h 1847"/>
                <a:gd name="T102" fmla="*/ 3472 w 4166"/>
                <a:gd name="T103" fmla="*/ 169 h 1847"/>
                <a:gd name="T104" fmla="*/ 3532 w 4166"/>
                <a:gd name="T105" fmla="*/ 1791 h 1847"/>
                <a:gd name="T106" fmla="*/ 3593 w 4166"/>
                <a:gd name="T107" fmla="*/ 108 h 1847"/>
                <a:gd name="T108" fmla="*/ 3650 w 4166"/>
                <a:gd name="T109" fmla="*/ 1248 h 1847"/>
                <a:gd name="T110" fmla="*/ 3708 w 4166"/>
                <a:gd name="T111" fmla="*/ 1549 h 1847"/>
                <a:gd name="T112" fmla="*/ 3775 w 4166"/>
                <a:gd name="T113" fmla="*/ 1795 h 1847"/>
                <a:gd name="T114" fmla="*/ 3836 w 4166"/>
                <a:gd name="T115" fmla="*/ 192 h 1847"/>
                <a:gd name="T116" fmla="*/ 3903 w 4166"/>
                <a:gd name="T117" fmla="*/ 705 h 1847"/>
                <a:gd name="T118" fmla="*/ 3967 w 4166"/>
                <a:gd name="T119" fmla="*/ 1772 h 1847"/>
                <a:gd name="T120" fmla="*/ 4028 w 4166"/>
                <a:gd name="T121" fmla="*/ 157 h 1847"/>
                <a:gd name="T122" fmla="*/ 4088 w 4166"/>
                <a:gd name="T123" fmla="*/ 1784 h 1847"/>
                <a:gd name="T124" fmla="*/ 4148 w 4166"/>
                <a:gd name="T125" fmla="*/ 93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66" h="1847">
                  <a:moveTo>
                    <a:pt x="0" y="43"/>
                  </a:moveTo>
                  <a:lnTo>
                    <a:pt x="0" y="43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2" y="713"/>
                  </a:lnTo>
                  <a:lnTo>
                    <a:pt x="7" y="1585"/>
                  </a:lnTo>
                  <a:lnTo>
                    <a:pt x="9" y="1796"/>
                  </a:lnTo>
                  <a:lnTo>
                    <a:pt x="9" y="1785"/>
                  </a:lnTo>
                  <a:lnTo>
                    <a:pt x="10" y="1781"/>
                  </a:lnTo>
                  <a:lnTo>
                    <a:pt x="10" y="1779"/>
                  </a:lnTo>
                  <a:lnTo>
                    <a:pt x="11" y="1575"/>
                  </a:lnTo>
                  <a:lnTo>
                    <a:pt x="14" y="1213"/>
                  </a:lnTo>
                  <a:lnTo>
                    <a:pt x="16" y="690"/>
                  </a:lnTo>
                  <a:lnTo>
                    <a:pt x="18" y="41"/>
                  </a:lnTo>
                  <a:lnTo>
                    <a:pt x="18" y="87"/>
                  </a:lnTo>
                  <a:lnTo>
                    <a:pt x="18" y="105"/>
                  </a:lnTo>
                  <a:lnTo>
                    <a:pt x="18" y="118"/>
                  </a:lnTo>
                  <a:lnTo>
                    <a:pt x="20" y="739"/>
                  </a:lnTo>
                  <a:lnTo>
                    <a:pt x="24" y="1641"/>
                  </a:lnTo>
                  <a:lnTo>
                    <a:pt x="26" y="1847"/>
                  </a:lnTo>
                  <a:lnTo>
                    <a:pt x="26" y="1837"/>
                  </a:lnTo>
                  <a:lnTo>
                    <a:pt x="27" y="1833"/>
                  </a:lnTo>
                  <a:lnTo>
                    <a:pt x="27" y="1831"/>
                  </a:lnTo>
                  <a:lnTo>
                    <a:pt x="28" y="1625"/>
                  </a:lnTo>
                  <a:lnTo>
                    <a:pt x="31" y="1248"/>
                  </a:lnTo>
                  <a:lnTo>
                    <a:pt x="33" y="695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35" y="40"/>
                  </a:lnTo>
                  <a:lnTo>
                    <a:pt x="36" y="59"/>
                  </a:lnTo>
                  <a:lnTo>
                    <a:pt x="36" y="71"/>
                  </a:lnTo>
                  <a:lnTo>
                    <a:pt x="37" y="672"/>
                  </a:lnTo>
                  <a:lnTo>
                    <a:pt x="42" y="1567"/>
                  </a:lnTo>
                  <a:lnTo>
                    <a:pt x="44" y="1789"/>
                  </a:lnTo>
                  <a:lnTo>
                    <a:pt x="44" y="1778"/>
                  </a:lnTo>
                  <a:lnTo>
                    <a:pt x="44" y="1775"/>
                  </a:lnTo>
                  <a:lnTo>
                    <a:pt x="44" y="1772"/>
                  </a:lnTo>
                  <a:lnTo>
                    <a:pt x="46" y="1564"/>
                  </a:lnTo>
                  <a:lnTo>
                    <a:pt x="48" y="1199"/>
                  </a:lnTo>
                  <a:lnTo>
                    <a:pt x="50" y="673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3" y="65"/>
                  </a:lnTo>
                  <a:lnTo>
                    <a:pt x="53" y="96"/>
                  </a:lnTo>
                  <a:lnTo>
                    <a:pt x="54" y="702"/>
                  </a:lnTo>
                  <a:lnTo>
                    <a:pt x="59" y="1596"/>
                  </a:lnTo>
                  <a:lnTo>
                    <a:pt x="61" y="1811"/>
                  </a:lnTo>
                  <a:lnTo>
                    <a:pt x="62" y="1801"/>
                  </a:lnTo>
                  <a:lnTo>
                    <a:pt x="62" y="1794"/>
                  </a:lnTo>
                  <a:lnTo>
                    <a:pt x="64" y="1589"/>
                  </a:lnTo>
                  <a:lnTo>
                    <a:pt x="66" y="1220"/>
                  </a:lnTo>
                  <a:lnTo>
                    <a:pt x="68" y="687"/>
                  </a:lnTo>
                  <a:lnTo>
                    <a:pt x="70" y="24"/>
                  </a:lnTo>
                  <a:lnTo>
                    <a:pt x="70" y="65"/>
                  </a:lnTo>
                  <a:lnTo>
                    <a:pt x="70" y="96"/>
                  </a:lnTo>
                  <a:lnTo>
                    <a:pt x="72" y="702"/>
                  </a:lnTo>
                  <a:lnTo>
                    <a:pt x="74" y="1220"/>
                  </a:lnTo>
                  <a:lnTo>
                    <a:pt x="76" y="1596"/>
                  </a:lnTo>
                  <a:lnTo>
                    <a:pt x="78" y="1811"/>
                  </a:lnTo>
                  <a:lnTo>
                    <a:pt x="79" y="1801"/>
                  </a:lnTo>
                  <a:lnTo>
                    <a:pt x="79" y="1794"/>
                  </a:lnTo>
                  <a:lnTo>
                    <a:pt x="81" y="1589"/>
                  </a:lnTo>
                  <a:lnTo>
                    <a:pt x="83" y="1220"/>
                  </a:lnTo>
                  <a:lnTo>
                    <a:pt x="85" y="687"/>
                  </a:lnTo>
                  <a:lnTo>
                    <a:pt x="87" y="24"/>
                  </a:lnTo>
                  <a:lnTo>
                    <a:pt x="88" y="65"/>
                  </a:lnTo>
                  <a:lnTo>
                    <a:pt x="88" y="96"/>
                  </a:lnTo>
                  <a:lnTo>
                    <a:pt x="90" y="702"/>
                  </a:lnTo>
                  <a:lnTo>
                    <a:pt x="92" y="1220"/>
                  </a:lnTo>
                  <a:lnTo>
                    <a:pt x="94" y="1596"/>
                  </a:lnTo>
                  <a:lnTo>
                    <a:pt x="96" y="1811"/>
                  </a:lnTo>
                  <a:lnTo>
                    <a:pt x="96" y="1801"/>
                  </a:lnTo>
                  <a:lnTo>
                    <a:pt x="96" y="1794"/>
                  </a:lnTo>
                  <a:lnTo>
                    <a:pt x="98" y="1589"/>
                  </a:lnTo>
                  <a:lnTo>
                    <a:pt x="100" y="1220"/>
                  </a:lnTo>
                  <a:lnTo>
                    <a:pt x="102" y="687"/>
                  </a:lnTo>
                  <a:lnTo>
                    <a:pt x="104" y="24"/>
                  </a:lnTo>
                  <a:lnTo>
                    <a:pt x="105" y="65"/>
                  </a:lnTo>
                  <a:lnTo>
                    <a:pt x="105" y="96"/>
                  </a:lnTo>
                  <a:lnTo>
                    <a:pt x="107" y="702"/>
                  </a:lnTo>
                  <a:lnTo>
                    <a:pt x="109" y="1220"/>
                  </a:lnTo>
                  <a:lnTo>
                    <a:pt x="111" y="1596"/>
                  </a:lnTo>
                  <a:lnTo>
                    <a:pt x="113" y="1811"/>
                  </a:lnTo>
                  <a:lnTo>
                    <a:pt x="114" y="1801"/>
                  </a:lnTo>
                  <a:lnTo>
                    <a:pt x="114" y="1794"/>
                  </a:lnTo>
                  <a:lnTo>
                    <a:pt x="116" y="1589"/>
                  </a:lnTo>
                  <a:lnTo>
                    <a:pt x="118" y="1220"/>
                  </a:lnTo>
                  <a:lnTo>
                    <a:pt x="120" y="687"/>
                  </a:lnTo>
                  <a:lnTo>
                    <a:pt x="122" y="24"/>
                  </a:lnTo>
                  <a:lnTo>
                    <a:pt x="122" y="65"/>
                  </a:lnTo>
                  <a:lnTo>
                    <a:pt x="122" y="96"/>
                  </a:lnTo>
                  <a:lnTo>
                    <a:pt x="124" y="702"/>
                  </a:lnTo>
                  <a:lnTo>
                    <a:pt x="126" y="1220"/>
                  </a:lnTo>
                  <a:lnTo>
                    <a:pt x="128" y="1596"/>
                  </a:lnTo>
                  <a:lnTo>
                    <a:pt x="130" y="1811"/>
                  </a:lnTo>
                  <a:lnTo>
                    <a:pt x="131" y="1801"/>
                  </a:lnTo>
                  <a:lnTo>
                    <a:pt x="131" y="1794"/>
                  </a:lnTo>
                  <a:lnTo>
                    <a:pt x="133" y="1589"/>
                  </a:lnTo>
                  <a:lnTo>
                    <a:pt x="135" y="1220"/>
                  </a:lnTo>
                  <a:lnTo>
                    <a:pt x="137" y="687"/>
                  </a:lnTo>
                  <a:lnTo>
                    <a:pt x="139" y="24"/>
                  </a:lnTo>
                  <a:lnTo>
                    <a:pt x="140" y="65"/>
                  </a:lnTo>
                  <a:lnTo>
                    <a:pt x="140" y="96"/>
                  </a:lnTo>
                  <a:lnTo>
                    <a:pt x="142" y="702"/>
                  </a:lnTo>
                  <a:lnTo>
                    <a:pt x="144" y="1220"/>
                  </a:lnTo>
                  <a:lnTo>
                    <a:pt x="146" y="1596"/>
                  </a:lnTo>
                  <a:lnTo>
                    <a:pt x="148" y="1811"/>
                  </a:lnTo>
                  <a:lnTo>
                    <a:pt x="148" y="1801"/>
                  </a:lnTo>
                  <a:lnTo>
                    <a:pt x="148" y="1794"/>
                  </a:lnTo>
                  <a:lnTo>
                    <a:pt x="150" y="1589"/>
                  </a:lnTo>
                  <a:lnTo>
                    <a:pt x="152" y="1220"/>
                  </a:lnTo>
                  <a:lnTo>
                    <a:pt x="154" y="687"/>
                  </a:lnTo>
                  <a:lnTo>
                    <a:pt x="156" y="24"/>
                  </a:lnTo>
                  <a:lnTo>
                    <a:pt x="157" y="65"/>
                  </a:lnTo>
                  <a:lnTo>
                    <a:pt x="157" y="96"/>
                  </a:lnTo>
                  <a:lnTo>
                    <a:pt x="159" y="702"/>
                  </a:lnTo>
                  <a:lnTo>
                    <a:pt x="161" y="1220"/>
                  </a:lnTo>
                  <a:lnTo>
                    <a:pt x="163" y="1596"/>
                  </a:lnTo>
                  <a:lnTo>
                    <a:pt x="165" y="1811"/>
                  </a:lnTo>
                  <a:lnTo>
                    <a:pt x="166" y="1801"/>
                  </a:lnTo>
                  <a:lnTo>
                    <a:pt x="166" y="1794"/>
                  </a:lnTo>
                  <a:lnTo>
                    <a:pt x="168" y="1589"/>
                  </a:lnTo>
                  <a:lnTo>
                    <a:pt x="170" y="1220"/>
                  </a:lnTo>
                  <a:lnTo>
                    <a:pt x="172" y="687"/>
                  </a:lnTo>
                  <a:lnTo>
                    <a:pt x="174" y="24"/>
                  </a:lnTo>
                  <a:lnTo>
                    <a:pt x="174" y="24"/>
                  </a:lnTo>
                  <a:lnTo>
                    <a:pt x="174" y="96"/>
                  </a:lnTo>
                  <a:lnTo>
                    <a:pt x="176" y="702"/>
                  </a:lnTo>
                  <a:lnTo>
                    <a:pt x="178" y="1220"/>
                  </a:lnTo>
                  <a:lnTo>
                    <a:pt x="180" y="1596"/>
                  </a:lnTo>
                  <a:lnTo>
                    <a:pt x="182" y="1811"/>
                  </a:lnTo>
                  <a:lnTo>
                    <a:pt x="183" y="1801"/>
                  </a:lnTo>
                  <a:lnTo>
                    <a:pt x="183" y="1794"/>
                  </a:lnTo>
                  <a:lnTo>
                    <a:pt x="185" y="1589"/>
                  </a:lnTo>
                  <a:lnTo>
                    <a:pt x="187" y="1220"/>
                  </a:lnTo>
                  <a:lnTo>
                    <a:pt x="189" y="687"/>
                  </a:lnTo>
                  <a:lnTo>
                    <a:pt x="191" y="24"/>
                  </a:lnTo>
                  <a:lnTo>
                    <a:pt x="192" y="24"/>
                  </a:lnTo>
                  <a:lnTo>
                    <a:pt x="192" y="96"/>
                  </a:lnTo>
                  <a:lnTo>
                    <a:pt x="194" y="702"/>
                  </a:lnTo>
                  <a:lnTo>
                    <a:pt x="196" y="1220"/>
                  </a:lnTo>
                  <a:lnTo>
                    <a:pt x="198" y="1596"/>
                  </a:lnTo>
                  <a:lnTo>
                    <a:pt x="200" y="1811"/>
                  </a:lnTo>
                  <a:lnTo>
                    <a:pt x="200" y="1801"/>
                  </a:lnTo>
                  <a:lnTo>
                    <a:pt x="200" y="1794"/>
                  </a:lnTo>
                  <a:lnTo>
                    <a:pt x="202" y="1589"/>
                  </a:lnTo>
                  <a:lnTo>
                    <a:pt x="204" y="1220"/>
                  </a:lnTo>
                  <a:lnTo>
                    <a:pt x="206" y="687"/>
                  </a:lnTo>
                  <a:lnTo>
                    <a:pt x="208" y="24"/>
                  </a:lnTo>
                  <a:lnTo>
                    <a:pt x="209" y="24"/>
                  </a:lnTo>
                  <a:lnTo>
                    <a:pt x="209" y="96"/>
                  </a:lnTo>
                  <a:lnTo>
                    <a:pt x="211" y="702"/>
                  </a:lnTo>
                  <a:lnTo>
                    <a:pt x="213" y="1220"/>
                  </a:lnTo>
                  <a:lnTo>
                    <a:pt x="215" y="1596"/>
                  </a:lnTo>
                  <a:lnTo>
                    <a:pt x="217" y="1811"/>
                  </a:lnTo>
                  <a:lnTo>
                    <a:pt x="218" y="1801"/>
                  </a:lnTo>
                  <a:lnTo>
                    <a:pt x="218" y="1794"/>
                  </a:lnTo>
                  <a:lnTo>
                    <a:pt x="220" y="1589"/>
                  </a:lnTo>
                  <a:lnTo>
                    <a:pt x="222" y="1220"/>
                  </a:lnTo>
                  <a:lnTo>
                    <a:pt x="224" y="687"/>
                  </a:lnTo>
                  <a:lnTo>
                    <a:pt x="226" y="24"/>
                  </a:lnTo>
                  <a:lnTo>
                    <a:pt x="226" y="24"/>
                  </a:lnTo>
                  <a:lnTo>
                    <a:pt x="226" y="96"/>
                  </a:lnTo>
                  <a:lnTo>
                    <a:pt x="228" y="702"/>
                  </a:lnTo>
                  <a:lnTo>
                    <a:pt x="230" y="1220"/>
                  </a:lnTo>
                  <a:lnTo>
                    <a:pt x="232" y="1596"/>
                  </a:lnTo>
                  <a:lnTo>
                    <a:pt x="234" y="1811"/>
                  </a:lnTo>
                  <a:lnTo>
                    <a:pt x="235" y="1801"/>
                  </a:lnTo>
                  <a:lnTo>
                    <a:pt x="235" y="1794"/>
                  </a:lnTo>
                  <a:lnTo>
                    <a:pt x="237" y="1589"/>
                  </a:lnTo>
                  <a:lnTo>
                    <a:pt x="239" y="1220"/>
                  </a:lnTo>
                  <a:lnTo>
                    <a:pt x="241" y="687"/>
                  </a:lnTo>
                  <a:lnTo>
                    <a:pt x="243" y="24"/>
                  </a:lnTo>
                  <a:lnTo>
                    <a:pt x="244" y="24"/>
                  </a:lnTo>
                  <a:lnTo>
                    <a:pt x="244" y="96"/>
                  </a:lnTo>
                  <a:lnTo>
                    <a:pt x="246" y="702"/>
                  </a:lnTo>
                  <a:lnTo>
                    <a:pt x="248" y="1220"/>
                  </a:lnTo>
                  <a:lnTo>
                    <a:pt x="250" y="1596"/>
                  </a:lnTo>
                  <a:lnTo>
                    <a:pt x="252" y="1811"/>
                  </a:lnTo>
                  <a:lnTo>
                    <a:pt x="252" y="1801"/>
                  </a:lnTo>
                  <a:lnTo>
                    <a:pt x="252" y="1794"/>
                  </a:lnTo>
                  <a:lnTo>
                    <a:pt x="254" y="1589"/>
                  </a:lnTo>
                  <a:lnTo>
                    <a:pt x="256" y="1220"/>
                  </a:lnTo>
                  <a:lnTo>
                    <a:pt x="258" y="687"/>
                  </a:lnTo>
                  <a:lnTo>
                    <a:pt x="260" y="24"/>
                  </a:lnTo>
                  <a:lnTo>
                    <a:pt x="261" y="24"/>
                  </a:lnTo>
                  <a:lnTo>
                    <a:pt x="261" y="96"/>
                  </a:lnTo>
                  <a:lnTo>
                    <a:pt x="263" y="702"/>
                  </a:lnTo>
                  <a:lnTo>
                    <a:pt x="265" y="1220"/>
                  </a:lnTo>
                  <a:lnTo>
                    <a:pt x="267" y="1596"/>
                  </a:lnTo>
                  <a:lnTo>
                    <a:pt x="270" y="1811"/>
                  </a:lnTo>
                  <a:lnTo>
                    <a:pt x="270" y="1794"/>
                  </a:lnTo>
                  <a:lnTo>
                    <a:pt x="272" y="1589"/>
                  </a:lnTo>
                  <a:lnTo>
                    <a:pt x="274" y="1220"/>
                  </a:lnTo>
                  <a:lnTo>
                    <a:pt x="276" y="687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96"/>
                  </a:lnTo>
                  <a:lnTo>
                    <a:pt x="280" y="702"/>
                  </a:lnTo>
                  <a:lnTo>
                    <a:pt x="282" y="1220"/>
                  </a:lnTo>
                  <a:lnTo>
                    <a:pt x="284" y="1596"/>
                  </a:lnTo>
                  <a:lnTo>
                    <a:pt x="287" y="1811"/>
                  </a:lnTo>
                  <a:lnTo>
                    <a:pt x="287" y="1794"/>
                  </a:lnTo>
                  <a:lnTo>
                    <a:pt x="289" y="1589"/>
                  </a:lnTo>
                  <a:lnTo>
                    <a:pt x="291" y="1220"/>
                  </a:lnTo>
                  <a:lnTo>
                    <a:pt x="293" y="687"/>
                  </a:lnTo>
                  <a:lnTo>
                    <a:pt x="295" y="24"/>
                  </a:lnTo>
                  <a:lnTo>
                    <a:pt x="296" y="24"/>
                  </a:lnTo>
                  <a:lnTo>
                    <a:pt x="296" y="96"/>
                  </a:lnTo>
                  <a:lnTo>
                    <a:pt x="298" y="702"/>
                  </a:lnTo>
                  <a:lnTo>
                    <a:pt x="300" y="1220"/>
                  </a:lnTo>
                  <a:lnTo>
                    <a:pt x="302" y="1596"/>
                  </a:lnTo>
                  <a:lnTo>
                    <a:pt x="304" y="1811"/>
                  </a:lnTo>
                  <a:lnTo>
                    <a:pt x="304" y="1794"/>
                  </a:lnTo>
                  <a:lnTo>
                    <a:pt x="306" y="1589"/>
                  </a:lnTo>
                  <a:lnTo>
                    <a:pt x="308" y="1220"/>
                  </a:lnTo>
                  <a:lnTo>
                    <a:pt x="310" y="687"/>
                  </a:lnTo>
                  <a:lnTo>
                    <a:pt x="312" y="24"/>
                  </a:lnTo>
                  <a:lnTo>
                    <a:pt x="313" y="24"/>
                  </a:lnTo>
                  <a:lnTo>
                    <a:pt x="313" y="96"/>
                  </a:lnTo>
                  <a:lnTo>
                    <a:pt x="315" y="702"/>
                  </a:lnTo>
                  <a:lnTo>
                    <a:pt x="317" y="1220"/>
                  </a:lnTo>
                  <a:lnTo>
                    <a:pt x="319" y="1596"/>
                  </a:lnTo>
                  <a:lnTo>
                    <a:pt x="322" y="1811"/>
                  </a:lnTo>
                  <a:lnTo>
                    <a:pt x="322" y="1794"/>
                  </a:lnTo>
                  <a:lnTo>
                    <a:pt x="324" y="1589"/>
                  </a:lnTo>
                  <a:lnTo>
                    <a:pt x="326" y="1220"/>
                  </a:lnTo>
                  <a:lnTo>
                    <a:pt x="328" y="687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30" y="96"/>
                  </a:lnTo>
                  <a:lnTo>
                    <a:pt x="332" y="702"/>
                  </a:lnTo>
                  <a:lnTo>
                    <a:pt x="334" y="1220"/>
                  </a:lnTo>
                  <a:lnTo>
                    <a:pt x="336" y="1596"/>
                  </a:lnTo>
                  <a:lnTo>
                    <a:pt x="339" y="1811"/>
                  </a:lnTo>
                  <a:lnTo>
                    <a:pt x="339" y="1794"/>
                  </a:lnTo>
                  <a:lnTo>
                    <a:pt x="341" y="1589"/>
                  </a:lnTo>
                  <a:lnTo>
                    <a:pt x="343" y="1220"/>
                  </a:lnTo>
                  <a:lnTo>
                    <a:pt x="345" y="687"/>
                  </a:lnTo>
                  <a:lnTo>
                    <a:pt x="347" y="24"/>
                  </a:lnTo>
                  <a:lnTo>
                    <a:pt x="348" y="24"/>
                  </a:lnTo>
                  <a:lnTo>
                    <a:pt x="348" y="96"/>
                  </a:lnTo>
                  <a:lnTo>
                    <a:pt x="350" y="702"/>
                  </a:lnTo>
                  <a:lnTo>
                    <a:pt x="352" y="1220"/>
                  </a:lnTo>
                  <a:lnTo>
                    <a:pt x="354" y="1596"/>
                  </a:lnTo>
                  <a:lnTo>
                    <a:pt x="356" y="1811"/>
                  </a:lnTo>
                  <a:lnTo>
                    <a:pt x="356" y="1794"/>
                  </a:lnTo>
                  <a:lnTo>
                    <a:pt x="358" y="1589"/>
                  </a:lnTo>
                  <a:lnTo>
                    <a:pt x="360" y="1220"/>
                  </a:lnTo>
                  <a:lnTo>
                    <a:pt x="365" y="24"/>
                  </a:lnTo>
                  <a:lnTo>
                    <a:pt x="365" y="96"/>
                  </a:lnTo>
                  <a:lnTo>
                    <a:pt x="367" y="702"/>
                  </a:lnTo>
                  <a:lnTo>
                    <a:pt x="369" y="1220"/>
                  </a:lnTo>
                  <a:lnTo>
                    <a:pt x="371" y="1596"/>
                  </a:lnTo>
                  <a:lnTo>
                    <a:pt x="374" y="1811"/>
                  </a:lnTo>
                  <a:lnTo>
                    <a:pt x="374" y="1794"/>
                  </a:lnTo>
                  <a:lnTo>
                    <a:pt x="376" y="1589"/>
                  </a:lnTo>
                  <a:lnTo>
                    <a:pt x="378" y="1220"/>
                  </a:lnTo>
                  <a:lnTo>
                    <a:pt x="382" y="24"/>
                  </a:lnTo>
                  <a:lnTo>
                    <a:pt x="382" y="96"/>
                  </a:lnTo>
                  <a:lnTo>
                    <a:pt x="384" y="702"/>
                  </a:lnTo>
                  <a:lnTo>
                    <a:pt x="386" y="1220"/>
                  </a:lnTo>
                  <a:lnTo>
                    <a:pt x="388" y="1596"/>
                  </a:lnTo>
                  <a:lnTo>
                    <a:pt x="391" y="1811"/>
                  </a:lnTo>
                  <a:lnTo>
                    <a:pt x="391" y="1794"/>
                  </a:lnTo>
                  <a:lnTo>
                    <a:pt x="393" y="1589"/>
                  </a:lnTo>
                  <a:lnTo>
                    <a:pt x="395" y="1220"/>
                  </a:lnTo>
                  <a:lnTo>
                    <a:pt x="400" y="24"/>
                  </a:lnTo>
                  <a:lnTo>
                    <a:pt x="400" y="96"/>
                  </a:lnTo>
                  <a:lnTo>
                    <a:pt x="402" y="702"/>
                  </a:lnTo>
                  <a:lnTo>
                    <a:pt x="404" y="1220"/>
                  </a:lnTo>
                  <a:lnTo>
                    <a:pt x="406" y="1596"/>
                  </a:lnTo>
                  <a:lnTo>
                    <a:pt x="408" y="1811"/>
                  </a:lnTo>
                  <a:lnTo>
                    <a:pt x="408" y="1794"/>
                  </a:lnTo>
                  <a:lnTo>
                    <a:pt x="410" y="1589"/>
                  </a:lnTo>
                  <a:lnTo>
                    <a:pt x="412" y="1220"/>
                  </a:lnTo>
                  <a:lnTo>
                    <a:pt x="417" y="24"/>
                  </a:lnTo>
                  <a:lnTo>
                    <a:pt x="417" y="96"/>
                  </a:lnTo>
                  <a:lnTo>
                    <a:pt x="419" y="702"/>
                  </a:lnTo>
                  <a:lnTo>
                    <a:pt x="421" y="1220"/>
                  </a:lnTo>
                  <a:lnTo>
                    <a:pt x="423" y="1596"/>
                  </a:lnTo>
                  <a:lnTo>
                    <a:pt x="426" y="1811"/>
                  </a:lnTo>
                  <a:lnTo>
                    <a:pt x="426" y="1794"/>
                  </a:lnTo>
                  <a:lnTo>
                    <a:pt x="428" y="1589"/>
                  </a:lnTo>
                  <a:lnTo>
                    <a:pt x="432" y="687"/>
                  </a:lnTo>
                  <a:lnTo>
                    <a:pt x="434" y="24"/>
                  </a:lnTo>
                  <a:lnTo>
                    <a:pt x="434" y="96"/>
                  </a:lnTo>
                  <a:lnTo>
                    <a:pt x="436" y="702"/>
                  </a:lnTo>
                  <a:lnTo>
                    <a:pt x="438" y="1220"/>
                  </a:lnTo>
                  <a:lnTo>
                    <a:pt x="441" y="1596"/>
                  </a:lnTo>
                  <a:lnTo>
                    <a:pt x="443" y="1811"/>
                  </a:lnTo>
                  <a:lnTo>
                    <a:pt x="443" y="1794"/>
                  </a:lnTo>
                  <a:lnTo>
                    <a:pt x="445" y="1589"/>
                  </a:lnTo>
                  <a:lnTo>
                    <a:pt x="450" y="687"/>
                  </a:lnTo>
                  <a:lnTo>
                    <a:pt x="452" y="24"/>
                  </a:lnTo>
                  <a:lnTo>
                    <a:pt x="452" y="96"/>
                  </a:lnTo>
                  <a:lnTo>
                    <a:pt x="454" y="702"/>
                  </a:lnTo>
                  <a:lnTo>
                    <a:pt x="456" y="1220"/>
                  </a:lnTo>
                  <a:lnTo>
                    <a:pt x="458" y="1596"/>
                  </a:lnTo>
                  <a:lnTo>
                    <a:pt x="460" y="1811"/>
                  </a:lnTo>
                  <a:lnTo>
                    <a:pt x="460" y="1794"/>
                  </a:lnTo>
                  <a:lnTo>
                    <a:pt x="462" y="1589"/>
                  </a:lnTo>
                  <a:lnTo>
                    <a:pt x="467" y="687"/>
                  </a:lnTo>
                  <a:lnTo>
                    <a:pt x="469" y="24"/>
                  </a:lnTo>
                  <a:lnTo>
                    <a:pt x="469" y="23"/>
                  </a:lnTo>
                  <a:lnTo>
                    <a:pt x="469" y="93"/>
                  </a:lnTo>
                  <a:lnTo>
                    <a:pt x="471" y="688"/>
                  </a:lnTo>
                  <a:lnTo>
                    <a:pt x="473" y="1199"/>
                  </a:lnTo>
                  <a:lnTo>
                    <a:pt x="476" y="1571"/>
                  </a:lnTo>
                  <a:lnTo>
                    <a:pt x="478" y="1789"/>
                  </a:lnTo>
                  <a:lnTo>
                    <a:pt x="478" y="1771"/>
                  </a:lnTo>
                  <a:lnTo>
                    <a:pt x="480" y="1559"/>
                  </a:lnTo>
                  <a:lnTo>
                    <a:pt x="484" y="657"/>
                  </a:lnTo>
                  <a:lnTo>
                    <a:pt x="486" y="0"/>
                  </a:lnTo>
                  <a:lnTo>
                    <a:pt x="486" y="78"/>
                  </a:lnTo>
                  <a:lnTo>
                    <a:pt x="488" y="711"/>
                  </a:lnTo>
                  <a:lnTo>
                    <a:pt x="490" y="1248"/>
                  </a:lnTo>
                  <a:lnTo>
                    <a:pt x="493" y="1633"/>
                  </a:lnTo>
                  <a:lnTo>
                    <a:pt x="495" y="1847"/>
                  </a:lnTo>
                  <a:lnTo>
                    <a:pt x="495" y="1832"/>
                  </a:lnTo>
                  <a:lnTo>
                    <a:pt x="497" y="1633"/>
                  </a:lnTo>
                  <a:lnTo>
                    <a:pt x="499" y="1265"/>
                  </a:lnTo>
                  <a:lnTo>
                    <a:pt x="502" y="724"/>
                  </a:lnTo>
                  <a:lnTo>
                    <a:pt x="504" y="44"/>
                  </a:lnTo>
                  <a:lnTo>
                    <a:pt x="504" y="41"/>
                  </a:lnTo>
                  <a:lnTo>
                    <a:pt x="504" y="99"/>
                  </a:lnTo>
                  <a:lnTo>
                    <a:pt x="504" y="111"/>
                  </a:lnTo>
                  <a:lnTo>
                    <a:pt x="506" y="705"/>
                  </a:lnTo>
                  <a:lnTo>
                    <a:pt x="508" y="1213"/>
                  </a:lnTo>
                  <a:lnTo>
                    <a:pt x="510" y="1582"/>
                  </a:lnTo>
                  <a:lnTo>
                    <a:pt x="512" y="1796"/>
                  </a:lnTo>
                  <a:lnTo>
                    <a:pt x="512" y="1782"/>
                  </a:lnTo>
                  <a:lnTo>
                    <a:pt x="513" y="1779"/>
                  </a:lnTo>
                  <a:lnTo>
                    <a:pt x="514" y="1577"/>
                  </a:lnTo>
                  <a:lnTo>
                    <a:pt x="519" y="699"/>
                  </a:lnTo>
                  <a:lnTo>
                    <a:pt x="521" y="54"/>
                  </a:lnTo>
                  <a:lnTo>
                    <a:pt x="521" y="43"/>
                  </a:lnTo>
                  <a:lnTo>
                    <a:pt x="521" y="54"/>
                  </a:lnTo>
                  <a:lnTo>
                    <a:pt x="522" y="129"/>
                  </a:lnTo>
                  <a:lnTo>
                    <a:pt x="522" y="217"/>
                  </a:lnTo>
                  <a:lnTo>
                    <a:pt x="524" y="787"/>
                  </a:lnTo>
                  <a:lnTo>
                    <a:pt x="526" y="1245"/>
                  </a:lnTo>
                  <a:lnTo>
                    <a:pt x="529" y="1780"/>
                  </a:lnTo>
                  <a:lnTo>
                    <a:pt x="530" y="1796"/>
                  </a:lnTo>
                  <a:lnTo>
                    <a:pt x="530" y="1778"/>
                  </a:lnTo>
                  <a:lnTo>
                    <a:pt x="530" y="1758"/>
                  </a:lnTo>
                  <a:lnTo>
                    <a:pt x="532" y="1541"/>
                  </a:lnTo>
                  <a:lnTo>
                    <a:pt x="534" y="1193"/>
                  </a:lnTo>
                  <a:lnTo>
                    <a:pt x="536" y="721"/>
                  </a:lnTo>
                  <a:lnTo>
                    <a:pt x="538" y="128"/>
                  </a:lnTo>
                  <a:lnTo>
                    <a:pt x="538" y="61"/>
                  </a:lnTo>
                  <a:lnTo>
                    <a:pt x="538" y="62"/>
                  </a:lnTo>
                  <a:lnTo>
                    <a:pt x="539" y="139"/>
                  </a:lnTo>
                  <a:lnTo>
                    <a:pt x="539" y="227"/>
                  </a:lnTo>
                  <a:lnTo>
                    <a:pt x="541" y="803"/>
                  </a:lnTo>
                  <a:lnTo>
                    <a:pt x="543" y="1263"/>
                  </a:lnTo>
                  <a:lnTo>
                    <a:pt x="545" y="1595"/>
                  </a:lnTo>
                  <a:lnTo>
                    <a:pt x="547" y="1796"/>
                  </a:lnTo>
                  <a:lnTo>
                    <a:pt x="547" y="1811"/>
                  </a:lnTo>
                  <a:lnTo>
                    <a:pt x="548" y="1793"/>
                  </a:lnTo>
                  <a:lnTo>
                    <a:pt x="548" y="1772"/>
                  </a:lnTo>
                  <a:lnTo>
                    <a:pt x="550" y="1549"/>
                  </a:lnTo>
                  <a:lnTo>
                    <a:pt x="552" y="1192"/>
                  </a:lnTo>
                  <a:lnTo>
                    <a:pt x="554" y="705"/>
                  </a:lnTo>
                  <a:lnTo>
                    <a:pt x="556" y="93"/>
                  </a:lnTo>
                  <a:lnTo>
                    <a:pt x="556" y="24"/>
                  </a:lnTo>
                  <a:lnTo>
                    <a:pt x="556" y="68"/>
                  </a:lnTo>
                  <a:lnTo>
                    <a:pt x="556" y="108"/>
                  </a:lnTo>
                  <a:lnTo>
                    <a:pt x="556" y="192"/>
                  </a:lnTo>
                  <a:lnTo>
                    <a:pt x="558" y="778"/>
                  </a:lnTo>
                  <a:lnTo>
                    <a:pt x="560" y="1248"/>
                  </a:lnTo>
                  <a:lnTo>
                    <a:pt x="562" y="1587"/>
                  </a:lnTo>
                  <a:lnTo>
                    <a:pt x="564" y="1795"/>
                  </a:lnTo>
                  <a:lnTo>
                    <a:pt x="564" y="1811"/>
                  </a:lnTo>
                  <a:lnTo>
                    <a:pt x="565" y="1800"/>
                  </a:lnTo>
                  <a:lnTo>
                    <a:pt x="565" y="1772"/>
                  </a:lnTo>
                  <a:lnTo>
                    <a:pt x="567" y="1549"/>
                  </a:lnTo>
                  <a:lnTo>
                    <a:pt x="569" y="1192"/>
                  </a:lnTo>
                  <a:lnTo>
                    <a:pt x="571" y="705"/>
                  </a:lnTo>
                  <a:lnTo>
                    <a:pt x="573" y="93"/>
                  </a:lnTo>
                  <a:lnTo>
                    <a:pt x="573" y="24"/>
                  </a:lnTo>
                  <a:lnTo>
                    <a:pt x="574" y="68"/>
                  </a:lnTo>
                  <a:lnTo>
                    <a:pt x="574" y="192"/>
                  </a:lnTo>
                  <a:lnTo>
                    <a:pt x="576" y="778"/>
                  </a:lnTo>
                  <a:lnTo>
                    <a:pt x="578" y="1248"/>
                  </a:lnTo>
                  <a:lnTo>
                    <a:pt x="580" y="1587"/>
                  </a:lnTo>
                  <a:lnTo>
                    <a:pt x="582" y="1795"/>
                  </a:lnTo>
                  <a:lnTo>
                    <a:pt x="582" y="1811"/>
                  </a:lnTo>
                  <a:lnTo>
                    <a:pt x="582" y="1800"/>
                  </a:lnTo>
                  <a:lnTo>
                    <a:pt x="582" y="1772"/>
                  </a:lnTo>
                  <a:lnTo>
                    <a:pt x="584" y="1549"/>
                  </a:lnTo>
                  <a:lnTo>
                    <a:pt x="586" y="1192"/>
                  </a:lnTo>
                  <a:lnTo>
                    <a:pt x="588" y="705"/>
                  </a:lnTo>
                  <a:lnTo>
                    <a:pt x="590" y="93"/>
                  </a:lnTo>
                  <a:lnTo>
                    <a:pt x="590" y="24"/>
                  </a:lnTo>
                  <a:lnTo>
                    <a:pt x="591" y="68"/>
                  </a:lnTo>
                  <a:lnTo>
                    <a:pt x="591" y="192"/>
                  </a:lnTo>
                  <a:lnTo>
                    <a:pt x="593" y="778"/>
                  </a:lnTo>
                  <a:lnTo>
                    <a:pt x="595" y="1248"/>
                  </a:lnTo>
                  <a:lnTo>
                    <a:pt x="597" y="1587"/>
                  </a:lnTo>
                  <a:lnTo>
                    <a:pt x="599" y="1795"/>
                  </a:lnTo>
                  <a:lnTo>
                    <a:pt x="599" y="1811"/>
                  </a:lnTo>
                  <a:lnTo>
                    <a:pt x="600" y="1800"/>
                  </a:lnTo>
                  <a:lnTo>
                    <a:pt x="600" y="1772"/>
                  </a:lnTo>
                  <a:lnTo>
                    <a:pt x="602" y="1549"/>
                  </a:lnTo>
                  <a:lnTo>
                    <a:pt x="604" y="1192"/>
                  </a:lnTo>
                  <a:lnTo>
                    <a:pt x="606" y="705"/>
                  </a:lnTo>
                  <a:lnTo>
                    <a:pt x="608" y="93"/>
                  </a:lnTo>
                  <a:lnTo>
                    <a:pt x="608" y="24"/>
                  </a:lnTo>
                  <a:lnTo>
                    <a:pt x="608" y="68"/>
                  </a:lnTo>
                  <a:lnTo>
                    <a:pt x="608" y="192"/>
                  </a:lnTo>
                  <a:lnTo>
                    <a:pt x="610" y="778"/>
                  </a:lnTo>
                  <a:lnTo>
                    <a:pt x="612" y="1248"/>
                  </a:lnTo>
                  <a:lnTo>
                    <a:pt x="614" y="1587"/>
                  </a:lnTo>
                  <a:lnTo>
                    <a:pt x="616" y="1795"/>
                  </a:lnTo>
                  <a:lnTo>
                    <a:pt x="616" y="1811"/>
                  </a:lnTo>
                  <a:lnTo>
                    <a:pt x="617" y="1800"/>
                  </a:lnTo>
                  <a:lnTo>
                    <a:pt x="617" y="1772"/>
                  </a:lnTo>
                  <a:lnTo>
                    <a:pt x="619" y="1549"/>
                  </a:lnTo>
                  <a:lnTo>
                    <a:pt x="621" y="1192"/>
                  </a:lnTo>
                  <a:lnTo>
                    <a:pt x="623" y="705"/>
                  </a:lnTo>
                  <a:lnTo>
                    <a:pt x="625" y="93"/>
                  </a:lnTo>
                  <a:lnTo>
                    <a:pt x="625" y="24"/>
                  </a:lnTo>
                  <a:lnTo>
                    <a:pt x="626" y="68"/>
                  </a:lnTo>
                  <a:lnTo>
                    <a:pt x="626" y="192"/>
                  </a:lnTo>
                  <a:lnTo>
                    <a:pt x="628" y="778"/>
                  </a:lnTo>
                  <a:lnTo>
                    <a:pt x="630" y="1248"/>
                  </a:lnTo>
                  <a:lnTo>
                    <a:pt x="632" y="1587"/>
                  </a:lnTo>
                  <a:lnTo>
                    <a:pt x="634" y="1795"/>
                  </a:lnTo>
                  <a:lnTo>
                    <a:pt x="634" y="1811"/>
                  </a:lnTo>
                  <a:lnTo>
                    <a:pt x="634" y="1800"/>
                  </a:lnTo>
                  <a:lnTo>
                    <a:pt x="634" y="1772"/>
                  </a:lnTo>
                  <a:lnTo>
                    <a:pt x="636" y="1549"/>
                  </a:lnTo>
                  <a:lnTo>
                    <a:pt x="638" y="1192"/>
                  </a:lnTo>
                  <a:lnTo>
                    <a:pt x="640" y="705"/>
                  </a:lnTo>
                  <a:lnTo>
                    <a:pt x="642" y="93"/>
                  </a:lnTo>
                  <a:lnTo>
                    <a:pt x="642" y="24"/>
                  </a:lnTo>
                  <a:lnTo>
                    <a:pt x="643" y="68"/>
                  </a:lnTo>
                  <a:lnTo>
                    <a:pt x="643" y="192"/>
                  </a:lnTo>
                  <a:lnTo>
                    <a:pt x="645" y="778"/>
                  </a:lnTo>
                  <a:lnTo>
                    <a:pt x="647" y="1248"/>
                  </a:lnTo>
                  <a:lnTo>
                    <a:pt x="649" y="1587"/>
                  </a:lnTo>
                  <a:lnTo>
                    <a:pt x="651" y="1795"/>
                  </a:lnTo>
                  <a:lnTo>
                    <a:pt x="651" y="1811"/>
                  </a:lnTo>
                  <a:lnTo>
                    <a:pt x="652" y="1800"/>
                  </a:lnTo>
                  <a:lnTo>
                    <a:pt x="652" y="1772"/>
                  </a:lnTo>
                  <a:lnTo>
                    <a:pt x="654" y="1549"/>
                  </a:lnTo>
                  <a:lnTo>
                    <a:pt x="656" y="1192"/>
                  </a:lnTo>
                  <a:lnTo>
                    <a:pt x="658" y="705"/>
                  </a:lnTo>
                  <a:lnTo>
                    <a:pt x="660" y="93"/>
                  </a:lnTo>
                  <a:lnTo>
                    <a:pt x="660" y="24"/>
                  </a:lnTo>
                  <a:lnTo>
                    <a:pt x="660" y="68"/>
                  </a:lnTo>
                  <a:lnTo>
                    <a:pt x="660" y="192"/>
                  </a:lnTo>
                  <a:lnTo>
                    <a:pt x="662" y="778"/>
                  </a:lnTo>
                  <a:lnTo>
                    <a:pt x="664" y="1248"/>
                  </a:lnTo>
                  <a:lnTo>
                    <a:pt x="666" y="1587"/>
                  </a:lnTo>
                  <a:lnTo>
                    <a:pt x="668" y="1795"/>
                  </a:lnTo>
                  <a:lnTo>
                    <a:pt x="668" y="1811"/>
                  </a:lnTo>
                  <a:lnTo>
                    <a:pt x="669" y="1800"/>
                  </a:lnTo>
                  <a:lnTo>
                    <a:pt x="669" y="1772"/>
                  </a:lnTo>
                  <a:lnTo>
                    <a:pt x="671" y="1549"/>
                  </a:lnTo>
                  <a:lnTo>
                    <a:pt x="673" y="1192"/>
                  </a:lnTo>
                  <a:lnTo>
                    <a:pt x="675" y="705"/>
                  </a:lnTo>
                  <a:lnTo>
                    <a:pt x="677" y="93"/>
                  </a:lnTo>
                  <a:lnTo>
                    <a:pt x="677" y="24"/>
                  </a:lnTo>
                  <a:lnTo>
                    <a:pt x="678" y="68"/>
                  </a:lnTo>
                  <a:lnTo>
                    <a:pt x="678" y="192"/>
                  </a:lnTo>
                  <a:lnTo>
                    <a:pt x="680" y="778"/>
                  </a:lnTo>
                  <a:lnTo>
                    <a:pt x="682" y="1248"/>
                  </a:lnTo>
                  <a:lnTo>
                    <a:pt x="684" y="1587"/>
                  </a:lnTo>
                  <a:lnTo>
                    <a:pt x="686" y="1795"/>
                  </a:lnTo>
                  <a:lnTo>
                    <a:pt x="686" y="1811"/>
                  </a:lnTo>
                  <a:lnTo>
                    <a:pt x="686" y="1800"/>
                  </a:lnTo>
                  <a:lnTo>
                    <a:pt x="686" y="1772"/>
                  </a:lnTo>
                  <a:lnTo>
                    <a:pt x="688" y="1549"/>
                  </a:lnTo>
                  <a:lnTo>
                    <a:pt x="690" y="1192"/>
                  </a:lnTo>
                  <a:lnTo>
                    <a:pt x="692" y="705"/>
                  </a:lnTo>
                  <a:lnTo>
                    <a:pt x="694" y="93"/>
                  </a:lnTo>
                  <a:lnTo>
                    <a:pt x="694" y="24"/>
                  </a:lnTo>
                  <a:lnTo>
                    <a:pt x="695" y="24"/>
                  </a:lnTo>
                  <a:lnTo>
                    <a:pt x="695" y="192"/>
                  </a:lnTo>
                  <a:lnTo>
                    <a:pt x="697" y="778"/>
                  </a:lnTo>
                  <a:lnTo>
                    <a:pt x="699" y="1248"/>
                  </a:lnTo>
                  <a:lnTo>
                    <a:pt x="701" y="1587"/>
                  </a:lnTo>
                  <a:lnTo>
                    <a:pt x="703" y="1795"/>
                  </a:lnTo>
                  <a:lnTo>
                    <a:pt x="703" y="1811"/>
                  </a:lnTo>
                  <a:lnTo>
                    <a:pt x="704" y="1800"/>
                  </a:lnTo>
                  <a:lnTo>
                    <a:pt x="704" y="1772"/>
                  </a:lnTo>
                  <a:lnTo>
                    <a:pt x="706" y="1549"/>
                  </a:lnTo>
                  <a:lnTo>
                    <a:pt x="708" y="1192"/>
                  </a:lnTo>
                  <a:lnTo>
                    <a:pt x="710" y="705"/>
                  </a:lnTo>
                  <a:lnTo>
                    <a:pt x="712" y="93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192"/>
                  </a:lnTo>
                  <a:lnTo>
                    <a:pt x="714" y="778"/>
                  </a:lnTo>
                  <a:lnTo>
                    <a:pt x="716" y="1248"/>
                  </a:lnTo>
                  <a:lnTo>
                    <a:pt x="718" y="1587"/>
                  </a:lnTo>
                  <a:lnTo>
                    <a:pt x="720" y="1795"/>
                  </a:lnTo>
                  <a:lnTo>
                    <a:pt x="720" y="1811"/>
                  </a:lnTo>
                  <a:lnTo>
                    <a:pt x="721" y="1800"/>
                  </a:lnTo>
                  <a:lnTo>
                    <a:pt x="721" y="1772"/>
                  </a:lnTo>
                  <a:lnTo>
                    <a:pt x="723" y="1549"/>
                  </a:lnTo>
                  <a:lnTo>
                    <a:pt x="725" y="1192"/>
                  </a:lnTo>
                  <a:lnTo>
                    <a:pt x="727" y="705"/>
                  </a:lnTo>
                  <a:lnTo>
                    <a:pt x="729" y="93"/>
                  </a:lnTo>
                  <a:lnTo>
                    <a:pt x="729" y="24"/>
                  </a:lnTo>
                  <a:lnTo>
                    <a:pt x="730" y="24"/>
                  </a:lnTo>
                  <a:lnTo>
                    <a:pt x="730" y="192"/>
                  </a:lnTo>
                  <a:lnTo>
                    <a:pt x="732" y="778"/>
                  </a:lnTo>
                  <a:lnTo>
                    <a:pt x="734" y="1248"/>
                  </a:lnTo>
                  <a:lnTo>
                    <a:pt x="736" y="1587"/>
                  </a:lnTo>
                  <a:lnTo>
                    <a:pt x="738" y="1795"/>
                  </a:lnTo>
                  <a:lnTo>
                    <a:pt x="738" y="1811"/>
                  </a:lnTo>
                  <a:lnTo>
                    <a:pt x="738" y="1800"/>
                  </a:lnTo>
                  <a:lnTo>
                    <a:pt x="738" y="1772"/>
                  </a:lnTo>
                  <a:lnTo>
                    <a:pt x="740" y="1549"/>
                  </a:lnTo>
                  <a:lnTo>
                    <a:pt x="742" y="1192"/>
                  </a:lnTo>
                  <a:lnTo>
                    <a:pt x="744" y="705"/>
                  </a:lnTo>
                  <a:lnTo>
                    <a:pt x="746" y="93"/>
                  </a:lnTo>
                  <a:lnTo>
                    <a:pt x="746" y="24"/>
                  </a:lnTo>
                  <a:lnTo>
                    <a:pt x="747" y="24"/>
                  </a:lnTo>
                  <a:lnTo>
                    <a:pt x="747" y="192"/>
                  </a:lnTo>
                  <a:lnTo>
                    <a:pt x="749" y="778"/>
                  </a:lnTo>
                  <a:lnTo>
                    <a:pt x="751" y="1248"/>
                  </a:lnTo>
                  <a:lnTo>
                    <a:pt x="753" y="1587"/>
                  </a:lnTo>
                  <a:lnTo>
                    <a:pt x="755" y="1795"/>
                  </a:lnTo>
                  <a:lnTo>
                    <a:pt x="755" y="1811"/>
                  </a:lnTo>
                  <a:lnTo>
                    <a:pt x="756" y="1800"/>
                  </a:lnTo>
                  <a:lnTo>
                    <a:pt x="756" y="1772"/>
                  </a:lnTo>
                  <a:lnTo>
                    <a:pt x="758" y="1549"/>
                  </a:lnTo>
                  <a:lnTo>
                    <a:pt x="760" y="1192"/>
                  </a:lnTo>
                  <a:lnTo>
                    <a:pt x="762" y="705"/>
                  </a:lnTo>
                  <a:lnTo>
                    <a:pt x="764" y="93"/>
                  </a:lnTo>
                  <a:lnTo>
                    <a:pt x="764" y="24"/>
                  </a:lnTo>
                  <a:lnTo>
                    <a:pt x="764" y="24"/>
                  </a:lnTo>
                  <a:lnTo>
                    <a:pt x="764" y="192"/>
                  </a:lnTo>
                  <a:lnTo>
                    <a:pt x="766" y="778"/>
                  </a:lnTo>
                  <a:lnTo>
                    <a:pt x="768" y="1248"/>
                  </a:lnTo>
                  <a:lnTo>
                    <a:pt x="770" y="1587"/>
                  </a:lnTo>
                  <a:lnTo>
                    <a:pt x="772" y="1795"/>
                  </a:lnTo>
                  <a:lnTo>
                    <a:pt x="772" y="1811"/>
                  </a:lnTo>
                  <a:lnTo>
                    <a:pt x="773" y="1800"/>
                  </a:lnTo>
                  <a:lnTo>
                    <a:pt x="773" y="1772"/>
                  </a:lnTo>
                  <a:lnTo>
                    <a:pt x="775" y="1549"/>
                  </a:lnTo>
                  <a:lnTo>
                    <a:pt x="777" y="1192"/>
                  </a:lnTo>
                  <a:lnTo>
                    <a:pt x="779" y="705"/>
                  </a:lnTo>
                  <a:lnTo>
                    <a:pt x="781" y="93"/>
                  </a:lnTo>
                  <a:lnTo>
                    <a:pt x="781" y="24"/>
                  </a:lnTo>
                  <a:lnTo>
                    <a:pt x="782" y="24"/>
                  </a:lnTo>
                  <a:lnTo>
                    <a:pt x="782" y="192"/>
                  </a:lnTo>
                  <a:lnTo>
                    <a:pt x="784" y="778"/>
                  </a:lnTo>
                  <a:lnTo>
                    <a:pt x="786" y="1248"/>
                  </a:lnTo>
                  <a:lnTo>
                    <a:pt x="788" y="1587"/>
                  </a:lnTo>
                  <a:lnTo>
                    <a:pt x="790" y="1795"/>
                  </a:lnTo>
                  <a:lnTo>
                    <a:pt x="790" y="1811"/>
                  </a:lnTo>
                  <a:lnTo>
                    <a:pt x="790" y="1772"/>
                  </a:lnTo>
                  <a:lnTo>
                    <a:pt x="792" y="1549"/>
                  </a:lnTo>
                  <a:lnTo>
                    <a:pt x="794" y="1192"/>
                  </a:lnTo>
                  <a:lnTo>
                    <a:pt x="796" y="705"/>
                  </a:lnTo>
                  <a:lnTo>
                    <a:pt x="798" y="93"/>
                  </a:lnTo>
                  <a:lnTo>
                    <a:pt x="798" y="24"/>
                  </a:lnTo>
                  <a:lnTo>
                    <a:pt x="799" y="24"/>
                  </a:lnTo>
                  <a:lnTo>
                    <a:pt x="799" y="192"/>
                  </a:lnTo>
                  <a:lnTo>
                    <a:pt x="801" y="778"/>
                  </a:lnTo>
                  <a:lnTo>
                    <a:pt x="803" y="1248"/>
                  </a:lnTo>
                  <a:lnTo>
                    <a:pt x="805" y="1587"/>
                  </a:lnTo>
                  <a:lnTo>
                    <a:pt x="807" y="1795"/>
                  </a:lnTo>
                  <a:lnTo>
                    <a:pt x="808" y="1811"/>
                  </a:lnTo>
                  <a:lnTo>
                    <a:pt x="808" y="1778"/>
                  </a:lnTo>
                  <a:lnTo>
                    <a:pt x="808" y="1772"/>
                  </a:lnTo>
                  <a:lnTo>
                    <a:pt x="812" y="1192"/>
                  </a:lnTo>
                  <a:lnTo>
                    <a:pt x="814" y="705"/>
                  </a:lnTo>
                  <a:lnTo>
                    <a:pt x="816" y="93"/>
                  </a:lnTo>
                  <a:lnTo>
                    <a:pt x="816" y="24"/>
                  </a:lnTo>
                  <a:lnTo>
                    <a:pt x="816" y="24"/>
                  </a:lnTo>
                  <a:lnTo>
                    <a:pt x="816" y="169"/>
                  </a:lnTo>
                  <a:lnTo>
                    <a:pt x="817" y="192"/>
                  </a:lnTo>
                  <a:lnTo>
                    <a:pt x="818" y="778"/>
                  </a:lnTo>
                  <a:lnTo>
                    <a:pt x="820" y="1248"/>
                  </a:lnTo>
                  <a:lnTo>
                    <a:pt x="822" y="1587"/>
                  </a:lnTo>
                  <a:lnTo>
                    <a:pt x="824" y="1795"/>
                  </a:lnTo>
                  <a:lnTo>
                    <a:pt x="825" y="1811"/>
                  </a:lnTo>
                  <a:lnTo>
                    <a:pt x="825" y="1778"/>
                  </a:lnTo>
                  <a:lnTo>
                    <a:pt x="826" y="1772"/>
                  </a:lnTo>
                  <a:lnTo>
                    <a:pt x="829" y="1192"/>
                  </a:lnTo>
                  <a:lnTo>
                    <a:pt x="831" y="705"/>
                  </a:lnTo>
                  <a:lnTo>
                    <a:pt x="833" y="93"/>
                  </a:lnTo>
                  <a:lnTo>
                    <a:pt x="833" y="24"/>
                  </a:lnTo>
                  <a:lnTo>
                    <a:pt x="834" y="24"/>
                  </a:lnTo>
                  <a:lnTo>
                    <a:pt x="834" y="169"/>
                  </a:lnTo>
                  <a:lnTo>
                    <a:pt x="834" y="192"/>
                  </a:lnTo>
                  <a:lnTo>
                    <a:pt x="836" y="778"/>
                  </a:lnTo>
                  <a:lnTo>
                    <a:pt x="838" y="1248"/>
                  </a:lnTo>
                  <a:lnTo>
                    <a:pt x="840" y="1587"/>
                  </a:lnTo>
                  <a:lnTo>
                    <a:pt x="842" y="1795"/>
                  </a:lnTo>
                  <a:lnTo>
                    <a:pt x="842" y="1811"/>
                  </a:lnTo>
                  <a:lnTo>
                    <a:pt x="842" y="1778"/>
                  </a:lnTo>
                  <a:lnTo>
                    <a:pt x="843" y="1772"/>
                  </a:lnTo>
                  <a:lnTo>
                    <a:pt x="846" y="1192"/>
                  </a:lnTo>
                  <a:lnTo>
                    <a:pt x="848" y="705"/>
                  </a:lnTo>
                  <a:lnTo>
                    <a:pt x="850" y="93"/>
                  </a:lnTo>
                  <a:lnTo>
                    <a:pt x="850" y="24"/>
                  </a:lnTo>
                  <a:lnTo>
                    <a:pt x="851" y="24"/>
                  </a:lnTo>
                  <a:lnTo>
                    <a:pt x="851" y="169"/>
                  </a:lnTo>
                  <a:lnTo>
                    <a:pt x="852" y="192"/>
                  </a:lnTo>
                  <a:lnTo>
                    <a:pt x="853" y="778"/>
                  </a:lnTo>
                  <a:lnTo>
                    <a:pt x="855" y="1248"/>
                  </a:lnTo>
                  <a:lnTo>
                    <a:pt x="857" y="1587"/>
                  </a:lnTo>
                  <a:lnTo>
                    <a:pt x="859" y="1795"/>
                  </a:lnTo>
                  <a:lnTo>
                    <a:pt x="860" y="1811"/>
                  </a:lnTo>
                  <a:lnTo>
                    <a:pt x="860" y="1781"/>
                  </a:lnTo>
                  <a:lnTo>
                    <a:pt x="860" y="1778"/>
                  </a:lnTo>
                  <a:lnTo>
                    <a:pt x="860" y="1772"/>
                  </a:lnTo>
                  <a:lnTo>
                    <a:pt x="864" y="1192"/>
                  </a:lnTo>
                  <a:lnTo>
                    <a:pt x="866" y="705"/>
                  </a:lnTo>
                  <a:lnTo>
                    <a:pt x="868" y="93"/>
                  </a:lnTo>
                  <a:lnTo>
                    <a:pt x="868" y="24"/>
                  </a:lnTo>
                  <a:lnTo>
                    <a:pt x="868" y="24"/>
                  </a:lnTo>
                  <a:lnTo>
                    <a:pt x="868" y="157"/>
                  </a:lnTo>
                  <a:lnTo>
                    <a:pt x="869" y="169"/>
                  </a:lnTo>
                  <a:lnTo>
                    <a:pt x="869" y="192"/>
                  </a:lnTo>
                  <a:lnTo>
                    <a:pt x="870" y="778"/>
                  </a:lnTo>
                  <a:lnTo>
                    <a:pt x="872" y="1248"/>
                  </a:lnTo>
                  <a:lnTo>
                    <a:pt x="874" y="1587"/>
                  </a:lnTo>
                  <a:lnTo>
                    <a:pt x="876" y="1795"/>
                  </a:lnTo>
                  <a:lnTo>
                    <a:pt x="877" y="1811"/>
                  </a:lnTo>
                  <a:lnTo>
                    <a:pt x="877" y="1781"/>
                  </a:lnTo>
                  <a:lnTo>
                    <a:pt x="878" y="1778"/>
                  </a:lnTo>
                  <a:lnTo>
                    <a:pt x="878" y="1772"/>
                  </a:lnTo>
                  <a:lnTo>
                    <a:pt x="881" y="1192"/>
                  </a:lnTo>
                  <a:lnTo>
                    <a:pt x="883" y="705"/>
                  </a:lnTo>
                  <a:lnTo>
                    <a:pt x="885" y="93"/>
                  </a:lnTo>
                  <a:lnTo>
                    <a:pt x="886" y="24"/>
                  </a:lnTo>
                  <a:lnTo>
                    <a:pt x="886" y="141"/>
                  </a:lnTo>
                  <a:lnTo>
                    <a:pt x="886" y="157"/>
                  </a:lnTo>
                  <a:lnTo>
                    <a:pt x="886" y="192"/>
                  </a:lnTo>
                  <a:lnTo>
                    <a:pt x="888" y="778"/>
                  </a:lnTo>
                  <a:lnTo>
                    <a:pt x="890" y="1248"/>
                  </a:lnTo>
                  <a:lnTo>
                    <a:pt x="892" y="1587"/>
                  </a:lnTo>
                  <a:lnTo>
                    <a:pt x="894" y="1795"/>
                  </a:lnTo>
                  <a:lnTo>
                    <a:pt x="894" y="1811"/>
                  </a:lnTo>
                  <a:lnTo>
                    <a:pt x="894" y="1784"/>
                  </a:lnTo>
                  <a:lnTo>
                    <a:pt x="895" y="1781"/>
                  </a:lnTo>
                  <a:lnTo>
                    <a:pt x="895" y="1772"/>
                  </a:lnTo>
                  <a:lnTo>
                    <a:pt x="897" y="1549"/>
                  </a:lnTo>
                  <a:lnTo>
                    <a:pt x="900" y="705"/>
                  </a:lnTo>
                  <a:lnTo>
                    <a:pt x="902" y="93"/>
                  </a:lnTo>
                  <a:lnTo>
                    <a:pt x="903" y="24"/>
                  </a:lnTo>
                  <a:lnTo>
                    <a:pt x="903" y="141"/>
                  </a:lnTo>
                  <a:lnTo>
                    <a:pt x="904" y="157"/>
                  </a:lnTo>
                  <a:lnTo>
                    <a:pt x="904" y="192"/>
                  </a:lnTo>
                  <a:lnTo>
                    <a:pt x="906" y="778"/>
                  </a:lnTo>
                  <a:lnTo>
                    <a:pt x="907" y="1248"/>
                  </a:lnTo>
                  <a:lnTo>
                    <a:pt x="909" y="1587"/>
                  </a:lnTo>
                  <a:lnTo>
                    <a:pt x="911" y="1795"/>
                  </a:lnTo>
                  <a:lnTo>
                    <a:pt x="912" y="1811"/>
                  </a:lnTo>
                  <a:lnTo>
                    <a:pt x="912" y="1784"/>
                  </a:lnTo>
                  <a:lnTo>
                    <a:pt x="912" y="1781"/>
                  </a:lnTo>
                  <a:lnTo>
                    <a:pt x="912" y="1772"/>
                  </a:lnTo>
                  <a:lnTo>
                    <a:pt x="914" y="1549"/>
                  </a:lnTo>
                  <a:lnTo>
                    <a:pt x="918" y="705"/>
                  </a:lnTo>
                  <a:lnTo>
                    <a:pt x="920" y="93"/>
                  </a:lnTo>
                  <a:lnTo>
                    <a:pt x="920" y="24"/>
                  </a:lnTo>
                  <a:lnTo>
                    <a:pt x="920" y="108"/>
                  </a:lnTo>
                  <a:lnTo>
                    <a:pt x="921" y="141"/>
                  </a:lnTo>
                  <a:lnTo>
                    <a:pt x="921" y="192"/>
                  </a:lnTo>
                  <a:lnTo>
                    <a:pt x="923" y="778"/>
                  </a:lnTo>
                  <a:lnTo>
                    <a:pt x="924" y="1248"/>
                  </a:lnTo>
                  <a:lnTo>
                    <a:pt x="926" y="1587"/>
                  </a:lnTo>
                  <a:lnTo>
                    <a:pt x="928" y="1795"/>
                  </a:lnTo>
                  <a:lnTo>
                    <a:pt x="929" y="1811"/>
                  </a:lnTo>
                  <a:lnTo>
                    <a:pt x="929" y="1791"/>
                  </a:lnTo>
                  <a:lnTo>
                    <a:pt x="930" y="1784"/>
                  </a:lnTo>
                  <a:lnTo>
                    <a:pt x="930" y="1772"/>
                  </a:lnTo>
                  <a:lnTo>
                    <a:pt x="932" y="1549"/>
                  </a:lnTo>
                  <a:lnTo>
                    <a:pt x="935" y="705"/>
                  </a:lnTo>
                  <a:lnTo>
                    <a:pt x="937" y="93"/>
                  </a:lnTo>
                  <a:lnTo>
                    <a:pt x="938" y="24"/>
                  </a:lnTo>
                  <a:lnTo>
                    <a:pt x="938" y="108"/>
                  </a:lnTo>
                  <a:lnTo>
                    <a:pt x="938" y="141"/>
                  </a:lnTo>
                  <a:lnTo>
                    <a:pt x="938" y="192"/>
                  </a:lnTo>
                  <a:lnTo>
                    <a:pt x="940" y="778"/>
                  </a:lnTo>
                  <a:lnTo>
                    <a:pt x="944" y="1587"/>
                  </a:lnTo>
                  <a:lnTo>
                    <a:pt x="946" y="1795"/>
                  </a:lnTo>
                  <a:lnTo>
                    <a:pt x="946" y="1811"/>
                  </a:lnTo>
                  <a:lnTo>
                    <a:pt x="946" y="1791"/>
                  </a:lnTo>
                  <a:lnTo>
                    <a:pt x="947" y="1784"/>
                  </a:lnTo>
                  <a:lnTo>
                    <a:pt x="947" y="1772"/>
                  </a:lnTo>
                  <a:lnTo>
                    <a:pt x="949" y="1549"/>
                  </a:lnTo>
                  <a:lnTo>
                    <a:pt x="951" y="1192"/>
                  </a:lnTo>
                  <a:lnTo>
                    <a:pt x="952" y="705"/>
                  </a:lnTo>
                  <a:lnTo>
                    <a:pt x="954" y="93"/>
                  </a:lnTo>
                  <a:lnTo>
                    <a:pt x="955" y="24"/>
                  </a:lnTo>
                  <a:lnTo>
                    <a:pt x="955" y="108"/>
                  </a:lnTo>
                  <a:lnTo>
                    <a:pt x="956" y="141"/>
                  </a:lnTo>
                  <a:lnTo>
                    <a:pt x="956" y="192"/>
                  </a:lnTo>
                  <a:lnTo>
                    <a:pt x="958" y="778"/>
                  </a:lnTo>
                  <a:lnTo>
                    <a:pt x="961" y="1587"/>
                  </a:lnTo>
                  <a:lnTo>
                    <a:pt x="963" y="1795"/>
                  </a:lnTo>
                  <a:lnTo>
                    <a:pt x="964" y="1811"/>
                  </a:lnTo>
                  <a:lnTo>
                    <a:pt x="964" y="1791"/>
                  </a:lnTo>
                  <a:lnTo>
                    <a:pt x="964" y="1784"/>
                  </a:lnTo>
                  <a:lnTo>
                    <a:pt x="964" y="1772"/>
                  </a:lnTo>
                  <a:lnTo>
                    <a:pt x="966" y="1549"/>
                  </a:lnTo>
                  <a:lnTo>
                    <a:pt x="968" y="1192"/>
                  </a:lnTo>
                  <a:lnTo>
                    <a:pt x="970" y="705"/>
                  </a:lnTo>
                  <a:lnTo>
                    <a:pt x="972" y="93"/>
                  </a:lnTo>
                  <a:lnTo>
                    <a:pt x="972" y="24"/>
                  </a:lnTo>
                  <a:lnTo>
                    <a:pt x="972" y="108"/>
                  </a:lnTo>
                  <a:lnTo>
                    <a:pt x="973" y="141"/>
                  </a:lnTo>
                  <a:lnTo>
                    <a:pt x="973" y="192"/>
                  </a:lnTo>
                  <a:lnTo>
                    <a:pt x="975" y="778"/>
                  </a:lnTo>
                  <a:lnTo>
                    <a:pt x="978" y="1587"/>
                  </a:lnTo>
                  <a:lnTo>
                    <a:pt x="980" y="1795"/>
                  </a:lnTo>
                  <a:lnTo>
                    <a:pt x="981" y="1811"/>
                  </a:lnTo>
                  <a:lnTo>
                    <a:pt x="981" y="1791"/>
                  </a:lnTo>
                  <a:lnTo>
                    <a:pt x="982" y="1784"/>
                  </a:lnTo>
                  <a:lnTo>
                    <a:pt x="982" y="1772"/>
                  </a:lnTo>
                  <a:lnTo>
                    <a:pt x="984" y="1549"/>
                  </a:lnTo>
                  <a:lnTo>
                    <a:pt x="986" y="1192"/>
                  </a:lnTo>
                  <a:lnTo>
                    <a:pt x="987" y="705"/>
                  </a:lnTo>
                  <a:lnTo>
                    <a:pt x="989" y="93"/>
                  </a:lnTo>
                  <a:lnTo>
                    <a:pt x="990" y="24"/>
                  </a:lnTo>
                  <a:lnTo>
                    <a:pt x="990" y="108"/>
                  </a:lnTo>
                  <a:lnTo>
                    <a:pt x="990" y="141"/>
                  </a:lnTo>
                  <a:lnTo>
                    <a:pt x="990" y="192"/>
                  </a:lnTo>
                  <a:lnTo>
                    <a:pt x="992" y="778"/>
                  </a:lnTo>
                  <a:lnTo>
                    <a:pt x="994" y="1248"/>
                  </a:lnTo>
                  <a:lnTo>
                    <a:pt x="996" y="1587"/>
                  </a:lnTo>
                  <a:lnTo>
                    <a:pt x="998" y="1795"/>
                  </a:lnTo>
                  <a:lnTo>
                    <a:pt x="998" y="1811"/>
                  </a:lnTo>
                  <a:lnTo>
                    <a:pt x="998" y="1800"/>
                  </a:lnTo>
                  <a:lnTo>
                    <a:pt x="999" y="1791"/>
                  </a:lnTo>
                  <a:lnTo>
                    <a:pt x="999" y="1772"/>
                  </a:lnTo>
                  <a:lnTo>
                    <a:pt x="1001" y="1549"/>
                  </a:lnTo>
                  <a:lnTo>
                    <a:pt x="1003" y="1192"/>
                  </a:lnTo>
                  <a:lnTo>
                    <a:pt x="1005" y="705"/>
                  </a:lnTo>
                  <a:lnTo>
                    <a:pt x="1006" y="93"/>
                  </a:lnTo>
                  <a:lnTo>
                    <a:pt x="1007" y="24"/>
                  </a:lnTo>
                  <a:lnTo>
                    <a:pt x="1007" y="68"/>
                  </a:lnTo>
                  <a:lnTo>
                    <a:pt x="1008" y="108"/>
                  </a:lnTo>
                  <a:lnTo>
                    <a:pt x="1008" y="192"/>
                  </a:lnTo>
                  <a:lnTo>
                    <a:pt x="1010" y="778"/>
                  </a:lnTo>
                  <a:lnTo>
                    <a:pt x="1012" y="1248"/>
                  </a:lnTo>
                  <a:lnTo>
                    <a:pt x="1014" y="1587"/>
                  </a:lnTo>
                  <a:lnTo>
                    <a:pt x="1015" y="1795"/>
                  </a:lnTo>
                  <a:lnTo>
                    <a:pt x="1016" y="1811"/>
                  </a:lnTo>
                  <a:lnTo>
                    <a:pt x="1016" y="1800"/>
                  </a:lnTo>
                  <a:lnTo>
                    <a:pt x="1016" y="1791"/>
                  </a:lnTo>
                  <a:lnTo>
                    <a:pt x="1016" y="1772"/>
                  </a:lnTo>
                  <a:lnTo>
                    <a:pt x="1018" y="1549"/>
                  </a:lnTo>
                  <a:lnTo>
                    <a:pt x="1020" y="1192"/>
                  </a:lnTo>
                  <a:lnTo>
                    <a:pt x="1022" y="705"/>
                  </a:lnTo>
                  <a:lnTo>
                    <a:pt x="1024" y="93"/>
                  </a:lnTo>
                  <a:lnTo>
                    <a:pt x="1024" y="24"/>
                  </a:lnTo>
                  <a:lnTo>
                    <a:pt x="1024" y="68"/>
                  </a:lnTo>
                  <a:lnTo>
                    <a:pt x="1025" y="108"/>
                  </a:lnTo>
                  <a:lnTo>
                    <a:pt x="1025" y="192"/>
                  </a:lnTo>
                  <a:lnTo>
                    <a:pt x="1027" y="778"/>
                  </a:lnTo>
                  <a:lnTo>
                    <a:pt x="1029" y="1248"/>
                  </a:lnTo>
                  <a:lnTo>
                    <a:pt x="1031" y="1587"/>
                  </a:lnTo>
                  <a:lnTo>
                    <a:pt x="1032" y="1795"/>
                  </a:lnTo>
                  <a:lnTo>
                    <a:pt x="1033" y="1811"/>
                  </a:lnTo>
                  <a:lnTo>
                    <a:pt x="1033" y="1800"/>
                  </a:lnTo>
                  <a:lnTo>
                    <a:pt x="1034" y="1791"/>
                  </a:lnTo>
                  <a:lnTo>
                    <a:pt x="1034" y="1772"/>
                  </a:lnTo>
                  <a:lnTo>
                    <a:pt x="1036" y="1549"/>
                  </a:lnTo>
                  <a:lnTo>
                    <a:pt x="1038" y="1192"/>
                  </a:lnTo>
                  <a:lnTo>
                    <a:pt x="1040" y="705"/>
                  </a:lnTo>
                  <a:lnTo>
                    <a:pt x="1041" y="93"/>
                  </a:lnTo>
                  <a:lnTo>
                    <a:pt x="1042" y="24"/>
                  </a:lnTo>
                  <a:lnTo>
                    <a:pt x="1042" y="68"/>
                  </a:lnTo>
                  <a:lnTo>
                    <a:pt x="1042" y="108"/>
                  </a:lnTo>
                  <a:lnTo>
                    <a:pt x="1042" y="192"/>
                  </a:lnTo>
                  <a:lnTo>
                    <a:pt x="1044" y="778"/>
                  </a:lnTo>
                  <a:lnTo>
                    <a:pt x="1046" y="1248"/>
                  </a:lnTo>
                  <a:lnTo>
                    <a:pt x="1048" y="1587"/>
                  </a:lnTo>
                  <a:lnTo>
                    <a:pt x="1050" y="1795"/>
                  </a:lnTo>
                  <a:lnTo>
                    <a:pt x="1050" y="1811"/>
                  </a:lnTo>
                  <a:lnTo>
                    <a:pt x="1050" y="1800"/>
                  </a:lnTo>
                  <a:lnTo>
                    <a:pt x="1051" y="1791"/>
                  </a:lnTo>
                  <a:lnTo>
                    <a:pt x="1051" y="1772"/>
                  </a:lnTo>
                  <a:lnTo>
                    <a:pt x="1053" y="1549"/>
                  </a:lnTo>
                  <a:lnTo>
                    <a:pt x="1055" y="1192"/>
                  </a:lnTo>
                  <a:lnTo>
                    <a:pt x="1057" y="705"/>
                  </a:lnTo>
                  <a:lnTo>
                    <a:pt x="1058" y="93"/>
                  </a:lnTo>
                  <a:lnTo>
                    <a:pt x="1059" y="24"/>
                  </a:lnTo>
                  <a:lnTo>
                    <a:pt x="1059" y="68"/>
                  </a:lnTo>
                  <a:lnTo>
                    <a:pt x="1060" y="108"/>
                  </a:lnTo>
                  <a:lnTo>
                    <a:pt x="1060" y="192"/>
                  </a:lnTo>
                  <a:lnTo>
                    <a:pt x="1062" y="778"/>
                  </a:lnTo>
                  <a:lnTo>
                    <a:pt x="1064" y="1248"/>
                  </a:lnTo>
                  <a:lnTo>
                    <a:pt x="1066" y="1587"/>
                  </a:lnTo>
                  <a:lnTo>
                    <a:pt x="1068" y="1795"/>
                  </a:lnTo>
                  <a:lnTo>
                    <a:pt x="1068" y="1811"/>
                  </a:lnTo>
                  <a:lnTo>
                    <a:pt x="1068" y="1800"/>
                  </a:lnTo>
                  <a:lnTo>
                    <a:pt x="1068" y="1791"/>
                  </a:lnTo>
                  <a:lnTo>
                    <a:pt x="1068" y="1772"/>
                  </a:lnTo>
                  <a:lnTo>
                    <a:pt x="1070" y="1549"/>
                  </a:lnTo>
                  <a:lnTo>
                    <a:pt x="1072" y="1192"/>
                  </a:lnTo>
                  <a:lnTo>
                    <a:pt x="1074" y="705"/>
                  </a:lnTo>
                  <a:lnTo>
                    <a:pt x="1076" y="93"/>
                  </a:lnTo>
                  <a:lnTo>
                    <a:pt x="1076" y="24"/>
                  </a:lnTo>
                  <a:lnTo>
                    <a:pt x="1076" y="68"/>
                  </a:lnTo>
                  <a:lnTo>
                    <a:pt x="1077" y="108"/>
                  </a:lnTo>
                  <a:lnTo>
                    <a:pt x="1077" y="192"/>
                  </a:lnTo>
                  <a:lnTo>
                    <a:pt x="1079" y="778"/>
                  </a:lnTo>
                  <a:lnTo>
                    <a:pt x="1081" y="1248"/>
                  </a:lnTo>
                  <a:lnTo>
                    <a:pt x="1083" y="1587"/>
                  </a:lnTo>
                  <a:lnTo>
                    <a:pt x="1085" y="1795"/>
                  </a:lnTo>
                  <a:lnTo>
                    <a:pt x="1085" y="1811"/>
                  </a:lnTo>
                  <a:lnTo>
                    <a:pt x="1086" y="1800"/>
                  </a:lnTo>
                  <a:lnTo>
                    <a:pt x="1086" y="1772"/>
                  </a:lnTo>
                  <a:lnTo>
                    <a:pt x="1088" y="1549"/>
                  </a:lnTo>
                  <a:lnTo>
                    <a:pt x="1090" y="1192"/>
                  </a:lnTo>
                  <a:lnTo>
                    <a:pt x="1092" y="705"/>
                  </a:lnTo>
                  <a:lnTo>
                    <a:pt x="1094" y="93"/>
                  </a:lnTo>
                  <a:lnTo>
                    <a:pt x="1094" y="24"/>
                  </a:lnTo>
                  <a:lnTo>
                    <a:pt x="1094" y="68"/>
                  </a:lnTo>
                  <a:lnTo>
                    <a:pt x="1094" y="192"/>
                  </a:lnTo>
                  <a:lnTo>
                    <a:pt x="1096" y="778"/>
                  </a:lnTo>
                  <a:lnTo>
                    <a:pt x="1098" y="1248"/>
                  </a:lnTo>
                  <a:lnTo>
                    <a:pt x="1100" y="1587"/>
                  </a:lnTo>
                  <a:lnTo>
                    <a:pt x="1102" y="1795"/>
                  </a:lnTo>
                  <a:lnTo>
                    <a:pt x="1102" y="1811"/>
                  </a:lnTo>
                  <a:lnTo>
                    <a:pt x="1103" y="1800"/>
                  </a:lnTo>
                  <a:lnTo>
                    <a:pt x="1103" y="1772"/>
                  </a:lnTo>
                  <a:lnTo>
                    <a:pt x="1105" y="1549"/>
                  </a:lnTo>
                  <a:lnTo>
                    <a:pt x="1107" y="1192"/>
                  </a:lnTo>
                  <a:lnTo>
                    <a:pt x="1109" y="705"/>
                  </a:lnTo>
                  <a:lnTo>
                    <a:pt x="1111" y="93"/>
                  </a:lnTo>
                  <a:lnTo>
                    <a:pt x="1111" y="24"/>
                  </a:lnTo>
                  <a:lnTo>
                    <a:pt x="1112" y="68"/>
                  </a:lnTo>
                  <a:lnTo>
                    <a:pt x="1112" y="192"/>
                  </a:lnTo>
                  <a:lnTo>
                    <a:pt x="1114" y="778"/>
                  </a:lnTo>
                  <a:lnTo>
                    <a:pt x="1116" y="1248"/>
                  </a:lnTo>
                  <a:lnTo>
                    <a:pt x="1118" y="1587"/>
                  </a:lnTo>
                  <a:lnTo>
                    <a:pt x="1120" y="1795"/>
                  </a:lnTo>
                  <a:lnTo>
                    <a:pt x="1120" y="1811"/>
                  </a:lnTo>
                  <a:lnTo>
                    <a:pt x="1120" y="1800"/>
                  </a:lnTo>
                  <a:lnTo>
                    <a:pt x="1120" y="1772"/>
                  </a:lnTo>
                  <a:lnTo>
                    <a:pt x="1122" y="1549"/>
                  </a:lnTo>
                  <a:lnTo>
                    <a:pt x="1124" y="1192"/>
                  </a:lnTo>
                  <a:lnTo>
                    <a:pt x="1126" y="705"/>
                  </a:lnTo>
                  <a:lnTo>
                    <a:pt x="1128" y="93"/>
                  </a:lnTo>
                  <a:lnTo>
                    <a:pt x="1128" y="24"/>
                  </a:lnTo>
                  <a:lnTo>
                    <a:pt x="1129" y="68"/>
                  </a:lnTo>
                  <a:lnTo>
                    <a:pt x="1129" y="192"/>
                  </a:lnTo>
                  <a:lnTo>
                    <a:pt x="1131" y="778"/>
                  </a:lnTo>
                  <a:lnTo>
                    <a:pt x="1133" y="1248"/>
                  </a:lnTo>
                  <a:lnTo>
                    <a:pt x="1135" y="1587"/>
                  </a:lnTo>
                  <a:lnTo>
                    <a:pt x="1137" y="1795"/>
                  </a:lnTo>
                  <a:lnTo>
                    <a:pt x="1137" y="1811"/>
                  </a:lnTo>
                  <a:lnTo>
                    <a:pt x="1138" y="1800"/>
                  </a:lnTo>
                  <a:lnTo>
                    <a:pt x="1138" y="1772"/>
                  </a:lnTo>
                  <a:lnTo>
                    <a:pt x="1140" y="1549"/>
                  </a:lnTo>
                  <a:lnTo>
                    <a:pt x="1142" y="1192"/>
                  </a:lnTo>
                  <a:lnTo>
                    <a:pt x="1144" y="705"/>
                  </a:lnTo>
                  <a:lnTo>
                    <a:pt x="1146" y="93"/>
                  </a:lnTo>
                  <a:lnTo>
                    <a:pt x="1146" y="24"/>
                  </a:lnTo>
                  <a:lnTo>
                    <a:pt x="1146" y="68"/>
                  </a:lnTo>
                  <a:lnTo>
                    <a:pt x="1146" y="192"/>
                  </a:lnTo>
                  <a:lnTo>
                    <a:pt x="1148" y="778"/>
                  </a:lnTo>
                  <a:lnTo>
                    <a:pt x="1150" y="1248"/>
                  </a:lnTo>
                  <a:lnTo>
                    <a:pt x="1152" y="1587"/>
                  </a:lnTo>
                  <a:lnTo>
                    <a:pt x="1154" y="1795"/>
                  </a:lnTo>
                  <a:lnTo>
                    <a:pt x="1154" y="1811"/>
                  </a:lnTo>
                  <a:lnTo>
                    <a:pt x="1155" y="1800"/>
                  </a:lnTo>
                  <a:lnTo>
                    <a:pt x="1155" y="1772"/>
                  </a:lnTo>
                  <a:lnTo>
                    <a:pt x="1157" y="1549"/>
                  </a:lnTo>
                  <a:lnTo>
                    <a:pt x="1159" y="1192"/>
                  </a:lnTo>
                  <a:lnTo>
                    <a:pt x="1161" y="705"/>
                  </a:lnTo>
                  <a:lnTo>
                    <a:pt x="1163" y="93"/>
                  </a:lnTo>
                  <a:lnTo>
                    <a:pt x="1163" y="24"/>
                  </a:lnTo>
                  <a:lnTo>
                    <a:pt x="1164" y="68"/>
                  </a:lnTo>
                  <a:lnTo>
                    <a:pt x="1164" y="192"/>
                  </a:lnTo>
                  <a:lnTo>
                    <a:pt x="1166" y="778"/>
                  </a:lnTo>
                  <a:lnTo>
                    <a:pt x="1168" y="1248"/>
                  </a:lnTo>
                  <a:lnTo>
                    <a:pt x="1170" y="1587"/>
                  </a:lnTo>
                  <a:lnTo>
                    <a:pt x="1172" y="1795"/>
                  </a:lnTo>
                  <a:lnTo>
                    <a:pt x="1172" y="1811"/>
                  </a:lnTo>
                  <a:lnTo>
                    <a:pt x="1172" y="1800"/>
                  </a:lnTo>
                  <a:lnTo>
                    <a:pt x="1172" y="1772"/>
                  </a:lnTo>
                  <a:lnTo>
                    <a:pt x="1174" y="1549"/>
                  </a:lnTo>
                  <a:lnTo>
                    <a:pt x="1176" y="1192"/>
                  </a:lnTo>
                  <a:lnTo>
                    <a:pt x="1178" y="705"/>
                  </a:lnTo>
                  <a:lnTo>
                    <a:pt x="1180" y="93"/>
                  </a:lnTo>
                  <a:lnTo>
                    <a:pt x="1180" y="24"/>
                  </a:lnTo>
                  <a:lnTo>
                    <a:pt x="1181" y="68"/>
                  </a:lnTo>
                  <a:lnTo>
                    <a:pt x="1181" y="192"/>
                  </a:lnTo>
                  <a:lnTo>
                    <a:pt x="1183" y="778"/>
                  </a:lnTo>
                  <a:lnTo>
                    <a:pt x="1185" y="1248"/>
                  </a:lnTo>
                  <a:lnTo>
                    <a:pt x="1187" y="1587"/>
                  </a:lnTo>
                  <a:lnTo>
                    <a:pt x="1189" y="1795"/>
                  </a:lnTo>
                  <a:lnTo>
                    <a:pt x="1189" y="1811"/>
                  </a:lnTo>
                  <a:lnTo>
                    <a:pt x="1190" y="1800"/>
                  </a:lnTo>
                  <a:lnTo>
                    <a:pt x="1190" y="1772"/>
                  </a:lnTo>
                  <a:lnTo>
                    <a:pt x="1192" y="1549"/>
                  </a:lnTo>
                  <a:lnTo>
                    <a:pt x="1194" y="1192"/>
                  </a:lnTo>
                  <a:lnTo>
                    <a:pt x="1196" y="705"/>
                  </a:lnTo>
                  <a:lnTo>
                    <a:pt x="1198" y="93"/>
                  </a:lnTo>
                  <a:lnTo>
                    <a:pt x="1198" y="24"/>
                  </a:lnTo>
                  <a:lnTo>
                    <a:pt x="1198" y="68"/>
                  </a:lnTo>
                  <a:lnTo>
                    <a:pt x="1198" y="192"/>
                  </a:lnTo>
                  <a:lnTo>
                    <a:pt x="1200" y="778"/>
                  </a:lnTo>
                  <a:lnTo>
                    <a:pt x="1202" y="1248"/>
                  </a:lnTo>
                  <a:lnTo>
                    <a:pt x="1204" y="1587"/>
                  </a:lnTo>
                  <a:lnTo>
                    <a:pt x="1206" y="1795"/>
                  </a:lnTo>
                  <a:lnTo>
                    <a:pt x="1206" y="1811"/>
                  </a:lnTo>
                  <a:lnTo>
                    <a:pt x="1207" y="1800"/>
                  </a:lnTo>
                  <a:lnTo>
                    <a:pt x="1207" y="1772"/>
                  </a:lnTo>
                  <a:lnTo>
                    <a:pt x="1209" y="1549"/>
                  </a:lnTo>
                  <a:lnTo>
                    <a:pt x="1211" y="1192"/>
                  </a:lnTo>
                  <a:lnTo>
                    <a:pt x="1213" y="705"/>
                  </a:lnTo>
                  <a:lnTo>
                    <a:pt x="1215" y="93"/>
                  </a:lnTo>
                  <a:lnTo>
                    <a:pt x="1215" y="24"/>
                  </a:lnTo>
                  <a:lnTo>
                    <a:pt x="1216" y="24"/>
                  </a:lnTo>
                  <a:lnTo>
                    <a:pt x="1216" y="192"/>
                  </a:lnTo>
                  <a:lnTo>
                    <a:pt x="1218" y="778"/>
                  </a:lnTo>
                  <a:lnTo>
                    <a:pt x="1220" y="1248"/>
                  </a:lnTo>
                  <a:lnTo>
                    <a:pt x="1222" y="1587"/>
                  </a:lnTo>
                  <a:lnTo>
                    <a:pt x="1224" y="1795"/>
                  </a:lnTo>
                  <a:lnTo>
                    <a:pt x="1224" y="1811"/>
                  </a:lnTo>
                  <a:lnTo>
                    <a:pt x="1224" y="1800"/>
                  </a:lnTo>
                  <a:lnTo>
                    <a:pt x="1224" y="1772"/>
                  </a:lnTo>
                  <a:lnTo>
                    <a:pt x="1226" y="1549"/>
                  </a:lnTo>
                  <a:lnTo>
                    <a:pt x="1228" y="1192"/>
                  </a:lnTo>
                  <a:lnTo>
                    <a:pt x="1230" y="705"/>
                  </a:lnTo>
                  <a:lnTo>
                    <a:pt x="1232" y="93"/>
                  </a:lnTo>
                  <a:lnTo>
                    <a:pt x="1232" y="24"/>
                  </a:lnTo>
                  <a:lnTo>
                    <a:pt x="1233" y="24"/>
                  </a:lnTo>
                  <a:lnTo>
                    <a:pt x="1233" y="192"/>
                  </a:lnTo>
                  <a:lnTo>
                    <a:pt x="1235" y="778"/>
                  </a:lnTo>
                  <a:lnTo>
                    <a:pt x="1237" y="1248"/>
                  </a:lnTo>
                  <a:lnTo>
                    <a:pt x="1239" y="1587"/>
                  </a:lnTo>
                  <a:lnTo>
                    <a:pt x="1241" y="1795"/>
                  </a:lnTo>
                  <a:lnTo>
                    <a:pt x="1241" y="1811"/>
                  </a:lnTo>
                  <a:lnTo>
                    <a:pt x="1242" y="1800"/>
                  </a:lnTo>
                  <a:lnTo>
                    <a:pt x="1242" y="1772"/>
                  </a:lnTo>
                  <a:lnTo>
                    <a:pt x="1244" y="1549"/>
                  </a:lnTo>
                  <a:lnTo>
                    <a:pt x="1246" y="1192"/>
                  </a:lnTo>
                  <a:lnTo>
                    <a:pt x="1248" y="705"/>
                  </a:lnTo>
                  <a:lnTo>
                    <a:pt x="1250" y="93"/>
                  </a:lnTo>
                  <a:lnTo>
                    <a:pt x="1250" y="24"/>
                  </a:lnTo>
                  <a:lnTo>
                    <a:pt x="1250" y="24"/>
                  </a:lnTo>
                  <a:lnTo>
                    <a:pt x="1250" y="192"/>
                  </a:lnTo>
                  <a:lnTo>
                    <a:pt x="1252" y="778"/>
                  </a:lnTo>
                  <a:lnTo>
                    <a:pt x="1254" y="1248"/>
                  </a:lnTo>
                  <a:lnTo>
                    <a:pt x="1256" y="1587"/>
                  </a:lnTo>
                  <a:lnTo>
                    <a:pt x="1258" y="1795"/>
                  </a:lnTo>
                  <a:lnTo>
                    <a:pt x="1258" y="1811"/>
                  </a:lnTo>
                  <a:lnTo>
                    <a:pt x="1259" y="1800"/>
                  </a:lnTo>
                  <a:lnTo>
                    <a:pt x="1259" y="1772"/>
                  </a:lnTo>
                  <a:lnTo>
                    <a:pt x="1261" y="1549"/>
                  </a:lnTo>
                  <a:lnTo>
                    <a:pt x="1263" y="1192"/>
                  </a:lnTo>
                  <a:lnTo>
                    <a:pt x="1265" y="705"/>
                  </a:lnTo>
                  <a:lnTo>
                    <a:pt x="1267" y="93"/>
                  </a:lnTo>
                  <a:lnTo>
                    <a:pt x="1267" y="24"/>
                  </a:lnTo>
                  <a:lnTo>
                    <a:pt x="1268" y="24"/>
                  </a:lnTo>
                  <a:lnTo>
                    <a:pt x="1268" y="192"/>
                  </a:lnTo>
                  <a:lnTo>
                    <a:pt x="1270" y="778"/>
                  </a:lnTo>
                  <a:lnTo>
                    <a:pt x="1272" y="1248"/>
                  </a:lnTo>
                  <a:lnTo>
                    <a:pt x="1274" y="1587"/>
                  </a:lnTo>
                  <a:lnTo>
                    <a:pt x="1276" y="1795"/>
                  </a:lnTo>
                  <a:lnTo>
                    <a:pt x="1276" y="1811"/>
                  </a:lnTo>
                  <a:lnTo>
                    <a:pt x="1276" y="1800"/>
                  </a:lnTo>
                  <a:lnTo>
                    <a:pt x="1276" y="1772"/>
                  </a:lnTo>
                  <a:lnTo>
                    <a:pt x="1278" y="1549"/>
                  </a:lnTo>
                  <a:lnTo>
                    <a:pt x="1280" y="1192"/>
                  </a:lnTo>
                  <a:lnTo>
                    <a:pt x="1282" y="705"/>
                  </a:lnTo>
                  <a:lnTo>
                    <a:pt x="1284" y="93"/>
                  </a:lnTo>
                  <a:lnTo>
                    <a:pt x="1284" y="24"/>
                  </a:lnTo>
                  <a:lnTo>
                    <a:pt x="1285" y="24"/>
                  </a:lnTo>
                  <a:lnTo>
                    <a:pt x="1285" y="192"/>
                  </a:lnTo>
                  <a:lnTo>
                    <a:pt x="1287" y="778"/>
                  </a:lnTo>
                  <a:lnTo>
                    <a:pt x="1289" y="1248"/>
                  </a:lnTo>
                  <a:lnTo>
                    <a:pt x="1291" y="1587"/>
                  </a:lnTo>
                  <a:lnTo>
                    <a:pt x="1293" y="1795"/>
                  </a:lnTo>
                  <a:lnTo>
                    <a:pt x="1293" y="1811"/>
                  </a:lnTo>
                  <a:lnTo>
                    <a:pt x="1294" y="1800"/>
                  </a:lnTo>
                  <a:lnTo>
                    <a:pt x="1294" y="1772"/>
                  </a:lnTo>
                  <a:lnTo>
                    <a:pt x="1296" y="1549"/>
                  </a:lnTo>
                  <a:lnTo>
                    <a:pt x="1298" y="1192"/>
                  </a:lnTo>
                  <a:lnTo>
                    <a:pt x="1300" y="705"/>
                  </a:lnTo>
                  <a:lnTo>
                    <a:pt x="1302" y="93"/>
                  </a:lnTo>
                  <a:lnTo>
                    <a:pt x="1302" y="24"/>
                  </a:lnTo>
                  <a:lnTo>
                    <a:pt x="1302" y="24"/>
                  </a:lnTo>
                  <a:lnTo>
                    <a:pt x="1302" y="192"/>
                  </a:lnTo>
                  <a:lnTo>
                    <a:pt x="1304" y="778"/>
                  </a:lnTo>
                  <a:lnTo>
                    <a:pt x="1306" y="1248"/>
                  </a:lnTo>
                  <a:lnTo>
                    <a:pt x="1308" y="1587"/>
                  </a:lnTo>
                  <a:lnTo>
                    <a:pt x="1310" y="1795"/>
                  </a:lnTo>
                  <a:lnTo>
                    <a:pt x="1311" y="1811"/>
                  </a:lnTo>
                  <a:lnTo>
                    <a:pt x="1311" y="1772"/>
                  </a:lnTo>
                  <a:lnTo>
                    <a:pt x="1313" y="1549"/>
                  </a:lnTo>
                  <a:lnTo>
                    <a:pt x="1315" y="1192"/>
                  </a:lnTo>
                  <a:lnTo>
                    <a:pt x="1317" y="705"/>
                  </a:lnTo>
                  <a:lnTo>
                    <a:pt x="1319" y="93"/>
                  </a:lnTo>
                  <a:lnTo>
                    <a:pt x="1319" y="24"/>
                  </a:lnTo>
                  <a:lnTo>
                    <a:pt x="1320" y="24"/>
                  </a:lnTo>
                  <a:lnTo>
                    <a:pt x="1320" y="192"/>
                  </a:lnTo>
                  <a:lnTo>
                    <a:pt x="1322" y="778"/>
                  </a:lnTo>
                  <a:lnTo>
                    <a:pt x="1324" y="1248"/>
                  </a:lnTo>
                  <a:lnTo>
                    <a:pt x="1326" y="1587"/>
                  </a:lnTo>
                  <a:lnTo>
                    <a:pt x="1328" y="1795"/>
                  </a:lnTo>
                  <a:lnTo>
                    <a:pt x="1328" y="1811"/>
                  </a:lnTo>
                  <a:lnTo>
                    <a:pt x="1328" y="1778"/>
                  </a:lnTo>
                  <a:lnTo>
                    <a:pt x="1329" y="1772"/>
                  </a:lnTo>
                  <a:lnTo>
                    <a:pt x="1332" y="1192"/>
                  </a:lnTo>
                  <a:lnTo>
                    <a:pt x="1334" y="705"/>
                  </a:lnTo>
                  <a:lnTo>
                    <a:pt x="1336" y="93"/>
                  </a:lnTo>
                  <a:lnTo>
                    <a:pt x="1336" y="24"/>
                  </a:lnTo>
                  <a:lnTo>
                    <a:pt x="1337" y="24"/>
                  </a:lnTo>
                  <a:lnTo>
                    <a:pt x="1337" y="169"/>
                  </a:lnTo>
                  <a:lnTo>
                    <a:pt x="1338" y="192"/>
                  </a:lnTo>
                  <a:lnTo>
                    <a:pt x="1339" y="778"/>
                  </a:lnTo>
                  <a:lnTo>
                    <a:pt x="1341" y="1248"/>
                  </a:lnTo>
                  <a:lnTo>
                    <a:pt x="1343" y="1587"/>
                  </a:lnTo>
                  <a:lnTo>
                    <a:pt x="1345" y="1795"/>
                  </a:lnTo>
                  <a:lnTo>
                    <a:pt x="1346" y="1811"/>
                  </a:lnTo>
                  <a:lnTo>
                    <a:pt x="1346" y="1778"/>
                  </a:lnTo>
                  <a:lnTo>
                    <a:pt x="1346" y="1772"/>
                  </a:lnTo>
                  <a:lnTo>
                    <a:pt x="1350" y="1192"/>
                  </a:lnTo>
                  <a:lnTo>
                    <a:pt x="1352" y="705"/>
                  </a:lnTo>
                  <a:lnTo>
                    <a:pt x="1354" y="93"/>
                  </a:lnTo>
                  <a:lnTo>
                    <a:pt x="1354" y="24"/>
                  </a:lnTo>
                  <a:lnTo>
                    <a:pt x="1354" y="24"/>
                  </a:lnTo>
                  <a:lnTo>
                    <a:pt x="1354" y="169"/>
                  </a:lnTo>
                  <a:lnTo>
                    <a:pt x="1355" y="192"/>
                  </a:lnTo>
                  <a:lnTo>
                    <a:pt x="1356" y="778"/>
                  </a:lnTo>
                  <a:lnTo>
                    <a:pt x="1358" y="1248"/>
                  </a:lnTo>
                  <a:lnTo>
                    <a:pt x="1360" y="1587"/>
                  </a:lnTo>
                  <a:lnTo>
                    <a:pt x="1362" y="1795"/>
                  </a:lnTo>
                  <a:lnTo>
                    <a:pt x="1363" y="1811"/>
                  </a:lnTo>
                  <a:lnTo>
                    <a:pt x="1363" y="1778"/>
                  </a:lnTo>
                  <a:lnTo>
                    <a:pt x="1364" y="1772"/>
                  </a:lnTo>
                  <a:lnTo>
                    <a:pt x="1367" y="1192"/>
                  </a:lnTo>
                  <a:lnTo>
                    <a:pt x="1369" y="705"/>
                  </a:lnTo>
                  <a:lnTo>
                    <a:pt x="1371" y="93"/>
                  </a:lnTo>
                  <a:lnTo>
                    <a:pt x="1371" y="24"/>
                  </a:lnTo>
                  <a:lnTo>
                    <a:pt x="1372" y="24"/>
                  </a:lnTo>
                  <a:lnTo>
                    <a:pt x="1372" y="169"/>
                  </a:lnTo>
                  <a:lnTo>
                    <a:pt x="1372" y="192"/>
                  </a:lnTo>
                  <a:lnTo>
                    <a:pt x="1374" y="778"/>
                  </a:lnTo>
                  <a:lnTo>
                    <a:pt x="1376" y="1248"/>
                  </a:lnTo>
                  <a:lnTo>
                    <a:pt x="1378" y="1587"/>
                  </a:lnTo>
                  <a:lnTo>
                    <a:pt x="1380" y="1795"/>
                  </a:lnTo>
                  <a:lnTo>
                    <a:pt x="1380" y="1811"/>
                  </a:lnTo>
                  <a:lnTo>
                    <a:pt x="1380" y="1781"/>
                  </a:lnTo>
                  <a:lnTo>
                    <a:pt x="1381" y="1778"/>
                  </a:lnTo>
                  <a:lnTo>
                    <a:pt x="1381" y="1772"/>
                  </a:lnTo>
                  <a:lnTo>
                    <a:pt x="1384" y="1192"/>
                  </a:lnTo>
                  <a:lnTo>
                    <a:pt x="1386" y="705"/>
                  </a:lnTo>
                  <a:lnTo>
                    <a:pt x="1388" y="93"/>
                  </a:lnTo>
                  <a:lnTo>
                    <a:pt x="1388" y="24"/>
                  </a:lnTo>
                  <a:lnTo>
                    <a:pt x="1389" y="24"/>
                  </a:lnTo>
                  <a:lnTo>
                    <a:pt x="1389" y="157"/>
                  </a:lnTo>
                  <a:lnTo>
                    <a:pt x="1390" y="169"/>
                  </a:lnTo>
                  <a:lnTo>
                    <a:pt x="1390" y="192"/>
                  </a:lnTo>
                  <a:lnTo>
                    <a:pt x="1391" y="778"/>
                  </a:lnTo>
                  <a:lnTo>
                    <a:pt x="1393" y="1248"/>
                  </a:lnTo>
                  <a:lnTo>
                    <a:pt x="1395" y="1587"/>
                  </a:lnTo>
                  <a:lnTo>
                    <a:pt x="1397" y="1795"/>
                  </a:lnTo>
                  <a:lnTo>
                    <a:pt x="1398" y="1811"/>
                  </a:lnTo>
                  <a:lnTo>
                    <a:pt x="1398" y="1781"/>
                  </a:lnTo>
                  <a:lnTo>
                    <a:pt x="1398" y="1778"/>
                  </a:lnTo>
                  <a:lnTo>
                    <a:pt x="1398" y="1772"/>
                  </a:lnTo>
                  <a:lnTo>
                    <a:pt x="1402" y="1192"/>
                  </a:lnTo>
                  <a:lnTo>
                    <a:pt x="1404" y="705"/>
                  </a:lnTo>
                  <a:lnTo>
                    <a:pt x="1406" y="93"/>
                  </a:lnTo>
                  <a:lnTo>
                    <a:pt x="1406" y="24"/>
                  </a:lnTo>
                  <a:lnTo>
                    <a:pt x="1406" y="141"/>
                  </a:lnTo>
                  <a:lnTo>
                    <a:pt x="1407" y="157"/>
                  </a:lnTo>
                  <a:lnTo>
                    <a:pt x="1407" y="192"/>
                  </a:lnTo>
                  <a:lnTo>
                    <a:pt x="1409" y="778"/>
                  </a:lnTo>
                  <a:lnTo>
                    <a:pt x="1410" y="1248"/>
                  </a:lnTo>
                  <a:lnTo>
                    <a:pt x="1412" y="1587"/>
                  </a:lnTo>
                  <a:lnTo>
                    <a:pt x="1414" y="1795"/>
                  </a:lnTo>
                  <a:lnTo>
                    <a:pt x="1415" y="1811"/>
                  </a:lnTo>
                  <a:lnTo>
                    <a:pt x="1415" y="1784"/>
                  </a:lnTo>
                  <a:lnTo>
                    <a:pt x="1416" y="1781"/>
                  </a:lnTo>
                  <a:lnTo>
                    <a:pt x="1416" y="1772"/>
                  </a:lnTo>
                  <a:lnTo>
                    <a:pt x="1418" y="1549"/>
                  </a:lnTo>
                  <a:lnTo>
                    <a:pt x="1421" y="705"/>
                  </a:lnTo>
                  <a:lnTo>
                    <a:pt x="1423" y="93"/>
                  </a:lnTo>
                  <a:lnTo>
                    <a:pt x="1424" y="24"/>
                  </a:lnTo>
                  <a:lnTo>
                    <a:pt x="1424" y="141"/>
                  </a:lnTo>
                  <a:lnTo>
                    <a:pt x="1424" y="157"/>
                  </a:lnTo>
                  <a:lnTo>
                    <a:pt x="1424" y="192"/>
                  </a:lnTo>
                  <a:lnTo>
                    <a:pt x="1426" y="778"/>
                  </a:lnTo>
                  <a:lnTo>
                    <a:pt x="1428" y="1248"/>
                  </a:lnTo>
                  <a:lnTo>
                    <a:pt x="1430" y="1587"/>
                  </a:lnTo>
                  <a:lnTo>
                    <a:pt x="1432" y="1795"/>
                  </a:lnTo>
                  <a:lnTo>
                    <a:pt x="1432" y="1811"/>
                  </a:lnTo>
                  <a:lnTo>
                    <a:pt x="1432" y="1784"/>
                  </a:lnTo>
                  <a:lnTo>
                    <a:pt x="1433" y="1781"/>
                  </a:lnTo>
                  <a:lnTo>
                    <a:pt x="1433" y="1772"/>
                  </a:lnTo>
                  <a:lnTo>
                    <a:pt x="1435" y="1549"/>
                  </a:lnTo>
                  <a:lnTo>
                    <a:pt x="1438" y="705"/>
                  </a:lnTo>
                  <a:lnTo>
                    <a:pt x="1440" y="93"/>
                  </a:lnTo>
                  <a:lnTo>
                    <a:pt x="1441" y="24"/>
                  </a:lnTo>
                  <a:lnTo>
                    <a:pt x="1441" y="108"/>
                  </a:lnTo>
                  <a:lnTo>
                    <a:pt x="1442" y="141"/>
                  </a:lnTo>
                  <a:lnTo>
                    <a:pt x="1442" y="192"/>
                  </a:lnTo>
                  <a:lnTo>
                    <a:pt x="1444" y="778"/>
                  </a:lnTo>
                  <a:lnTo>
                    <a:pt x="1445" y="1248"/>
                  </a:lnTo>
                  <a:lnTo>
                    <a:pt x="1447" y="1587"/>
                  </a:lnTo>
                  <a:lnTo>
                    <a:pt x="1449" y="1795"/>
                  </a:lnTo>
                  <a:lnTo>
                    <a:pt x="1450" y="1811"/>
                  </a:lnTo>
                  <a:lnTo>
                    <a:pt x="1450" y="1791"/>
                  </a:lnTo>
                  <a:lnTo>
                    <a:pt x="1450" y="1784"/>
                  </a:lnTo>
                  <a:lnTo>
                    <a:pt x="1450" y="1772"/>
                  </a:lnTo>
                  <a:lnTo>
                    <a:pt x="1452" y="1549"/>
                  </a:lnTo>
                  <a:lnTo>
                    <a:pt x="1456" y="705"/>
                  </a:lnTo>
                  <a:lnTo>
                    <a:pt x="1458" y="93"/>
                  </a:lnTo>
                  <a:lnTo>
                    <a:pt x="1458" y="24"/>
                  </a:lnTo>
                  <a:lnTo>
                    <a:pt x="1458" y="108"/>
                  </a:lnTo>
                  <a:lnTo>
                    <a:pt x="1459" y="141"/>
                  </a:lnTo>
                  <a:lnTo>
                    <a:pt x="1459" y="192"/>
                  </a:lnTo>
                  <a:lnTo>
                    <a:pt x="1461" y="778"/>
                  </a:lnTo>
                  <a:lnTo>
                    <a:pt x="1464" y="1587"/>
                  </a:lnTo>
                  <a:lnTo>
                    <a:pt x="1466" y="1795"/>
                  </a:lnTo>
                  <a:lnTo>
                    <a:pt x="1467" y="1811"/>
                  </a:lnTo>
                  <a:lnTo>
                    <a:pt x="1467" y="1791"/>
                  </a:lnTo>
                  <a:lnTo>
                    <a:pt x="1468" y="1784"/>
                  </a:lnTo>
                  <a:lnTo>
                    <a:pt x="1468" y="1772"/>
                  </a:lnTo>
                  <a:lnTo>
                    <a:pt x="1470" y="1549"/>
                  </a:lnTo>
                  <a:lnTo>
                    <a:pt x="1472" y="1192"/>
                  </a:lnTo>
                  <a:lnTo>
                    <a:pt x="1473" y="705"/>
                  </a:lnTo>
                  <a:lnTo>
                    <a:pt x="1475" y="93"/>
                  </a:lnTo>
                  <a:lnTo>
                    <a:pt x="1476" y="24"/>
                  </a:lnTo>
                  <a:lnTo>
                    <a:pt x="1476" y="108"/>
                  </a:lnTo>
                  <a:lnTo>
                    <a:pt x="1476" y="141"/>
                  </a:lnTo>
                  <a:lnTo>
                    <a:pt x="1476" y="192"/>
                  </a:lnTo>
                  <a:lnTo>
                    <a:pt x="1478" y="778"/>
                  </a:lnTo>
                  <a:lnTo>
                    <a:pt x="1482" y="1587"/>
                  </a:lnTo>
                  <a:lnTo>
                    <a:pt x="1484" y="1795"/>
                  </a:lnTo>
                  <a:lnTo>
                    <a:pt x="1484" y="1811"/>
                  </a:lnTo>
                  <a:lnTo>
                    <a:pt x="1484" y="1791"/>
                  </a:lnTo>
                  <a:lnTo>
                    <a:pt x="1485" y="1784"/>
                  </a:lnTo>
                  <a:lnTo>
                    <a:pt x="1485" y="1772"/>
                  </a:lnTo>
                  <a:lnTo>
                    <a:pt x="1487" y="1549"/>
                  </a:lnTo>
                  <a:lnTo>
                    <a:pt x="1489" y="1192"/>
                  </a:lnTo>
                  <a:lnTo>
                    <a:pt x="1490" y="705"/>
                  </a:lnTo>
                  <a:lnTo>
                    <a:pt x="1492" y="93"/>
                  </a:lnTo>
                  <a:lnTo>
                    <a:pt x="1493" y="24"/>
                  </a:lnTo>
                  <a:lnTo>
                    <a:pt x="1493" y="108"/>
                  </a:lnTo>
                  <a:lnTo>
                    <a:pt x="1494" y="141"/>
                  </a:lnTo>
                  <a:lnTo>
                    <a:pt x="1494" y="192"/>
                  </a:lnTo>
                  <a:lnTo>
                    <a:pt x="1496" y="778"/>
                  </a:lnTo>
                  <a:lnTo>
                    <a:pt x="1499" y="1587"/>
                  </a:lnTo>
                  <a:lnTo>
                    <a:pt x="1501" y="1795"/>
                  </a:lnTo>
                  <a:lnTo>
                    <a:pt x="1502" y="1811"/>
                  </a:lnTo>
                  <a:lnTo>
                    <a:pt x="1502" y="1791"/>
                  </a:lnTo>
                  <a:lnTo>
                    <a:pt x="1502" y="1784"/>
                  </a:lnTo>
                  <a:lnTo>
                    <a:pt x="1502" y="1772"/>
                  </a:lnTo>
                  <a:lnTo>
                    <a:pt x="1504" y="1549"/>
                  </a:lnTo>
                  <a:lnTo>
                    <a:pt x="1506" y="1192"/>
                  </a:lnTo>
                  <a:lnTo>
                    <a:pt x="1508" y="705"/>
                  </a:lnTo>
                  <a:lnTo>
                    <a:pt x="1510" y="93"/>
                  </a:lnTo>
                  <a:lnTo>
                    <a:pt x="1510" y="24"/>
                  </a:lnTo>
                  <a:lnTo>
                    <a:pt x="1510" y="108"/>
                  </a:lnTo>
                  <a:lnTo>
                    <a:pt x="1511" y="141"/>
                  </a:lnTo>
                  <a:lnTo>
                    <a:pt x="1511" y="192"/>
                  </a:lnTo>
                  <a:lnTo>
                    <a:pt x="1513" y="778"/>
                  </a:lnTo>
                  <a:lnTo>
                    <a:pt x="1515" y="1248"/>
                  </a:lnTo>
                  <a:lnTo>
                    <a:pt x="1517" y="1587"/>
                  </a:lnTo>
                  <a:lnTo>
                    <a:pt x="1518" y="1795"/>
                  </a:lnTo>
                  <a:lnTo>
                    <a:pt x="1519" y="1811"/>
                  </a:lnTo>
                  <a:lnTo>
                    <a:pt x="1519" y="1800"/>
                  </a:lnTo>
                  <a:lnTo>
                    <a:pt x="1520" y="1791"/>
                  </a:lnTo>
                  <a:lnTo>
                    <a:pt x="1520" y="1772"/>
                  </a:lnTo>
                  <a:lnTo>
                    <a:pt x="1522" y="1549"/>
                  </a:lnTo>
                  <a:lnTo>
                    <a:pt x="1524" y="1192"/>
                  </a:lnTo>
                  <a:lnTo>
                    <a:pt x="1526" y="705"/>
                  </a:lnTo>
                  <a:lnTo>
                    <a:pt x="1527" y="93"/>
                  </a:lnTo>
                  <a:lnTo>
                    <a:pt x="1528" y="24"/>
                  </a:lnTo>
                  <a:lnTo>
                    <a:pt x="1528" y="68"/>
                  </a:lnTo>
                  <a:lnTo>
                    <a:pt x="1528" y="108"/>
                  </a:lnTo>
                  <a:lnTo>
                    <a:pt x="1528" y="192"/>
                  </a:lnTo>
                  <a:lnTo>
                    <a:pt x="1530" y="778"/>
                  </a:lnTo>
                  <a:lnTo>
                    <a:pt x="1532" y="1248"/>
                  </a:lnTo>
                  <a:lnTo>
                    <a:pt x="1534" y="1587"/>
                  </a:lnTo>
                  <a:lnTo>
                    <a:pt x="1536" y="1795"/>
                  </a:lnTo>
                  <a:lnTo>
                    <a:pt x="1536" y="1811"/>
                  </a:lnTo>
                  <a:lnTo>
                    <a:pt x="1536" y="1800"/>
                  </a:lnTo>
                  <a:lnTo>
                    <a:pt x="1537" y="1791"/>
                  </a:lnTo>
                  <a:lnTo>
                    <a:pt x="1537" y="1772"/>
                  </a:lnTo>
                  <a:lnTo>
                    <a:pt x="1539" y="1549"/>
                  </a:lnTo>
                  <a:lnTo>
                    <a:pt x="1541" y="1192"/>
                  </a:lnTo>
                  <a:lnTo>
                    <a:pt x="1543" y="705"/>
                  </a:lnTo>
                  <a:lnTo>
                    <a:pt x="1544" y="93"/>
                  </a:lnTo>
                  <a:lnTo>
                    <a:pt x="1545" y="24"/>
                  </a:lnTo>
                  <a:lnTo>
                    <a:pt x="1545" y="68"/>
                  </a:lnTo>
                  <a:lnTo>
                    <a:pt x="1546" y="108"/>
                  </a:lnTo>
                  <a:lnTo>
                    <a:pt x="1546" y="192"/>
                  </a:lnTo>
                  <a:lnTo>
                    <a:pt x="1548" y="778"/>
                  </a:lnTo>
                  <a:lnTo>
                    <a:pt x="1550" y="1248"/>
                  </a:lnTo>
                  <a:lnTo>
                    <a:pt x="1552" y="1587"/>
                  </a:lnTo>
                  <a:lnTo>
                    <a:pt x="1553" y="1795"/>
                  </a:lnTo>
                  <a:lnTo>
                    <a:pt x="1554" y="1811"/>
                  </a:lnTo>
                  <a:lnTo>
                    <a:pt x="1554" y="1800"/>
                  </a:lnTo>
                  <a:lnTo>
                    <a:pt x="1554" y="1791"/>
                  </a:lnTo>
                  <a:lnTo>
                    <a:pt x="1554" y="1772"/>
                  </a:lnTo>
                  <a:lnTo>
                    <a:pt x="1556" y="1549"/>
                  </a:lnTo>
                  <a:lnTo>
                    <a:pt x="1558" y="1192"/>
                  </a:lnTo>
                  <a:lnTo>
                    <a:pt x="1560" y="705"/>
                  </a:lnTo>
                  <a:lnTo>
                    <a:pt x="1562" y="93"/>
                  </a:lnTo>
                  <a:lnTo>
                    <a:pt x="1562" y="24"/>
                  </a:lnTo>
                  <a:lnTo>
                    <a:pt x="1562" y="68"/>
                  </a:lnTo>
                  <a:lnTo>
                    <a:pt x="1563" y="108"/>
                  </a:lnTo>
                  <a:lnTo>
                    <a:pt x="1563" y="192"/>
                  </a:lnTo>
                  <a:lnTo>
                    <a:pt x="1565" y="778"/>
                  </a:lnTo>
                  <a:lnTo>
                    <a:pt x="1567" y="1248"/>
                  </a:lnTo>
                  <a:lnTo>
                    <a:pt x="1569" y="1587"/>
                  </a:lnTo>
                  <a:lnTo>
                    <a:pt x="1570" y="1795"/>
                  </a:lnTo>
                  <a:lnTo>
                    <a:pt x="1571" y="1811"/>
                  </a:lnTo>
                  <a:lnTo>
                    <a:pt x="1571" y="1800"/>
                  </a:lnTo>
                  <a:lnTo>
                    <a:pt x="1572" y="1791"/>
                  </a:lnTo>
                  <a:lnTo>
                    <a:pt x="1572" y="1772"/>
                  </a:lnTo>
                  <a:lnTo>
                    <a:pt x="1574" y="1549"/>
                  </a:lnTo>
                  <a:lnTo>
                    <a:pt x="1576" y="1192"/>
                  </a:lnTo>
                  <a:lnTo>
                    <a:pt x="1578" y="705"/>
                  </a:lnTo>
                  <a:lnTo>
                    <a:pt x="1579" y="93"/>
                  </a:lnTo>
                  <a:lnTo>
                    <a:pt x="1580" y="24"/>
                  </a:lnTo>
                  <a:lnTo>
                    <a:pt x="1580" y="68"/>
                  </a:lnTo>
                  <a:lnTo>
                    <a:pt x="1580" y="108"/>
                  </a:lnTo>
                  <a:lnTo>
                    <a:pt x="1580" y="192"/>
                  </a:lnTo>
                  <a:lnTo>
                    <a:pt x="1582" y="778"/>
                  </a:lnTo>
                  <a:lnTo>
                    <a:pt x="1584" y="1248"/>
                  </a:lnTo>
                  <a:lnTo>
                    <a:pt x="1586" y="1587"/>
                  </a:lnTo>
                  <a:lnTo>
                    <a:pt x="1588" y="1795"/>
                  </a:lnTo>
                  <a:lnTo>
                    <a:pt x="1588" y="1811"/>
                  </a:lnTo>
                  <a:lnTo>
                    <a:pt x="1588" y="1800"/>
                  </a:lnTo>
                  <a:lnTo>
                    <a:pt x="1589" y="1791"/>
                  </a:lnTo>
                  <a:lnTo>
                    <a:pt x="1589" y="1772"/>
                  </a:lnTo>
                  <a:lnTo>
                    <a:pt x="1591" y="1549"/>
                  </a:lnTo>
                  <a:lnTo>
                    <a:pt x="1593" y="1192"/>
                  </a:lnTo>
                  <a:lnTo>
                    <a:pt x="1595" y="705"/>
                  </a:lnTo>
                  <a:lnTo>
                    <a:pt x="1597" y="93"/>
                  </a:lnTo>
                  <a:lnTo>
                    <a:pt x="1597" y="24"/>
                  </a:lnTo>
                  <a:lnTo>
                    <a:pt x="1597" y="68"/>
                  </a:lnTo>
                  <a:lnTo>
                    <a:pt x="1598" y="108"/>
                  </a:lnTo>
                  <a:lnTo>
                    <a:pt x="1598" y="192"/>
                  </a:lnTo>
                  <a:lnTo>
                    <a:pt x="1600" y="778"/>
                  </a:lnTo>
                  <a:lnTo>
                    <a:pt x="1602" y="1248"/>
                  </a:lnTo>
                  <a:lnTo>
                    <a:pt x="1604" y="1587"/>
                  </a:lnTo>
                  <a:lnTo>
                    <a:pt x="1606" y="1795"/>
                  </a:lnTo>
                  <a:lnTo>
                    <a:pt x="1606" y="1811"/>
                  </a:lnTo>
                  <a:lnTo>
                    <a:pt x="1606" y="1800"/>
                  </a:lnTo>
                  <a:lnTo>
                    <a:pt x="1606" y="1772"/>
                  </a:lnTo>
                  <a:lnTo>
                    <a:pt x="1608" y="1549"/>
                  </a:lnTo>
                  <a:lnTo>
                    <a:pt x="1610" y="1192"/>
                  </a:lnTo>
                  <a:lnTo>
                    <a:pt x="1612" y="705"/>
                  </a:lnTo>
                  <a:lnTo>
                    <a:pt x="1614" y="93"/>
                  </a:lnTo>
                  <a:lnTo>
                    <a:pt x="1614" y="24"/>
                  </a:lnTo>
                  <a:lnTo>
                    <a:pt x="1615" y="68"/>
                  </a:lnTo>
                  <a:lnTo>
                    <a:pt x="1615" y="192"/>
                  </a:lnTo>
                  <a:lnTo>
                    <a:pt x="1617" y="778"/>
                  </a:lnTo>
                  <a:lnTo>
                    <a:pt x="1619" y="1248"/>
                  </a:lnTo>
                  <a:lnTo>
                    <a:pt x="1621" y="1587"/>
                  </a:lnTo>
                  <a:lnTo>
                    <a:pt x="1623" y="1795"/>
                  </a:lnTo>
                  <a:lnTo>
                    <a:pt x="1623" y="1811"/>
                  </a:lnTo>
                  <a:lnTo>
                    <a:pt x="1624" y="1800"/>
                  </a:lnTo>
                  <a:lnTo>
                    <a:pt x="1624" y="1772"/>
                  </a:lnTo>
                  <a:lnTo>
                    <a:pt x="1626" y="1549"/>
                  </a:lnTo>
                  <a:lnTo>
                    <a:pt x="1628" y="1192"/>
                  </a:lnTo>
                  <a:lnTo>
                    <a:pt x="1630" y="705"/>
                  </a:lnTo>
                  <a:lnTo>
                    <a:pt x="1632" y="93"/>
                  </a:lnTo>
                  <a:lnTo>
                    <a:pt x="1632" y="24"/>
                  </a:lnTo>
                  <a:lnTo>
                    <a:pt x="1632" y="68"/>
                  </a:lnTo>
                  <a:lnTo>
                    <a:pt x="1632" y="192"/>
                  </a:lnTo>
                  <a:lnTo>
                    <a:pt x="1634" y="778"/>
                  </a:lnTo>
                  <a:lnTo>
                    <a:pt x="1636" y="1248"/>
                  </a:lnTo>
                  <a:lnTo>
                    <a:pt x="1638" y="1587"/>
                  </a:lnTo>
                  <a:lnTo>
                    <a:pt x="1640" y="1795"/>
                  </a:lnTo>
                  <a:lnTo>
                    <a:pt x="1640" y="1811"/>
                  </a:lnTo>
                  <a:lnTo>
                    <a:pt x="1641" y="1800"/>
                  </a:lnTo>
                  <a:lnTo>
                    <a:pt x="1641" y="1772"/>
                  </a:lnTo>
                  <a:lnTo>
                    <a:pt x="1643" y="1549"/>
                  </a:lnTo>
                  <a:lnTo>
                    <a:pt x="1645" y="1192"/>
                  </a:lnTo>
                  <a:lnTo>
                    <a:pt x="1647" y="705"/>
                  </a:lnTo>
                  <a:lnTo>
                    <a:pt x="1649" y="93"/>
                  </a:lnTo>
                  <a:lnTo>
                    <a:pt x="1649" y="24"/>
                  </a:lnTo>
                  <a:lnTo>
                    <a:pt x="1650" y="68"/>
                  </a:lnTo>
                  <a:lnTo>
                    <a:pt x="1650" y="192"/>
                  </a:lnTo>
                  <a:lnTo>
                    <a:pt x="1652" y="778"/>
                  </a:lnTo>
                  <a:lnTo>
                    <a:pt x="1654" y="1248"/>
                  </a:lnTo>
                  <a:lnTo>
                    <a:pt x="1656" y="1587"/>
                  </a:lnTo>
                  <a:lnTo>
                    <a:pt x="1658" y="1795"/>
                  </a:lnTo>
                  <a:lnTo>
                    <a:pt x="1658" y="1811"/>
                  </a:lnTo>
                  <a:lnTo>
                    <a:pt x="1658" y="1800"/>
                  </a:lnTo>
                  <a:lnTo>
                    <a:pt x="1658" y="1772"/>
                  </a:lnTo>
                  <a:lnTo>
                    <a:pt x="1660" y="1549"/>
                  </a:lnTo>
                  <a:lnTo>
                    <a:pt x="1662" y="1192"/>
                  </a:lnTo>
                  <a:lnTo>
                    <a:pt x="1664" y="705"/>
                  </a:lnTo>
                  <a:lnTo>
                    <a:pt x="1666" y="93"/>
                  </a:lnTo>
                  <a:lnTo>
                    <a:pt x="1666" y="24"/>
                  </a:lnTo>
                  <a:lnTo>
                    <a:pt x="1667" y="102"/>
                  </a:lnTo>
                  <a:lnTo>
                    <a:pt x="1667" y="192"/>
                  </a:lnTo>
                  <a:lnTo>
                    <a:pt x="1669" y="778"/>
                  </a:lnTo>
                  <a:lnTo>
                    <a:pt x="1671" y="1248"/>
                  </a:lnTo>
                  <a:lnTo>
                    <a:pt x="1673" y="1587"/>
                  </a:lnTo>
                  <a:lnTo>
                    <a:pt x="1675" y="1795"/>
                  </a:lnTo>
                  <a:lnTo>
                    <a:pt x="1675" y="1811"/>
                  </a:lnTo>
                  <a:lnTo>
                    <a:pt x="1676" y="1794"/>
                  </a:lnTo>
                  <a:lnTo>
                    <a:pt x="1676" y="1774"/>
                  </a:lnTo>
                  <a:lnTo>
                    <a:pt x="1678" y="1557"/>
                  </a:lnTo>
                  <a:lnTo>
                    <a:pt x="1680" y="1209"/>
                  </a:lnTo>
                  <a:lnTo>
                    <a:pt x="1682" y="731"/>
                  </a:lnTo>
                  <a:lnTo>
                    <a:pt x="1684" y="129"/>
                  </a:lnTo>
                  <a:lnTo>
                    <a:pt x="1684" y="61"/>
                  </a:lnTo>
                  <a:lnTo>
                    <a:pt x="1684" y="137"/>
                  </a:lnTo>
                  <a:lnTo>
                    <a:pt x="1684" y="224"/>
                  </a:lnTo>
                  <a:lnTo>
                    <a:pt x="1686" y="792"/>
                  </a:lnTo>
                  <a:lnTo>
                    <a:pt x="1688" y="1247"/>
                  </a:lnTo>
                  <a:lnTo>
                    <a:pt x="1690" y="1577"/>
                  </a:lnTo>
                  <a:lnTo>
                    <a:pt x="1692" y="1780"/>
                  </a:lnTo>
                  <a:lnTo>
                    <a:pt x="1692" y="1796"/>
                  </a:lnTo>
                  <a:lnTo>
                    <a:pt x="1693" y="1778"/>
                  </a:lnTo>
                  <a:lnTo>
                    <a:pt x="1693" y="1757"/>
                  </a:lnTo>
                  <a:lnTo>
                    <a:pt x="1695" y="1539"/>
                  </a:lnTo>
                  <a:lnTo>
                    <a:pt x="1697" y="1191"/>
                  </a:lnTo>
                  <a:lnTo>
                    <a:pt x="1699" y="716"/>
                  </a:lnTo>
                  <a:lnTo>
                    <a:pt x="1701" y="121"/>
                  </a:lnTo>
                  <a:lnTo>
                    <a:pt x="1701" y="43"/>
                  </a:lnTo>
                  <a:lnTo>
                    <a:pt x="1701" y="54"/>
                  </a:lnTo>
                  <a:lnTo>
                    <a:pt x="1702" y="129"/>
                  </a:lnTo>
                  <a:lnTo>
                    <a:pt x="1702" y="217"/>
                  </a:lnTo>
                  <a:lnTo>
                    <a:pt x="1704" y="787"/>
                  </a:lnTo>
                  <a:lnTo>
                    <a:pt x="1706" y="1245"/>
                  </a:lnTo>
                  <a:lnTo>
                    <a:pt x="1708" y="1576"/>
                  </a:lnTo>
                  <a:lnTo>
                    <a:pt x="1710" y="1780"/>
                  </a:lnTo>
                  <a:lnTo>
                    <a:pt x="1710" y="1796"/>
                  </a:lnTo>
                  <a:lnTo>
                    <a:pt x="1710" y="1778"/>
                  </a:lnTo>
                  <a:lnTo>
                    <a:pt x="1710" y="1758"/>
                  </a:lnTo>
                  <a:lnTo>
                    <a:pt x="1712" y="1541"/>
                  </a:lnTo>
                  <a:lnTo>
                    <a:pt x="1714" y="1193"/>
                  </a:lnTo>
                  <a:lnTo>
                    <a:pt x="1716" y="721"/>
                  </a:lnTo>
                  <a:lnTo>
                    <a:pt x="1718" y="128"/>
                  </a:lnTo>
                  <a:lnTo>
                    <a:pt x="1718" y="61"/>
                  </a:lnTo>
                  <a:lnTo>
                    <a:pt x="1718" y="62"/>
                  </a:lnTo>
                  <a:lnTo>
                    <a:pt x="1719" y="139"/>
                  </a:lnTo>
                  <a:lnTo>
                    <a:pt x="1719" y="227"/>
                  </a:lnTo>
                  <a:lnTo>
                    <a:pt x="1721" y="803"/>
                  </a:lnTo>
                  <a:lnTo>
                    <a:pt x="1723" y="1263"/>
                  </a:lnTo>
                  <a:lnTo>
                    <a:pt x="1725" y="1595"/>
                  </a:lnTo>
                  <a:lnTo>
                    <a:pt x="1727" y="1796"/>
                  </a:lnTo>
                  <a:lnTo>
                    <a:pt x="1727" y="1811"/>
                  </a:lnTo>
                  <a:lnTo>
                    <a:pt x="1728" y="1793"/>
                  </a:lnTo>
                  <a:lnTo>
                    <a:pt x="1728" y="1772"/>
                  </a:lnTo>
                  <a:lnTo>
                    <a:pt x="1730" y="1549"/>
                  </a:lnTo>
                  <a:lnTo>
                    <a:pt x="1732" y="1192"/>
                  </a:lnTo>
                  <a:lnTo>
                    <a:pt x="1734" y="705"/>
                  </a:lnTo>
                  <a:lnTo>
                    <a:pt x="1736" y="93"/>
                  </a:lnTo>
                  <a:lnTo>
                    <a:pt x="1736" y="24"/>
                  </a:lnTo>
                  <a:lnTo>
                    <a:pt x="1736" y="24"/>
                  </a:lnTo>
                  <a:lnTo>
                    <a:pt x="1736" y="192"/>
                  </a:lnTo>
                  <a:lnTo>
                    <a:pt x="1738" y="778"/>
                  </a:lnTo>
                  <a:lnTo>
                    <a:pt x="1740" y="1248"/>
                  </a:lnTo>
                  <a:lnTo>
                    <a:pt x="1742" y="1587"/>
                  </a:lnTo>
                  <a:lnTo>
                    <a:pt x="1744" y="1795"/>
                  </a:lnTo>
                  <a:lnTo>
                    <a:pt x="1744" y="1811"/>
                  </a:lnTo>
                  <a:lnTo>
                    <a:pt x="1745" y="1800"/>
                  </a:lnTo>
                  <a:lnTo>
                    <a:pt x="1745" y="1772"/>
                  </a:lnTo>
                  <a:lnTo>
                    <a:pt x="1747" y="1549"/>
                  </a:lnTo>
                  <a:lnTo>
                    <a:pt x="1749" y="1192"/>
                  </a:lnTo>
                  <a:lnTo>
                    <a:pt x="1751" y="705"/>
                  </a:lnTo>
                  <a:lnTo>
                    <a:pt x="1753" y="93"/>
                  </a:lnTo>
                  <a:lnTo>
                    <a:pt x="1753" y="24"/>
                  </a:lnTo>
                  <a:lnTo>
                    <a:pt x="1754" y="24"/>
                  </a:lnTo>
                  <a:lnTo>
                    <a:pt x="1754" y="192"/>
                  </a:lnTo>
                  <a:lnTo>
                    <a:pt x="1756" y="778"/>
                  </a:lnTo>
                  <a:lnTo>
                    <a:pt x="1758" y="1248"/>
                  </a:lnTo>
                  <a:lnTo>
                    <a:pt x="1760" y="1587"/>
                  </a:lnTo>
                  <a:lnTo>
                    <a:pt x="1762" y="1795"/>
                  </a:lnTo>
                  <a:lnTo>
                    <a:pt x="1762" y="1811"/>
                  </a:lnTo>
                  <a:lnTo>
                    <a:pt x="1762" y="1800"/>
                  </a:lnTo>
                  <a:lnTo>
                    <a:pt x="1762" y="1772"/>
                  </a:lnTo>
                  <a:lnTo>
                    <a:pt x="1764" y="1549"/>
                  </a:lnTo>
                  <a:lnTo>
                    <a:pt x="1766" y="1192"/>
                  </a:lnTo>
                  <a:lnTo>
                    <a:pt x="1768" y="705"/>
                  </a:lnTo>
                  <a:lnTo>
                    <a:pt x="1770" y="93"/>
                  </a:lnTo>
                  <a:lnTo>
                    <a:pt x="1770" y="24"/>
                  </a:lnTo>
                  <a:lnTo>
                    <a:pt x="1771" y="24"/>
                  </a:lnTo>
                  <a:lnTo>
                    <a:pt x="1771" y="192"/>
                  </a:lnTo>
                  <a:lnTo>
                    <a:pt x="1773" y="778"/>
                  </a:lnTo>
                  <a:lnTo>
                    <a:pt x="1775" y="1248"/>
                  </a:lnTo>
                  <a:lnTo>
                    <a:pt x="1777" y="1587"/>
                  </a:lnTo>
                  <a:lnTo>
                    <a:pt x="1779" y="1795"/>
                  </a:lnTo>
                  <a:lnTo>
                    <a:pt x="1779" y="1811"/>
                  </a:lnTo>
                  <a:lnTo>
                    <a:pt x="1780" y="1800"/>
                  </a:lnTo>
                  <a:lnTo>
                    <a:pt x="1780" y="1772"/>
                  </a:lnTo>
                  <a:lnTo>
                    <a:pt x="1782" y="1549"/>
                  </a:lnTo>
                  <a:lnTo>
                    <a:pt x="1784" y="1192"/>
                  </a:lnTo>
                  <a:lnTo>
                    <a:pt x="1786" y="705"/>
                  </a:lnTo>
                  <a:lnTo>
                    <a:pt x="1788" y="93"/>
                  </a:lnTo>
                  <a:lnTo>
                    <a:pt x="1788" y="24"/>
                  </a:lnTo>
                  <a:lnTo>
                    <a:pt x="1788" y="24"/>
                  </a:lnTo>
                  <a:lnTo>
                    <a:pt x="1788" y="192"/>
                  </a:lnTo>
                  <a:lnTo>
                    <a:pt x="1790" y="778"/>
                  </a:lnTo>
                  <a:lnTo>
                    <a:pt x="1792" y="1248"/>
                  </a:lnTo>
                  <a:lnTo>
                    <a:pt x="1794" y="1587"/>
                  </a:lnTo>
                  <a:lnTo>
                    <a:pt x="1796" y="1795"/>
                  </a:lnTo>
                  <a:lnTo>
                    <a:pt x="1796" y="1811"/>
                  </a:lnTo>
                  <a:lnTo>
                    <a:pt x="1797" y="1800"/>
                  </a:lnTo>
                  <a:lnTo>
                    <a:pt x="1797" y="1772"/>
                  </a:lnTo>
                  <a:lnTo>
                    <a:pt x="1799" y="1549"/>
                  </a:lnTo>
                  <a:lnTo>
                    <a:pt x="1801" y="1192"/>
                  </a:lnTo>
                  <a:lnTo>
                    <a:pt x="1803" y="705"/>
                  </a:lnTo>
                  <a:lnTo>
                    <a:pt x="1805" y="93"/>
                  </a:lnTo>
                  <a:lnTo>
                    <a:pt x="1805" y="24"/>
                  </a:lnTo>
                  <a:lnTo>
                    <a:pt x="1806" y="24"/>
                  </a:lnTo>
                  <a:lnTo>
                    <a:pt x="1806" y="192"/>
                  </a:lnTo>
                  <a:lnTo>
                    <a:pt x="1808" y="778"/>
                  </a:lnTo>
                  <a:lnTo>
                    <a:pt x="1810" y="1248"/>
                  </a:lnTo>
                  <a:lnTo>
                    <a:pt x="1812" y="1587"/>
                  </a:lnTo>
                  <a:lnTo>
                    <a:pt x="1814" y="1795"/>
                  </a:lnTo>
                  <a:lnTo>
                    <a:pt x="1814" y="1811"/>
                  </a:lnTo>
                  <a:lnTo>
                    <a:pt x="1814" y="1800"/>
                  </a:lnTo>
                  <a:lnTo>
                    <a:pt x="1814" y="1772"/>
                  </a:lnTo>
                  <a:lnTo>
                    <a:pt x="1816" y="1549"/>
                  </a:lnTo>
                  <a:lnTo>
                    <a:pt x="1818" y="1192"/>
                  </a:lnTo>
                  <a:lnTo>
                    <a:pt x="1820" y="705"/>
                  </a:lnTo>
                  <a:lnTo>
                    <a:pt x="1822" y="93"/>
                  </a:lnTo>
                  <a:lnTo>
                    <a:pt x="1822" y="24"/>
                  </a:lnTo>
                  <a:lnTo>
                    <a:pt x="1823" y="24"/>
                  </a:lnTo>
                  <a:lnTo>
                    <a:pt x="1823" y="192"/>
                  </a:lnTo>
                  <a:lnTo>
                    <a:pt x="1825" y="778"/>
                  </a:lnTo>
                  <a:lnTo>
                    <a:pt x="1827" y="1248"/>
                  </a:lnTo>
                  <a:lnTo>
                    <a:pt x="1829" y="1587"/>
                  </a:lnTo>
                  <a:lnTo>
                    <a:pt x="1831" y="1795"/>
                  </a:lnTo>
                  <a:lnTo>
                    <a:pt x="1832" y="1811"/>
                  </a:lnTo>
                  <a:lnTo>
                    <a:pt x="1832" y="1772"/>
                  </a:lnTo>
                  <a:lnTo>
                    <a:pt x="1834" y="1549"/>
                  </a:lnTo>
                  <a:lnTo>
                    <a:pt x="1836" y="1192"/>
                  </a:lnTo>
                  <a:lnTo>
                    <a:pt x="1838" y="705"/>
                  </a:lnTo>
                  <a:lnTo>
                    <a:pt x="1840" y="93"/>
                  </a:lnTo>
                  <a:lnTo>
                    <a:pt x="1840" y="24"/>
                  </a:lnTo>
                  <a:lnTo>
                    <a:pt x="1840" y="24"/>
                  </a:lnTo>
                  <a:lnTo>
                    <a:pt x="1840" y="192"/>
                  </a:lnTo>
                  <a:lnTo>
                    <a:pt x="1842" y="778"/>
                  </a:lnTo>
                  <a:lnTo>
                    <a:pt x="1844" y="1248"/>
                  </a:lnTo>
                  <a:lnTo>
                    <a:pt x="1846" y="1587"/>
                  </a:lnTo>
                  <a:lnTo>
                    <a:pt x="1848" y="1795"/>
                  </a:lnTo>
                  <a:lnTo>
                    <a:pt x="1849" y="1811"/>
                  </a:lnTo>
                  <a:lnTo>
                    <a:pt x="1849" y="1778"/>
                  </a:lnTo>
                  <a:lnTo>
                    <a:pt x="1850" y="1772"/>
                  </a:lnTo>
                  <a:lnTo>
                    <a:pt x="1853" y="1192"/>
                  </a:lnTo>
                  <a:lnTo>
                    <a:pt x="1855" y="705"/>
                  </a:lnTo>
                  <a:lnTo>
                    <a:pt x="1857" y="93"/>
                  </a:lnTo>
                  <a:lnTo>
                    <a:pt x="1857" y="24"/>
                  </a:lnTo>
                  <a:lnTo>
                    <a:pt x="1858" y="24"/>
                  </a:lnTo>
                  <a:lnTo>
                    <a:pt x="1858" y="169"/>
                  </a:lnTo>
                  <a:lnTo>
                    <a:pt x="1858" y="192"/>
                  </a:lnTo>
                  <a:lnTo>
                    <a:pt x="1860" y="778"/>
                  </a:lnTo>
                  <a:lnTo>
                    <a:pt x="1862" y="1248"/>
                  </a:lnTo>
                  <a:lnTo>
                    <a:pt x="1864" y="1587"/>
                  </a:lnTo>
                  <a:lnTo>
                    <a:pt x="1866" y="1795"/>
                  </a:lnTo>
                  <a:lnTo>
                    <a:pt x="1866" y="1811"/>
                  </a:lnTo>
                  <a:lnTo>
                    <a:pt x="1866" y="1778"/>
                  </a:lnTo>
                  <a:lnTo>
                    <a:pt x="1867" y="1772"/>
                  </a:lnTo>
                  <a:lnTo>
                    <a:pt x="1870" y="1192"/>
                  </a:lnTo>
                  <a:lnTo>
                    <a:pt x="1872" y="705"/>
                  </a:lnTo>
                  <a:lnTo>
                    <a:pt x="1874" y="93"/>
                  </a:lnTo>
                  <a:lnTo>
                    <a:pt x="1874" y="24"/>
                  </a:lnTo>
                  <a:lnTo>
                    <a:pt x="1875" y="24"/>
                  </a:lnTo>
                  <a:lnTo>
                    <a:pt x="1875" y="169"/>
                  </a:lnTo>
                  <a:lnTo>
                    <a:pt x="1876" y="192"/>
                  </a:lnTo>
                  <a:lnTo>
                    <a:pt x="1877" y="778"/>
                  </a:lnTo>
                  <a:lnTo>
                    <a:pt x="1879" y="1248"/>
                  </a:lnTo>
                  <a:lnTo>
                    <a:pt x="1881" y="1587"/>
                  </a:lnTo>
                  <a:lnTo>
                    <a:pt x="1883" y="1795"/>
                  </a:lnTo>
                  <a:lnTo>
                    <a:pt x="1884" y="1811"/>
                  </a:lnTo>
                  <a:lnTo>
                    <a:pt x="1884" y="1778"/>
                  </a:lnTo>
                  <a:lnTo>
                    <a:pt x="1884" y="1772"/>
                  </a:lnTo>
                  <a:lnTo>
                    <a:pt x="1888" y="1192"/>
                  </a:lnTo>
                  <a:lnTo>
                    <a:pt x="1890" y="705"/>
                  </a:lnTo>
                  <a:lnTo>
                    <a:pt x="1892" y="93"/>
                  </a:lnTo>
                  <a:lnTo>
                    <a:pt x="1892" y="24"/>
                  </a:lnTo>
                  <a:lnTo>
                    <a:pt x="1892" y="24"/>
                  </a:lnTo>
                  <a:lnTo>
                    <a:pt x="1892" y="169"/>
                  </a:lnTo>
                  <a:lnTo>
                    <a:pt x="1893" y="192"/>
                  </a:lnTo>
                  <a:lnTo>
                    <a:pt x="1894" y="778"/>
                  </a:lnTo>
                  <a:lnTo>
                    <a:pt x="1896" y="1248"/>
                  </a:lnTo>
                  <a:lnTo>
                    <a:pt x="1898" y="1587"/>
                  </a:lnTo>
                  <a:lnTo>
                    <a:pt x="1900" y="1795"/>
                  </a:lnTo>
                  <a:lnTo>
                    <a:pt x="1901" y="1811"/>
                  </a:lnTo>
                  <a:lnTo>
                    <a:pt x="1901" y="1781"/>
                  </a:lnTo>
                  <a:lnTo>
                    <a:pt x="1902" y="1778"/>
                  </a:lnTo>
                  <a:lnTo>
                    <a:pt x="1902" y="1772"/>
                  </a:lnTo>
                  <a:lnTo>
                    <a:pt x="1905" y="1192"/>
                  </a:lnTo>
                  <a:lnTo>
                    <a:pt x="1907" y="705"/>
                  </a:lnTo>
                  <a:lnTo>
                    <a:pt x="1909" y="93"/>
                  </a:lnTo>
                  <a:lnTo>
                    <a:pt x="1909" y="24"/>
                  </a:lnTo>
                  <a:lnTo>
                    <a:pt x="1910" y="24"/>
                  </a:lnTo>
                  <a:lnTo>
                    <a:pt x="1910" y="157"/>
                  </a:lnTo>
                  <a:lnTo>
                    <a:pt x="1910" y="169"/>
                  </a:lnTo>
                  <a:lnTo>
                    <a:pt x="1910" y="192"/>
                  </a:lnTo>
                  <a:lnTo>
                    <a:pt x="1912" y="778"/>
                  </a:lnTo>
                  <a:lnTo>
                    <a:pt x="1914" y="1248"/>
                  </a:lnTo>
                  <a:lnTo>
                    <a:pt x="1916" y="1587"/>
                  </a:lnTo>
                  <a:lnTo>
                    <a:pt x="1918" y="1795"/>
                  </a:lnTo>
                  <a:lnTo>
                    <a:pt x="1918" y="1811"/>
                  </a:lnTo>
                  <a:lnTo>
                    <a:pt x="1918" y="1781"/>
                  </a:lnTo>
                  <a:lnTo>
                    <a:pt x="1919" y="1778"/>
                  </a:lnTo>
                  <a:lnTo>
                    <a:pt x="1919" y="1772"/>
                  </a:lnTo>
                  <a:lnTo>
                    <a:pt x="1922" y="1192"/>
                  </a:lnTo>
                  <a:lnTo>
                    <a:pt x="1924" y="705"/>
                  </a:lnTo>
                  <a:lnTo>
                    <a:pt x="1926" y="93"/>
                  </a:lnTo>
                  <a:lnTo>
                    <a:pt x="1927" y="24"/>
                  </a:lnTo>
                  <a:lnTo>
                    <a:pt x="1927" y="141"/>
                  </a:lnTo>
                  <a:lnTo>
                    <a:pt x="1928" y="157"/>
                  </a:lnTo>
                  <a:lnTo>
                    <a:pt x="1928" y="192"/>
                  </a:lnTo>
                  <a:lnTo>
                    <a:pt x="1930" y="778"/>
                  </a:lnTo>
                  <a:lnTo>
                    <a:pt x="1931" y="1248"/>
                  </a:lnTo>
                  <a:lnTo>
                    <a:pt x="1933" y="1587"/>
                  </a:lnTo>
                  <a:lnTo>
                    <a:pt x="1935" y="1795"/>
                  </a:lnTo>
                  <a:lnTo>
                    <a:pt x="1936" y="1811"/>
                  </a:lnTo>
                  <a:lnTo>
                    <a:pt x="1936" y="1784"/>
                  </a:lnTo>
                  <a:lnTo>
                    <a:pt x="1936" y="1781"/>
                  </a:lnTo>
                  <a:lnTo>
                    <a:pt x="1936" y="1772"/>
                  </a:lnTo>
                  <a:lnTo>
                    <a:pt x="1938" y="1549"/>
                  </a:lnTo>
                  <a:lnTo>
                    <a:pt x="1942" y="705"/>
                  </a:lnTo>
                  <a:lnTo>
                    <a:pt x="1944" y="93"/>
                  </a:lnTo>
                  <a:lnTo>
                    <a:pt x="1944" y="24"/>
                  </a:lnTo>
                  <a:lnTo>
                    <a:pt x="1944" y="141"/>
                  </a:lnTo>
                  <a:lnTo>
                    <a:pt x="1945" y="157"/>
                  </a:lnTo>
                  <a:lnTo>
                    <a:pt x="1945" y="192"/>
                  </a:lnTo>
                  <a:lnTo>
                    <a:pt x="1947" y="778"/>
                  </a:lnTo>
                  <a:lnTo>
                    <a:pt x="1948" y="1248"/>
                  </a:lnTo>
                  <a:lnTo>
                    <a:pt x="1950" y="1587"/>
                  </a:lnTo>
                  <a:lnTo>
                    <a:pt x="1952" y="1795"/>
                  </a:lnTo>
                  <a:lnTo>
                    <a:pt x="1953" y="1811"/>
                  </a:lnTo>
                  <a:lnTo>
                    <a:pt x="1953" y="1784"/>
                  </a:lnTo>
                  <a:lnTo>
                    <a:pt x="1954" y="1781"/>
                  </a:lnTo>
                  <a:lnTo>
                    <a:pt x="1954" y="1772"/>
                  </a:lnTo>
                  <a:lnTo>
                    <a:pt x="1956" y="1549"/>
                  </a:lnTo>
                  <a:lnTo>
                    <a:pt x="1959" y="705"/>
                  </a:lnTo>
                  <a:lnTo>
                    <a:pt x="1961" y="93"/>
                  </a:lnTo>
                  <a:lnTo>
                    <a:pt x="1962" y="24"/>
                  </a:lnTo>
                  <a:lnTo>
                    <a:pt x="1962" y="108"/>
                  </a:lnTo>
                  <a:lnTo>
                    <a:pt x="1962" y="141"/>
                  </a:lnTo>
                  <a:lnTo>
                    <a:pt x="1962" y="192"/>
                  </a:lnTo>
                  <a:lnTo>
                    <a:pt x="1964" y="778"/>
                  </a:lnTo>
                  <a:lnTo>
                    <a:pt x="1966" y="1248"/>
                  </a:lnTo>
                  <a:lnTo>
                    <a:pt x="1968" y="1587"/>
                  </a:lnTo>
                  <a:lnTo>
                    <a:pt x="1970" y="1795"/>
                  </a:lnTo>
                  <a:lnTo>
                    <a:pt x="1970" y="1811"/>
                  </a:lnTo>
                  <a:lnTo>
                    <a:pt x="1970" y="1791"/>
                  </a:lnTo>
                  <a:lnTo>
                    <a:pt x="1971" y="1784"/>
                  </a:lnTo>
                  <a:lnTo>
                    <a:pt x="1971" y="1772"/>
                  </a:lnTo>
                  <a:lnTo>
                    <a:pt x="1973" y="1549"/>
                  </a:lnTo>
                  <a:lnTo>
                    <a:pt x="1976" y="705"/>
                  </a:lnTo>
                  <a:lnTo>
                    <a:pt x="1978" y="93"/>
                  </a:lnTo>
                  <a:lnTo>
                    <a:pt x="1979" y="24"/>
                  </a:lnTo>
                  <a:lnTo>
                    <a:pt x="1979" y="108"/>
                  </a:lnTo>
                  <a:lnTo>
                    <a:pt x="1980" y="141"/>
                  </a:lnTo>
                  <a:lnTo>
                    <a:pt x="1980" y="192"/>
                  </a:lnTo>
                  <a:lnTo>
                    <a:pt x="1982" y="778"/>
                  </a:lnTo>
                  <a:lnTo>
                    <a:pt x="1985" y="1587"/>
                  </a:lnTo>
                  <a:lnTo>
                    <a:pt x="1987" y="1795"/>
                  </a:lnTo>
                  <a:lnTo>
                    <a:pt x="1988" y="1811"/>
                  </a:lnTo>
                  <a:lnTo>
                    <a:pt x="1988" y="1791"/>
                  </a:lnTo>
                  <a:lnTo>
                    <a:pt x="1988" y="1784"/>
                  </a:lnTo>
                  <a:lnTo>
                    <a:pt x="1988" y="1772"/>
                  </a:lnTo>
                  <a:lnTo>
                    <a:pt x="1990" y="1549"/>
                  </a:lnTo>
                  <a:lnTo>
                    <a:pt x="1992" y="1192"/>
                  </a:lnTo>
                  <a:lnTo>
                    <a:pt x="1994" y="705"/>
                  </a:lnTo>
                  <a:lnTo>
                    <a:pt x="1996" y="93"/>
                  </a:lnTo>
                  <a:lnTo>
                    <a:pt x="1996" y="24"/>
                  </a:lnTo>
                  <a:lnTo>
                    <a:pt x="1996" y="108"/>
                  </a:lnTo>
                  <a:lnTo>
                    <a:pt x="1997" y="141"/>
                  </a:lnTo>
                  <a:lnTo>
                    <a:pt x="1997" y="192"/>
                  </a:lnTo>
                  <a:lnTo>
                    <a:pt x="1999" y="778"/>
                  </a:lnTo>
                  <a:lnTo>
                    <a:pt x="2002" y="1587"/>
                  </a:lnTo>
                  <a:lnTo>
                    <a:pt x="2004" y="1795"/>
                  </a:lnTo>
                  <a:lnTo>
                    <a:pt x="2005" y="1811"/>
                  </a:lnTo>
                  <a:lnTo>
                    <a:pt x="2005" y="1791"/>
                  </a:lnTo>
                  <a:lnTo>
                    <a:pt x="2006" y="1784"/>
                  </a:lnTo>
                  <a:lnTo>
                    <a:pt x="2006" y="1772"/>
                  </a:lnTo>
                  <a:lnTo>
                    <a:pt x="2008" y="1549"/>
                  </a:lnTo>
                  <a:lnTo>
                    <a:pt x="2010" y="1192"/>
                  </a:lnTo>
                  <a:lnTo>
                    <a:pt x="2011" y="705"/>
                  </a:lnTo>
                  <a:lnTo>
                    <a:pt x="2013" y="93"/>
                  </a:lnTo>
                  <a:lnTo>
                    <a:pt x="2014" y="24"/>
                  </a:lnTo>
                  <a:lnTo>
                    <a:pt x="2014" y="108"/>
                  </a:lnTo>
                  <a:lnTo>
                    <a:pt x="2014" y="141"/>
                  </a:lnTo>
                  <a:lnTo>
                    <a:pt x="2014" y="192"/>
                  </a:lnTo>
                  <a:lnTo>
                    <a:pt x="2016" y="778"/>
                  </a:lnTo>
                  <a:lnTo>
                    <a:pt x="2020" y="1587"/>
                  </a:lnTo>
                  <a:lnTo>
                    <a:pt x="2022" y="1795"/>
                  </a:lnTo>
                  <a:lnTo>
                    <a:pt x="2022" y="1811"/>
                  </a:lnTo>
                  <a:lnTo>
                    <a:pt x="2022" y="1791"/>
                  </a:lnTo>
                  <a:lnTo>
                    <a:pt x="2023" y="1784"/>
                  </a:lnTo>
                  <a:lnTo>
                    <a:pt x="2023" y="1772"/>
                  </a:lnTo>
                  <a:lnTo>
                    <a:pt x="2025" y="1549"/>
                  </a:lnTo>
                  <a:lnTo>
                    <a:pt x="2027" y="1192"/>
                  </a:lnTo>
                  <a:lnTo>
                    <a:pt x="2028" y="705"/>
                  </a:lnTo>
                  <a:lnTo>
                    <a:pt x="2030" y="93"/>
                  </a:lnTo>
                  <a:lnTo>
                    <a:pt x="2031" y="24"/>
                  </a:lnTo>
                  <a:lnTo>
                    <a:pt x="2031" y="108"/>
                  </a:lnTo>
                  <a:lnTo>
                    <a:pt x="2032" y="141"/>
                  </a:lnTo>
                  <a:lnTo>
                    <a:pt x="2032" y="192"/>
                  </a:lnTo>
                  <a:lnTo>
                    <a:pt x="2034" y="778"/>
                  </a:lnTo>
                  <a:lnTo>
                    <a:pt x="2036" y="1248"/>
                  </a:lnTo>
                  <a:lnTo>
                    <a:pt x="2038" y="1587"/>
                  </a:lnTo>
                  <a:lnTo>
                    <a:pt x="2039" y="1795"/>
                  </a:lnTo>
                  <a:lnTo>
                    <a:pt x="2040" y="1811"/>
                  </a:lnTo>
                  <a:lnTo>
                    <a:pt x="2040" y="1800"/>
                  </a:lnTo>
                  <a:lnTo>
                    <a:pt x="2040" y="1791"/>
                  </a:lnTo>
                  <a:lnTo>
                    <a:pt x="2040" y="1772"/>
                  </a:lnTo>
                  <a:lnTo>
                    <a:pt x="2042" y="1549"/>
                  </a:lnTo>
                  <a:lnTo>
                    <a:pt x="2044" y="1192"/>
                  </a:lnTo>
                  <a:lnTo>
                    <a:pt x="2046" y="705"/>
                  </a:lnTo>
                  <a:lnTo>
                    <a:pt x="2048" y="93"/>
                  </a:lnTo>
                  <a:lnTo>
                    <a:pt x="2048" y="24"/>
                  </a:lnTo>
                  <a:lnTo>
                    <a:pt x="2048" y="68"/>
                  </a:lnTo>
                  <a:lnTo>
                    <a:pt x="2049" y="108"/>
                  </a:lnTo>
                  <a:lnTo>
                    <a:pt x="2049" y="192"/>
                  </a:lnTo>
                  <a:lnTo>
                    <a:pt x="2051" y="778"/>
                  </a:lnTo>
                  <a:lnTo>
                    <a:pt x="2053" y="1248"/>
                  </a:lnTo>
                  <a:lnTo>
                    <a:pt x="2055" y="1587"/>
                  </a:lnTo>
                  <a:lnTo>
                    <a:pt x="2056" y="1795"/>
                  </a:lnTo>
                  <a:lnTo>
                    <a:pt x="2057" y="1811"/>
                  </a:lnTo>
                  <a:lnTo>
                    <a:pt x="2057" y="1800"/>
                  </a:lnTo>
                  <a:lnTo>
                    <a:pt x="2058" y="1791"/>
                  </a:lnTo>
                  <a:lnTo>
                    <a:pt x="2058" y="1772"/>
                  </a:lnTo>
                  <a:lnTo>
                    <a:pt x="2060" y="1549"/>
                  </a:lnTo>
                  <a:lnTo>
                    <a:pt x="2062" y="1192"/>
                  </a:lnTo>
                  <a:lnTo>
                    <a:pt x="2064" y="705"/>
                  </a:lnTo>
                  <a:lnTo>
                    <a:pt x="2065" y="93"/>
                  </a:lnTo>
                  <a:lnTo>
                    <a:pt x="2066" y="24"/>
                  </a:lnTo>
                  <a:lnTo>
                    <a:pt x="2066" y="68"/>
                  </a:lnTo>
                  <a:lnTo>
                    <a:pt x="2066" y="108"/>
                  </a:lnTo>
                  <a:lnTo>
                    <a:pt x="2066" y="192"/>
                  </a:lnTo>
                  <a:lnTo>
                    <a:pt x="2068" y="778"/>
                  </a:lnTo>
                  <a:lnTo>
                    <a:pt x="2070" y="1248"/>
                  </a:lnTo>
                  <a:lnTo>
                    <a:pt x="2072" y="1587"/>
                  </a:lnTo>
                  <a:lnTo>
                    <a:pt x="2074" y="1795"/>
                  </a:lnTo>
                  <a:lnTo>
                    <a:pt x="2074" y="1811"/>
                  </a:lnTo>
                  <a:lnTo>
                    <a:pt x="2074" y="1800"/>
                  </a:lnTo>
                  <a:lnTo>
                    <a:pt x="2075" y="1791"/>
                  </a:lnTo>
                  <a:lnTo>
                    <a:pt x="2075" y="1772"/>
                  </a:lnTo>
                  <a:lnTo>
                    <a:pt x="2077" y="1549"/>
                  </a:lnTo>
                  <a:lnTo>
                    <a:pt x="2079" y="1192"/>
                  </a:lnTo>
                  <a:lnTo>
                    <a:pt x="2081" y="705"/>
                  </a:lnTo>
                  <a:lnTo>
                    <a:pt x="2082" y="93"/>
                  </a:lnTo>
                  <a:lnTo>
                    <a:pt x="2083" y="24"/>
                  </a:lnTo>
                  <a:lnTo>
                    <a:pt x="2083" y="68"/>
                  </a:lnTo>
                  <a:lnTo>
                    <a:pt x="2084" y="108"/>
                  </a:lnTo>
                  <a:lnTo>
                    <a:pt x="2084" y="192"/>
                  </a:lnTo>
                  <a:lnTo>
                    <a:pt x="2086" y="778"/>
                  </a:lnTo>
                  <a:lnTo>
                    <a:pt x="2088" y="1248"/>
                  </a:lnTo>
                  <a:lnTo>
                    <a:pt x="2090" y="1587"/>
                  </a:lnTo>
                  <a:lnTo>
                    <a:pt x="2091" y="1795"/>
                  </a:lnTo>
                  <a:lnTo>
                    <a:pt x="2092" y="1811"/>
                  </a:lnTo>
                  <a:lnTo>
                    <a:pt x="2092" y="1800"/>
                  </a:lnTo>
                  <a:lnTo>
                    <a:pt x="2092" y="1791"/>
                  </a:lnTo>
                  <a:lnTo>
                    <a:pt x="2092" y="1772"/>
                  </a:lnTo>
                  <a:lnTo>
                    <a:pt x="2094" y="1549"/>
                  </a:lnTo>
                  <a:lnTo>
                    <a:pt x="2096" y="1192"/>
                  </a:lnTo>
                  <a:lnTo>
                    <a:pt x="2098" y="705"/>
                  </a:lnTo>
                  <a:lnTo>
                    <a:pt x="2100" y="93"/>
                  </a:lnTo>
                  <a:lnTo>
                    <a:pt x="2100" y="24"/>
                  </a:lnTo>
                  <a:lnTo>
                    <a:pt x="2100" y="68"/>
                  </a:lnTo>
                  <a:lnTo>
                    <a:pt x="2101" y="108"/>
                  </a:lnTo>
                  <a:lnTo>
                    <a:pt x="2101" y="192"/>
                  </a:lnTo>
                  <a:lnTo>
                    <a:pt x="2103" y="778"/>
                  </a:lnTo>
                  <a:lnTo>
                    <a:pt x="2105" y="1248"/>
                  </a:lnTo>
                  <a:lnTo>
                    <a:pt x="2107" y="1587"/>
                  </a:lnTo>
                  <a:lnTo>
                    <a:pt x="2109" y="1795"/>
                  </a:lnTo>
                  <a:lnTo>
                    <a:pt x="2109" y="1811"/>
                  </a:lnTo>
                  <a:lnTo>
                    <a:pt x="2109" y="1800"/>
                  </a:lnTo>
                  <a:lnTo>
                    <a:pt x="2110" y="1791"/>
                  </a:lnTo>
                  <a:lnTo>
                    <a:pt x="2110" y="1772"/>
                  </a:lnTo>
                  <a:lnTo>
                    <a:pt x="2112" y="1549"/>
                  </a:lnTo>
                  <a:lnTo>
                    <a:pt x="2114" y="1192"/>
                  </a:lnTo>
                  <a:lnTo>
                    <a:pt x="2116" y="705"/>
                  </a:lnTo>
                  <a:lnTo>
                    <a:pt x="2118" y="93"/>
                  </a:lnTo>
                  <a:lnTo>
                    <a:pt x="2118" y="24"/>
                  </a:lnTo>
                  <a:lnTo>
                    <a:pt x="2118" y="68"/>
                  </a:lnTo>
                  <a:lnTo>
                    <a:pt x="2118" y="108"/>
                  </a:lnTo>
                  <a:lnTo>
                    <a:pt x="2118" y="192"/>
                  </a:lnTo>
                  <a:lnTo>
                    <a:pt x="2120" y="778"/>
                  </a:lnTo>
                  <a:lnTo>
                    <a:pt x="2122" y="1248"/>
                  </a:lnTo>
                  <a:lnTo>
                    <a:pt x="2124" y="1587"/>
                  </a:lnTo>
                  <a:lnTo>
                    <a:pt x="2126" y="1795"/>
                  </a:lnTo>
                  <a:lnTo>
                    <a:pt x="2126" y="1811"/>
                  </a:lnTo>
                  <a:lnTo>
                    <a:pt x="2127" y="1800"/>
                  </a:lnTo>
                  <a:lnTo>
                    <a:pt x="2127" y="1772"/>
                  </a:lnTo>
                  <a:lnTo>
                    <a:pt x="2129" y="1549"/>
                  </a:lnTo>
                  <a:lnTo>
                    <a:pt x="2131" y="1192"/>
                  </a:lnTo>
                  <a:lnTo>
                    <a:pt x="2133" y="705"/>
                  </a:lnTo>
                  <a:lnTo>
                    <a:pt x="2135" y="93"/>
                  </a:lnTo>
                  <a:lnTo>
                    <a:pt x="2135" y="24"/>
                  </a:lnTo>
                  <a:lnTo>
                    <a:pt x="2136" y="68"/>
                  </a:lnTo>
                  <a:lnTo>
                    <a:pt x="2136" y="192"/>
                  </a:lnTo>
                  <a:lnTo>
                    <a:pt x="2138" y="778"/>
                  </a:lnTo>
                  <a:lnTo>
                    <a:pt x="2140" y="1248"/>
                  </a:lnTo>
                  <a:lnTo>
                    <a:pt x="2142" y="1587"/>
                  </a:lnTo>
                  <a:lnTo>
                    <a:pt x="2144" y="1795"/>
                  </a:lnTo>
                  <a:lnTo>
                    <a:pt x="2144" y="1811"/>
                  </a:lnTo>
                  <a:lnTo>
                    <a:pt x="2144" y="1800"/>
                  </a:lnTo>
                  <a:lnTo>
                    <a:pt x="2144" y="1772"/>
                  </a:lnTo>
                  <a:lnTo>
                    <a:pt x="2146" y="1549"/>
                  </a:lnTo>
                  <a:lnTo>
                    <a:pt x="2148" y="1192"/>
                  </a:lnTo>
                  <a:lnTo>
                    <a:pt x="2150" y="705"/>
                  </a:lnTo>
                  <a:lnTo>
                    <a:pt x="2152" y="93"/>
                  </a:lnTo>
                  <a:lnTo>
                    <a:pt x="2152" y="24"/>
                  </a:lnTo>
                  <a:lnTo>
                    <a:pt x="2153" y="68"/>
                  </a:lnTo>
                  <a:lnTo>
                    <a:pt x="2153" y="192"/>
                  </a:lnTo>
                  <a:lnTo>
                    <a:pt x="2155" y="778"/>
                  </a:lnTo>
                  <a:lnTo>
                    <a:pt x="2157" y="1248"/>
                  </a:lnTo>
                  <a:lnTo>
                    <a:pt x="2159" y="1587"/>
                  </a:lnTo>
                  <a:lnTo>
                    <a:pt x="2161" y="1795"/>
                  </a:lnTo>
                  <a:lnTo>
                    <a:pt x="2161" y="1811"/>
                  </a:lnTo>
                  <a:lnTo>
                    <a:pt x="2162" y="1800"/>
                  </a:lnTo>
                  <a:lnTo>
                    <a:pt x="2162" y="1772"/>
                  </a:lnTo>
                  <a:lnTo>
                    <a:pt x="2164" y="1549"/>
                  </a:lnTo>
                  <a:lnTo>
                    <a:pt x="2166" y="1192"/>
                  </a:lnTo>
                  <a:lnTo>
                    <a:pt x="2168" y="705"/>
                  </a:lnTo>
                  <a:lnTo>
                    <a:pt x="2170" y="93"/>
                  </a:lnTo>
                  <a:lnTo>
                    <a:pt x="2170" y="24"/>
                  </a:lnTo>
                  <a:lnTo>
                    <a:pt x="2170" y="68"/>
                  </a:lnTo>
                  <a:lnTo>
                    <a:pt x="2170" y="192"/>
                  </a:lnTo>
                  <a:lnTo>
                    <a:pt x="2172" y="778"/>
                  </a:lnTo>
                  <a:lnTo>
                    <a:pt x="2174" y="1248"/>
                  </a:lnTo>
                  <a:lnTo>
                    <a:pt x="2176" y="1587"/>
                  </a:lnTo>
                  <a:lnTo>
                    <a:pt x="2178" y="1795"/>
                  </a:lnTo>
                  <a:lnTo>
                    <a:pt x="2178" y="1811"/>
                  </a:lnTo>
                  <a:lnTo>
                    <a:pt x="2179" y="1800"/>
                  </a:lnTo>
                  <a:lnTo>
                    <a:pt x="2179" y="1772"/>
                  </a:lnTo>
                  <a:lnTo>
                    <a:pt x="2181" y="1549"/>
                  </a:lnTo>
                  <a:lnTo>
                    <a:pt x="2183" y="1192"/>
                  </a:lnTo>
                  <a:lnTo>
                    <a:pt x="2185" y="705"/>
                  </a:lnTo>
                  <a:lnTo>
                    <a:pt x="2187" y="93"/>
                  </a:lnTo>
                  <a:lnTo>
                    <a:pt x="2187" y="24"/>
                  </a:lnTo>
                  <a:lnTo>
                    <a:pt x="2188" y="68"/>
                  </a:lnTo>
                  <a:lnTo>
                    <a:pt x="2188" y="192"/>
                  </a:lnTo>
                  <a:lnTo>
                    <a:pt x="2190" y="778"/>
                  </a:lnTo>
                  <a:lnTo>
                    <a:pt x="2192" y="1248"/>
                  </a:lnTo>
                  <a:lnTo>
                    <a:pt x="2194" y="1587"/>
                  </a:lnTo>
                  <a:lnTo>
                    <a:pt x="2196" y="1795"/>
                  </a:lnTo>
                  <a:lnTo>
                    <a:pt x="2196" y="1811"/>
                  </a:lnTo>
                  <a:lnTo>
                    <a:pt x="2196" y="1800"/>
                  </a:lnTo>
                  <a:lnTo>
                    <a:pt x="2196" y="1772"/>
                  </a:lnTo>
                  <a:lnTo>
                    <a:pt x="2198" y="1549"/>
                  </a:lnTo>
                  <a:lnTo>
                    <a:pt x="2200" y="1192"/>
                  </a:lnTo>
                  <a:lnTo>
                    <a:pt x="2202" y="705"/>
                  </a:lnTo>
                  <a:lnTo>
                    <a:pt x="2204" y="93"/>
                  </a:lnTo>
                  <a:lnTo>
                    <a:pt x="2204" y="24"/>
                  </a:lnTo>
                  <a:lnTo>
                    <a:pt x="2205" y="68"/>
                  </a:lnTo>
                  <a:lnTo>
                    <a:pt x="2205" y="192"/>
                  </a:lnTo>
                  <a:lnTo>
                    <a:pt x="2207" y="778"/>
                  </a:lnTo>
                  <a:lnTo>
                    <a:pt x="2209" y="1248"/>
                  </a:lnTo>
                  <a:lnTo>
                    <a:pt x="2211" y="1587"/>
                  </a:lnTo>
                  <a:lnTo>
                    <a:pt x="2213" y="1795"/>
                  </a:lnTo>
                  <a:lnTo>
                    <a:pt x="2213" y="1811"/>
                  </a:lnTo>
                  <a:lnTo>
                    <a:pt x="2214" y="1800"/>
                  </a:lnTo>
                  <a:lnTo>
                    <a:pt x="2214" y="1772"/>
                  </a:lnTo>
                  <a:lnTo>
                    <a:pt x="2216" y="1549"/>
                  </a:lnTo>
                  <a:lnTo>
                    <a:pt x="2218" y="1192"/>
                  </a:lnTo>
                  <a:lnTo>
                    <a:pt x="2220" y="705"/>
                  </a:lnTo>
                  <a:lnTo>
                    <a:pt x="2222" y="93"/>
                  </a:lnTo>
                  <a:lnTo>
                    <a:pt x="2222" y="24"/>
                  </a:lnTo>
                  <a:lnTo>
                    <a:pt x="2222" y="68"/>
                  </a:lnTo>
                  <a:lnTo>
                    <a:pt x="2222" y="192"/>
                  </a:lnTo>
                  <a:lnTo>
                    <a:pt x="2224" y="778"/>
                  </a:lnTo>
                  <a:lnTo>
                    <a:pt x="2226" y="1248"/>
                  </a:lnTo>
                  <a:lnTo>
                    <a:pt x="2228" y="1587"/>
                  </a:lnTo>
                  <a:lnTo>
                    <a:pt x="2230" y="1795"/>
                  </a:lnTo>
                  <a:lnTo>
                    <a:pt x="2230" y="1811"/>
                  </a:lnTo>
                  <a:lnTo>
                    <a:pt x="2231" y="1800"/>
                  </a:lnTo>
                  <a:lnTo>
                    <a:pt x="2231" y="1772"/>
                  </a:lnTo>
                  <a:lnTo>
                    <a:pt x="2233" y="1549"/>
                  </a:lnTo>
                  <a:lnTo>
                    <a:pt x="2235" y="1192"/>
                  </a:lnTo>
                  <a:lnTo>
                    <a:pt x="2237" y="705"/>
                  </a:lnTo>
                  <a:lnTo>
                    <a:pt x="2239" y="93"/>
                  </a:lnTo>
                  <a:lnTo>
                    <a:pt x="2239" y="24"/>
                  </a:lnTo>
                  <a:lnTo>
                    <a:pt x="2240" y="68"/>
                  </a:lnTo>
                  <a:lnTo>
                    <a:pt x="2240" y="192"/>
                  </a:lnTo>
                  <a:lnTo>
                    <a:pt x="2242" y="778"/>
                  </a:lnTo>
                  <a:lnTo>
                    <a:pt x="2244" y="1248"/>
                  </a:lnTo>
                  <a:lnTo>
                    <a:pt x="2246" y="1587"/>
                  </a:lnTo>
                  <a:lnTo>
                    <a:pt x="2248" y="1795"/>
                  </a:lnTo>
                  <a:lnTo>
                    <a:pt x="2248" y="1811"/>
                  </a:lnTo>
                  <a:lnTo>
                    <a:pt x="2248" y="1800"/>
                  </a:lnTo>
                  <a:lnTo>
                    <a:pt x="2248" y="1772"/>
                  </a:lnTo>
                  <a:lnTo>
                    <a:pt x="2250" y="1549"/>
                  </a:lnTo>
                  <a:lnTo>
                    <a:pt x="2252" y="1192"/>
                  </a:lnTo>
                  <a:lnTo>
                    <a:pt x="2254" y="705"/>
                  </a:lnTo>
                  <a:lnTo>
                    <a:pt x="2256" y="93"/>
                  </a:lnTo>
                  <a:lnTo>
                    <a:pt x="2256" y="24"/>
                  </a:lnTo>
                  <a:lnTo>
                    <a:pt x="2257" y="24"/>
                  </a:lnTo>
                  <a:lnTo>
                    <a:pt x="2257" y="192"/>
                  </a:lnTo>
                  <a:lnTo>
                    <a:pt x="2259" y="778"/>
                  </a:lnTo>
                  <a:lnTo>
                    <a:pt x="2261" y="1248"/>
                  </a:lnTo>
                  <a:lnTo>
                    <a:pt x="2263" y="1587"/>
                  </a:lnTo>
                  <a:lnTo>
                    <a:pt x="2265" y="1795"/>
                  </a:lnTo>
                  <a:lnTo>
                    <a:pt x="2265" y="1811"/>
                  </a:lnTo>
                  <a:lnTo>
                    <a:pt x="2266" y="1800"/>
                  </a:lnTo>
                  <a:lnTo>
                    <a:pt x="2266" y="1772"/>
                  </a:lnTo>
                  <a:lnTo>
                    <a:pt x="2268" y="1549"/>
                  </a:lnTo>
                  <a:lnTo>
                    <a:pt x="2270" y="1192"/>
                  </a:lnTo>
                  <a:lnTo>
                    <a:pt x="2272" y="705"/>
                  </a:lnTo>
                  <a:lnTo>
                    <a:pt x="2274" y="93"/>
                  </a:lnTo>
                  <a:lnTo>
                    <a:pt x="2274" y="24"/>
                  </a:lnTo>
                  <a:lnTo>
                    <a:pt x="2274" y="24"/>
                  </a:lnTo>
                  <a:lnTo>
                    <a:pt x="2274" y="192"/>
                  </a:lnTo>
                  <a:lnTo>
                    <a:pt x="2276" y="778"/>
                  </a:lnTo>
                  <a:lnTo>
                    <a:pt x="2278" y="1248"/>
                  </a:lnTo>
                  <a:lnTo>
                    <a:pt x="2280" y="1587"/>
                  </a:lnTo>
                  <a:lnTo>
                    <a:pt x="2282" y="1795"/>
                  </a:lnTo>
                  <a:lnTo>
                    <a:pt x="2282" y="1811"/>
                  </a:lnTo>
                  <a:lnTo>
                    <a:pt x="2283" y="1800"/>
                  </a:lnTo>
                  <a:lnTo>
                    <a:pt x="2283" y="1772"/>
                  </a:lnTo>
                  <a:lnTo>
                    <a:pt x="2285" y="1549"/>
                  </a:lnTo>
                  <a:lnTo>
                    <a:pt x="2287" y="1192"/>
                  </a:lnTo>
                  <a:lnTo>
                    <a:pt x="2289" y="705"/>
                  </a:lnTo>
                  <a:lnTo>
                    <a:pt x="2291" y="93"/>
                  </a:lnTo>
                  <a:lnTo>
                    <a:pt x="2291" y="24"/>
                  </a:lnTo>
                  <a:lnTo>
                    <a:pt x="2292" y="24"/>
                  </a:lnTo>
                  <a:lnTo>
                    <a:pt x="2292" y="192"/>
                  </a:lnTo>
                  <a:lnTo>
                    <a:pt x="2294" y="778"/>
                  </a:lnTo>
                  <a:lnTo>
                    <a:pt x="2296" y="1248"/>
                  </a:lnTo>
                  <a:lnTo>
                    <a:pt x="2298" y="1587"/>
                  </a:lnTo>
                  <a:lnTo>
                    <a:pt x="2300" y="1795"/>
                  </a:lnTo>
                  <a:lnTo>
                    <a:pt x="2300" y="1811"/>
                  </a:lnTo>
                  <a:lnTo>
                    <a:pt x="2300" y="1800"/>
                  </a:lnTo>
                  <a:lnTo>
                    <a:pt x="2300" y="1772"/>
                  </a:lnTo>
                  <a:lnTo>
                    <a:pt x="2302" y="1549"/>
                  </a:lnTo>
                  <a:lnTo>
                    <a:pt x="2304" y="1192"/>
                  </a:lnTo>
                  <a:lnTo>
                    <a:pt x="2306" y="705"/>
                  </a:lnTo>
                  <a:lnTo>
                    <a:pt x="2308" y="93"/>
                  </a:lnTo>
                  <a:lnTo>
                    <a:pt x="2308" y="24"/>
                  </a:lnTo>
                  <a:lnTo>
                    <a:pt x="2309" y="24"/>
                  </a:lnTo>
                  <a:lnTo>
                    <a:pt x="2309" y="192"/>
                  </a:lnTo>
                  <a:lnTo>
                    <a:pt x="2311" y="778"/>
                  </a:lnTo>
                  <a:lnTo>
                    <a:pt x="2313" y="1248"/>
                  </a:lnTo>
                  <a:lnTo>
                    <a:pt x="2315" y="1587"/>
                  </a:lnTo>
                  <a:lnTo>
                    <a:pt x="2317" y="1795"/>
                  </a:lnTo>
                  <a:lnTo>
                    <a:pt x="2317" y="1811"/>
                  </a:lnTo>
                  <a:lnTo>
                    <a:pt x="2318" y="1800"/>
                  </a:lnTo>
                  <a:lnTo>
                    <a:pt x="2318" y="1772"/>
                  </a:lnTo>
                  <a:lnTo>
                    <a:pt x="2320" y="1549"/>
                  </a:lnTo>
                  <a:lnTo>
                    <a:pt x="2322" y="1192"/>
                  </a:lnTo>
                  <a:lnTo>
                    <a:pt x="2324" y="705"/>
                  </a:lnTo>
                  <a:lnTo>
                    <a:pt x="2326" y="93"/>
                  </a:lnTo>
                  <a:lnTo>
                    <a:pt x="2326" y="24"/>
                  </a:lnTo>
                  <a:lnTo>
                    <a:pt x="2326" y="24"/>
                  </a:lnTo>
                  <a:lnTo>
                    <a:pt x="2326" y="192"/>
                  </a:lnTo>
                  <a:lnTo>
                    <a:pt x="2328" y="778"/>
                  </a:lnTo>
                  <a:lnTo>
                    <a:pt x="2330" y="1248"/>
                  </a:lnTo>
                  <a:lnTo>
                    <a:pt x="2332" y="1587"/>
                  </a:lnTo>
                  <a:lnTo>
                    <a:pt x="2334" y="1795"/>
                  </a:lnTo>
                  <a:lnTo>
                    <a:pt x="2334" y="1811"/>
                  </a:lnTo>
                  <a:lnTo>
                    <a:pt x="2335" y="1800"/>
                  </a:lnTo>
                  <a:lnTo>
                    <a:pt x="2335" y="1772"/>
                  </a:lnTo>
                  <a:lnTo>
                    <a:pt x="2337" y="1549"/>
                  </a:lnTo>
                  <a:lnTo>
                    <a:pt x="2339" y="1192"/>
                  </a:lnTo>
                  <a:lnTo>
                    <a:pt x="2341" y="705"/>
                  </a:lnTo>
                  <a:lnTo>
                    <a:pt x="2343" y="93"/>
                  </a:lnTo>
                  <a:lnTo>
                    <a:pt x="2343" y="24"/>
                  </a:lnTo>
                  <a:lnTo>
                    <a:pt x="2344" y="24"/>
                  </a:lnTo>
                  <a:lnTo>
                    <a:pt x="2344" y="192"/>
                  </a:lnTo>
                  <a:lnTo>
                    <a:pt x="2346" y="778"/>
                  </a:lnTo>
                  <a:lnTo>
                    <a:pt x="2348" y="1248"/>
                  </a:lnTo>
                  <a:lnTo>
                    <a:pt x="2350" y="1587"/>
                  </a:lnTo>
                  <a:lnTo>
                    <a:pt x="2352" y="1795"/>
                  </a:lnTo>
                  <a:lnTo>
                    <a:pt x="2352" y="1811"/>
                  </a:lnTo>
                  <a:lnTo>
                    <a:pt x="2352" y="1772"/>
                  </a:lnTo>
                  <a:lnTo>
                    <a:pt x="2354" y="1549"/>
                  </a:lnTo>
                  <a:lnTo>
                    <a:pt x="2356" y="1192"/>
                  </a:lnTo>
                  <a:lnTo>
                    <a:pt x="2358" y="705"/>
                  </a:lnTo>
                  <a:lnTo>
                    <a:pt x="2360" y="93"/>
                  </a:lnTo>
                  <a:lnTo>
                    <a:pt x="2360" y="24"/>
                  </a:lnTo>
                  <a:lnTo>
                    <a:pt x="2361" y="24"/>
                  </a:lnTo>
                  <a:lnTo>
                    <a:pt x="2361" y="192"/>
                  </a:lnTo>
                  <a:lnTo>
                    <a:pt x="2363" y="778"/>
                  </a:lnTo>
                  <a:lnTo>
                    <a:pt x="2365" y="1248"/>
                  </a:lnTo>
                  <a:lnTo>
                    <a:pt x="2367" y="1587"/>
                  </a:lnTo>
                  <a:lnTo>
                    <a:pt x="2369" y="1795"/>
                  </a:lnTo>
                  <a:lnTo>
                    <a:pt x="2370" y="1811"/>
                  </a:lnTo>
                  <a:lnTo>
                    <a:pt x="2370" y="1778"/>
                  </a:lnTo>
                  <a:lnTo>
                    <a:pt x="2370" y="1772"/>
                  </a:lnTo>
                  <a:lnTo>
                    <a:pt x="2374" y="1192"/>
                  </a:lnTo>
                  <a:lnTo>
                    <a:pt x="2376" y="705"/>
                  </a:lnTo>
                  <a:lnTo>
                    <a:pt x="2378" y="93"/>
                  </a:lnTo>
                  <a:lnTo>
                    <a:pt x="2378" y="24"/>
                  </a:lnTo>
                  <a:lnTo>
                    <a:pt x="2378" y="24"/>
                  </a:lnTo>
                  <a:lnTo>
                    <a:pt x="2378" y="169"/>
                  </a:lnTo>
                  <a:lnTo>
                    <a:pt x="2379" y="192"/>
                  </a:lnTo>
                  <a:lnTo>
                    <a:pt x="2380" y="778"/>
                  </a:lnTo>
                  <a:lnTo>
                    <a:pt x="2382" y="1248"/>
                  </a:lnTo>
                  <a:lnTo>
                    <a:pt x="2384" y="1587"/>
                  </a:lnTo>
                  <a:lnTo>
                    <a:pt x="2386" y="1795"/>
                  </a:lnTo>
                  <a:lnTo>
                    <a:pt x="2387" y="1811"/>
                  </a:lnTo>
                  <a:lnTo>
                    <a:pt x="2387" y="1778"/>
                  </a:lnTo>
                  <a:lnTo>
                    <a:pt x="2388" y="1772"/>
                  </a:lnTo>
                  <a:lnTo>
                    <a:pt x="2391" y="1192"/>
                  </a:lnTo>
                  <a:lnTo>
                    <a:pt x="2393" y="705"/>
                  </a:lnTo>
                  <a:lnTo>
                    <a:pt x="2395" y="93"/>
                  </a:lnTo>
                  <a:lnTo>
                    <a:pt x="2395" y="24"/>
                  </a:lnTo>
                  <a:lnTo>
                    <a:pt x="2396" y="24"/>
                  </a:lnTo>
                  <a:lnTo>
                    <a:pt x="2396" y="169"/>
                  </a:lnTo>
                  <a:lnTo>
                    <a:pt x="2396" y="192"/>
                  </a:lnTo>
                  <a:lnTo>
                    <a:pt x="2398" y="778"/>
                  </a:lnTo>
                  <a:lnTo>
                    <a:pt x="2400" y="1248"/>
                  </a:lnTo>
                  <a:lnTo>
                    <a:pt x="2402" y="1587"/>
                  </a:lnTo>
                  <a:lnTo>
                    <a:pt x="2404" y="1795"/>
                  </a:lnTo>
                  <a:lnTo>
                    <a:pt x="2404" y="1811"/>
                  </a:lnTo>
                  <a:lnTo>
                    <a:pt x="2404" y="1778"/>
                  </a:lnTo>
                  <a:lnTo>
                    <a:pt x="2405" y="1772"/>
                  </a:lnTo>
                  <a:lnTo>
                    <a:pt x="2408" y="1192"/>
                  </a:lnTo>
                  <a:lnTo>
                    <a:pt x="2410" y="705"/>
                  </a:lnTo>
                  <a:lnTo>
                    <a:pt x="2412" y="93"/>
                  </a:lnTo>
                  <a:lnTo>
                    <a:pt x="2412" y="24"/>
                  </a:lnTo>
                  <a:lnTo>
                    <a:pt x="2413" y="24"/>
                  </a:lnTo>
                  <a:lnTo>
                    <a:pt x="2413" y="169"/>
                  </a:lnTo>
                  <a:lnTo>
                    <a:pt x="2414" y="192"/>
                  </a:lnTo>
                  <a:lnTo>
                    <a:pt x="2415" y="778"/>
                  </a:lnTo>
                  <a:lnTo>
                    <a:pt x="2417" y="1248"/>
                  </a:lnTo>
                  <a:lnTo>
                    <a:pt x="2419" y="1587"/>
                  </a:lnTo>
                  <a:lnTo>
                    <a:pt x="2421" y="1795"/>
                  </a:lnTo>
                  <a:lnTo>
                    <a:pt x="2422" y="1811"/>
                  </a:lnTo>
                  <a:lnTo>
                    <a:pt x="2422" y="1781"/>
                  </a:lnTo>
                  <a:lnTo>
                    <a:pt x="2422" y="1778"/>
                  </a:lnTo>
                  <a:lnTo>
                    <a:pt x="2422" y="1772"/>
                  </a:lnTo>
                  <a:lnTo>
                    <a:pt x="2426" y="1192"/>
                  </a:lnTo>
                  <a:lnTo>
                    <a:pt x="2428" y="705"/>
                  </a:lnTo>
                  <a:lnTo>
                    <a:pt x="2430" y="93"/>
                  </a:lnTo>
                  <a:lnTo>
                    <a:pt x="2430" y="24"/>
                  </a:lnTo>
                  <a:lnTo>
                    <a:pt x="2430" y="24"/>
                  </a:lnTo>
                  <a:lnTo>
                    <a:pt x="2430" y="157"/>
                  </a:lnTo>
                  <a:lnTo>
                    <a:pt x="2431" y="169"/>
                  </a:lnTo>
                  <a:lnTo>
                    <a:pt x="2431" y="192"/>
                  </a:lnTo>
                  <a:lnTo>
                    <a:pt x="2432" y="778"/>
                  </a:lnTo>
                  <a:lnTo>
                    <a:pt x="2434" y="1248"/>
                  </a:lnTo>
                  <a:lnTo>
                    <a:pt x="2436" y="1587"/>
                  </a:lnTo>
                  <a:lnTo>
                    <a:pt x="2438" y="1795"/>
                  </a:lnTo>
                  <a:lnTo>
                    <a:pt x="2439" y="1811"/>
                  </a:lnTo>
                  <a:lnTo>
                    <a:pt x="2439" y="1781"/>
                  </a:lnTo>
                  <a:lnTo>
                    <a:pt x="2440" y="1778"/>
                  </a:lnTo>
                  <a:lnTo>
                    <a:pt x="2440" y="1772"/>
                  </a:lnTo>
                  <a:lnTo>
                    <a:pt x="2443" y="1192"/>
                  </a:lnTo>
                  <a:lnTo>
                    <a:pt x="2445" y="705"/>
                  </a:lnTo>
                  <a:lnTo>
                    <a:pt x="2447" y="93"/>
                  </a:lnTo>
                  <a:lnTo>
                    <a:pt x="2448" y="24"/>
                  </a:lnTo>
                  <a:lnTo>
                    <a:pt x="2448" y="141"/>
                  </a:lnTo>
                  <a:lnTo>
                    <a:pt x="2448" y="157"/>
                  </a:lnTo>
                  <a:lnTo>
                    <a:pt x="2448" y="192"/>
                  </a:lnTo>
                  <a:lnTo>
                    <a:pt x="2450" y="778"/>
                  </a:lnTo>
                  <a:lnTo>
                    <a:pt x="2452" y="1248"/>
                  </a:lnTo>
                  <a:lnTo>
                    <a:pt x="2454" y="1587"/>
                  </a:lnTo>
                  <a:lnTo>
                    <a:pt x="2456" y="1795"/>
                  </a:lnTo>
                  <a:lnTo>
                    <a:pt x="2456" y="1811"/>
                  </a:lnTo>
                  <a:lnTo>
                    <a:pt x="2456" y="1784"/>
                  </a:lnTo>
                  <a:lnTo>
                    <a:pt x="2457" y="1781"/>
                  </a:lnTo>
                  <a:lnTo>
                    <a:pt x="2457" y="1772"/>
                  </a:lnTo>
                  <a:lnTo>
                    <a:pt x="2459" y="1549"/>
                  </a:lnTo>
                  <a:lnTo>
                    <a:pt x="2462" y="705"/>
                  </a:lnTo>
                  <a:lnTo>
                    <a:pt x="2464" y="93"/>
                  </a:lnTo>
                  <a:lnTo>
                    <a:pt x="2465" y="24"/>
                  </a:lnTo>
                  <a:lnTo>
                    <a:pt x="2465" y="141"/>
                  </a:lnTo>
                  <a:lnTo>
                    <a:pt x="2466" y="157"/>
                  </a:lnTo>
                  <a:lnTo>
                    <a:pt x="2466" y="192"/>
                  </a:lnTo>
                  <a:lnTo>
                    <a:pt x="2468" y="778"/>
                  </a:lnTo>
                  <a:lnTo>
                    <a:pt x="2469" y="1248"/>
                  </a:lnTo>
                  <a:lnTo>
                    <a:pt x="2471" y="1587"/>
                  </a:lnTo>
                  <a:lnTo>
                    <a:pt x="2473" y="1795"/>
                  </a:lnTo>
                  <a:lnTo>
                    <a:pt x="2474" y="1811"/>
                  </a:lnTo>
                  <a:lnTo>
                    <a:pt x="2474" y="1784"/>
                  </a:lnTo>
                  <a:lnTo>
                    <a:pt x="2474" y="1781"/>
                  </a:lnTo>
                  <a:lnTo>
                    <a:pt x="2474" y="1772"/>
                  </a:lnTo>
                  <a:lnTo>
                    <a:pt x="2476" y="1549"/>
                  </a:lnTo>
                  <a:lnTo>
                    <a:pt x="2480" y="705"/>
                  </a:lnTo>
                  <a:lnTo>
                    <a:pt x="2482" y="93"/>
                  </a:lnTo>
                  <a:lnTo>
                    <a:pt x="2482" y="24"/>
                  </a:lnTo>
                  <a:lnTo>
                    <a:pt x="2482" y="108"/>
                  </a:lnTo>
                  <a:lnTo>
                    <a:pt x="2483" y="141"/>
                  </a:lnTo>
                  <a:lnTo>
                    <a:pt x="2483" y="192"/>
                  </a:lnTo>
                  <a:lnTo>
                    <a:pt x="2485" y="778"/>
                  </a:lnTo>
                  <a:lnTo>
                    <a:pt x="2486" y="1248"/>
                  </a:lnTo>
                  <a:lnTo>
                    <a:pt x="2488" y="1587"/>
                  </a:lnTo>
                  <a:lnTo>
                    <a:pt x="2490" y="1795"/>
                  </a:lnTo>
                  <a:lnTo>
                    <a:pt x="2491" y="1811"/>
                  </a:lnTo>
                  <a:lnTo>
                    <a:pt x="2491" y="1791"/>
                  </a:lnTo>
                  <a:lnTo>
                    <a:pt x="2492" y="1784"/>
                  </a:lnTo>
                  <a:lnTo>
                    <a:pt x="2492" y="1772"/>
                  </a:lnTo>
                  <a:lnTo>
                    <a:pt x="2494" y="1549"/>
                  </a:lnTo>
                  <a:lnTo>
                    <a:pt x="2497" y="705"/>
                  </a:lnTo>
                  <a:lnTo>
                    <a:pt x="2499" y="93"/>
                  </a:lnTo>
                  <a:lnTo>
                    <a:pt x="2500" y="24"/>
                  </a:lnTo>
                  <a:lnTo>
                    <a:pt x="2500" y="108"/>
                  </a:lnTo>
                  <a:lnTo>
                    <a:pt x="2500" y="141"/>
                  </a:lnTo>
                  <a:lnTo>
                    <a:pt x="2500" y="192"/>
                  </a:lnTo>
                  <a:lnTo>
                    <a:pt x="2502" y="778"/>
                  </a:lnTo>
                  <a:lnTo>
                    <a:pt x="2506" y="1587"/>
                  </a:lnTo>
                  <a:lnTo>
                    <a:pt x="2508" y="1795"/>
                  </a:lnTo>
                  <a:lnTo>
                    <a:pt x="2508" y="1811"/>
                  </a:lnTo>
                  <a:lnTo>
                    <a:pt x="2508" y="1791"/>
                  </a:lnTo>
                  <a:lnTo>
                    <a:pt x="2509" y="1784"/>
                  </a:lnTo>
                  <a:lnTo>
                    <a:pt x="2509" y="1772"/>
                  </a:lnTo>
                  <a:lnTo>
                    <a:pt x="2511" y="1549"/>
                  </a:lnTo>
                  <a:lnTo>
                    <a:pt x="2513" y="1192"/>
                  </a:lnTo>
                  <a:lnTo>
                    <a:pt x="2514" y="705"/>
                  </a:lnTo>
                  <a:lnTo>
                    <a:pt x="2516" y="93"/>
                  </a:lnTo>
                  <a:lnTo>
                    <a:pt x="2517" y="24"/>
                  </a:lnTo>
                  <a:lnTo>
                    <a:pt x="2517" y="108"/>
                  </a:lnTo>
                  <a:lnTo>
                    <a:pt x="2518" y="141"/>
                  </a:lnTo>
                  <a:lnTo>
                    <a:pt x="2518" y="192"/>
                  </a:lnTo>
                  <a:lnTo>
                    <a:pt x="2520" y="778"/>
                  </a:lnTo>
                  <a:lnTo>
                    <a:pt x="2523" y="1587"/>
                  </a:lnTo>
                  <a:lnTo>
                    <a:pt x="2525" y="1795"/>
                  </a:lnTo>
                  <a:lnTo>
                    <a:pt x="2526" y="1811"/>
                  </a:lnTo>
                  <a:lnTo>
                    <a:pt x="2526" y="1791"/>
                  </a:lnTo>
                  <a:lnTo>
                    <a:pt x="2526" y="1784"/>
                  </a:lnTo>
                  <a:lnTo>
                    <a:pt x="2526" y="1772"/>
                  </a:lnTo>
                  <a:lnTo>
                    <a:pt x="2528" y="1549"/>
                  </a:lnTo>
                  <a:lnTo>
                    <a:pt x="2530" y="1192"/>
                  </a:lnTo>
                  <a:lnTo>
                    <a:pt x="2532" y="705"/>
                  </a:lnTo>
                  <a:lnTo>
                    <a:pt x="2534" y="93"/>
                  </a:lnTo>
                  <a:lnTo>
                    <a:pt x="2534" y="24"/>
                  </a:lnTo>
                  <a:lnTo>
                    <a:pt x="2534" y="108"/>
                  </a:lnTo>
                  <a:lnTo>
                    <a:pt x="2535" y="141"/>
                  </a:lnTo>
                  <a:lnTo>
                    <a:pt x="2535" y="192"/>
                  </a:lnTo>
                  <a:lnTo>
                    <a:pt x="2537" y="778"/>
                  </a:lnTo>
                  <a:lnTo>
                    <a:pt x="2540" y="1587"/>
                  </a:lnTo>
                  <a:lnTo>
                    <a:pt x="2542" y="1795"/>
                  </a:lnTo>
                  <a:lnTo>
                    <a:pt x="2543" y="1811"/>
                  </a:lnTo>
                  <a:lnTo>
                    <a:pt x="2543" y="1791"/>
                  </a:lnTo>
                  <a:lnTo>
                    <a:pt x="2544" y="1784"/>
                  </a:lnTo>
                  <a:lnTo>
                    <a:pt x="2544" y="1772"/>
                  </a:lnTo>
                  <a:lnTo>
                    <a:pt x="2546" y="1549"/>
                  </a:lnTo>
                  <a:lnTo>
                    <a:pt x="2548" y="1192"/>
                  </a:lnTo>
                  <a:lnTo>
                    <a:pt x="2549" y="705"/>
                  </a:lnTo>
                  <a:lnTo>
                    <a:pt x="2551" y="93"/>
                  </a:lnTo>
                  <a:lnTo>
                    <a:pt x="2552" y="24"/>
                  </a:lnTo>
                  <a:lnTo>
                    <a:pt x="2552" y="108"/>
                  </a:lnTo>
                  <a:lnTo>
                    <a:pt x="2552" y="141"/>
                  </a:lnTo>
                  <a:lnTo>
                    <a:pt x="2552" y="192"/>
                  </a:lnTo>
                  <a:lnTo>
                    <a:pt x="2554" y="778"/>
                  </a:lnTo>
                  <a:lnTo>
                    <a:pt x="2556" y="1248"/>
                  </a:lnTo>
                  <a:lnTo>
                    <a:pt x="2558" y="1587"/>
                  </a:lnTo>
                  <a:lnTo>
                    <a:pt x="2560" y="1795"/>
                  </a:lnTo>
                  <a:lnTo>
                    <a:pt x="2560" y="1811"/>
                  </a:lnTo>
                  <a:lnTo>
                    <a:pt x="2560" y="1800"/>
                  </a:lnTo>
                  <a:lnTo>
                    <a:pt x="2561" y="1791"/>
                  </a:lnTo>
                  <a:lnTo>
                    <a:pt x="2561" y="1772"/>
                  </a:lnTo>
                  <a:lnTo>
                    <a:pt x="2563" y="1549"/>
                  </a:lnTo>
                  <a:lnTo>
                    <a:pt x="2565" y="1192"/>
                  </a:lnTo>
                  <a:lnTo>
                    <a:pt x="2567" y="705"/>
                  </a:lnTo>
                  <a:lnTo>
                    <a:pt x="2568" y="93"/>
                  </a:lnTo>
                  <a:lnTo>
                    <a:pt x="2569" y="24"/>
                  </a:lnTo>
                  <a:lnTo>
                    <a:pt x="2569" y="68"/>
                  </a:lnTo>
                  <a:lnTo>
                    <a:pt x="2570" y="108"/>
                  </a:lnTo>
                  <a:lnTo>
                    <a:pt x="2570" y="192"/>
                  </a:lnTo>
                  <a:lnTo>
                    <a:pt x="2572" y="778"/>
                  </a:lnTo>
                  <a:lnTo>
                    <a:pt x="2574" y="1248"/>
                  </a:lnTo>
                  <a:lnTo>
                    <a:pt x="2576" y="1587"/>
                  </a:lnTo>
                  <a:lnTo>
                    <a:pt x="2577" y="1795"/>
                  </a:lnTo>
                  <a:lnTo>
                    <a:pt x="2578" y="1811"/>
                  </a:lnTo>
                  <a:lnTo>
                    <a:pt x="2578" y="1800"/>
                  </a:lnTo>
                  <a:lnTo>
                    <a:pt x="2578" y="1791"/>
                  </a:lnTo>
                  <a:lnTo>
                    <a:pt x="2578" y="1772"/>
                  </a:lnTo>
                  <a:lnTo>
                    <a:pt x="2580" y="1549"/>
                  </a:lnTo>
                  <a:lnTo>
                    <a:pt x="2582" y="1192"/>
                  </a:lnTo>
                  <a:lnTo>
                    <a:pt x="2584" y="705"/>
                  </a:lnTo>
                  <a:lnTo>
                    <a:pt x="2586" y="93"/>
                  </a:lnTo>
                  <a:lnTo>
                    <a:pt x="2586" y="24"/>
                  </a:lnTo>
                  <a:lnTo>
                    <a:pt x="2586" y="68"/>
                  </a:lnTo>
                  <a:lnTo>
                    <a:pt x="2587" y="108"/>
                  </a:lnTo>
                  <a:lnTo>
                    <a:pt x="2587" y="192"/>
                  </a:lnTo>
                  <a:lnTo>
                    <a:pt x="2589" y="778"/>
                  </a:lnTo>
                  <a:lnTo>
                    <a:pt x="2591" y="1248"/>
                  </a:lnTo>
                  <a:lnTo>
                    <a:pt x="2593" y="1587"/>
                  </a:lnTo>
                  <a:lnTo>
                    <a:pt x="2594" y="1795"/>
                  </a:lnTo>
                  <a:lnTo>
                    <a:pt x="2595" y="1811"/>
                  </a:lnTo>
                  <a:lnTo>
                    <a:pt x="2595" y="1800"/>
                  </a:lnTo>
                  <a:lnTo>
                    <a:pt x="2596" y="1791"/>
                  </a:lnTo>
                  <a:lnTo>
                    <a:pt x="2596" y="1772"/>
                  </a:lnTo>
                  <a:lnTo>
                    <a:pt x="2598" y="1549"/>
                  </a:lnTo>
                  <a:lnTo>
                    <a:pt x="2600" y="1192"/>
                  </a:lnTo>
                  <a:lnTo>
                    <a:pt x="2602" y="705"/>
                  </a:lnTo>
                  <a:lnTo>
                    <a:pt x="2603" y="93"/>
                  </a:lnTo>
                  <a:lnTo>
                    <a:pt x="2604" y="24"/>
                  </a:lnTo>
                  <a:lnTo>
                    <a:pt x="2604" y="68"/>
                  </a:lnTo>
                  <a:lnTo>
                    <a:pt x="2604" y="108"/>
                  </a:lnTo>
                  <a:lnTo>
                    <a:pt x="2604" y="192"/>
                  </a:lnTo>
                  <a:lnTo>
                    <a:pt x="2606" y="778"/>
                  </a:lnTo>
                  <a:lnTo>
                    <a:pt x="2608" y="1248"/>
                  </a:lnTo>
                  <a:lnTo>
                    <a:pt x="2610" y="1587"/>
                  </a:lnTo>
                  <a:lnTo>
                    <a:pt x="2612" y="1795"/>
                  </a:lnTo>
                  <a:lnTo>
                    <a:pt x="2612" y="1811"/>
                  </a:lnTo>
                  <a:lnTo>
                    <a:pt x="2612" y="1800"/>
                  </a:lnTo>
                  <a:lnTo>
                    <a:pt x="2613" y="1791"/>
                  </a:lnTo>
                  <a:lnTo>
                    <a:pt x="2613" y="1772"/>
                  </a:lnTo>
                  <a:lnTo>
                    <a:pt x="2615" y="1549"/>
                  </a:lnTo>
                  <a:lnTo>
                    <a:pt x="2617" y="1192"/>
                  </a:lnTo>
                  <a:lnTo>
                    <a:pt x="2619" y="705"/>
                  </a:lnTo>
                  <a:lnTo>
                    <a:pt x="2620" y="93"/>
                  </a:lnTo>
                  <a:lnTo>
                    <a:pt x="2621" y="24"/>
                  </a:lnTo>
                  <a:lnTo>
                    <a:pt x="2621" y="68"/>
                  </a:lnTo>
                  <a:lnTo>
                    <a:pt x="2622" y="108"/>
                  </a:lnTo>
                  <a:lnTo>
                    <a:pt x="2622" y="192"/>
                  </a:lnTo>
                  <a:lnTo>
                    <a:pt x="2624" y="778"/>
                  </a:lnTo>
                  <a:lnTo>
                    <a:pt x="2626" y="1248"/>
                  </a:lnTo>
                  <a:lnTo>
                    <a:pt x="2628" y="1587"/>
                  </a:lnTo>
                  <a:lnTo>
                    <a:pt x="2630" y="1795"/>
                  </a:lnTo>
                  <a:lnTo>
                    <a:pt x="2630" y="1811"/>
                  </a:lnTo>
                  <a:lnTo>
                    <a:pt x="2630" y="1800"/>
                  </a:lnTo>
                  <a:lnTo>
                    <a:pt x="2630" y="1791"/>
                  </a:lnTo>
                  <a:lnTo>
                    <a:pt x="2630" y="1772"/>
                  </a:lnTo>
                  <a:lnTo>
                    <a:pt x="2632" y="1549"/>
                  </a:lnTo>
                  <a:lnTo>
                    <a:pt x="2634" y="1192"/>
                  </a:lnTo>
                  <a:lnTo>
                    <a:pt x="2636" y="705"/>
                  </a:lnTo>
                  <a:lnTo>
                    <a:pt x="2638" y="93"/>
                  </a:lnTo>
                  <a:lnTo>
                    <a:pt x="2638" y="24"/>
                  </a:lnTo>
                  <a:lnTo>
                    <a:pt x="2638" y="68"/>
                  </a:lnTo>
                  <a:lnTo>
                    <a:pt x="2639" y="108"/>
                  </a:lnTo>
                  <a:lnTo>
                    <a:pt x="2639" y="192"/>
                  </a:lnTo>
                  <a:lnTo>
                    <a:pt x="2641" y="778"/>
                  </a:lnTo>
                  <a:lnTo>
                    <a:pt x="2643" y="1248"/>
                  </a:lnTo>
                  <a:lnTo>
                    <a:pt x="2645" y="1587"/>
                  </a:lnTo>
                  <a:lnTo>
                    <a:pt x="2647" y="1795"/>
                  </a:lnTo>
                  <a:lnTo>
                    <a:pt x="2647" y="1811"/>
                  </a:lnTo>
                  <a:lnTo>
                    <a:pt x="2648" y="1800"/>
                  </a:lnTo>
                  <a:lnTo>
                    <a:pt x="2648" y="1772"/>
                  </a:lnTo>
                  <a:lnTo>
                    <a:pt x="2650" y="1549"/>
                  </a:lnTo>
                  <a:lnTo>
                    <a:pt x="2652" y="1192"/>
                  </a:lnTo>
                  <a:lnTo>
                    <a:pt x="2654" y="705"/>
                  </a:lnTo>
                  <a:lnTo>
                    <a:pt x="2656" y="93"/>
                  </a:lnTo>
                  <a:lnTo>
                    <a:pt x="2656" y="24"/>
                  </a:lnTo>
                  <a:lnTo>
                    <a:pt x="2656" y="68"/>
                  </a:lnTo>
                  <a:lnTo>
                    <a:pt x="2656" y="192"/>
                  </a:lnTo>
                  <a:lnTo>
                    <a:pt x="2658" y="778"/>
                  </a:lnTo>
                  <a:lnTo>
                    <a:pt x="2660" y="1248"/>
                  </a:lnTo>
                  <a:lnTo>
                    <a:pt x="2662" y="1587"/>
                  </a:lnTo>
                  <a:lnTo>
                    <a:pt x="2664" y="1795"/>
                  </a:lnTo>
                  <a:lnTo>
                    <a:pt x="2664" y="1811"/>
                  </a:lnTo>
                  <a:lnTo>
                    <a:pt x="2665" y="1800"/>
                  </a:lnTo>
                  <a:lnTo>
                    <a:pt x="2665" y="1772"/>
                  </a:lnTo>
                  <a:lnTo>
                    <a:pt x="2667" y="1549"/>
                  </a:lnTo>
                  <a:lnTo>
                    <a:pt x="2669" y="1192"/>
                  </a:lnTo>
                  <a:lnTo>
                    <a:pt x="2671" y="705"/>
                  </a:lnTo>
                  <a:lnTo>
                    <a:pt x="2673" y="93"/>
                  </a:lnTo>
                  <a:lnTo>
                    <a:pt x="2673" y="24"/>
                  </a:lnTo>
                  <a:lnTo>
                    <a:pt x="2674" y="68"/>
                  </a:lnTo>
                  <a:lnTo>
                    <a:pt x="2674" y="192"/>
                  </a:lnTo>
                  <a:lnTo>
                    <a:pt x="2676" y="778"/>
                  </a:lnTo>
                  <a:lnTo>
                    <a:pt x="2678" y="1248"/>
                  </a:lnTo>
                  <a:lnTo>
                    <a:pt x="2680" y="1587"/>
                  </a:lnTo>
                  <a:lnTo>
                    <a:pt x="2682" y="1795"/>
                  </a:lnTo>
                  <a:lnTo>
                    <a:pt x="2682" y="1811"/>
                  </a:lnTo>
                  <a:lnTo>
                    <a:pt x="2682" y="1800"/>
                  </a:lnTo>
                  <a:lnTo>
                    <a:pt x="2682" y="1772"/>
                  </a:lnTo>
                  <a:lnTo>
                    <a:pt x="2684" y="1549"/>
                  </a:lnTo>
                  <a:lnTo>
                    <a:pt x="2686" y="1192"/>
                  </a:lnTo>
                  <a:lnTo>
                    <a:pt x="2688" y="705"/>
                  </a:lnTo>
                  <a:lnTo>
                    <a:pt x="2690" y="93"/>
                  </a:lnTo>
                  <a:lnTo>
                    <a:pt x="2690" y="24"/>
                  </a:lnTo>
                  <a:lnTo>
                    <a:pt x="2691" y="68"/>
                  </a:lnTo>
                  <a:lnTo>
                    <a:pt x="2691" y="192"/>
                  </a:lnTo>
                  <a:lnTo>
                    <a:pt x="2693" y="778"/>
                  </a:lnTo>
                  <a:lnTo>
                    <a:pt x="2695" y="1248"/>
                  </a:lnTo>
                  <a:lnTo>
                    <a:pt x="2697" y="1587"/>
                  </a:lnTo>
                  <a:lnTo>
                    <a:pt x="2699" y="1795"/>
                  </a:lnTo>
                  <a:lnTo>
                    <a:pt x="2699" y="1811"/>
                  </a:lnTo>
                  <a:lnTo>
                    <a:pt x="2700" y="1800"/>
                  </a:lnTo>
                  <a:lnTo>
                    <a:pt x="2700" y="1772"/>
                  </a:lnTo>
                  <a:lnTo>
                    <a:pt x="2702" y="1549"/>
                  </a:lnTo>
                  <a:lnTo>
                    <a:pt x="2704" y="1192"/>
                  </a:lnTo>
                  <a:lnTo>
                    <a:pt x="2706" y="705"/>
                  </a:lnTo>
                  <a:lnTo>
                    <a:pt x="2708" y="93"/>
                  </a:lnTo>
                  <a:lnTo>
                    <a:pt x="2708" y="24"/>
                  </a:lnTo>
                  <a:lnTo>
                    <a:pt x="2708" y="68"/>
                  </a:lnTo>
                  <a:lnTo>
                    <a:pt x="2708" y="192"/>
                  </a:lnTo>
                  <a:lnTo>
                    <a:pt x="2710" y="778"/>
                  </a:lnTo>
                  <a:lnTo>
                    <a:pt x="2712" y="1248"/>
                  </a:lnTo>
                  <a:lnTo>
                    <a:pt x="2714" y="1587"/>
                  </a:lnTo>
                  <a:lnTo>
                    <a:pt x="2716" y="1795"/>
                  </a:lnTo>
                  <a:lnTo>
                    <a:pt x="2716" y="1811"/>
                  </a:lnTo>
                  <a:lnTo>
                    <a:pt x="2717" y="1800"/>
                  </a:lnTo>
                  <a:lnTo>
                    <a:pt x="2717" y="1772"/>
                  </a:lnTo>
                  <a:lnTo>
                    <a:pt x="2719" y="1549"/>
                  </a:lnTo>
                  <a:lnTo>
                    <a:pt x="2721" y="1192"/>
                  </a:lnTo>
                  <a:lnTo>
                    <a:pt x="2723" y="705"/>
                  </a:lnTo>
                  <a:lnTo>
                    <a:pt x="2725" y="93"/>
                  </a:lnTo>
                  <a:lnTo>
                    <a:pt x="2725" y="24"/>
                  </a:lnTo>
                  <a:lnTo>
                    <a:pt x="2726" y="68"/>
                  </a:lnTo>
                  <a:lnTo>
                    <a:pt x="2726" y="192"/>
                  </a:lnTo>
                  <a:lnTo>
                    <a:pt x="2728" y="778"/>
                  </a:lnTo>
                  <a:lnTo>
                    <a:pt x="2730" y="1248"/>
                  </a:lnTo>
                  <a:lnTo>
                    <a:pt x="2732" y="1587"/>
                  </a:lnTo>
                  <a:lnTo>
                    <a:pt x="2734" y="1795"/>
                  </a:lnTo>
                  <a:lnTo>
                    <a:pt x="2734" y="1811"/>
                  </a:lnTo>
                  <a:lnTo>
                    <a:pt x="2734" y="1800"/>
                  </a:lnTo>
                  <a:lnTo>
                    <a:pt x="2734" y="1772"/>
                  </a:lnTo>
                  <a:lnTo>
                    <a:pt x="2736" y="1549"/>
                  </a:lnTo>
                  <a:lnTo>
                    <a:pt x="2738" y="1192"/>
                  </a:lnTo>
                  <a:lnTo>
                    <a:pt x="2740" y="705"/>
                  </a:lnTo>
                  <a:lnTo>
                    <a:pt x="2742" y="93"/>
                  </a:lnTo>
                  <a:lnTo>
                    <a:pt x="2742" y="24"/>
                  </a:lnTo>
                  <a:lnTo>
                    <a:pt x="2743" y="68"/>
                  </a:lnTo>
                  <a:lnTo>
                    <a:pt x="2743" y="192"/>
                  </a:lnTo>
                  <a:lnTo>
                    <a:pt x="2745" y="778"/>
                  </a:lnTo>
                  <a:lnTo>
                    <a:pt x="2747" y="1248"/>
                  </a:lnTo>
                  <a:lnTo>
                    <a:pt x="2749" y="1587"/>
                  </a:lnTo>
                  <a:lnTo>
                    <a:pt x="2751" y="1795"/>
                  </a:lnTo>
                  <a:lnTo>
                    <a:pt x="2751" y="1811"/>
                  </a:lnTo>
                  <a:lnTo>
                    <a:pt x="2752" y="1800"/>
                  </a:lnTo>
                  <a:lnTo>
                    <a:pt x="2752" y="1772"/>
                  </a:lnTo>
                  <a:lnTo>
                    <a:pt x="2754" y="1549"/>
                  </a:lnTo>
                  <a:lnTo>
                    <a:pt x="2756" y="1192"/>
                  </a:lnTo>
                  <a:lnTo>
                    <a:pt x="2758" y="705"/>
                  </a:lnTo>
                  <a:lnTo>
                    <a:pt x="2760" y="93"/>
                  </a:lnTo>
                  <a:lnTo>
                    <a:pt x="2760" y="24"/>
                  </a:lnTo>
                  <a:lnTo>
                    <a:pt x="2760" y="68"/>
                  </a:lnTo>
                  <a:lnTo>
                    <a:pt x="2760" y="192"/>
                  </a:lnTo>
                  <a:lnTo>
                    <a:pt x="2762" y="778"/>
                  </a:lnTo>
                  <a:lnTo>
                    <a:pt x="2764" y="1248"/>
                  </a:lnTo>
                  <a:lnTo>
                    <a:pt x="2766" y="1587"/>
                  </a:lnTo>
                  <a:lnTo>
                    <a:pt x="2768" y="1795"/>
                  </a:lnTo>
                  <a:lnTo>
                    <a:pt x="2768" y="1811"/>
                  </a:lnTo>
                  <a:lnTo>
                    <a:pt x="2769" y="1800"/>
                  </a:lnTo>
                  <a:lnTo>
                    <a:pt x="2769" y="1772"/>
                  </a:lnTo>
                  <a:lnTo>
                    <a:pt x="2771" y="1549"/>
                  </a:lnTo>
                  <a:lnTo>
                    <a:pt x="2773" y="1192"/>
                  </a:lnTo>
                  <a:lnTo>
                    <a:pt x="2775" y="705"/>
                  </a:lnTo>
                  <a:lnTo>
                    <a:pt x="2777" y="93"/>
                  </a:lnTo>
                  <a:lnTo>
                    <a:pt x="2777" y="24"/>
                  </a:lnTo>
                  <a:lnTo>
                    <a:pt x="2778" y="24"/>
                  </a:lnTo>
                  <a:lnTo>
                    <a:pt x="2778" y="192"/>
                  </a:lnTo>
                  <a:lnTo>
                    <a:pt x="2780" y="778"/>
                  </a:lnTo>
                  <a:lnTo>
                    <a:pt x="2782" y="1248"/>
                  </a:lnTo>
                  <a:lnTo>
                    <a:pt x="2784" y="1587"/>
                  </a:lnTo>
                  <a:lnTo>
                    <a:pt x="2786" y="1795"/>
                  </a:lnTo>
                  <a:lnTo>
                    <a:pt x="2786" y="1811"/>
                  </a:lnTo>
                  <a:lnTo>
                    <a:pt x="2786" y="1800"/>
                  </a:lnTo>
                  <a:lnTo>
                    <a:pt x="2786" y="1772"/>
                  </a:lnTo>
                  <a:lnTo>
                    <a:pt x="2788" y="1549"/>
                  </a:lnTo>
                  <a:lnTo>
                    <a:pt x="2790" y="1192"/>
                  </a:lnTo>
                  <a:lnTo>
                    <a:pt x="2792" y="705"/>
                  </a:lnTo>
                  <a:lnTo>
                    <a:pt x="2794" y="93"/>
                  </a:lnTo>
                  <a:lnTo>
                    <a:pt x="2794" y="24"/>
                  </a:lnTo>
                  <a:lnTo>
                    <a:pt x="2795" y="24"/>
                  </a:lnTo>
                  <a:lnTo>
                    <a:pt x="2795" y="192"/>
                  </a:lnTo>
                  <a:lnTo>
                    <a:pt x="2797" y="778"/>
                  </a:lnTo>
                  <a:lnTo>
                    <a:pt x="2799" y="1248"/>
                  </a:lnTo>
                  <a:lnTo>
                    <a:pt x="2801" y="1587"/>
                  </a:lnTo>
                  <a:lnTo>
                    <a:pt x="2803" y="1795"/>
                  </a:lnTo>
                  <a:lnTo>
                    <a:pt x="2803" y="1811"/>
                  </a:lnTo>
                  <a:lnTo>
                    <a:pt x="2804" y="1800"/>
                  </a:lnTo>
                  <a:lnTo>
                    <a:pt x="2804" y="1772"/>
                  </a:lnTo>
                  <a:lnTo>
                    <a:pt x="2806" y="1549"/>
                  </a:lnTo>
                  <a:lnTo>
                    <a:pt x="2808" y="1192"/>
                  </a:lnTo>
                  <a:lnTo>
                    <a:pt x="2810" y="705"/>
                  </a:lnTo>
                  <a:lnTo>
                    <a:pt x="2812" y="93"/>
                  </a:lnTo>
                  <a:lnTo>
                    <a:pt x="2812" y="24"/>
                  </a:lnTo>
                  <a:lnTo>
                    <a:pt x="2812" y="24"/>
                  </a:lnTo>
                  <a:lnTo>
                    <a:pt x="2812" y="192"/>
                  </a:lnTo>
                  <a:lnTo>
                    <a:pt x="2814" y="778"/>
                  </a:lnTo>
                  <a:lnTo>
                    <a:pt x="2816" y="1248"/>
                  </a:lnTo>
                  <a:lnTo>
                    <a:pt x="2818" y="1587"/>
                  </a:lnTo>
                  <a:lnTo>
                    <a:pt x="2820" y="1795"/>
                  </a:lnTo>
                  <a:lnTo>
                    <a:pt x="2820" y="1811"/>
                  </a:lnTo>
                  <a:lnTo>
                    <a:pt x="2821" y="1800"/>
                  </a:lnTo>
                  <a:lnTo>
                    <a:pt x="2821" y="1772"/>
                  </a:lnTo>
                  <a:lnTo>
                    <a:pt x="2823" y="1549"/>
                  </a:lnTo>
                  <a:lnTo>
                    <a:pt x="2825" y="1192"/>
                  </a:lnTo>
                  <a:lnTo>
                    <a:pt x="2827" y="705"/>
                  </a:lnTo>
                  <a:lnTo>
                    <a:pt x="2829" y="93"/>
                  </a:lnTo>
                  <a:lnTo>
                    <a:pt x="2829" y="24"/>
                  </a:lnTo>
                  <a:lnTo>
                    <a:pt x="2830" y="24"/>
                  </a:lnTo>
                  <a:lnTo>
                    <a:pt x="2830" y="192"/>
                  </a:lnTo>
                  <a:lnTo>
                    <a:pt x="2832" y="778"/>
                  </a:lnTo>
                  <a:lnTo>
                    <a:pt x="2834" y="1248"/>
                  </a:lnTo>
                  <a:lnTo>
                    <a:pt x="2836" y="1587"/>
                  </a:lnTo>
                  <a:lnTo>
                    <a:pt x="2838" y="1795"/>
                  </a:lnTo>
                  <a:lnTo>
                    <a:pt x="2838" y="1811"/>
                  </a:lnTo>
                  <a:lnTo>
                    <a:pt x="2838" y="1800"/>
                  </a:lnTo>
                  <a:lnTo>
                    <a:pt x="2838" y="1772"/>
                  </a:lnTo>
                  <a:lnTo>
                    <a:pt x="2840" y="1549"/>
                  </a:lnTo>
                  <a:lnTo>
                    <a:pt x="2842" y="1192"/>
                  </a:lnTo>
                  <a:lnTo>
                    <a:pt x="2844" y="705"/>
                  </a:lnTo>
                  <a:lnTo>
                    <a:pt x="2846" y="93"/>
                  </a:lnTo>
                  <a:lnTo>
                    <a:pt x="2846" y="24"/>
                  </a:lnTo>
                  <a:lnTo>
                    <a:pt x="2847" y="24"/>
                  </a:lnTo>
                  <a:lnTo>
                    <a:pt x="2847" y="192"/>
                  </a:lnTo>
                  <a:lnTo>
                    <a:pt x="2849" y="778"/>
                  </a:lnTo>
                  <a:lnTo>
                    <a:pt x="2851" y="1248"/>
                  </a:lnTo>
                  <a:lnTo>
                    <a:pt x="2853" y="1587"/>
                  </a:lnTo>
                  <a:lnTo>
                    <a:pt x="2855" y="1795"/>
                  </a:lnTo>
                  <a:lnTo>
                    <a:pt x="2855" y="1811"/>
                  </a:lnTo>
                  <a:lnTo>
                    <a:pt x="2856" y="1794"/>
                  </a:lnTo>
                  <a:lnTo>
                    <a:pt x="2856" y="1774"/>
                  </a:lnTo>
                  <a:lnTo>
                    <a:pt x="2858" y="1557"/>
                  </a:lnTo>
                  <a:lnTo>
                    <a:pt x="2860" y="1209"/>
                  </a:lnTo>
                  <a:lnTo>
                    <a:pt x="2862" y="731"/>
                  </a:lnTo>
                  <a:lnTo>
                    <a:pt x="2864" y="129"/>
                  </a:lnTo>
                  <a:lnTo>
                    <a:pt x="2864" y="62"/>
                  </a:lnTo>
                  <a:lnTo>
                    <a:pt x="2864" y="61"/>
                  </a:lnTo>
                  <a:lnTo>
                    <a:pt x="2864" y="224"/>
                  </a:lnTo>
                  <a:lnTo>
                    <a:pt x="2866" y="792"/>
                  </a:lnTo>
                  <a:lnTo>
                    <a:pt x="2868" y="1247"/>
                  </a:lnTo>
                  <a:lnTo>
                    <a:pt x="2870" y="1577"/>
                  </a:lnTo>
                  <a:lnTo>
                    <a:pt x="2872" y="1780"/>
                  </a:lnTo>
                  <a:lnTo>
                    <a:pt x="2873" y="1796"/>
                  </a:lnTo>
                  <a:lnTo>
                    <a:pt x="2873" y="1757"/>
                  </a:lnTo>
                  <a:lnTo>
                    <a:pt x="2875" y="1539"/>
                  </a:lnTo>
                  <a:lnTo>
                    <a:pt x="2877" y="1191"/>
                  </a:lnTo>
                  <a:lnTo>
                    <a:pt x="2879" y="716"/>
                  </a:lnTo>
                  <a:lnTo>
                    <a:pt x="2881" y="121"/>
                  </a:lnTo>
                  <a:lnTo>
                    <a:pt x="2881" y="54"/>
                  </a:lnTo>
                  <a:lnTo>
                    <a:pt x="2882" y="43"/>
                  </a:lnTo>
                  <a:lnTo>
                    <a:pt x="2882" y="124"/>
                  </a:lnTo>
                  <a:lnTo>
                    <a:pt x="2884" y="713"/>
                  </a:lnTo>
                  <a:lnTo>
                    <a:pt x="2886" y="1218"/>
                  </a:lnTo>
                  <a:lnTo>
                    <a:pt x="2888" y="1585"/>
                  </a:lnTo>
                  <a:lnTo>
                    <a:pt x="2890" y="1796"/>
                  </a:lnTo>
                  <a:lnTo>
                    <a:pt x="2890" y="1779"/>
                  </a:lnTo>
                  <a:lnTo>
                    <a:pt x="2892" y="1575"/>
                  </a:lnTo>
                  <a:lnTo>
                    <a:pt x="2894" y="1213"/>
                  </a:lnTo>
                  <a:lnTo>
                    <a:pt x="2896" y="690"/>
                  </a:lnTo>
                  <a:lnTo>
                    <a:pt x="2898" y="41"/>
                  </a:lnTo>
                  <a:lnTo>
                    <a:pt x="2899" y="44"/>
                  </a:lnTo>
                  <a:lnTo>
                    <a:pt x="2899" y="118"/>
                  </a:lnTo>
                  <a:lnTo>
                    <a:pt x="2901" y="739"/>
                  </a:lnTo>
                  <a:lnTo>
                    <a:pt x="2903" y="1265"/>
                  </a:lnTo>
                  <a:lnTo>
                    <a:pt x="2905" y="1641"/>
                  </a:lnTo>
                  <a:lnTo>
                    <a:pt x="2908" y="1847"/>
                  </a:lnTo>
                  <a:lnTo>
                    <a:pt x="2908" y="1831"/>
                  </a:lnTo>
                  <a:lnTo>
                    <a:pt x="2910" y="1625"/>
                  </a:lnTo>
                  <a:lnTo>
                    <a:pt x="2912" y="1248"/>
                  </a:lnTo>
                  <a:lnTo>
                    <a:pt x="2914" y="695"/>
                  </a:lnTo>
                  <a:lnTo>
                    <a:pt x="2916" y="3"/>
                  </a:lnTo>
                  <a:lnTo>
                    <a:pt x="2916" y="0"/>
                  </a:lnTo>
                  <a:lnTo>
                    <a:pt x="2916" y="71"/>
                  </a:lnTo>
                  <a:lnTo>
                    <a:pt x="2918" y="672"/>
                  </a:lnTo>
                  <a:lnTo>
                    <a:pt x="2920" y="1189"/>
                  </a:lnTo>
                  <a:lnTo>
                    <a:pt x="2922" y="1567"/>
                  </a:lnTo>
                  <a:lnTo>
                    <a:pt x="2925" y="1789"/>
                  </a:lnTo>
                  <a:lnTo>
                    <a:pt x="2925" y="1772"/>
                  </a:lnTo>
                  <a:lnTo>
                    <a:pt x="2927" y="1564"/>
                  </a:lnTo>
                  <a:lnTo>
                    <a:pt x="2929" y="1199"/>
                  </a:lnTo>
                  <a:lnTo>
                    <a:pt x="2931" y="673"/>
                  </a:lnTo>
                  <a:lnTo>
                    <a:pt x="2933" y="23"/>
                  </a:lnTo>
                  <a:lnTo>
                    <a:pt x="2934" y="24"/>
                  </a:lnTo>
                  <a:lnTo>
                    <a:pt x="2934" y="96"/>
                  </a:lnTo>
                  <a:lnTo>
                    <a:pt x="2936" y="702"/>
                  </a:lnTo>
                  <a:lnTo>
                    <a:pt x="2938" y="1220"/>
                  </a:lnTo>
                  <a:lnTo>
                    <a:pt x="2940" y="1596"/>
                  </a:lnTo>
                  <a:lnTo>
                    <a:pt x="2942" y="1811"/>
                  </a:lnTo>
                  <a:lnTo>
                    <a:pt x="2942" y="1794"/>
                  </a:lnTo>
                  <a:lnTo>
                    <a:pt x="2944" y="1589"/>
                  </a:lnTo>
                  <a:lnTo>
                    <a:pt x="2946" y="1220"/>
                  </a:lnTo>
                  <a:lnTo>
                    <a:pt x="2948" y="687"/>
                  </a:lnTo>
                  <a:lnTo>
                    <a:pt x="2950" y="24"/>
                  </a:lnTo>
                  <a:lnTo>
                    <a:pt x="2951" y="24"/>
                  </a:lnTo>
                  <a:lnTo>
                    <a:pt x="2951" y="96"/>
                  </a:lnTo>
                  <a:lnTo>
                    <a:pt x="2953" y="702"/>
                  </a:lnTo>
                  <a:lnTo>
                    <a:pt x="2955" y="1220"/>
                  </a:lnTo>
                  <a:lnTo>
                    <a:pt x="2957" y="1596"/>
                  </a:lnTo>
                  <a:lnTo>
                    <a:pt x="2960" y="1811"/>
                  </a:lnTo>
                  <a:lnTo>
                    <a:pt x="2960" y="1794"/>
                  </a:lnTo>
                  <a:lnTo>
                    <a:pt x="2962" y="1589"/>
                  </a:lnTo>
                  <a:lnTo>
                    <a:pt x="2964" y="1220"/>
                  </a:lnTo>
                  <a:lnTo>
                    <a:pt x="2968" y="24"/>
                  </a:lnTo>
                  <a:lnTo>
                    <a:pt x="2968" y="96"/>
                  </a:lnTo>
                  <a:lnTo>
                    <a:pt x="2970" y="702"/>
                  </a:lnTo>
                  <a:lnTo>
                    <a:pt x="2972" y="1220"/>
                  </a:lnTo>
                  <a:lnTo>
                    <a:pt x="2974" y="1596"/>
                  </a:lnTo>
                  <a:lnTo>
                    <a:pt x="2977" y="1811"/>
                  </a:lnTo>
                  <a:lnTo>
                    <a:pt x="2977" y="1794"/>
                  </a:lnTo>
                  <a:lnTo>
                    <a:pt x="2979" y="1589"/>
                  </a:lnTo>
                  <a:lnTo>
                    <a:pt x="2981" y="1220"/>
                  </a:lnTo>
                  <a:lnTo>
                    <a:pt x="2986" y="24"/>
                  </a:lnTo>
                  <a:lnTo>
                    <a:pt x="2986" y="96"/>
                  </a:lnTo>
                  <a:lnTo>
                    <a:pt x="2988" y="702"/>
                  </a:lnTo>
                  <a:lnTo>
                    <a:pt x="2990" y="1220"/>
                  </a:lnTo>
                  <a:lnTo>
                    <a:pt x="2992" y="1596"/>
                  </a:lnTo>
                  <a:lnTo>
                    <a:pt x="2994" y="1811"/>
                  </a:lnTo>
                  <a:lnTo>
                    <a:pt x="2994" y="1794"/>
                  </a:lnTo>
                  <a:lnTo>
                    <a:pt x="2996" y="1589"/>
                  </a:lnTo>
                  <a:lnTo>
                    <a:pt x="2998" y="1220"/>
                  </a:lnTo>
                  <a:lnTo>
                    <a:pt x="3003" y="24"/>
                  </a:lnTo>
                  <a:lnTo>
                    <a:pt x="3003" y="96"/>
                  </a:lnTo>
                  <a:lnTo>
                    <a:pt x="3005" y="702"/>
                  </a:lnTo>
                  <a:lnTo>
                    <a:pt x="3007" y="1220"/>
                  </a:lnTo>
                  <a:lnTo>
                    <a:pt x="3009" y="1596"/>
                  </a:lnTo>
                  <a:lnTo>
                    <a:pt x="3012" y="1811"/>
                  </a:lnTo>
                  <a:lnTo>
                    <a:pt x="3012" y="1794"/>
                  </a:lnTo>
                  <a:lnTo>
                    <a:pt x="3014" y="1589"/>
                  </a:lnTo>
                  <a:lnTo>
                    <a:pt x="3016" y="1220"/>
                  </a:lnTo>
                  <a:lnTo>
                    <a:pt x="3020" y="24"/>
                  </a:lnTo>
                  <a:lnTo>
                    <a:pt x="3020" y="96"/>
                  </a:lnTo>
                  <a:lnTo>
                    <a:pt x="3022" y="702"/>
                  </a:lnTo>
                  <a:lnTo>
                    <a:pt x="3024" y="1220"/>
                  </a:lnTo>
                  <a:lnTo>
                    <a:pt x="3026" y="1596"/>
                  </a:lnTo>
                  <a:lnTo>
                    <a:pt x="3029" y="1811"/>
                  </a:lnTo>
                  <a:lnTo>
                    <a:pt x="3029" y="1794"/>
                  </a:lnTo>
                  <a:lnTo>
                    <a:pt x="3031" y="1589"/>
                  </a:lnTo>
                  <a:lnTo>
                    <a:pt x="3036" y="687"/>
                  </a:lnTo>
                  <a:lnTo>
                    <a:pt x="3038" y="24"/>
                  </a:lnTo>
                  <a:lnTo>
                    <a:pt x="3038" y="96"/>
                  </a:lnTo>
                  <a:lnTo>
                    <a:pt x="3040" y="702"/>
                  </a:lnTo>
                  <a:lnTo>
                    <a:pt x="3042" y="1220"/>
                  </a:lnTo>
                  <a:lnTo>
                    <a:pt x="3044" y="1596"/>
                  </a:lnTo>
                  <a:lnTo>
                    <a:pt x="3046" y="1811"/>
                  </a:lnTo>
                  <a:lnTo>
                    <a:pt x="3046" y="1794"/>
                  </a:lnTo>
                  <a:lnTo>
                    <a:pt x="3048" y="1589"/>
                  </a:lnTo>
                  <a:lnTo>
                    <a:pt x="3053" y="687"/>
                  </a:lnTo>
                  <a:lnTo>
                    <a:pt x="3055" y="24"/>
                  </a:lnTo>
                  <a:lnTo>
                    <a:pt x="3055" y="96"/>
                  </a:lnTo>
                  <a:lnTo>
                    <a:pt x="3057" y="702"/>
                  </a:lnTo>
                  <a:lnTo>
                    <a:pt x="3059" y="1220"/>
                  </a:lnTo>
                  <a:lnTo>
                    <a:pt x="3062" y="1596"/>
                  </a:lnTo>
                  <a:lnTo>
                    <a:pt x="3064" y="1811"/>
                  </a:lnTo>
                  <a:lnTo>
                    <a:pt x="3064" y="1794"/>
                  </a:lnTo>
                  <a:lnTo>
                    <a:pt x="3066" y="1589"/>
                  </a:lnTo>
                  <a:lnTo>
                    <a:pt x="3070" y="687"/>
                  </a:lnTo>
                  <a:lnTo>
                    <a:pt x="3072" y="24"/>
                  </a:lnTo>
                  <a:lnTo>
                    <a:pt x="3072" y="96"/>
                  </a:lnTo>
                  <a:lnTo>
                    <a:pt x="3074" y="702"/>
                  </a:lnTo>
                  <a:lnTo>
                    <a:pt x="3076" y="1220"/>
                  </a:lnTo>
                  <a:lnTo>
                    <a:pt x="3079" y="1596"/>
                  </a:lnTo>
                  <a:lnTo>
                    <a:pt x="3081" y="1811"/>
                  </a:lnTo>
                  <a:lnTo>
                    <a:pt x="3081" y="1794"/>
                  </a:lnTo>
                  <a:lnTo>
                    <a:pt x="3083" y="1589"/>
                  </a:lnTo>
                  <a:lnTo>
                    <a:pt x="3088" y="687"/>
                  </a:lnTo>
                  <a:lnTo>
                    <a:pt x="3090" y="24"/>
                  </a:lnTo>
                  <a:lnTo>
                    <a:pt x="3090" y="96"/>
                  </a:lnTo>
                  <a:lnTo>
                    <a:pt x="3092" y="702"/>
                  </a:lnTo>
                  <a:lnTo>
                    <a:pt x="3094" y="1220"/>
                  </a:lnTo>
                  <a:lnTo>
                    <a:pt x="3096" y="1596"/>
                  </a:lnTo>
                  <a:lnTo>
                    <a:pt x="3098" y="1811"/>
                  </a:lnTo>
                  <a:lnTo>
                    <a:pt x="3098" y="1794"/>
                  </a:lnTo>
                  <a:lnTo>
                    <a:pt x="3100" y="1589"/>
                  </a:lnTo>
                  <a:lnTo>
                    <a:pt x="3105" y="687"/>
                  </a:lnTo>
                  <a:lnTo>
                    <a:pt x="3107" y="24"/>
                  </a:lnTo>
                  <a:lnTo>
                    <a:pt x="3107" y="83"/>
                  </a:lnTo>
                  <a:lnTo>
                    <a:pt x="3108" y="96"/>
                  </a:lnTo>
                  <a:lnTo>
                    <a:pt x="3109" y="702"/>
                  </a:lnTo>
                  <a:lnTo>
                    <a:pt x="3111" y="1220"/>
                  </a:lnTo>
                  <a:lnTo>
                    <a:pt x="3114" y="1596"/>
                  </a:lnTo>
                  <a:lnTo>
                    <a:pt x="3116" y="1811"/>
                  </a:lnTo>
                  <a:lnTo>
                    <a:pt x="3116" y="1797"/>
                  </a:lnTo>
                  <a:lnTo>
                    <a:pt x="3116" y="1794"/>
                  </a:lnTo>
                  <a:lnTo>
                    <a:pt x="3118" y="1589"/>
                  </a:lnTo>
                  <a:lnTo>
                    <a:pt x="3122" y="687"/>
                  </a:lnTo>
                  <a:lnTo>
                    <a:pt x="3124" y="24"/>
                  </a:lnTo>
                  <a:lnTo>
                    <a:pt x="3124" y="83"/>
                  </a:lnTo>
                  <a:lnTo>
                    <a:pt x="3125" y="96"/>
                  </a:lnTo>
                  <a:lnTo>
                    <a:pt x="3126" y="702"/>
                  </a:lnTo>
                  <a:lnTo>
                    <a:pt x="3131" y="1596"/>
                  </a:lnTo>
                  <a:lnTo>
                    <a:pt x="3133" y="1811"/>
                  </a:lnTo>
                  <a:lnTo>
                    <a:pt x="3133" y="1801"/>
                  </a:lnTo>
                  <a:lnTo>
                    <a:pt x="3134" y="1797"/>
                  </a:lnTo>
                  <a:lnTo>
                    <a:pt x="3134" y="1794"/>
                  </a:lnTo>
                  <a:lnTo>
                    <a:pt x="3135" y="1589"/>
                  </a:lnTo>
                  <a:lnTo>
                    <a:pt x="3138" y="1220"/>
                  </a:lnTo>
                  <a:lnTo>
                    <a:pt x="3140" y="687"/>
                  </a:lnTo>
                  <a:lnTo>
                    <a:pt x="3142" y="24"/>
                  </a:lnTo>
                  <a:lnTo>
                    <a:pt x="3142" y="65"/>
                  </a:lnTo>
                  <a:lnTo>
                    <a:pt x="3142" y="83"/>
                  </a:lnTo>
                  <a:lnTo>
                    <a:pt x="3142" y="96"/>
                  </a:lnTo>
                  <a:lnTo>
                    <a:pt x="3144" y="702"/>
                  </a:lnTo>
                  <a:lnTo>
                    <a:pt x="3148" y="1596"/>
                  </a:lnTo>
                  <a:lnTo>
                    <a:pt x="3150" y="1811"/>
                  </a:lnTo>
                  <a:lnTo>
                    <a:pt x="3150" y="1801"/>
                  </a:lnTo>
                  <a:lnTo>
                    <a:pt x="3151" y="1797"/>
                  </a:lnTo>
                  <a:lnTo>
                    <a:pt x="3151" y="1794"/>
                  </a:lnTo>
                  <a:lnTo>
                    <a:pt x="3152" y="1589"/>
                  </a:lnTo>
                  <a:lnTo>
                    <a:pt x="3155" y="1220"/>
                  </a:lnTo>
                  <a:lnTo>
                    <a:pt x="3157" y="687"/>
                  </a:lnTo>
                  <a:lnTo>
                    <a:pt x="3159" y="24"/>
                  </a:lnTo>
                  <a:lnTo>
                    <a:pt x="3159" y="65"/>
                  </a:lnTo>
                  <a:lnTo>
                    <a:pt x="3160" y="83"/>
                  </a:lnTo>
                  <a:lnTo>
                    <a:pt x="3160" y="96"/>
                  </a:lnTo>
                  <a:lnTo>
                    <a:pt x="3161" y="702"/>
                  </a:lnTo>
                  <a:lnTo>
                    <a:pt x="3166" y="1596"/>
                  </a:lnTo>
                  <a:lnTo>
                    <a:pt x="3168" y="1811"/>
                  </a:lnTo>
                  <a:lnTo>
                    <a:pt x="3168" y="1801"/>
                  </a:lnTo>
                  <a:lnTo>
                    <a:pt x="3168" y="1797"/>
                  </a:lnTo>
                  <a:lnTo>
                    <a:pt x="3168" y="1794"/>
                  </a:lnTo>
                  <a:lnTo>
                    <a:pt x="3170" y="1589"/>
                  </a:lnTo>
                  <a:lnTo>
                    <a:pt x="3172" y="1220"/>
                  </a:lnTo>
                  <a:lnTo>
                    <a:pt x="3174" y="687"/>
                  </a:lnTo>
                  <a:lnTo>
                    <a:pt x="3176" y="24"/>
                  </a:lnTo>
                  <a:lnTo>
                    <a:pt x="3177" y="65"/>
                  </a:lnTo>
                  <a:lnTo>
                    <a:pt x="3177" y="96"/>
                  </a:lnTo>
                  <a:lnTo>
                    <a:pt x="3178" y="702"/>
                  </a:lnTo>
                  <a:lnTo>
                    <a:pt x="3183" y="1596"/>
                  </a:lnTo>
                  <a:lnTo>
                    <a:pt x="3185" y="1811"/>
                  </a:lnTo>
                  <a:lnTo>
                    <a:pt x="3186" y="1801"/>
                  </a:lnTo>
                  <a:lnTo>
                    <a:pt x="3186" y="1794"/>
                  </a:lnTo>
                  <a:lnTo>
                    <a:pt x="3188" y="1589"/>
                  </a:lnTo>
                  <a:lnTo>
                    <a:pt x="3190" y="1220"/>
                  </a:lnTo>
                  <a:lnTo>
                    <a:pt x="3192" y="687"/>
                  </a:lnTo>
                  <a:lnTo>
                    <a:pt x="3194" y="24"/>
                  </a:lnTo>
                  <a:lnTo>
                    <a:pt x="3194" y="65"/>
                  </a:lnTo>
                  <a:lnTo>
                    <a:pt x="3194" y="96"/>
                  </a:lnTo>
                  <a:lnTo>
                    <a:pt x="3196" y="702"/>
                  </a:lnTo>
                  <a:lnTo>
                    <a:pt x="3198" y="1220"/>
                  </a:lnTo>
                  <a:lnTo>
                    <a:pt x="3200" y="1596"/>
                  </a:lnTo>
                  <a:lnTo>
                    <a:pt x="3202" y="1811"/>
                  </a:lnTo>
                  <a:lnTo>
                    <a:pt x="3203" y="1801"/>
                  </a:lnTo>
                  <a:lnTo>
                    <a:pt x="3203" y="1794"/>
                  </a:lnTo>
                  <a:lnTo>
                    <a:pt x="3205" y="1589"/>
                  </a:lnTo>
                  <a:lnTo>
                    <a:pt x="3207" y="1220"/>
                  </a:lnTo>
                  <a:lnTo>
                    <a:pt x="3209" y="687"/>
                  </a:lnTo>
                  <a:lnTo>
                    <a:pt x="3211" y="24"/>
                  </a:lnTo>
                  <a:lnTo>
                    <a:pt x="3212" y="65"/>
                  </a:lnTo>
                  <a:lnTo>
                    <a:pt x="3212" y="96"/>
                  </a:lnTo>
                  <a:lnTo>
                    <a:pt x="3214" y="702"/>
                  </a:lnTo>
                  <a:lnTo>
                    <a:pt x="3216" y="1220"/>
                  </a:lnTo>
                  <a:lnTo>
                    <a:pt x="3218" y="1596"/>
                  </a:lnTo>
                  <a:lnTo>
                    <a:pt x="3220" y="1811"/>
                  </a:lnTo>
                  <a:lnTo>
                    <a:pt x="3220" y="1801"/>
                  </a:lnTo>
                  <a:lnTo>
                    <a:pt x="3220" y="1794"/>
                  </a:lnTo>
                  <a:lnTo>
                    <a:pt x="3222" y="1589"/>
                  </a:lnTo>
                  <a:lnTo>
                    <a:pt x="3224" y="1220"/>
                  </a:lnTo>
                  <a:lnTo>
                    <a:pt x="3226" y="687"/>
                  </a:lnTo>
                  <a:lnTo>
                    <a:pt x="3228" y="24"/>
                  </a:lnTo>
                  <a:lnTo>
                    <a:pt x="3229" y="65"/>
                  </a:lnTo>
                  <a:lnTo>
                    <a:pt x="3229" y="96"/>
                  </a:lnTo>
                  <a:lnTo>
                    <a:pt x="3231" y="702"/>
                  </a:lnTo>
                  <a:lnTo>
                    <a:pt x="3233" y="1220"/>
                  </a:lnTo>
                  <a:lnTo>
                    <a:pt x="3235" y="1596"/>
                  </a:lnTo>
                  <a:lnTo>
                    <a:pt x="3237" y="1811"/>
                  </a:lnTo>
                  <a:lnTo>
                    <a:pt x="3238" y="1801"/>
                  </a:lnTo>
                  <a:lnTo>
                    <a:pt x="3238" y="1794"/>
                  </a:lnTo>
                  <a:lnTo>
                    <a:pt x="3240" y="1589"/>
                  </a:lnTo>
                  <a:lnTo>
                    <a:pt x="3242" y="1220"/>
                  </a:lnTo>
                  <a:lnTo>
                    <a:pt x="3244" y="687"/>
                  </a:lnTo>
                  <a:lnTo>
                    <a:pt x="3246" y="24"/>
                  </a:lnTo>
                  <a:lnTo>
                    <a:pt x="3246" y="65"/>
                  </a:lnTo>
                  <a:lnTo>
                    <a:pt x="3246" y="96"/>
                  </a:lnTo>
                  <a:lnTo>
                    <a:pt x="3248" y="702"/>
                  </a:lnTo>
                  <a:lnTo>
                    <a:pt x="3250" y="1220"/>
                  </a:lnTo>
                  <a:lnTo>
                    <a:pt x="3252" y="1596"/>
                  </a:lnTo>
                  <a:lnTo>
                    <a:pt x="3254" y="1811"/>
                  </a:lnTo>
                  <a:lnTo>
                    <a:pt x="3255" y="1801"/>
                  </a:lnTo>
                  <a:lnTo>
                    <a:pt x="3255" y="1794"/>
                  </a:lnTo>
                  <a:lnTo>
                    <a:pt x="3257" y="1589"/>
                  </a:lnTo>
                  <a:lnTo>
                    <a:pt x="3259" y="1220"/>
                  </a:lnTo>
                  <a:lnTo>
                    <a:pt x="3261" y="687"/>
                  </a:lnTo>
                  <a:lnTo>
                    <a:pt x="3263" y="24"/>
                  </a:lnTo>
                  <a:lnTo>
                    <a:pt x="3264" y="65"/>
                  </a:lnTo>
                  <a:lnTo>
                    <a:pt x="3264" y="96"/>
                  </a:lnTo>
                  <a:lnTo>
                    <a:pt x="3266" y="702"/>
                  </a:lnTo>
                  <a:lnTo>
                    <a:pt x="3268" y="1220"/>
                  </a:lnTo>
                  <a:lnTo>
                    <a:pt x="3270" y="1596"/>
                  </a:lnTo>
                  <a:lnTo>
                    <a:pt x="3272" y="1811"/>
                  </a:lnTo>
                  <a:lnTo>
                    <a:pt x="3272" y="1801"/>
                  </a:lnTo>
                  <a:lnTo>
                    <a:pt x="3272" y="1794"/>
                  </a:lnTo>
                  <a:lnTo>
                    <a:pt x="3274" y="1589"/>
                  </a:lnTo>
                  <a:lnTo>
                    <a:pt x="3276" y="1220"/>
                  </a:lnTo>
                  <a:lnTo>
                    <a:pt x="3278" y="687"/>
                  </a:lnTo>
                  <a:lnTo>
                    <a:pt x="3280" y="24"/>
                  </a:lnTo>
                  <a:lnTo>
                    <a:pt x="3281" y="65"/>
                  </a:lnTo>
                  <a:lnTo>
                    <a:pt x="3281" y="96"/>
                  </a:lnTo>
                  <a:lnTo>
                    <a:pt x="3283" y="702"/>
                  </a:lnTo>
                  <a:lnTo>
                    <a:pt x="3285" y="1220"/>
                  </a:lnTo>
                  <a:lnTo>
                    <a:pt x="3287" y="1596"/>
                  </a:lnTo>
                  <a:lnTo>
                    <a:pt x="3289" y="1811"/>
                  </a:lnTo>
                  <a:lnTo>
                    <a:pt x="3290" y="1801"/>
                  </a:lnTo>
                  <a:lnTo>
                    <a:pt x="3290" y="1794"/>
                  </a:lnTo>
                  <a:lnTo>
                    <a:pt x="3292" y="1589"/>
                  </a:lnTo>
                  <a:lnTo>
                    <a:pt x="3294" y="1220"/>
                  </a:lnTo>
                  <a:lnTo>
                    <a:pt x="3296" y="687"/>
                  </a:lnTo>
                  <a:lnTo>
                    <a:pt x="3298" y="24"/>
                  </a:lnTo>
                  <a:lnTo>
                    <a:pt x="3298" y="24"/>
                  </a:lnTo>
                  <a:lnTo>
                    <a:pt x="3298" y="96"/>
                  </a:lnTo>
                  <a:lnTo>
                    <a:pt x="3300" y="702"/>
                  </a:lnTo>
                  <a:lnTo>
                    <a:pt x="3302" y="1220"/>
                  </a:lnTo>
                  <a:lnTo>
                    <a:pt x="3304" y="1596"/>
                  </a:lnTo>
                  <a:lnTo>
                    <a:pt x="3306" y="1811"/>
                  </a:lnTo>
                  <a:lnTo>
                    <a:pt x="3307" y="1801"/>
                  </a:lnTo>
                  <a:lnTo>
                    <a:pt x="3307" y="1794"/>
                  </a:lnTo>
                  <a:lnTo>
                    <a:pt x="3309" y="1589"/>
                  </a:lnTo>
                  <a:lnTo>
                    <a:pt x="3311" y="1220"/>
                  </a:lnTo>
                  <a:lnTo>
                    <a:pt x="3313" y="687"/>
                  </a:lnTo>
                  <a:lnTo>
                    <a:pt x="3315" y="24"/>
                  </a:lnTo>
                  <a:lnTo>
                    <a:pt x="3316" y="24"/>
                  </a:lnTo>
                  <a:lnTo>
                    <a:pt x="3316" y="96"/>
                  </a:lnTo>
                  <a:lnTo>
                    <a:pt x="3318" y="702"/>
                  </a:lnTo>
                  <a:lnTo>
                    <a:pt x="3320" y="1220"/>
                  </a:lnTo>
                  <a:lnTo>
                    <a:pt x="3322" y="1596"/>
                  </a:lnTo>
                  <a:lnTo>
                    <a:pt x="3324" y="1811"/>
                  </a:lnTo>
                  <a:lnTo>
                    <a:pt x="3324" y="1801"/>
                  </a:lnTo>
                  <a:lnTo>
                    <a:pt x="3324" y="1794"/>
                  </a:lnTo>
                  <a:lnTo>
                    <a:pt x="3326" y="1589"/>
                  </a:lnTo>
                  <a:lnTo>
                    <a:pt x="3328" y="1220"/>
                  </a:lnTo>
                  <a:lnTo>
                    <a:pt x="3330" y="687"/>
                  </a:lnTo>
                  <a:lnTo>
                    <a:pt x="3332" y="24"/>
                  </a:lnTo>
                  <a:lnTo>
                    <a:pt x="3333" y="24"/>
                  </a:lnTo>
                  <a:lnTo>
                    <a:pt x="3333" y="96"/>
                  </a:lnTo>
                  <a:lnTo>
                    <a:pt x="3335" y="702"/>
                  </a:lnTo>
                  <a:lnTo>
                    <a:pt x="3337" y="1220"/>
                  </a:lnTo>
                  <a:lnTo>
                    <a:pt x="3339" y="1596"/>
                  </a:lnTo>
                  <a:lnTo>
                    <a:pt x="3341" y="1811"/>
                  </a:lnTo>
                  <a:lnTo>
                    <a:pt x="3342" y="1801"/>
                  </a:lnTo>
                  <a:lnTo>
                    <a:pt x="3342" y="1794"/>
                  </a:lnTo>
                  <a:lnTo>
                    <a:pt x="3344" y="1589"/>
                  </a:lnTo>
                  <a:lnTo>
                    <a:pt x="3346" y="1220"/>
                  </a:lnTo>
                  <a:lnTo>
                    <a:pt x="3348" y="687"/>
                  </a:lnTo>
                  <a:lnTo>
                    <a:pt x="3350" y="24"/>
                  </a:lnTo>
                  <a:lnTo>
                    <a:pt x="3350" y="23"/>
                  </a:lnTo>
                  <a:lnTo>
                    <a:pt x="3350" y="93"/>
                  </a:lnTo>
                  <a:lnTo>
                    <a:pt x="3352" y="688"/>
                  </a:lnTo>
                  <a:lnTo>
                    <a:pt x="3354" y="1199"/>
                  </a:lnTo>
                  <a:lnTo>
                    <a:pt x="3356" y="1571"/>
                  </a:lnTo>
                  <a:lnTo>
                    <a:pt x="3358" y="1789"/>
                  </a:lnTo>
                  <a:lnTo>
                    <a:pt x="3359" y="1778"/>
                  </a:lnTo>
                  <a:lnTo>
                    <a:pt x="3359" y="1771"/>
                  </a:lnTo>
                  <a:lnTo>
                    <a:pt x="3361" y="1559"/>
                  </a:lnTo>
                  <a:lnTo>
                    <a:pt x="3363" y="1189"/>
                  </a:lnTo>
                  <a:lnTo>
                    <a:pt x="3365" y="657"/>
                  </a:lnTo>
                  <a:lnTo>
                    <a:pt x="3367" y="0"/>
                  </a:lnTo>
                  <a:lnTo>
                    <a:pt x="3368" y="3"/>
                  </a:lnTo>
                  <a:lnTo>
                    <a:pt x="3368" y="78"/>
                  </a:lnTo>
                  <a:lnTo>
                    <a:pt x="3370" y="711"/>
                  </a:lnTo>
                  <a:lnTo>
                    <a:pt x="3372" y="1248"/>
                  </a:lnTo>
                  <a:lnTo>
                    <a:pt x="3374" y="1633"/>
                  </a:lnTo>
                  <a:lnTo>
                    <a:pt x="3376" y="1847"/>
                  </a:lnTo>
                  <a:lnTo>
                    <a:pt x="3376" y="1837"/>
                  </a:lnTo>
                  <a:lnTo>
                    <a:pt x="3376" y="1832"/>
                  </a:lnTo>
                  <a:lnTo>
                    <a:pt x="3378" y="1633"/>
                  </a:lnTo>
                  <a:lnTo>
                    <a:pt x="3380" y="1265"/>
                  </a:lnTo>
                  <a:lnTo>
                    <a:pt x="3382" y="724"/>
                  </a:lnTo>
                  <a:lnTo>
                    <a:pt x="3384" y="44"/>
                  </a:lnTo>
                  <a:lnTo>
                    <a:pt x="3385" y="41"/>
                  </a:lnTo>
                  <a:lnTo>
                    <a:pt x="3385" y="111"/>
                  </a:lnTo>
                  <a:lnTo>
                    <a:pt x="3387" y="705"/>
                  </a:lnTo>
                  <a:lnTo>
                    <a:pt x="3389" y="1213"/>
                  </a:lnTo>
                  <a:lnTo>
                    <a:pt x="3391" y="1582"/>
                  </a:lnTo>
                  <a:lnTo>
                    <a:pt x="3394" y="1796"/>
                  </a:lnTo>
                  <a:lnTo>
                    <a:pt x="3394" y="1779"/>
                  </a:lnTo>
                  <a:lnTo>
                    <a:pt x="3396" y="1577"/>
                  </a:lnTo>
                  <a:lnTo>
                    <a:pt x="3398" y="1218"/>
                  </a:lnTo>
                  <a:lnTo>
                    <a:pt x="3400" y="699"/>
                  </a:lnTo>
                  <a:lnTo>
                    <a:pt x="3402" y="54"/>
                  </a:lnTo>
                  <a:lnTo>
                    <a:pt x="3402" y="43"/>
                  </a:lnTo>
                  <a:lnTo>
                    <a:pt x="3402" y="217"/>
                  </a:lnTo>
                  <a:lnTo>
                    <a:pt x="3404" y="787"/>
                  </a:lnTo>
                  <a:lnTo>
                    <a:pt x="3406" y="1245"/>
                  </a:lnTo>
                  <a:lnTo>
                    <a:pt x="3408" y="1576"/>
                  </a:lnTo>
                  <a:lnTo>
                    <a:pt x="3410" y="1780"/>
                  </a:lnTo>
                  <a:lnTo>
                    <a:pt x="3411" y="1796"/>
                  </a:lnTo>
                  <a:lnTo>
                    <a:pt x="3411" y="1763"/>
                  </a:lnTo>
                  <a:lnTo>
                    <a:pt x="3412" y="1758"/>
                  </a:lnTo>
                  <a:lnTo>
                    <a:pt x="3415" y="1193"/>
                  </a:lnTo>
                  <a:lnTo>
                    <a:pt x="3417" y="721"/>
                  </a:lnTo>
                  <a:lnTo>
                    <a:pt x="3419" y="128"/>
                  </a:lnTo>
                  <a:lnTo>
                    <a:pt x="3419" y="61"/>
                  </a:lnTo>
                  <a:lnTo>
                    <a:pt x="3420" y="62"/>
                  </a:lnTo>
                  <a:lnTo>
                    <a:pt x="3420" y="204"/>
                  </a:lnTo>
                  <a:lnTo>
                    <a:pt x="3420" y="227"/>
                  </a:lnTo>
                  <a:lnTo>
                    <a:pt x="3422" y="803"/>
                  </a:lnTo>
                  <a:lnTo>
                    <a:pt x="3424" y="1263"/>
                  </a:lnTo>
                  <a:lnTo>
                    <a:pt x="3426" y="1595"/>
                  </a:lnTo>
                  <a:lnTo>
                    <a:pt x="3428" y="1796"/>
                  </a:lnTo>
                  <a:lnTo>
                    <a:pt x="3428" y="1811"/>
                  </a:lnTo>
                  <a:lnTo>
                    <a:pt x="3428" y="1778"/>
                  </a:lnTo>
                  <a:lnTo>
                    <a:pt x="3429" y="1772"/>
                  </a:lnTo>
                  <a:lnTo>
                    <a:pt x="3432" y="1192"/>
                  </a:lnTo>
                  <a:lnTo>
                    <a:pt x="3434" y="705"/>
                  </a:lnTo>
                  <a:lnTo>
                    <a:pt x="3436" y="93"/>
                  </a:lnTo>
                  <a:lnTo>
                    <a:pt x="3436" y="24"/>
                  </a:lnTo>
                  <a:lnTo>
                    <a:pt x="3437" y="24"/>
                  </a:lnTo>
                  <a:lnTo>
                    <a:pt x="3437" y="169"/>
                  </a:lnTo>
                  <a:lnTo>
                    <a:pt x="3438" y="192"/>
                  </a:lnTo>
                  <a:lnTo>
                    <a:pt x="3439" y="778"/>
                  </a:lnTo>
                  <a:lnTo>
                    <a:pt x="3441" y="1248"/>
                  </a:lnTo>
                  <a:lnTo>
                    <a:pt x="3443" y="1587"/>
                  </a:lnTo>
                  <a:lnTo>
                    <a:pt x="3445" y="1795"/>
                  </a:lnTo>
                  <a:lnTo>
                    <a:pt x="3446" y="1811"/>
                  </a:lnTo>
                  <a:lnTo>
                    <a:pt x="3446" y="1778"/>
                  </a:lnTo>
                  <a:lnTo>
                    <a:pt x="3446" y="1772"/>
                  </a:lnTo>
                  <a:lnTo>
                    <a:pt x="3450" y="1192"/>
                  </a:lnTo>
                  <a:lnTo>
                    <a:pt x="3452" y="705"/>
                  </a:lnTo>
                  <a:lnTo>
                    <a:pt x="3454" y="93"/>
                  </a:lnTo>
                  <a:lnTo>
                    <a:pt x="3454" y="24"/>
                  </a:lnTo>
                  <a:lnTo>
                    <a:pt x="3454" y="24"/>
                  </a:lnTo>
                  <a:lnTo>
                    <a:pt x="3454" y="169"/>
                  </a:lnTo>
                  <a:lnTo>
                    <a:pt x="3455" y="192"/>
                  </a:lnTo>
                  <a:lnTo>
                    <a:pt x="3456" y="778"/>
                  </a:lnTo>
                  <a:lnTo>
                    <a:pt x="3458" y="1248"/>
                  </a:lnTo>
                  <a:lnTo>
                    <a:pt x="3460" y="1587"/>
                  </a:lnTo>
                  <a:lnTo>
                    <a:pt x="3462" y="1795"/>
                  </a:lnTo>
                  <a:lnTo>
                    <a:pt x="3463" y="1811"/>
                  </a:lnTo>
                  <a:lnTo>
                    <a:pt x="3463" y="1781"/>
                  </a:lnTo>
                  <a:lnTo>
                    <a:pt x="3464" y="1778"/>
                  </a:lnTo>
                  <a:lnTo>
                    <a:pt x="3464" y="1772"/>
                  </a:lnTo>
                  <a:lnTo>
                    <a:pt x="3467" y="1192"/>
                  </a:lnTo>
                  <a:lnTo>
                    <a:pt x="3469" y="705"/>
                  </a:lnTo>
                  <a:lnTo>
                    <a:pt x="3471" y="93"/>
                  </a:lnTo>
                  <a:lnTo>
                    <a:pt x="3471" y="24"/>
                  </a:lnTo>
                  <a:lnTo>
                    <a:pt x="3472" y="24"/>
                  </a:lnTo>
                  <a:lnTo>
                    <a:pt x="3472" y="157"/>
                  </a:lnTo>
                  <a:lnTo>
                    <a:pt x="3472" y="169"/>
                  </a:lnTo>
                  <a:lnTo>
                    <a:pt x="3472" y="192"/>
                  </a:lnTo>
                  <a:lnTo>
                    <a:pt x="3474" y="778"/>
                  </a:lnTo>
                  <a:lnTo>
                    <a:pt x="3476" y="1248"/>
                  </a:lnTo>
                  <a:lnTo>
                    <a:pt x="3478" y="1587"/>
                  </a:lnTo>
                  <a:lnTo>
                    <a:pt x="3480" y="1795"/>
                  </a:lnTo>
                  <a:lnTo>
                    <a:pt x="3480" y="1811"/>
                  </a:lnTo>
                  <a:lnTo>
                    <a:pt x="3480" y="1781"/>
                  </a:lnTo>
                  <a:lnTo>
                    <a:pt x="3481" y="1778"/>
                  </a:lnTo>
                  <a:lnTo>
                    <a:pt x="3481" y="1772"/>
                  </a:lnTo>
                  <a:lnTo>
                    <a:pt x="3484" y="1192"/>
                  </a:lnTo>
                  <a:lnTo>
                    <a:pt x="3486" y="705"/>
                  </a:lnTo>
                  <a:lnTo>
                    <a:pt x="3488" y="93"/>
                  </a:lnTo>
                  <a:lnTo>
                    <a:pt x="3489" y="24"/>
                  </a:lnTo>
                  <a:lnTo>
                    <a:pt x="3489" y="141"/>
                  </a:lnTo>
                  <a:lnTo>
                    <a:pt x="3490" y="157"/>
                  </a:lnTo>
                  <a:lnTo>
                    <a:pt x="3490" y="192"/>
                  </a:lnTo>
                  <a:lnTo>
                    <a:pt x="3492" y="778"/>
                  </a:lnTo>
                  <a:lnTo>
                    <a:pt x="3493" y="1248"/>
                  </a:lnTo>
                  <a:lnTo>
                    <a:pt x="3495" y="1587"/>
                  </a:lnTo>
                  <a:lnTo>
                    <a:pt x="3497" y="1795"/>
                  </a:lnTo>
                  <a:lnTo>
                    <a:pt x="3498" y="1811"/>
                  </a:lnTo>
                  <a:lnTo>
                    <a:pt x="3498" y="1784"/>
                  </a:lnTo>
                  <a:lnTo>
                    <a:pt x="3498" y="1781"/>
                  </a:lnTo>
                  <a:lnTo>
                    <a:pt x="3498" y="1772"/>
                  </a:lnTo>
                  <a:lnTo>
                    <a:pt x="3500" y="1549"/>
                  </a:lnTo>
                  <a:lnTo>
                    <a:pt x="3504" y="705"/>
                  </a:lnTo>
                  <a:lnTo>
                    <a:pt x="3506" y="93"/>
                  </a:lnTo>
                  <a:lnTo>
                    <a:pt x="3506" y="24"/>
                  </a:lnTo>
                  <a:lnTo>
                    <a:pt x="3506" y="141"/>
                  </a:lnTo>
                  <a:lnTo>
                    <a:pt x="3507" y="157"/>
                  </a:lnTo>
                  <a:lnTo>
                    <a:pt x="3507" y="192"/>
                  </a:lnTo>
                  <a:lnTo>
                    <a:pt x="3509" y="778"/>
                  </a:lnTo>
                  <a:lnTo>
                    <a:pt x="3510" y="1248"/>
                  </a:lnTo>
                  <a:lnTo>
                    <a:pt x="3512" y="1587"/>
                  </a:lnTo>
                  <a:lnTo>
                    <a:pt x="3514" y="1795"/>
                  </a:lnTo>
                  <a:lnTo>
                    <a:pt x="3515" y="1811"/>
                  </a:lnTo>
                  <a:lnTo>
                    <a:pt x="3515" y="1784"/>
                  </a:lnTo>
                  <a:lnTo>
                    <a:pt x="3516" y="1781"/>
                  </a:lnTo>
                  <a:lnTo>
                    <a:pt x="3516" y="1772"/>
                  </a:lnTo>
                  <a:lnTo>
                    <a:pt x="3518" y="1549"/>
                  </a:lnTo>
                  <a:lnTo>
                    <a:pt x="3521" y="705"/>
                  </a:lnTo>
                  <a:lnTo>
                    <a:pt x="3523" y="93"/>
                  </a:lnTo>
                  <a:lnTo>
                    <a:pt x="3524" y="24"/>
                  </a:lnTo>
                  <a:lnTo>
                    <a:pt x="3524" y="108"/>
                  </a:lnTo>
                  <a:lnTo>
                    <a:pt x="3524" y="141"/>
                  </a:lnTo>
                  <a:lnTo>
                    <a:pt x="3524" y="192"/>
                  </a:lnTo>
                  <a:lnTo>
                    <a:pt x="3526" y="778"/>
                  </a:lnTo>
                  <a:lnTo>
                    <a:pt x="3528" y="1248"/>
                  </a:lnTo>
                  <a:lnTo>
                    <a:pt x="3530" y="1587"/>
                  </a:lnTo>
                  <a:lnTo>
                    <a:pt x="3532" y="1795"/>
                  </a:lnTo>
                  <a:lnTo>
                    <a:pt x="3532" y="1811"/>
                  </a:lnTo>
                  <a:lnTo>
                    <a:pt x="3532" y="1791"/>
                  </a:lnTo>
                  <a:lnTo>
                    <a:pt x="3533" y="1784"/>
                  </a:lnTo>
                  <a:lnTo>
                    <a:pt x="3533" y="1772"/>
                  </a:lnTo>
                  <a:lnTo>
                    <a:pt x="3535" y="1549"/>
                  </a:lnTo>
                  <a:lnTo>
                    <a:pt x="3538" y="705"/>
                  </a:lnTo>
                  <a:lnTo>
                    <a:pt x="3540" y="93"/>
                  </a:lnTo>
                  <a:lnTo>
                    <a:pt x="3541" y="24"/>
                  </a:lnTo>
                  <a:lnTo>
                    <a:pt x="3541" y="108"/>
                  </a:lnTo>
                  <a:lnTo>
                    <a:pt x="3542" y="141"/>
                  </a:lnTo>
                  <a:lnTo>
                    <a:pt x="3542" y="192"/>
                  </a:lnTo>
                  <a:lnTo>
                    <a:pt x="3544" y="778"/>
                  </a:lnTo>
                  <a:lnTo>
                    <a:pt x="3547" y="1587"/>
                  </a:lnTo>
                  <a:lnTo>
                    <a:pt x="3549" y="1795"/>
                  </a:lnTo>
                  <a:lnTo>
                    <a:pt x="3550" y="1811"/>
                  </a:lnTo>
                  <a:lnTo>
                    <a:pt x="3550" y="1791"/>
                  </a:lnTo>
                  <a:lnTo>
                    <a:pt x="3550" y="1784"/>
                  </a:lnTo>
                  <a:lnTo>
                    <a:pt x="3550" y="1772"/>
                  </a:lnTo>
                  <a:lnTo>
                    <a:pt x="3552" y="1549"/>
                  </a:lnTo>
                  <a:lnTo>
                    <a:pt x="3554" y="1192"/>
                  </a:lnTo>
                  <a:lnTo>
                    <a:pt x="3556" y="705"/>
                  </a:lnTo>
                  <a:lnTo>
                    <a:pt x="3558" y="93"/>
                  </a:lnTo>
                  <a:lnTo>
                    <a:pt x="3558" y="24"/>
                  </a:lnTo>
                  <a:lnTo>
                    <a:pt x="3558" y="108"/>
                  </a:lnTo>
                  <a:lnTo>
                    <a:pt x="3559" y="141"/>
                  </a:lnTo>
                  <a:lnTo>
                    <a:pt x="3559" y="192"/>
                  </a:lnTo>
                  <a:lnTo>
                    <a:pt x="3561" y="778"/>
                  </a:lnTo>
                  <a:lnTo>
                    <a:pt x="3564" y="1587"/>
                  </a:lnTo>
                  <a:lnTo>
                    <a:pt x="3566" y="1795"/>
                  </a:lnTo>
                  <a:lnTo>
                    <a:pt x="3567" y="1811"/>
                  </a:lnTo>
                  <a:lnTo>
                    <a:pt x="3567" y="1791"/>
                  </a:lnTo>
                  <a:lnTo>
                    <a:pt x="3568" y="1784"/>
                  </a:lnTo>
                  <a:lnTo>
                    <a:pt x="3568" y="1772"/>
                  </a:lnTo>
                  <a:lnTo>
                    <a:pt x="3570" y="1549"/>
                  </a:lnTo>
                  <a:lnTo>
                    <a:pt x="3572" y="1192"/>
                  </a:lnTo>
                  <a:lnTo>
                    <a:pt x="3573" y="705"/>
                  </a:lnTo>
                  <a:lnTo>
                    <a:pt x="3575" y="93"/>
                  </a:lnTo>
                  <a:lnTo>
                    <a:pt x="3576" y="24"/>
                  </a:lnTo>
                  <a:lnTo>
                    <a:pt x="3576" y="108"/>
                  </a:lnTo>
                  <a:lnTo>
                    <a:pt x="3576" y="141"/>
                  </a:lnTo>
                  <a:lnTo>
                    <a:pt x="3576" y="192"/>
                  </a:lnTo>
                  <a:lnTo>
                    <a:pt x="3578" y="778"/>
                  </a:lnTo>
                  <a:lnTo>
                    <a:pt x="3582" y="1587"/>
                  </a:lnTo>
                  <a:lnTo>
                    <a:pt x="3584" y="1795"/>
                  </a:lnTo>
                  <a:lnTo>
                    <a:pt x="3584" y="1811"/>
                  </a:lnTo>
                  <a:lnTo>
                    <a:pt x="3584" y="1791"/>
                  </a:lnTo>
                  <a:lnTo>
                    <a:pt x="3585" y="1784"/>
                  </a:lnTo>
                  <a:lnTo>
                    <a:pt x="3585" y="1772"/>
                  </a:lnTo>
                  <a:lnTo>
                    <a:pt x="3587" y="1549"/>
                  </a:lnTo>
                  <a:lnTo>
                    <a:pt x="3589" y="1192"/>
                  </a:lnTo>
                  <a:lnTo>
                    <a:pt x="3590" y="705"/>
                  </a:lnTo>
                  <a:lnTo>
                    <a:pt x="3592" y="93"/>
                  </a:lnTo>
                  <a:lnTo>
                    <a:pt x="3593" y="24"/>
                  </a:lnTo>
                  <a:lnTo>
                    <a:pt x="3593" y="108"/>
                  </a:lnTo>
                  <a:lnTo>
                    <a:pt x="3594" y="141"/>
                  </a:lnTo>
                  <a:lnTo>
                    <a:pt x="3594" y="192"/>
                  </a:lnTo>
                  <a:lnTo>
                    <a:pt x="3596" y="778"/>
                  </a:lnTo>
                  <a:lnTo>
                    <a:pt x="3598" y="1248"/>
                  </a:lnTo>
                  <a:lnTo>
                    <a:pt x="3600" y="1587"/>
                  </a:lnTo>
                  <a:lnTo>
                    <a:pt x="3601" y="1795"/>
                  </a:lnTo>
                  <a:lnTo>
                    <a:pt x="3602" y="1811"/>
                  </a:lnTo>
                  <a:lnTo>
                    <a:pt x="3602" y="1800"/>
                  </a:lnTo>
                  <a:lnTo>
                    <a:pt x="3602" y="1791"/>
                  </a:lnTo>
                  <a:lnTo>
                    <a:pt x="3602" y="1772"/>
                  </a:lnTo>
                  <a:lnTo>
                    <a:pt x="3604" y="1549"/>
                  </a:lnTo>
                  <a:lnTo>
                    <a:pt x="3606" y="1192"/>
                  </a:lnTo>
                  <a:lnTo>
                    <a:pt x="3608" y="705"/>
                  </a:lnTo>
                  <a:lnTo>
                    <a:pt x="3610" y="93"/>
                  </a:lnTo>
                  <a:lnTo>
                    <a:pt x="3610" y="24"/>
                  </a:lnTo>
                  <a:lnTo>
                    <a:pt x="3610" y="68"/>
                  </a:lnTo>
                  <a:lnTo>
                    <a:pt x="3611" y="108"/>
                  </a:lnTo>
                  <a:lnTo>
                    <a:pt x="3611" y="192"/>
                  </a:lnTo>
                  <a:lnTo>
                    <a:pt x="3613" y="778"/>
                  </a:lnTo>
                  <a:lnTo>
                    <a:pt x="3615" y="1248"/>
                  </a:lnTo>
                  <a:lnTo>
                    <a:pt x="3617" y="1587"/>
                  </a:lnTo>
                  <a:lnTo>
                    <a:pt x="3618" y="1795"/>
                  </a:lnTo>
                  <a:lnTo>
                    <a:pt x="3619" y="1811"/>
                  </a:lnTo>
                  <a:lnTo>
                    <a:pt x="3619" y="1800"/>
                  </a:lnTo>
                  <a:lnTo>
                    <a:pt x="3620" y="1791"/>
                  </a:lnTo>
                  <a:lnTo>
                    <a:pt x="3620" y="1772"/>
                  </a:lnTo>
                  <a:lnTo>
                    <a:pt x="3622" y="1549"/>
                  </a:lnTo>
                  <a:lnTo>
                    <a:pt x="3624" y="1192"/>
                  </a:lnTo>
                  <a:lnTo>
                    <a:pt x="3626" y="705"/>
                  </a:lnTo>
                  <a:lnTo>
                    <a:pt x="3627" y="93"/>
                  </a:lnTo>
                  <a:lnTo>
                    <a:pt x="3628" y="24"/>
                  </a:lnTo>
                  <a:lnTo>
                    <a:pt x="3628" y="68"/>
                  </a:lnTo>
                  <a:lnTo>
                    <a:pt x="3628" y="108"/>
                  </a:lnTo>
                  <a:lnTo>
                    <a:pt x="3628" y="192"/>
                  </a:lnTo>
                  <a:lnTo>
                    <a:pt x="3630" y="778"/>
                  </a:lnTo>
                  <a:lnTo>
                    <a:pt x="3632" y="1248"/>
                  </a:lnTo>
                  <a:lnTo>
                    <a:pt x="3634" y="1587"/>
                  </a:lnTo>
                  <a:lnTo>
                    <a:pt x="3636" y="1795"/>
                  </a:lnTo>
                  <a:lnTo>
                    <a:pt x="3636" y="1811"/>
                  </a:lnTo>
                  <a:lnTo>
                    <a:pt x="3636" y="1800"/>
                  </a:lnTo>
                  <a:lnTo>
                    <a:pt x="3637" y="1791"/>
                  </a:lnTo>
                  <a:lnTo>
                    <a:pt x="3637" y="1772"/>
                  </a:lnTo>
                  <a:lnTo>
                    <a:pt x="3639" y="1549"/>
                  </a:lnTo>
                  <a:lnTo>
                    <a:pt x="3641" y="1192"/>
                  </a:lnTo>
                  <a:lnTo>
                    <a:pt x="3643" y="705"/>
                  </a:lnTo>
                  <a:lnTo>
                    <a:pt x="3644" y="93"/>
                  </a:lnTo>
                  <a:lnTo>
                    <a:pt x="3645" y="24"/>
                  </a:lnTo>
                  <a:lnTo>
                    <a:pt x="3645" y="68"/>
                  </a:lnTo>
                  <a:lnTo>
                    <a:pt x="3646" y="108"/>
                  </a:lnTo>
                  <a:lnTo>
                    <a:pt x="3646" y="192"/>
                  </a:lnTo>
                  <a:lnTo>
                    <a:pt x="3648" y="778"/>
                  </a:lnTo>
                  <a:lnTo>
                    <a:pt x="3650" y="1248"/>
                  </a:lnTo>
                  <a:lnTo>
                    <a:pt x="3652" y="1587"/>
                  </a:lnTo>
                  <a:lnTo>
                    <a:pt x="3653" y="1795"/>
                  </a:lnTo>
                  <a:lnTo>
                    <a:pt x="3654" y="1811"/>
                  </a:lnTo>
                  <a:lnTo>
                    <a:pt x="3654" y="1800"/>
                  </a:lnTo>
                  <a:lnTo>
                    <a:pt x="3654" y="1791"/>
                  </a:lnTo>
                  <a:lnTo>
                    <a:pt x="3654" y="1772"/>
                  </a:lnTo>
                  <a:lnTo>
                    <a:pt x="3656" y="1549"/>
                  </a:lnTo>
                  <a:lnTo>
                    <a:pt x="3658" y="1192"/>
                  </a:lnTo>
                  <a:lnTo>
                    <a:pt x="3660" y="705"/>
                  </a:lnTo>
                  <a:lnTo>
                    <a:pt x="3662" y="93"/>
                  </a:lnTo>
                  <a:lnTo>
                    <a:pt x="3662" y="24"/>
                  </a:lnTo>
                  <a:lnTo>
                    <a:pt x="3662" y="68"/>
                  </a:lnTo>
                  <a:lnTo>
                    <a:pt x="3663" y="108"/>
                  </a:lnTo>
                  <a:lnTo>
                    <a:pt x="3663" y="192"/>
                  </a:lnTo>
                  <a:lnTo>
                    <a:pt x="3665" y="778"/>
                  </a:lnTo>
                  <a:lnTo>
                    <a:pt x="3667" y="1248"/>
                  </a:lnTo>
                  <a:lnTo>
                    <a:pt x="3669" y="1587"/>
                  </a:lnTo>
                  <a:lnTo>
                    <a:pt x="3671" y="1795"/>
                  </a:lnTo>
                  <a:lnTo>
                    <a:pt x="3671" y="1811"/>
                  </a:lnTo>
                  <a:lnTo>
                    <a:pt x="3671" y="1800"/>
                  </a:lnTo>
                  <a:lnTo>
                    <a:pt x="3672" y="1791"/>
                  </a:lnTo>
                  <a:lnTo>
                    <a:pt x="3672" y="1772"/>
                  </a:lnTo>
                  <a:lnTo>
                    <a:pt x="3674" y="1549"/>
                  </a:lnTo>
                  <a:lnTo>
                    <a:pt x="3676" y="1192"/>
                  </a:lnTo>
                  <a:lnTo>
                    <a:pt x="3678" y="705"/>
                  </a:lnTo>
                  <a:lnTo>
                    <a:pt x="3680" y="93"/>
                  </a:lnTo>
                  <a:lnTo>
                    <a:pt x="3680" y="24"/>
                  </a:lnTo>
                  <a:lnTo>
                    <a:pt x="3680" y="68"/>
                  </a:lnTo>
                  <a:lnTo>
                    <a:pt x="3680" y="108"/>
                  </a:lnTo>
                  <a:lnTo>
                    <a:pt x="3680" y="192"/>
                  </a:lnTo>
                  <a:lnTo>
                    <a:pt x="3682" y="778"/>
                  </a:lnTo>
                  <a:lnTo>
                    <a:pt x="3684" y="1248"/>
                  </a:lnTo>
                  <a:lnTo>
                    <a:pt x="3686" y="1587"/>
                  </a:lnTo>
                  <a:lnTo>
                    <a:pt x="3688" y="1795"/>
                  </a:lnTo>
                  <a:lnTo>
                    <a:pt x="3688" y="1811"/>
                  </a:lnTo>
                  <a:lnTo>
                    <a:pt x="3689" y="1800"/>
                  </a:lnTo>
                  <a:lnTo>
                    <a:pt x="3689" y="1772"/>
                  </a:lnTo>
                  <a:lnTo>
                    <a:pt x="3691" y="1549"/>
                  </a:lnTo>
                  <a:lnTo>
                    <a:pt x="3693" y="1192"/>
                  </a:lnTo>
                  <a:lnTo>
                    <a:pt x="3695" y="705"/>
                  </a:lnTo>
                  <a:lnTo>
                    <a:pt x="3697" y="93"/>
                  </a:lnTo>
                  <a:lnTo>
                    <a:pt x="3697" y="24"/>
                  </a:lnTo>
                  <a:lnTo>
                    <a:pt x="3698" y="68"/>
                  </a:lnTo>
                  <a:lnTo>
                    <a:pt x="3698" y="192"/>
                  </a:lnTo>
                  <a:lnTo>
                    <a:pt x="3700" y="778"/>
                  </a:lnTo>
                  <a:lnTo>
                    <a:pt x="3702" y="1248"/>
                  </a:lnTo>
                  <a:lnTo>
                    <a:pt x="3704" y="1587"/>
                  </a:lnTo>
                  <a:lnTo>
                    <a:pt x="3706" y="1795"/>
                  </a:lnTo>
                  <a:lnTo>
                    <a:pt x="3706" y="1811"/>
                  </a:lnTo>
                  <a:lnTo>
                    <a:pt x="3706" y="1800"/>
                  </a:lnTo>
                  <a:lnTo>
                    <a:pt x="3706" y="1772"/>
                  </a:lnTo>
                  <a:lnTo>
                    <a:pt x="3708" y="1549"/>
                  </a:lnTo>
                  <a:lnTo>
                    <a:pt x="3710" y="1192"/>
                  </a:lnTo>
                  <a:lnTo>
                    <a:pt x="3712" y="705"/>
                  </a:lnTo>
                  <a:lnTo>
                    <a:pt x="3714" y="93"/>
                  </a:lnTo>
                  <a:lnTo>
                    <a:pt x="3714" y="24"/>
                  </a:lnTo>
                  <a:lnTo>
                    <a:pt x="3715" y="68"/>
                  </a:lnTo>
                  <a:lnTo>
                    <a:pt x="3715" y="192"/>
                  </a:lnTo>
                  <a:lnTo>
                    <a:pt x="3717" y="778"/>
                  </a:lnTo>
                  <a:lnTo>
                    <a:pt x="3719" y="1248"/>
                  </a:lnTo>
                  <a:lnTo>
                    <a:pt x="3721" y="1587"/>
                  </a:lnTo>
                  <a:lnTo>
                    <a:pt x="3723" y="1795"/>
                  </a:lnTo>
                  <a:lnTo>
                    <a:pt x="3723" y="1811"/>
                  </a:lnTo>
                  <a:lnTo>
                    <a:pt x="3724" y="1800"/>
                  </a:lnTo>
                  <a:lnTo>
                    <a:pt x="3724" y="1772"/>
                  </a:lnTo>
                  <a:lnTo>
                    <a:pt x="3726" y="1549"/>
                  </a:lnTo>
                  <a:lnTo>
                    <a:pt x="3728" y="1192"/>
                  </a:lnTo>
                  <a:lnTo>
                    <a:pt x="3730" y="705"/>
                  </a:lnTo>
                  <a:lnTo>
                    <a:pt x="3732" y="93"/>
                  </a:lnTo>
                  <a:lnTo>
                    <a:pt x="3732" y="24"/>
                  </a:lnTo>
                  <a:lnTo>
                    <a:pt x="3732" y="68"/>
                  </a:lnTo>
                  <a:lnTo>
                    <a:pt x="3732" y="192"/>
                  </a:lnTo>
                  <a:lnTo>
                    <a:pt x="3734" y="778"/>
                  </a:lnTo>
                  <a:lnTo>
                    <a:pt x="3736" y="1248"/>
                  </a:lnTo>
                  <a:lnTo>
                    <a:pt x="3738" y="1587"/>
                  </a:lnTo>
                  <a:lnTo>
                    <a:pt x="3740" y="1795"/>
                  </a:lnTo>
                  <a:lnTo>
                    <a:pt x="3740" y="1811"/>
                  </a:lnTo>
                  <a:lnTo>
                    <a:pt x="3741" y="1800"/>
                  </a:lnTo>
                  <a:lnTo>
                    <a:pt x="3741" y="1772"/>
                  </a:lnTo>
                  <a:lnTo>
                    <a:pt x="3743" y="1549"/>
                  </a:lnTo>
                  <a:lnTo>
                    <a:pt x="3745" y="1192"/>
                  </a:lnTo>
                  <a:lnTo>
                    <a:pt x="3747" y="705"/>
                  </a:lnTo>
                  <a:lnTo>
                    <a:pt x="3749" y="93"/>
                  </a:lnTo>
                  <a:lnTo>
                    <a:pt x="3749" y="24"/>
                  </a:lnTo>
                  <a:lnTo>
                    <a:pt x="3750" y="68"/>
                  </a:lnTo>
                  <a:lnTo>
                    <a:pt x="3750" y="192"/>
                  </a:lnTo>
                  <a:lnTo>
                    <a:pt x="3752" y="778"/>
                  </a:lnTo>
                  <a:lnTo>
                    <a:pt x="3754" y="1248"/>
                  </a:lnTo>
                  <a:lnTo>
                    <a:pt x="3756" y="1587"/>
                  </a:lnTo>
                  <a:lnTo>
                    <a:pt x="3758" y="1795"/>
                  </a:lnTo>
                  <a:lnTo>
                    <a:pt x="3758" y="1811"/>
                  </a:lnTo>
                  <a:lnTo>
                    <a:pt x="3758" y="1800"/>
                  </a:lnTo>
                  <a:lnTo>
                    <a:pt x="3758" y="1772"/>
                  </a:lnTo>
                  <a:lnTo>
                    <a:pt x="3760" y="1549"/>
                  </a:lnTo>
                  <a:lnTo>
                    <a:pt x="3762" y="1192"/>
                  </a:lnTo>
                  <a:lnTo>
                    <a:pt x="3764" y="705"/>
                  </a:lnTo>
                  <a:lnTo>
                    <a:pt x="3766" y="93"/>
                  </a:lnTo>
                  <a:lnTo>
                    <a:pt x="3766" y="24"/>
                  </a:lnTo>
                  <a:lnTo>
                    <a:pt x="3767" y="68"/>
                  </a:lnTo>
                  <a:lnTo>
                    <a:pt x="3767" y="192"/>
                  </a:lnTo>
                  <a:lnTo>
                    <a:pt x="3769" y="778"/>
                  </a:lnTo>
                  <a:lnTo>
                    <a:pt x="3771" y="1248"/>
                  </a:lnTo>
                  <a:lnTo>
                    <a:pt x="3773" y="1587"/>
                  </a:lnTo>
                  <a:lnTo>
                    <a:pt x="3775" y="1795"/>
                  </a:lnTo>
                  <a:lnTo>
                    <a:pt x="3775" y="1811"/>
                  </a:lnTo>
                  <a:lnTo>
                    <a:pt x="3776" y="1800"/>
                  </a:lnTo>
                  <a:lnTo>
                    <a:pt x="3776" y="1772"/>
                  </a:lnTo>
                  <a:lnTo>
                    <a:pt x="3778" y="1549"/>
                  </a:lnTo>
                  <a:lnTo>
                    <a:pt x="3780" y="1192"/>
                  </a:lnTo>
                  <a:lnTo>
                    <a:pt x="3782" y="705"/>
                  </a:lnTo>
                  <a:lnTo>
                    <a:pt x="3784" y="93"/>
                  </a:lnTo>
                  <a:lnTo>
                    <a:pt x="3784" y="24"/>
                  </a:lnTo>
                  <a:lnTo>
                    <a:pt x="3784" y="68"/>
                  </a:lnTo>
                  <a:lnTo>
                    <a:pt x="3784" y="192"/>
                  </a:lnTo>
                  <a:lnTo>
                    <a:pt x="3786" y="778"/>
                  </a:lnTo>
                  <a:lnTo>
                    <a:pt x="3788" y="1248"/>
                  </a:lnTo>
                  <a:lnTo>
                    <a:pt x="3790" y="1587"/>
                  </a:lnTo>
                  <a:lnTo>
                    <a:pt x="3792" y="1795"/>
                  </a:lnTo>
                  <a:lnTo>
                    <a:pt x="3792" y="1811"/>
                  </a:lnTo>
                  <a:lnTo>
                    <a:pt x="3793" y="1800"/>
                  </a:lnTo>
                  <a:lnTo>
                    <a:pt x="3793" y="1772"/>
                  </a:lnTo>
                  <a:lnTo>
                    <a:pt x="3795" y="1549"/>
                  </a:lnTo>
                  <a:lnTo>
                    <a:pt x="3797" y="1192"/>
                  </a:lnTo>
                  <a:lnTo>
                    <a:pt x="3799" y="705"/>
                  </a:lnTo>
                  <a:lnTo>
                    <a:pt x="3801" y="93"/>
                  </a:lnTo>
                  <a:lnTo>
                    <a:pt x="3801" y="24"/>
                  </a:lnTo>
                  <a:lnTo>
                    <a:pt x="3802" y="68"/>
                  </a:lnTo>
                  <a:lnTo>
                    <a:pt x="3802" y="192"/>
                  </a:lnTo>
                  <a:lnTo>
                    <a:pt x="3804" y="778"/>
                  </a:lnTo>
                  <a:lnTo>
                    <a:pt x="3806" y="1248"/>
                  </a:lnTo>
                  <a:lnTo>
                    <a:pt x="3808" y="1587"/>
                  </a:lnTo>
                  <a:lnTo>
                    <a:pt x="3810" y="1795"/>
                  </a:lnTo>
                  <a:lnTo>
                    <a:pt x="3810" y="1811"/>
                  </a:lnTo>
                  <a:lnTo>
                    <a:pt x="3810" y="1800"/>
                  </a:lnTo>
                  <a:lnTo>
                    <a:pt x="3810" y="1772"/>
                  </a:lnTo>
                  <a:lnTo>
                    <a:pt x="3812" y="1549"/>
                  </a:lnTo>
                  <a:lnTo>
                    <a:pt x="3814" y="1192"/>
                  </a:lnTo>
                  <a:lnTo>
                    <a:pt x="3816" y="705"/>
                  </a:lnTo>
                  <a:lnTo>
                    <a:pt x="3818" y="93"/>
                  </a:lnTo>
                  <a:lnTo>
                    <a:pt x="3818" y="24"/>
                  </a:lnTo>
                  <a:lnTo>
                    <a:pt x="3819" y="24"/>
                  </a:lnTo>
                  <a:lnTo>
                    <a:pt x="3819" y="192"/>
                  </a:lnTo>
                  <a:lnTo>
                    <a:pt x="3821" y="778"/>
                  </a:lnTo>
                  <a:lnTo>
                    <a:pt x="3823" y="1248"/>
                  </a:lnTo>
                  <a:lnTo>
                    <a:pt x="3825" y="1587"/>
                  </a:lnTo>
                  <a:lnTo>
                    <a:pt x="3827" y="1795"/>
                  </a:lnTo>
                  <a:lnTo>
                    <a:pt x="3827" y="1811"/>
                  </a:lnTo>
                  <a:lnTo>
                    <a:pt x="3828" y="1800"/>
                  </a:lnTo>
                  <a:lnTo>
                    <a:pt x="3828" y="1772"/>
                  </a:lnTo>
                  <a:lnTo>
                    <a:pt x="3830" y="1549"/>
                  </a:lnTo>
                  <a:lnTo>
                    <a:pt x="3832" y="1192"/>
                  </a:lnTo>
                  <a:lnTo>
                    <a:pt x="3834" y="705"/>
                  </a:lnTo>
                  <a:lnTo>
                    <a:pt x="3836" y="93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6" y="192"/>
                  </a:lnTo>
                  <a:lnTo>
                    <a:pt x="3838" y="778"/>
                  </a:lnTo>
                  <a:lnTo>
                    <a:pt x="3840" y="1248"/>
                  </a:lnTo>
                  <a:lnTo>
                    <a:pt x="3842" y="1587"/>
                  </a:lnTo>
                  <a:lnTo>
                    <a:pt x="3844" y="1795"/>
                  </a:lnTo>
                  <a:lnTo>
                    <a:pt x="3844" y="1811"/>
                  </a:lnTo>
                  <a:lnTo>
                    <a:pt x="3845" y="1800"/>
                  </a:lnTo>
                  <a:lnTo>
                    <a:pt x="3845" y="1772"/>
                  </a:lnTo>
                  <a:lnTo>
                    <a:pt x="3847" y="1549"/>
                  </a:lnTo>
                  <a:lnTo>
                    <a:pt x="3849" y="1192"/>
                  </a:lnTo>
                  <a:lnTo>
                    <a:pt x="3851" y="705"/>
                  </a:lnTo>
                  <a:lnTo>
                    <a:pt x="3853" y="93"/>
                  </a:lnTo>
                  <a:lnTo>
                    <a:pt x="3853" y="24"/>
                  </a:lnTo>
                  <a:lnTo>
                    <a:pt x="3854" y="24"/>
                  </a:lnTo>
                  <a:lnTo>
                    <a:pt x="3854" y="192"/>
                  </a:lnTo>
                  <a:lnTo>
                    <a:pt x="3856" y="778"/>
                  </a:lnTo>
                  <a:lnTo>
                    <a:pt x="3858" y="1248"/>
                  </a:lnTo>
                  <a:lnTo>
                    <a:pt x="3860" y="1587"/>
                  </a:lnTo>
                  <a:lnTo>
                    <a:pt x="3862" y="1795"/>
                  </a:lnTo>
                  <a:lnTo>
                    <a:pt x="3862" y="1811"/>
                  </a:lnTo>
                  <a:lnTo>
                    <a:pt x="3862" y="1800"/>
                  </a:lnTo>
                  <a:lnTo>
                    <a:pt x="3862" y="1772"/>
                  </a:lnTo>
                  <a:lnTo>
                    <a:pt x="3864" y="1549"/>
                  </a:lnTo>
                  <a:lnTo>
                    <a:pt x="3866" y="1192"/>
                  </a:lnTo>
                  <a:lnTo>
                    <a:pt x="3868" y="705"/>
                  </a:lnTo>
                  <a:lnTo>
                    <a:pt x="3870" y="93"/>
                  </a:lnTo>
                  <a:lnTo>
                    <a:pt x="3870" y="24"/>
                  </a:lnTo>
                  <a:lnTo>
                    <a:pt x="3871" y="24"/>
                  </a:lnTo>
                  <a:lnTo>
                    <a:pt x="3871" y="192"/>
                  </a:lnTo>
                  <a:lnTo>
                    <a:pt x="3873" y="778"/>
                  </a:lnTo>
                  <a:lnTo>
                    <a:pt x="3875" y="1248"/>
                  </a:lnTo>
                  <a:lnTo>
                    <a:pt x="3877" y="1587"/>
                  </a:lnTo>
                  <a:lnTo>
                    <a:pt x="3879" y="1795"/>
                  </a:lnTo>
                  <a:lnTo>
                    <a:pt x="3879" y="1811"/>
                  </a:lnTo>
                  <a:lnTo>
                    <a:pt x="3880" y="1800"/>
                  </a:lnTo>
                  <a:lnTo>
                    <a:pt x="3880" y="1772"/>
                  </a:lnTo>
                  <a:lnTo>
                    <a:pt x="3882" y="1549"/>
                  </a:lnTo>
                  <a:lnTo>
                    <a:pt x="3884" y="1192"/>
                  </a:lnTo>
                  <a:lnTo>
                    <a:pt x="3886" y="705"/>
                  </a:lnTo>
                  <a:lnTo>
                    <a:pt x="3888" y="93"/>
                  </a:lnTo>
                  <a:lnTo>
                    <a:pt x="3888" y="24"/>
                  </a:lnTo>
                  <a:lnTo>
                    <a:pt x="3888" y="24"/>
                  </a:lnTo>
                  <a:lnTo>
                    <a:pt x="3888" y="192"/>
                  </a:lnTo>
                  <a:lnTo>
                    <a:pt x="3890" y="778"/>
                  </a:lnTo>
                  <a:lnTo>
                    <a:pt x="3892" y="1248"/>
                  </a:lnTo>
                  <a:lnTo>
                    <a:pt x="3894" y="1587"/>
                  </a:lnTo>
                  <a:lnTo>
                    <a:pt x="3896" y="1795"/>
                  </a:lnTo>
                  <a:lnTo>
                    <a:pt x="3896" y="1811"/>
                  </a:lnTo>
                  <a:lnTo>
                    <a:pt x="3897" y="1800"/>
                  </a:lnTo>
                  <a:lnTo>
                    <a:pt x="3897" y="1772"/>
                  </a:lnTo>
                  <a:lnTo>
                    <a:pt x="3899" y="1549"/>
                  </a:lnTo>
                  <a:lnTo>
                    <a:pt x="3901" y="1192"/>
                  </a:lnTo>
                  <a:lnTo>
                    <a:pt x="3903" y="705"/>
                  </a:lnTo>
                  <a:lnTo>
                    <a:pt x="3905" y="93"/>
                  </a:lnTo>
                  <a:lnTo>
                    <a:pt x="3905" y="24"/>
                  </a:lnTo>
                  <a:lnTo>
                    <a:pt x="3906" y="24"/>
                  </a:lnTo>
                  <a:lnTo>
                    <a:pt x="3906" y="192"/>
                  </a:lnTo>
                  <a:lnTo>
                    <a:pt x="3908" y="778"/>
                  </a:lnTo>
                  <a:lnTo>
                    <a:pt x="3910" y="1248"/>
                  </a:lnTo>
                  <a:lnTo>
                    <a:pt x="3912" y="1587"/>
                  </a:lnTo>
                  <a:lnTo>
                    <a:pt x="3914" y="1795"/>
                  </a:lnTo>
                  <a:lnTo>
                    <a:pt x="3914" y="1811"/>
                  </a:lnTo>
                  <a:lnTo>
                    <a:pt x="3914" y="1772"/>
                  </a:lnTo>
                  <a:lnTo>
                    <a:pt x="3916" y="1549"/>
                  </a:lnTo>
                  <a:lnTo>
                    <a:pt x="3918" y="1192"/>
                  </a:lnTo>
                  <a:lnTo>
                    <a:pt x="3920" y="705"/>
                  </a:lnTo>
                  <a:lnTo>
                    <a:pt x="3922" y="93"/>
                  </a:lnTo>
                  <a:lnTo>
                    <a:pt x="3922" y="24"/>
                  </a:lnTo>
                  <a:lnTo>
                    <a:pt x="3923" y="24"/>
                  </a:lnTo>
                  <a:lnTo>
                    <a:pt x="3923" y="192"/>
                  </a:lnTo>
                  <a:lnTo>
                    <a:pt x="3925" y="778"/>
                  </a:lnTo>
                  <a:lnTo>
                    <a:pt x="3927" y="1248"/>
                  </a:lnTo>
                  <a:lnTo>
                    <a:pt x="3929" y="1587"/>
                  </a:lnTo>
                  <a:lnTo>
                    <a:pt x="3931" y="1795"/>
                  </a:lnTo>
                  <a:lnTo>
                    <a:pt x="3932" y="1811"/>
                  </a:lnTo>
                  <a:lnTo>
                    <a:pt x="3932" y="1778"/>
                  </a:lnTo>
                  <a:lnTo>
                    <a:pt x="3932" y="1772"/>
                  </a:lnTo>
                  <a:lnTo>
                    <a:pt x="3936" y="1192"/>
                  </a:lnTo>
                  <a:lnTo>
                    <a:pt x="3938" y="705"/>
                  </a:lnTo>
                  <a:lnTo>
                    <a:pt x="3940" y="93"/>
                  </a:lnTo>
                  <a:lnTo>
                    <a:pt x="3940" y="24"/>
                  </a:lnTo>
                  <a:lnTo>
                    <a:pt x="3940" y="24"/>
                  </a:lnTo>
                  <a:lnTo>
                    <a:pt x="3940" y="169"/>
                  </a:lnTo>
                  <a:lnTo>
                    <a:pt x="3941" y="192"/>
                  </a:lnTo>
                  <a:lnTo>
                    <a:pt x="3942" y="778"/>
                  </a:lnTo>
                  <a:lnTo>
                    <a:pt x="3944" y="1248"/>
                  </a:lnTo>
                  <a:lnTo>
                    <a:pt x="3946" y="1587"/>
                  </a:lnTo>
                  <a:lnTo>
                    <a:pt x="3948" y="1795"/>
                  </a:lnTo>
                  <a:lnTo>
                    <a:pt x="3949" y="1811"/>
                  </a:lnTo>
                  <a:lnTo>
                    <a:pt x="3949" y="1778"/>
                  </a:lnTo>
                  <a:lnTo>
                    <a:pt x="3950" y="1772"/>
                  </a:lnTo>
                  <a:lnTo>
                    <a:pt x="3953" y="1192"/>
                  </a:lnTo>
                  <a:lnTo>
                    <a:pt x="3955" y="705"/>
                  </a:lnTo>
                  <a:lnTo>
                    <a:pt x="3957" y="93"/>
                  </a:lnTo>
                  <a:lnTo>
                    <a:pt x="3957" y="24"/>
                  </a:lnTo>
                  <a:lnTo>
                    <a:pt x="3958" y="24"/>
                  </a:lnTo>
                  <a:lnTo>
                    <a:pt x="3958" y="169"/>
                  </a:lnTo>
                  <a:lnTo>
                    <a:pt x="3958" y="192"/>
                  </a:lnTo>
                  <a:lnTo>
                    <a:pt x="3960" y="778"/>
                  </a:lnTo>
                  <a:lnTo>
                    <a:pt x="3962" y="1248"/>
                  </a:lnTo>
                  <a:lnTo>
                    <a:pt x="3964" y="1587"/>
                  </a:lnTo>
                  <a:lnTo>
                    <a:pt x="3966" y="1795"/>
                  </a:lnTo>
                  <a:lnTo>
                    <a:pt x="3966" y="1811"/>
                  </a:lnTo>
                  <a:lnTo>
                    <a:pt x="3966" y="1778"/>
                  </a:lnTo>
                  <a:lnTo>
                    <a:pt x="3967" y="1772"/>
                  </a:lnTo>
                  <a:lnTo>
                    <a:pt x="3970" y="1192"/>
                  </a:lnTo>
                  <a:lnTo>
                    <a:pt x="3972" y="705"/>
                  </a:lnTo>
                  <a:lnTo>
                    <a:pt x="3974" y="93"/>
                  </a:lnTo>
                  <a:lnTo>
                    <a:pt x="3974" y="24"/>
                  </a:lnTo>
                  <a:lnTo>
                    <a:pt x="3975" y="24"/>
                  </a:lnTo>
                  <a:lnTo>
                    <a:pt x="3975" y="169"/>
                  </a:lnTo>
                  <a:lnTo>
                    <a:pt x="3976" y="192"/>
                  </a:lnTo>
                  <a:lnTo>
                    <a:pt x="3977" y="778"/>
                  </a:lnTo>
                  <a:lnTo>
                    <a:pt x="3979" y="1248"/>
                  </a:lnTo>
                  <a:lnTo>
                    <a:pt x="3981" y="1587"/>
                  </a:lnTo>
                  <a:lnTo>
                    <a:pt x="3983" y="1795"/>
                  </a:lnTo>
                  <a:lnTo>
                    <a:pt x="3984" y="1811"/>
                  </a:lnTo>
                  <a:lnTo>
                    <a:pt x="3984" y="1781"/>
                  </a:lnTo>
                  <a:lnTo>
                    <a:pt x="3984" y="1778"/>
                  </a:lnTo>
                  <a:lnTo>
                    <a:pt x="3984" y="1772"/>
                  </a:lnTo>
                  <a:lnTo>
                    <a:pt x="3988" y="1192"/>
                  </a:lnTo>
                  <a:lnTo>
                    <a:pt x="3990" y="705"/>
                  </a:lnTo>
                  <a:lnTo>
                    <a:pt x="3992" y="93"/>
                  </a:lnTo>
                  <a:lnTo>
                    <a:pt x="3992" y="24"/>
                  </a:lnTo>
                  <a:lnTo>
                    <a:pt x="3992" y="24"/>
                  </a:lnTo>
                  <a:lnTo>
                    <a:pt x="3992" y="157"/>
                  </a:lnTo>
                  <a:lnTo>
                    <a:pt x="3993" y="169"/>
                  </a:lnTo>
                  <a:lnTo>
                    <a:pt x="3993" y="192"/>
                  </a:lnTo>
                  <a:lnTo>
                    <a:pt x="3994" y="778"/>
                  </a:lnTo>
                  <a:lnTo>
                    <a:pt x="3996" y="1248"/>
                  </a:lnTo>
                  <a:lnTo>
                    <a:pt x="3998" y="1587"/>
                  </a:lnTo>
                  <a:lnTo>
                    <a:pt x="4000" y="1795"/>
                  </a:lnTo>
                  <a:lnTo>
                    <a:pt x="4001" y="1811"/>
                  </a:lnTo>
                  <a:lnTo>
                    <a:pt x="4001" y="1781"/>
                  </a:lnTo>
                  <a:lnTo>
                    <a:pt x="4002" y="1778"/>
                  </a:lnTo>
                  <a:lnTo>
                    <a:pt x="4002" y="1772"/>
                  </a:lnTo>
                  <a:lnTo>
                    <a:pt x="4005" y="1192"/>
                  </a:lnTo>
                  <a:lnTo>
                    <a:pt x="4007" y="705"/>
                  </a:lnTo>
                  <a:lnTo>
                    <a:pt x="4009" y="93"/>
                  </a:lnTo>
                  <a:lnTo>
                    <a:pt x="4010" y="24"/>
                  </a:lnTo>
                  <a:lnTo>
                    <a:pt x="4010" y="141"/>
                  </a:lnTo>
                  <a:lnTo>
                    <a:pt x="4010" y="157"/>
                  </a:lnTo>
                  <a:lnTo>
                    <a:pt x="4010" y="192"/>
                  </a:lnTo>
                  <a:lnTo>
                    <a:pt x="4012" y="778"/>
                  </a:lnTo>
                  <a:lnTo>
                    <a:pt x="4014" y="1248"/>
                  </a:lnTo>
                  <a:lnTo>
                    <a:pt x="4016" y="1587"/>
                  </a:lnTo>
                  <a:lnTo>
                    <a:pt x="4018" y="1795"/>
                  </a:lnTo>
                  <a:lnTo>
                    <a:pt x="4018" y="1811"/>
                  </a:lnTo>
                  <a:lnTo>
                    <a:pt x="4018" y="1784"/>
                  </a:lnTo>
                  <a:lnTo>
                    <a:pt x="4019" y="1781"/>
                  </a:lnTo>
                  <a:lnTo>
                    <a:pt x="4019" y="1772"/>
                  </a:lnTo>
                  <a:lnTo>
                    <a:pt x="4021" y="1549"/>
                  </a:lnTo>
                  <a:lnTo>
                    <a:pt x="4024" y="705"/>
                  </a:lnTo>
                  <a:lnTo>
                    <a:pt x="4026" y="93"/>
                  </a:lnTo>
                  <a:lnTo>
                    <a:pt x="4027" y="24"/>
                  </a:lnTo>
                  <a:lnTo>
                    <a:pt x="4027" y="141"/>
                  </a:lnTo>
                  <a:lnTo>
                    <a:pt x="4028" y="157"/>
                  </a:lnTo>
                  <a:lnTo>
                    <a:pt x="4028" y="192"/>
                  </a:lnTo>
                  <a:lnTo>
                    <a:pt x="4030" y="778"/>
                  </a:lnTo>
                  <a:lnTo>
                    <a:pt x="4031" y="1248"/>
                  </a:lnTo>
                  <a:lnTo>
                    <a:pt x="4033" y="1587"/>
                  </a:lnTo>
                  <a:lnTo>
                    <a:pt x="4035" y="1795"/>
                  </a:lnTo>
                  <a:lnTo>
                    <a:pt x="4036" y="1811"/>
                  </a:lnTo>
                  <a:lnTo>
                    <a:pt x="4036" y="1784"/>
                  </a:lnTo>
                  <a:lnTo>
                    <a:pt x="4036" y="1781"/>
                  </a:lnTo>
                  <a:lnTo>
                    <a:pt x="4036" y="1772"/>
                  </a:lnTo>
                  <a:lnTo>
                    <a:pt x="4038" y="1549"/>
                  </a:lnTo>
                  <a:lnTo>
                    <a:pt x="4042" y="705"/>
                  </a:lnTo>
                  <a:lnTo>
                    <a:pt x="4044" y="93"/>
                  </a:lnTo>
                  <a:lnTo>
                    <a:pt x="4044" y="24"/>
                  </a:lnTo>
                  <a:lnTo>
                    <a:pt x="4044" y="108"/>
                  </a:lnTo>
                  <a:lnTo>
                    <a:pt x="4045" y="141"/>
                  </a:lnTo>
                  <a:lnTo>
                    <a:pt x="4045" y="192"/>
                  </a:lnTo>
                  <a:lnTo>
                    <a:pt x="4047" y="778"/>
                  </a:lnTo>
                  <a:lnTo>
                    <a:pt x="4048" y="1248"/>
                  </a:lnTo>
                  <a:lnTo>
                    <a:pt x="4050" y="1587"/>
                  </a:lnTo>
                  <a:lnTo>
                    <a:pt x="4052" y="1795"/>
                  </a:lnTo>
                  <a:lnTo>
                    <a:pt x="4053" y="1811"/>
                  </a:lnTo>
                  <a:lnTo>
                    <a:pt x="4053" y="1791"/>
                  </a:lnTo>
                  <a:lnTo>
                    <a:pt x="4054" y="1784"/>
                  </a:lnTo>
                  <a:lnTo>
                    <a:pt x="4054" y="1772"/>
                  </a:lnTo>
                  <a:lnTo>
                    <a:pt x="4056" y="1549"/>
                  </a:lnTo>
                  <a:lnTo>
                    <a:pt x="4059" y="705"/>
                  </a:lnTo>
                  <a:lnTo>
                    <a:pt x="4061" y="93"/>
                  </a:lnTo>
                  <a:lnTo>
                    <a:pt x="4062" y="24"/>
                  </a:lnTo>
                  <a:lnTo>
                    <a:pt x="4062" y="108"/>
                  </a:lnTo>
                  <a:lnTo>
                    <a:pt x="4062" y="141"/>
                  </a:lnTo>
                  <a:lnTo>
                    <a:pt x="4062" y="192"/>
                  </a:lnTo>
                  <a:lnTo>
                    <a:pt x="4064" y="778"/>
                  </a:lnTo>
                  <a:lnTo>
                    <a:pt x="4068" y="1587"/>
                  </a:lnTo>
                  <a:lnTo>
                    <a:pt x="4070" y="1795"/>
                  </a:lnTo>
                  <a:lnTo>
                    <a:pt x="4070" y="1811"/>
                  </a:lnTo>
                  <a:lnTo>
                    <a:pt x="4070" y="1791"/>
                  </a:lnTo>
                  <a:lnTo>
                    <a:pt x="4071" y="1784"/>
                  </a:lnTo>
                  <a:lnTo>
                    <a:pt x="4071" y="1772"/>
                  </a:lnTo>
                  <a:lnTo>
                    <a:pt x="4073" y="1549"/>
                  </a:lnTo>
                  <a:lnTo>
                    <a:pt x="4075" y="1192"/>
                  </a:lnTo>
                  <a:lnTo>
                    <a:pt x="4076" y="705"/>
                  </a:lnTo>
                  <a:lnTo>
                    <a:pt x="4078" y="93"/>
                  </a:lnTo>
                  <a:lnTo>
                    <a:pt x="4079" y="24"/>
                  </a:lnTo>
                  <a:lnTo>
                    <a:pt x="4079" y="108"/>
                  </a:lnTo>
                  <a:lnTo>
                    <a:pt x="4080" y="141"/>
                  </a:lnTo>
                  <a:lnTo>
                    <a:pt x="4080" y="192"/>
                  </a:lnTo>
                  <a:lnTo>
                    <a:pt x="4082" y="778"/>
                  </a:lnTo>
                  <a:lnTo>
                    <a:pt x="4085" y="1587"/>
                  </a:lnTo>
                  <a:lnTo>
                    <a:pt x="4087" y="1795"/>
                  </a:lnTo>
                  <a:lnTo>
                    <a:pt x="4088" y="1811"/>
                  </a:lnTo>
                  <a:lnTo>
                    <a:pt x="4088" y="1791"/>
                  </a:lnTo>
                  <a:lnTo>
                    <a:pt x="4088" y="1784"/>
                  </a:lnTo>
                  <a:lnTo>
                    <a:pt x="4088" y="1772"/>
                  </a:lnTo>
                  <a:lnTo>
                    <a:pt x="4090" y="1549"/>
                  </a:lnTo>
                  <a:lnTo>
                    <a:pt x="4092" y="1192"/>
                  </a:lnTo>
                  <a:lnTo>
                    <a:pt x="4094" y="705"/>
                  </a:lnTo>
                  <a:lnTo>
                    <a:pt x="4096" y="93"/>
                  </a:lnTo>
                  <a:lnTo>
                    <a:pt x="4096" y="24"/>
                  </a:lnTo>
                  <a:lnTo>
                    <a:pt x="4096" y="108"/>
                  </a:lnTo>
                  <a:lnTo>
                    <a:pt x="4097" y="141"/>
                  </a:lnTo>
                  <a:lnTo>
                    <a:pt x="4097" y="192"/>
                  </a:lnTo>
                  <a:lnTo>
                    <a:pt x="4099" y="778"/>
                  </a:lnTo>
                  <a:lnTo>
                    <a:pt x="4102" y="1587"/>
                  </a:lnTo>
                  <a:lnTo>
                    <a:pt x="4104" y="1795"/>
                  </a:lnTo>
                  <a:lnTo>
                    <a:pt x="4105" y="1811"/>
                  </a:lnTo>
                  <a:lnTo>
                    <a:pt x="4105" y="1791"/>
                  </a:lnTo>
                  <a:lnTo>
                    <a:pt x="4106" y="1784"/>
                  </a:lnTo>
                  <a:lnTo>
                    <a:pt x="4106" y="1772"/>
                  </a:lnTo>
                  <a:lnTo>
                    <a:pt x="4108" y="1549"/>
                  </a:lnTo>
                  <a:lnTo>
                    <a:pt x="4110" y="1192"/>
                  </a:lnTo>
                  <a:lnTo>
                    <a:pt x="4111" y="705"/>
                  </a:lnTo>
                  <a:lnTo>
                    <a:pt x="4113" y="93"/>
                  </a:lnTo>
                  <a:lnTo>
                    <a:pt x="4114" y="24"/>
                  </a:lnTo>
                  <a:lnTo>
                    <a:pt x="4114" y="108"/>
                  </a:lnTo>
                  <a:lnTo>
                    <a:pt x="4114" y="141"/>
                  </a:lnTo>
                  <a:lnTo>
                    <a:pt x="4114" y="192"/>
                  </a:lnTo>
                  <a:lnTo>
                    <a:pt x="4116" y="778"/>
                  </a:lnTo>
                  <a:lnTo>
                    <a:pt x="4118" y="1248"/>
                  </a:lnTo>
                  <a:lnTo>
                    <a:pt x="4120" y="1587"/>
                  </a:lnTo>
                  <a:lnTo>
                    <a:pt x="4122" y="1795"/>
                  </a:lnTo>
                  <a:lnTo>
                    <a:pt x="4122" y="1811"/>
                  </a:lnTo>
                  <a:lnTo>
                    <a:pt x="4122" y="1800"/>
                  </a:lnTo>
                  <a:lnTo>
                    <a:pt x="4123" y="1791"/>
                  </a:lnTo>
                  <a:lnTo>
                    <a:pt x="4123" y="1772"/>
                  </a:lnTo>
                  <a:lnTo>
                    <a:pt x="4125" y="1549"/>
                  </a:lnTo>
                  <a:lnTo>
                    <a:pt x="4127" y="1192"/>
                  </a:lnTo>
                  <a:lnTo>
                    <a:pt x="4129" y="705"/>
                  </a:lnTo>
                  <a:lnTo>
                    <a:pt x="4130" y="93"/>
                  </a:lnTo>
                  <a:lnTo>
                    <a:pt x="4131" y="24"/>
                  </a:lnTo>
                  <a:lnTo>
                    <a:pt x="4131" y="68"/>
                  </a:lnTo>
                  <a:lnTo>
                    <a:pt x="4132" y="108"/>
                  </a:lnTo>
                  <a:lnTo>
                    <a:pt x="4132" y="192"/>
                  </a:lnTo>
                  <a:lnTo>
                    <a:pt x="4134" y="778"/>
                  </a:lnTo>
                  <a:lnTo>
                    <a:pt x="4136" y="1248"/>
                  </a:lnTo>
                  <a:lnTo>
                    <a:pt x="4138" y="1587"/>
                  </a:lnTo>
                  <a:lnTo>
                    <a:pt x="4139" y="1795"/>
                  </a:lnTo>
                  <a:lnTo>
                    <a:pt x="4140" y="1811"/>
                  </a:lnTo>
                  <a:lnTo>
                    <a:pt x="4140" y="1800"/>
                  </a:lnTo>
                  <a:lnTo>
                    <a:pt x="4140" y="1791"/>
                  </a:lnTo>
                  <a:lnTo>
                    <a:pt x="4140" y="1772"/>
                  </a:lnTo>
                  <a:lnTo>
                    <a:pt x="4142" y="1549"/>
                  </a:lnTo>
                  <a:lnTo>
                    <a:pt x="4144" y="1192"/>
                  </a:lnTo>
                  <a:lnTo>
                    <a:pt x="4146" y="705"/>
                  </a:lnTo>
                  <a:lnTo>
                    <a:pt x="4148" y="93"/>
                  </a:lnTo>
                  <a:lnTo>
                    <a:pt x="4148" y="24"/>
                  </a:lnTo>
                  <a:lnTo>
                    <a:pt x="4148" y="68"/>
                  </a:lnTo>
                  <a:lnTo>
                    <a:pt x="4149" y="108"/>
                  </a:lnTo>
                  <a:lnTo>
                    <a:pt x="4149" y="192"/>
                  </a:lnTo>
                  <a:lnTo>
                    <a:pt x="4151" y="778"/>
                  </a:lnTo>
                  <a:lnTo>
                    <a:pt x="4153" y="1248"/>
                  </a:lnTo>
                  <a:lnTo>
                    <a:pt x="4155" y="1587"/>
                  </a:lnTo>
                  <a:lnTo>
                    <a:pt x="4156" y="1795"/>
                  </a:lnTo>
                  <a:lnTo>
                    <a:pt x="4157" y="1811"/>
                  </a:lnTo>
                  <a:lnTo>
                    <a:pt x="4157" y="1800"/>
                  </a:lnTo>
                  <a:lnTo>
                    <a:pt x="4158" y="1791"/>
                  </a:lnTo>
                  <a:lnTo>
                    <a:pt x="4158" y="1772"/>
                  </a:lnTo>
                  <a:lnTo>
                    <a:pt x="4160" y="1549"/>
                  </a:lnTo>
                  <a:lnTo>
                    <a:pt x="4162" y="1192"/>
                  </a:lnTo>
                  <a:lnTo>
                    <a:pt x="4164" y="705"/>
                  </a:lnTo>
                  <a:lnTo>
                    <a:pt x="4165" y="93"/>
                  </a:lnTo>
                  <a:lnTo>
                    <a:pt x="4166" y="24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6"/>
            <p:cNvSpPr>
              <a:spLocks/>
            </p:cNvSpPr>
            <p:nvPr/>
          </p:nvSpPr>
          <p:spPr bwMode="auto">
            <a:xfrm>
              <a:off x="2443" y="3740"/>
              <a:ext cx="1253" cy="895"/>
            </a:xfrm>
            <a:custGeom>
              <a:avLst/>
              <a:gdLst>
                <a:gd name="T0" fmla="*/ 0 w 4166"/>
                <a:gd name="T1" fmla="*/ 2968 h 2968"/>
                <a:gd name="T2" fmla="*/ 0 w 4166"/>
                <a:gd name="T3" fmla="*/ 2968 h 2968"/>
                <a:gd name="T4" fmla="*/ 4166 w 4166"/>
                <a:gd name="T5" fmla="*/ 2968 h 2968"/>
                <a:gd name="T6" fmla="*/ 4166 w 4166"/>
                <a:gd name="T7" fmla="*/ 0 h 2968"/>
                <a:gd name="T8" fmla="*/ 0 w 4166"/>
                <a:gd name="T9" fmla="*/ 0 h 2968"/>
                <a:gd name="T10" fmla="*/ 0 w 4166"/>
                <a:gd name="T11" fmla="*/ 2968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6" h="2968">
                  <a:moveTo>
                    <a:pt x="0" y="2968"/>
                  </a:moveTo>
                  <a:lnTo>
                    <a:pt x="0" y="2968"/>
                  </a:lnTo>
                  <a:lnTo>
                    <a:pt x="4166" y="2968"/>
                  </a:lnTo>
                  <a:lnTo>
                    <a:pt x="4166" y="0"/>
                  </a:lnTo>
                  <a:lnTo>
                    <a:pt x="0" y="0"/>
                  </a:lnTo>
                  <a:lnTo>
                    <a:pt x="0" y="2968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495436" y="3263815"/>
            <a:ext cx="2122697" cy="107721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80000"/>
            </a:pPr>
            <a:r>
              <a:rPr lang="en-GB" sz="2000" kern="0" dirty="0" smtClean="0">
                <a:latin typeface="+mn-lt"/>
              </a:rPr>
              <a:t>FODO cell optics</a:t>
            </a:r>
          </a:p>
          <a:p>
            <a:pPr>
              <a:buClr>
                <a:srgbClr val="0000FF"/>
              </a:buClr>
              <a:buSzPct val="80000"/>
            </a:pPr>
            <a:r>
              <a:rPr lang="en-GB" sz="2000" kern="0" dirty="0"/>
              <a:t>c</a:t>
            </a:r>
            <a:r>
              <a:rPr lang="en-GB" sz="2000" kern="0" dirty="0" smtClean="0"/>
              <a:t>ell length 50 m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endParaRPr lang="en-GB" sz="2000" kern="0" dirty="0" smtClean="0">
              <a:latin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67410" y="3207806"/>
            <a:ext cx="1752403" cy="76944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80000"/>
            </a:pPr>
            <a:r>
              <a:rPr lang="en-GB" sz="2000" kern="0" dirty="0"/>
              <a:t>f</a:t>
            </a:r>
            <a:r>
              <a:rPr lang="en-GB" sz="2000" kern="0" dirty="0" smtClean="0">
                <a:latin typeface="+mn-lt"/>
              </a:rPr>
              <a:t>ull ring optics</a:t>
            </a:r>
            <a:endParaRPr lang="en-GB" sz="2000" kern="0" dirty="0" smtClean="0"/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endParaRPr lang="en-GB" sz="2000" kern="0" dirty="0" smtClean="0">
              <a:latin typeface="+mn-lt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22713" y="1317625"/>
            <a:ext cx="5221287" cy="554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263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263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263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263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263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3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3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3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3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1992</a:t>
            </a: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ESRF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France (EU) 	6 GeV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ALS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US 		1.5-1.9 GeV</a:t>
            </a:r>
          </a:p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1993	</a:t>
            </a:r>
            <a:r>
              <a:rPr lang="en-US" b="1" kern="0" dirty="0" smtClean="0">
                <a:solidFill>
                  <a:srgbClr val="C0504D"/>
                </a:solidFill>
              </a:rPr>
              <a:t>TLS, </a:t>
            </a:r>
            <a:r>
              <a:rPr lang="en-US" kern="0" dirty="0" smtClean="0">
                <a:solidFill>
                  <a:sysClr val="windowText" lastClr="000000"/>
                </a:solidFill>
              </a:rPr>
              <a:t>Taiwan		1.5 GeV</a:t>
            </a:r>
          </a:p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1994</a:t>
            </a: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ELETTRA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Italy	2.4 GeV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PLS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Korea	 	2 GeV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MAX II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Sweden	1.5 GeV </a:t>
            </a:r>
          </a:p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1996</a:t>
            </a: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APS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US		7 GeV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LNLS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Brazil		1.35 GeV </a:t>
            </a:r>
          </a:p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1997</a:t>
            </a:r>
            <a:r>
              <a:rPr lang="en-US" b="1" kern="0" dirty="0" smtClean="0">
                <a:solidFill>
                  <a:srgbClr val="C0504D"/>
                </a:solidFill>
              </a:rPr>
              <a:t>	Spring-8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Japan	8 GeV</a:t>
            </a:r>
          </a:p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1998</a:t>
            </a: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BESSY II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Germany	1.9 GeV</a:t>
            </a:r>
          </a:p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2000</a:t>
            </a: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ANKA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Germany	2.5 GeV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SLS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Switzerland	2.4 GeV</a:t>
            </a:r>
          </a:p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2004</a:t>
            </a: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SPEAR3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US	 	3 GeV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CLS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Canada		2.9 GeV</a:t>
            </a:r>
          </a:p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2006</a:t>
            </a:r>
            <a:r>
              <a:rPr lang="en-US" kern="0" dirty="0" smtClean="0">
                <a:solidFill>
                  <a:sysClr val="windowText" lastClr="000000"/>
                </a:solidFill>
              </a:rPr>
              <a:t>:	</a:t>
            </a:r>
            <a:r>
              <a:rPr lang="en-US" b="1" kern="0" dirty="0" smtClean="0">
                <a:solidFill>
                  <a:srgbClr val="C0504D"/>
                </a:solidFill>
              </a:rPr>
              <a:t>SOLEIL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France	2.8 GeV 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 smtClean="0">
                <a:solidFill>
                  <a:srgbClr val="FF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DIAMOND,</a:t>
            </a:r>
            <a:r>
              <a:rPr lang="en-US" b="1" kern="0" dirty="0" smtClean="0">
                <a:solidFill>
                  <a:srgbClr val="FF0000"/>
                </a:solidFill>
              </a:rPr>
              <a:t> </a:t>
            </a:r>
            <a:r>
              <a:rPr lang="en-US" kern="0" dirty="0" smtClean="0">
                <a:solidFill>
                  <a:sysClr val="windowText" lastClr="000000"/>
                </a:solidFill>
              </a:rPr>
              <a:t>UK 	3 GeV 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ASP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Australia	3 GeV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MAX III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Sweden	700 MeV</a:t>
            </a:r>
          </a:p>
          <a:p>
            <a:pPr>
              <a:lnSpc>
                <a:spcPct val="90000"/>
              </a:lnSpc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Indus-II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India		2.5 GeV </a:t>
            </a:r>
          </a:p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2008</a:t>
            </a: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SSRF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China</a:t>
            </a:r>
            <a:r>
              <a:rPr lang="en-US" b="1" kern="0" dirty="0" smtClean="0">
                <a:solidFill>
                  <a:srgbClr val="C0504D"/>
                </a:solidFill>
              </a:rPr>
              <a:t> 		</a:t>
            </a:r>
            <a:r>
              <a:rPr lang="en-US" kern="0" dirty="0" smtClean="0">
                <a:solidFill>
                  <a:sysClr val="windowText" lastClr="000000"/>
                </a:solidFill>
              </a:rPr>
              <a:t>3.4 GeV</a:t>
            </a:r>
          </a:p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2009</a:t>
            </a: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PETRA-III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Germany	6 GeV </a:t>
            </a:r>
          </a:p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2011</a:t>
            </a:r>
            <a:r>
              <a:rPr lang="en-US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b="1" kern="0" dirty="0" smtClean="0">
                <a:solidFill>
                  <a:srgbClr val="C0504D"/>
                </a:solidFill>
              </a:rPr>
              <a:t>ALBA</a:t>
            </a:r>
            <a:r>
              <a:rPr lang="en-US" kern="0" dirty="0" smtClean="0">
                <a:solidFill>
                  <a:sysClr val="windowText" lastClr="000000"/>
                </a:solidFill>
              </a:rPr>
              <a:t>, Spain		3 GeV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2713" y="949861"/>
            <a:ext cx="4142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3</a:t>
            </a:r>
            <a:r>
              <a:rPr lang="en-US" sz="2800" baseline="30000" dirty="0" smtClean="0">
                <a:solidFill>
                  <a:prstClr val="black"/>
                </a:solidFill>
              </a:rPr>
              <a:t>rd</a:t>
            </a:r>
            <a:r>
              <a:rPr lang="en-US" sz="2800" dirty="0" smtClean="0">
                <a:solidFill>
                  <a:prstClr val="black"/>
                </a:solidFill>
              </a:rPr>
              <a:t> generation light sources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847" y="949861"/>
            <a:ext cx="2781531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…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CESR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BEPC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LEP</a:t>
            </a:r>
          </a:p>
          <a:p>
            <a:r>
              <a:rPr lang="en-US" sz="2800" dirty="0" err="1" smtClean="0">
                <a:solidFill>
                  <a:prstClr val="black"/>
                </a:solidFill>
              </a:rPr>
              <a:t>Tevatron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srgbClr val="0000CC"/>
                </a:solidFill>
              </a:rPr>
              <a:t>LEP2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HERA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DAFNE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PEP-II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KEKB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BEPC-II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LHC</a:t>
            </a:r>
          </a:p>
          <a:p>
            <a:r>
              <a:rPr lang="en-US" sz="2800" dirty="0" err="1" smtClean="0">
                <a:solidFill>
                  <a:prstClr val="black"/>
                </a:solidFill>
              </a:rPr>
              <a:t>SuperKEKB</a:t>
            </a:r>
            <a:r>
              <a:rPr lang="en-US" sz="2800" dirty="0" smtClean="0">
                <a:solidFill>
                  <a:prstClr val="black"/>
                </a:solidFill>
              </a:rPr>
              <a:t> (soon)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59" y="4869160"/>
            <a:ext cx="9129946" cy="1754326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</a:rPr>
              <a:t>w</a:t>
            </a:r>
            <a:r>
              <a:rPr lang="en-US" sz="3600" b="1" dirty="0" smtClean="0">
                <a:solidFill>
                  <a:srgbClr val="0000CC"/>
                </a:solidFill>
              </a:rPr>
              <a:t>ell understood technology &amp; </a:t>
            </a:r>
          </a:p>
          <a:p>
            <a:pPr algn="ctr"/>
            <a:r>
              <a:rPr lang="en-US" sz="3600" b="1" dirty="0" smtClean="0">
                <a:solidFill>
                  <a:srgbClr val="0000CC"/>
                </a:solidFill>
              </a:rPr>
              <a:t>typically exceeding design performance</a:t>
            </a:r>
          </a:p>
          <a:p>
            <a:pPr algn="ctr"/>
            <a:r>
              <a:rPr lang="en-US" sz="3600" b="1" dirty="0">
                <a:solidFill>
                  <a:srgbClr val="0000CC"/>
                </a:solidFill>
              </a:rPr>
              <a:t>w</a:t>
            </a:r>
            <a:r>
              <a:rPr lang="en-US" sz="3600" b="1" dirty="0" smtClean="0">
                <a:solidFill>
                  <a:srgbClr val="0000CC"/>
                </a:solidFill>
              </a:rPr>
              <a:t>ithin a few years</a:t>
            </a:r>
            <a:endParaRPr lang="en-GB" sz="36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224" y="954842"/>
            <a:ext cx="5976664" cy="156966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ourier New"/>
              </a:rPr>
              <a:t>since 1960 </a:t>
            </a:r>
            <a:r>
              <a:rPr lang="en-US" sz="3200" b="1" dirty="0">
                <a:solidFill>
                  <a:srgbClr val="0000CC"/>
                </a:solidFill>
                <a:latin typeface="Courier New"/>
              </a:rPr>
              <a:t>~30 ring </a:t>
            </a:r>
            <a:r>
              <a:rPr lang="en-US" sz="3200" b="1" dirty="0" smtClean="0">
                <a:solidFill>
                  <a:srgbClr val="0000CC"/>
                </a:solidFill>
                <a:latin typeface="Courier New"/>
              </a:rPr>
              <a:t>colliders successfully </a:t>
            </a:r>
            <a:r>
              <a:rPr lang="en-US" sz="3200" b="1" dirty="0">
                <a:solidFill>
                  <a:srgbClr val="0000CC"/>
                </a:solidFill>
                <a:latin typeface="Courier New"/>
              </a:rPr>
              <a:t>built &amp; </a:t>
            </a:r>
            <a:r>
              <a:rPr lang="en-US" sz="3200" b="1" dirty="0" smtClean="0">
                <a:solidFill>
                  <a:srgbClr val="0000CC"/>
                </a:solidFill>
                <a:latin typeface="Courier New"/>
              </a:rPr>
              <a:t>operated</a:t>
            </a:r>
            <a:endParaRPr lang="en-US" sz="3200" dirty="0">
              <a:solidFill>
                <a:srgbClr val="0000CC"/>
              </a:solidFill>
              <a:latin typeface="Courier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6945" y="2780928"/>
            <a:ext cx="7326560" cy="156966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prstClr val="white"/>
                </a:solidFill>
                <a:latin typeface="Courier New"/>
              </a:rPr>
              <a:t>+ many more </a:t>
            </a:r>
            <a:r>
              <a:rPr lang="en-US" sz="3200" b="1" i="1" dirty="0">
                <a:solidFill>
                  <a:prstClr val="white"/>
                </a:solidFill>
                <a:latin typeface="Courier New"/>
              </a:rPr>
              <a:t>e</a:t>
            </a:r>
            <a:r>
              <a:rPr lang="en-US" sz="3200" b="1" baseline="30000" dirty="0">
                <a:solidFill>
                  <a:prstClr val="white"/>
                </a:solidFill>
              </a:rPr>
              <a:t>±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Courier New"/>
              </a:rPr>
              <a:t>storage-ring light sources </a:t>
            </a:r>
            <a:r>
              <a:rPr lang="en-US" sz="3200" dirty="0">
                <a:solidFill>
                  <a:prstClr val="white"/>
                </a:solidFill>
                <a:latin typeface="Courier New"/>
              </a:rPr>
              <a:t>(with ever smaller transverse </a:t>
            </a:r>
            <a:r>
              <a:rPr lang="en-US" sz="3200" dirty="0" err="1">
                <a:solidFill>
                  <a:prstClr val="white"/>
                </a:solidFill>
                <a:latin typeface="Courier New"/>
              </a:rPr>
              <a:t>emittance</a:t>
            </a:r>
            <a:r>
              <a:rPr lang="en-US" sz="3200" dirty="0">
                <a:solidFill>
                  <a:prstClr val="black"/>
                </a:solidFill>
                <a:latin typeface="Courier New"/>
              </a:rPr>
              <a:t>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circular colliders &amp; storage rings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optics 175 &amp; 120 </a:t>
            </a:r>
            <a:r>
              <a:rPr lang="en-GB" dirty="0" smtClean="0">
                <a:latin typeface="Calibri"/>
              </a:rPr>
              <a:t>→</a:t>
            </a:r>
            <a:r>
              <a:rPr lang="en-GB" dirty="0" smtClean="0"/>
              <a:t> 80 &amp; 45.5 </a:t>
            </a:r>
            <a:r>
              <a:rPr lang="en-GB" dirty="0" err="1" smtClean="0"/>
              <a:t>GeV</a:t>
            </a:r>
            <a:endParaRPr lang="en-GB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7976"/>
            <a:ext cx="465108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33" y="1267976"/>
            <a:ext cx="4598151" cy="295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29" y="4730002"/>
            <a:ext cx="4409655" cy="154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3737"/>
            <a:ext cx="4571206" cy="154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329892"/>
            <a:ext cx="3233578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 smtClean="0"/>
              <a:t>example: </a:t>
            </a:r>
            <a:r>
              <a:rPr lang="en-GB" sz="2000" kern="0" dirty="0" smtClean="0">
                <a:latin typeface="+mn-lt"/>
              </a:rPr>
              <a:t>100 m cell length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232319" y="4333627"/>
            <a:ext cx="3233578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 smtClean="0"/>
              <a:t>example: </a:t>
            </a:r>
            <a:r>
              <a:rPr lang="en-GB" sz="2000" kern="0" dirty="0"/>
              <a:t>3</a:t>
            </a:r>
            <a:r>
              <a:rPr lang="en-GB" sz="2000" kern="0" dirty="0" smtClean="0">
                <a:latin typeface="+mn-lt"/>
              </a:rPr>
              <a:t>00 m cell length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3803" y="806311"/>
            <a:ext cx="122822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b="1" kern="0" dirty="0" smtClean="0">
                <a:solidFill>
                  <a:srgbClr val="C00000"/>
                </a:solidFill>
                <a:latin typeface="+mn-lt"/>
              </a:rPr>
              <a:t>80 </a:t>
            </a:r>
            <a:r>
              <a:rPr lang="en-GB" sz="2400" b="1" kern="0" dirty="0" err="1" smtClean="0">
                <a:solidFill>
                  <a:srgbClr val="C00000"/>
                </a:solidFill>
                <a:latin typeface="+mn-lt"/>
              </a:rPr>
              <a:t>GeV</a:t>
            </a:r>
            <a:endParaRPr lang="en-GB" sz="2400" b="1" kern="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518774" y="806311"/>
            <a:ext cx="148470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b="1" kern="0" dirty="0" smtClean="0">
                <a:solidFill>
                  <a:srgbClr val="C00000"/>
                </a:solidFill>
              </a:rPr>
              <a:t>45.5</a:t>
            </a:r>
            <a:r>
              <a:rPr lang="en-GB" sz="2400" b="1" kern="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400" b="1" kern="0" dirty="0" err="1" smtClean="0">
                <a:solidFill>
                  <a:srgbClr val="C00000"/>
                </a:solidFill>
                <a:latin typeface="+mn-lt"/>
              </a:rPr>
              <a:t>GeV</a:t>
            </a:r>
            <a:endParaRPr lang="en-GB" sz="2400" b="1" kern="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 flipH="1">
            <a:off x="75791" y="6424595"/>
            <a:ext cx="25125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B. Harer, B. Holzer</a:t>
            </a:r>
            <a:endParaRPr lang="en-GB" sz="2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050314" y="6361530"/>
            <a:ext cx="509787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800" kern="0" dirty="0"/>
              <a:t>a</a:t>
            </a:r>
            <a:r>
              <a:rPr lang="en-GB" sz="2800" kern="0" dirty="0" smtClean="0"/>
              <a:t>ll </a:t>
            </a:r>
            <a:r>
              <a:rPr lang="en-GB" sz="2800" kern="0" dirty="0" err="1" smtClean="0"/>
              <a:t>emittances</a:t>
            </a:r>
            <a:r>
              <a:rPr lang="en-GB" sz="2800" kern="0" dirty="0" smtClean="0"/>
              <a:t> </a:t>
            </a:r>
            <a:r>
              <a:rPr lang="en-GB" sz="2800" kern="0" dirty="0" smtClean="0">
                <a:latin typeface="Symbol" panose="05050102010706020507" pitchFamily="18" charset="2"/>
              </a:rPr>
              <a:t>e</a:t>
            </a:r>
            <a:r>
              <a:rPr lang="en-GB" sz="2800" kern="0" baseline="-25000" dirty="0" smtClean="0"/>
              <a:t>x</a:t>
            </a:r>
            <a:r>
              <a:rPr lang="en-GB" sz="2800" kern="0" dirty="0" smtClean="0"/>
              <a:t> ≤ 0.5 baseline</a:t>
            </a:r>
          </a:p>
        </p:txBody>
      </p:sp>
      <p:sp>
        <p:nvSpPr>
          <p:cNvPr id="110" name="Oval 109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3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power &amp; RF  voltage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93095" y="801219"/>
            <a:ext cx="7681000" cy="1475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>
                <a:solidFill>
                  <a:srgbClr val="000000"/>
                </a:solidFill>
              </a:rPr>
              <a:t>T</a:t>
            </a:r>
            <a:r>
              <a:rPr lang="en-US" sz="2000" kern="0" dirty="0" smtClean="0">
                <a:solidFill>
                  <a:srgbClr val="000000"/>
                </a:solidFill>
              </a:rPr>
              <a:t>he </a:t>
            </a:r>
            <a:r>
              <a:rPr lang="en-US" sz="2000" kern="0" dirty="0">
                <a:solidFill>
                  <a:srgbClr val="000000"/>
                </a:solidFill>
              </a:rPr>
              <a:t>maximum synchrotron radiation </a:t>
            </a:r>
            <a:r>
              <a:rPr lang="en-US" sz="2000" kern="0" dirty="0" smtClean="0">
                <a:solidFill>
                  <a:srgbClr val="000000"/>
                </a:solidFill>
              </a:rPr>
              <a:t>(SR) power </a:t>
            </a:r>
            <a:r>
              <a:rPr lang="en-US" sz="20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000" kern="0" dirty="0" smtClean="0">
                <a:solidFill>
                  <a:srgbClr val="000000"/>
                </a:solidFill>
              </a:rPr>
              <a:t> is </a:t>
            </a:r>
            <a:r>
              <a:rPr lang="en-US" sz="2000" kern="0" dirty="0">
                <a:solidFill>
                  <a:srgbClr val="000000"/>
                </a:solidFill>
              </a:rPr>
              <a:t>set to </a:t>
            </a:r>
            <a:r>
              <a:rPr lang="en-US" sz="2000" b="1" u="sng" kern="0" dirty="0">
                <a:solidFill>
                  <a:srgbClr val="000000"/>
                </a:solidFill>
              </a:rPr>
              <a:t>50 MW per </a:t>
            </a:r>
            <a:r>
              <a:rPr lang="en-US" sz="2000" b="1" u="sng" kern="0" dirty="0" smtClean="0">
                <a:solidFill>
                  <a:srgbClr val="000000"/>
                </a:solidFill>
              </a:rPr>
              <a:t>beam</a:t>
            </a:r>
            <a:r>
              <a:rPr lang="en-US" sz="2000" kern="0" dirty="0" smtClean="0">
                <a:solidFill>
                  <a:srgbClr val="000000"/>
                </a:solidFill>
              </a:rPr>
              <a:t> – </a:t>
            </a:r>
            <a:r>
              <a:rPr lang="en-US" sz="2000" kern="0" dirty="0" smtClean="0">
                <a:solidFill>
                  <a:srgbClr val="D60093"/>
                </a:solidFill>
              </a:rPr>
              <a:t>design choice </a:t>
            </a:r>
            <a:r>
              <a:rPr lang="en-US" sz="2000" kern="0" dirty="0" smtClean="0">
                <a:solidFill>
                  <a:srgbClr val="000000"/>
                </a:solidFill>
                <a:sym typeface="Symbol"/>
              </a:rPr>
              <a:t> power dissipation.</a:t>
            </a:r>
            <a:endParaRPr lang="en-US" sz="2000" kern="0" dirty="0" smtClean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Symbol"/>
              <a:buChar char="Þ"/>
            </a:pPr>
            <a:r>
              <a:rPr lang="en-US" i="1" kern="0" dirty="0" smtClean="0">
                <a:solidFill>
                  <a:srgbClr val="0000FF"/>
                </a:solidFill>
                <a:sym typeface="Symbol"/>
              </a:rPr>
              <a:t>d</a:t>
            </a:r>
            <a:r>
              <a:rPr lang="en-US" i="1" kern="0" dirty="0" smtClean="0">
                <a:solidFill>
                  <a:srgbClr val="0000FF"/>
                </a:solidFill>
              </a:rPr>
              <a:t>efines the maximum beam current at each energy.</a:t>
            </a:r>
          </a:p>
          <a:p>
            <a:pPr lvl="1" indent="-45720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i="1" kern="0" dirty="0" smtClean="0">
                <a:solidFill>
                  <a:srgbClr val="000000"/>
                </a:solidFill>
              </a:rPr>
              <a:t>Note that a margin of a few % is required for losses in straight sections.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592731"/>
              </p:ext>
            </p:extLst>
          </p:nvPr>
        </p:nvGraphicFramePr>
        <p:xfrm>
          <a:off x="5074207" y="4235505"/>
          <a:ext cx="1161992" cy="91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0" name="Equation" r:id="rId3" imgW="583920" imgH="444240" progId="Equation.3">
                  <p:embed/>
                </p:oleObj>
              </mc:Choice>
              <mc:Fallback>
                <p:oleObj name="Equation" r:id="rId3" imgW="58392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4207" y="4235505"/>
                        <a:ext cx="1161992" cy="918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143312" y="3582620"/>
            <a:ext cx="1345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lang="en-US" i="1" kern="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i="1" kern="0" dirty="0">
                <a:solidFill>
                  <a:srgbClr val="0000FF"/>
                </a:solidFill>
              </a:rPr>
              <a:t>= 11 </a:t>
            </a:r>
            <a:r>
              <a:rPr lang="en-US" sz="1600" i="1" kern="0" dirty="0" smtClean="0">
                <a:solidFill>
                  <a:srgbClr val="0000FF"/>
                </a:solidFill>
              </a:rPr>
              <a:t>km</a:t>
            </a:r>
            <a:endParaRPr lang="en-US" sz="1600" i="1" kern="0" dirty="0">
              <a:solidFill>
                <a:srgbClr val="0000FF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0800000">
            <a:off x="5436547" y="3160166"/>
            <a:ext cx="786867" cy="1344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6626051" y="2584090"/>
            <a:ext cx="711109" cy="1344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1085" y="2466633"/>
            <a:ext cx="1345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i="1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i="1" kern="0" dirty="0">
                <a:solidFill>
                  <a:srgbClr val="FF0000"/>
                </a:solidFill>
              </a:rPr>
              <a:t>= </a:t>
            </a:r>
            <a:r>
              <a:rPr lang="en-US" sz="1600" i="1" kern="0" dirty="0" smtClean="0">
                <a:solidFill>
                  <a:srgbClr val="FF0000"/>
                </a:solidFill>
              </a:rPr>
              <a:t>3.1 km</a:t>
            </a:r>
            <a:endParaRPr lang="en-US" sz="1600" i="1" kern="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4163892" y="3160165"/>
            <a:ext cx="7537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3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35" y="2219789"/>
            <a:ext cx="6483455" cy="439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77371" y="3275380"/>
            <a:ext cx="1877437" cy="40011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solidFill>
                  <a:srgbClr val="000000"/>
                </a:solidFill>
              </a:rPr>
              <a:t>V</a:t>
            </a:r>
            <a:r>
              <a:rPr lang="en-US" sz="2000" kern="0" baseline="-25000" dirty="0" smtClean="0">
                <a:solidFill>
                  <a:srgbClr val="000000"/>
                </a:solidFill>
              </a:rPr>
              <a:t>RF </a:t>
            </a:r>
            <a:r>
              <a:rPr lang="en-US" sz="2000" kern="0" dirty="0" smtClean="0">
                <a:solidFill>
                  <a:srgbClr val="000000"/>
                </a:solidFill>
              </a:rPr>
              <a:t>~10-</a:t>
            </a:r>
            <a:r>
              <a:rPr lang="en-US" sz="2000" b="1" u="sng" kern="0" dirty="0" smtClean="0">
                <a:solidFill>
                  <a:srgbClr val="000000"/>
                </a:solidFill>
              </a:rPr>
              <a:t>11</a:t>
            </a:r>
            <a:r>
              <a:rPr lang="en-US" sz="2000" kern="0" dirty="0" smtClean="0">
                <a:solidFill>
                  <a:srgbClr val="000000"/>
                </a:solidFill>
              </a:rPr>
              <a:t> GV</a:t>
            </a:r>
            <a:endParaRPr lang="en-GB" sz="2000" kern="0" dirty="0" smtClean="0">
              <a:solidFill>
                <a:srgbClr val="000000"/>
              </a:solidFill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5436547" y="3390596"/>
            <a:ext cx="786867" cy="1344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14306" y="2699305"/>
            <a:ext cx="1507144" cy="40011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solidFill>
                  <a:srgbClr val="000000"/>
                </a:solidFill>
              </a:rPr>
              <a:t>V</a:t>
            </a:r>
            <a:r>
              <a:rPr lang="en-US" sz="2000" kern="0" baseline="-25000" dirty="0" smtClean="0">
                <a:solidFill>
                  <a:srgbClr val="000000"/>
                </a:solidFill>
              </a:rPr>
              <a:t>RF </a:t>
            </a:r>
            <a:r>
              <a:rPr lang="en-US" sz="2000" kern="0" dirty="0" smtClean="0">
                <a:solidFill>
                  <a:srgbClr val="000000"/>
                </a:solidFill>
              </a:rPr>
              <a:t>~35 GV</a:t>
            </a:r>
            <a:endParaRPr lang="en-GB" sz="2000" kern="0" dirty="0" smtClean="0">
              <a:solidFill>
                <a:srgbClr val="000000"/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0800000">
            <a:off x="6626051" y="2814520"/>
            <a:ext cx="711109" cy="1344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4163892" y="3390595"/>
            <a:ext cx="7537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 flipH="1">
            <a:off x="7351588" y="6415100"/>
            <a:ext cx="17924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J. </a:t>
            </a:r>
            <a:r>
              <a:rPr lang="en-US" sz="24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Wenninger</a:t>
            </a:r>
            <a:endParaRPr lang="en-GB" sz="2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RF System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9814" y="764704"/>
                <a:ext cx="9252519" cy="584980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400" kern="0" dirty="0">
                    <a:solidFill>
                      <a:srgbClr val="000000"/>
                    </a:solidFill>
                  </a:rPr>
                  <a:t>RF system requirements are characterized by two regimes.</a:t>
                </a:r>
              </a:p>
              <a:p>
                <a:pPr marL="631825" lvl="1" indent="-271463"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sz="2400" i="1" kern="0" dirty="0">
                    <a:solidFill>
                      <a:srgbClr val="D60093"/>
                    </a:solidFill>
                  </a:rPr>
                  <a:t>High gradients </a:t>
                </a:r>
                <a:r>
                  <a:rPr lang="en-US" sz="2400" i="1" kern="0" dirty="0">
                    <a:solidFill>
                      <a:srgbClr val="0000FF"/>
                    </a:solidFill>
                  </a:rPr>
                  <a:t>for H and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4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400" i="1" kern="0" dirty="0">
                    <a:solidFill>
                      <a:srgbClr val="0000FF"/>
                    </a:solidFill>
                  </a:rPr>
                  <a:t> – up to ~11 GV.</a:t>
                </a:r>
              </a:p>
              <a:p>
                <a:pPr marL="631825" lvl="1" indent="-271463"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sz="2400" i="1" kern="0" dirty="0">
                    <a:solidFill>
                      <a:srgbClr val="D60093"/>
                    </a:solidFill>
                  </a:rPr>
                  <a:t>High beam loading </a:t>
                </a:r>
                <a:r>
                  <a:rPr lang="en-US" sz="2400" i="1" kern="0" dirty="0">
                    <a:solidFill>
                      <a:srgbClr val="0000FF"/>
                    </a:solidFill>
                  </a:rPr>
                  <a:t>with currents of ~1.5 A at the Z pole.</a:t>
                </a:r>
              </a:p>
              <a:p>
                <a:pPr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400" kern="0" dirty="0">
                    <a:solidFill>
                      <a:srgbClr val="000000"/>
                    </a:solidFill>
                  </a:rPr>
                  <a:t>RF system must be distributed over the ring to minimize energy excursions (~4.5% energy loss @ 175 </a:t>
                </a:r>
                <a:r>
                  <a:rPr lang="en-US" sz="2400" kern="0" dirty="0" err="1">
                    <a:solidFill>
                      <a:srgbClr val="000000"/>
                    </a:solidFill>
                  </a:rPr>
                  <a:t>GeV</a:t>
                </a:r>
                <a:r>
                  <a:rPr lang="en-US" sz="2400" kern="0" dirty="0">
                    <a:solidFill>
                      <a:srgbClr val="000000"/>
                    </a:solidFill>
                  </a:rPr>
                  <a:t>).</a:t>
                </a:r>
              </a:p>
              <a:p>
                <a:pPr marL="631825" lvl="1" indent="-271463"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sz="2000" i="1" kern="0" dirty="0">
                    <a:solidFill>
                      <a:srgbClr val="0000FF"/>
                    </a:solidFill>
                  </a:rPr>
                  <a:t>Optics errors driven by energy offsets, effect </a:t>
                </a:r>
                <a:r>
                  <a:rPr lang="en-US" sz="2000" i="1" kern="0" dirty="0" smtClean="0">
                    <a:solidFill>
                      <a:srgbClr val="0000FF"/>
                    </a:solidFill>
                  </a:rPr>
                  <a:t>on energy acceptance </a:t>
                </a:r>
                <a:r>
                  <a:rPr lang="en-US" sz="2000" i="1" kern="0" dirty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h</a:t>
                </a:r>
                <a:r>
                  <a:rPr lang="en-US" sz="2000" i="1" kern="0" dirty="0">
                    <a:solidFill>
                      <a:srgbClr val="0000FF"/>
                    </a:solidFill>
                  </a:rPr>
                  <a:t>.</a:t>
                </a:r>
              </a:p>
              <a:p>
                <a:pPr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400" kern="0" dirty="0">
                    <a:solidFill>
                      <a:srgbClr val="000000"/>
                    </a:solidFill>
                  </a:rPr>
                  <a:t>Aiming for SC RF cavities with gradients of ~20 MV/m.</a:t>
                </a:r>
              </a:p>
              <a:p>
                <a:pPr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400" kern="0" dirty="0">
                    <a:solidFill>
                      <a:srgbClr val="000000"/>
                    </a:solidFill>
                  </a:rPr>
                  <a:t>RF frequency of 400 or 800 MHz (current baseline)</a:t>
                </a:r>
                <a:r>
                  <a:rPr lang="en-US" sz="2400" kern="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.</a:t>
                </a:r>
              </a:p>
              <a:p>
                <a:pPr marL="631825" lvl="1" indent="-271463"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sz="2000" i="1" kern="0" dirty="0" err="1">
                    <a:solidFill>
                      <a:srgbClr val="0000FF"/>
                    </a:solidFill>
                    <a:sym typeface="Wingdings" panose="05000000000000000000" pitchFamily="2" charset="2"/>
                  </a:rPr>
                  <a:t>Nano</a:t>
                </a:r>
                <a:r>
                  <a:rPr lang="en-US" sz="2000" i="1" kern="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-beam / crab waist favors  lower frequency, e.g. 400 </a:t>
                </a:r>
                <a:r>
                  <a:rPr lang="en-US" sz="2000" i="1" kern="0" dirty="0" err="1">
                    <a:solidFill>
                      <a:srgbClr val="0000FF"/>
                    </a:solidFill>
                    <a:sym typeface="Wingdings" panose="05000000000000000000" pitchFamily="2" charset="2"/>
                  </a:rPr>
                  <a:t>MHz.</a:t>
                </a:r>
                <a:endParaRPr lang="en-US" sz="2000" i="1" kern="0" dirty="0">
                  <a:solidFill>
                    <a:srgbClr val="0000FF"/>
                  </a:solidFill>
                </a:endParaRPr>
              </a:p>
              <a:p>
                <a:pPr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400" kern="0" dirty="0">
                    <a:solidFill>
                      <a:srgbClr val="000000"/>
                    </a:solidFill>
                  </a:rPr>
                  <a:t>Conversion efficiency (wall plug to RF power) is critical. Aiming for 75% or </a:t>
                </a:r>
                <a:r>
                  <a:rPr lang="en-US" sz="2400" kern="0" dirty="0" smtClean="0">
                    <a:solidFill>
                      <a:srgbClr val="000000"/>
                    </a:solidFill>
                  </a:rPr>
                  <a:t>higher? </a:t>
                </a:r>
                <a:r>
                  <a:rPr lang="en-US" sz="2400" kern="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R&amp;D !</a:t>
                </a:r>
              </a:p>
              <a:p>
                <a:pPr marL="627063" lvl="1" indent="-271463"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sz="2000" i="1" kern="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An important item for FCC-</a:t>
                </a:r>
                <a:r>
                  <a:rPr lang="en-US" sz="2000" i="1" kern="0" dirty="0" err="1">
                    <a:solidFill>
                      <a:srgbClr val="0000FF"/>
                    </a:solidFill>
                    <a:sym typeface="Wingdings" panose="05000000000000000000" pitchFamily="2" charset="2"/>
                  </a:rPr>
                  <a:t>ee</a:t>
                </a:r>
                <a:r>
                  <a:rPr lang="en-US" sz="2000" i="1" kern="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power budget</a:t>
                </a:r>
                <a:r>
                  <a:rPr lang="en-US" sz="2000" i="1" kern="0" dirty="0" smtClean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.~50% </a:t>
                </a:r>
                <a:r>
                  <a:rPr lang="en-US" sz="2000" i="1" kern="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achieved for LEP2.</a:t>
                </a:r>
                <a:endParaRPr lang="en-US" sz="2000" i="1" kern="0" dirty="0">
                  <a:solidFill>
                    <a:srgbClr val="0000FF"/>
                  </a:solidFill>
                </a:endParaRPr>
              </a:p>
              <a:p>
                <a:pPr marL="631825" lvl="1" indent="-271463"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endParaRPr lang="en-GB" sz="2000" i="1" kern="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4" y="764704"/>
                <a:ext cx="9252519" cy="5849807"/>
              </a:xfrm>
              <a:prstGeom prst="rect">
                <a:avLst/>
              </a:prstGeom>
              <a:blipFill rotWithShape="1">
                <a:blip r:embed="rId3"/>
                <a:stretch>
                  <a:fillRect l="-1054" t="-729" r="-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6413368"/>
            <a:ext cx="584275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J.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Wenninger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, A. Butterworth, E. Jensen, et al.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047"/>
            <a:ext cx="9144000" cy="2077913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87152" y="-113765"/>
            <a:ext cx="89699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52" y="3295303"/>
            <a:ext cx="9056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FCC-</a:t>
            </a:r>
            <a:r>
              <a:rPr lang="en-US" sz="3200" b="1" i="1" dirty="0" err="1" smtClean="0">
                <a:solidFill>
                  <a:srgbClr val="FF0000"/>
                </a:solidFill>
              </a:rPr>
              <a:t>ee</a:t>
            </a:r>
            <a:r>
              <a:rPr lang="en-US" sz="3200" b="1" i="1" dirty="0" smtClean="0">
                <a:solidFill>
                  <a:srgbClr val="FF0000"/>
                </a:solidFill>
              </a:rPr>
              <a:t> (TLEP) has &gt;10 </a:t>
            </a:r>
            <a:r>
              <a:rPr lang="en-US" sz="3200" b="1" i="1" dirty="0">
                <a:solidFill>
                  <a:srgbClr val="FF0000"/>
                </a:solidFill>
              </a:rPr>
              <a:t>times less SR heat load per meter than PEP-II or SPEAR</a:t>
            </a:r>
            <a:r>
              <a:rPr lang="en-US" sz="3200" dirty="0">
                <a:solidFill>
                  <a:prstClr val="black"/>
                </a:solidFill>
              </a:rPr>
              <a:t>! (though higher photon energy)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4351596"/>
            <a:ext cx="37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N. Kurita, U. Wienands, SLAC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152" y="1351087"/>
            <a:ext cx="3203848" cy="15841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309108">
            <a:off x="958099" y="5135152"/>
            <a:ext cx="7287883" cy="1323439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SR heat per meter lower than for many operating rings</a:t>
            </a:r>
            <a:endParaRPr lang="en-GB" sz="4000" b="1" dirty="0">
              <a:solidFill>
                <a:srgbClr val="0000CC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1743125"/>
            <a:ext cx="6520054" cy="8001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155488" y="112404"/>
            <a:ext cx="5921814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3200" kern="0" dirty="0">
                <a:solidFill>
                  <a:schemeClr val="bg1"/>
                </a:solidFill>
              </a:rPr>
              <a:t>s</a:t>
            </a:r>
            <a:r>
              <a:rPr lang="en-GB" sz="3200" kern="0" dirty="0" smtClean="0">
                <a:solidFill>
                  <a:schemeClr val="bg1"/>
                </a:solidFill>
              </a:rPr>
              <a:t>ynchrotron radiation: heat load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758"/>
            <a:ext cx="4876721" cy="3747555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332" y="721603"/>
            <a:ext cx="4194849" cy="331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703" y="3747059"/>
            <a:ext cx="4056110" cy="28219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0846" y="6417110"/>
            <a:ext cx="545694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L. Lari, </a:t>
            </a:r>
            <a:r>
              <a:rPr lang="it-IT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F</a:t>
            </a:r>
            <a:r>
              <a:rPr lang="it-IT" sz="2400" dirty="0">
                <a:solidFill>
                  <a:srgbClr val="0000CC"/>
                </a:solidFill>
                <a:latin typeface="Calibri" panose="020F0502020204030204" pitchFamily="34" charset="0"/>
              </a:rPr>
              <a:t>. Cerutti, A. Ferrari, A. Mereghetti</a:t>
            </a:r>
            <a:endParaRPr lang="en-GB" sz="2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6" y="4485313"/>
            <a:ext cx="5009122" cy="1815882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FLUKA geometry layout for half FODO cell, dipole details, preliminary absorber design incl. 5 cm external </a:t>
            </a:r>
            <a:r>
              <a:rPr lang="en-GB" sz="2800" i="1" dirty="0" err="1" smtClean="0">
                <a:solidFill>
                  <a:schemeClr val="bg1"/>
                </a:solidFill>
              </a:rPr>
              <a:t>Pb</a:t>
            </a:r>
            <a:r>
              <a:rPr lang="en-GB" sz="2800" dirty="0" smtClean="0">
                <a:solidFill>
                  <a:schemeClr val="bg1"/>
                </a:solidFill>
              </a:rPr>
              <a:t> shield</a:t>
            </a:r>
            <a:endParaRPr lang="en-GB" sz="2800" baseline="-250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6053" y="836712"/>
            <a:ext cx="3728440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</a:t>
            </a:r>
            <a:r>
              <a:rPr lang="en-GB" sz="2800" dirty="0" smtClean="0">
                <a:solidFill>
                  <a:schemeClr val="bg1"/>
                </a:solidFill>
              </a:rPr>
              <a:t>otal power deposition w/o &amp; w absorbers</a:t>
            </a:r>
            <a:endParaRPr lang="en-GB" sz="2800" baseline="-250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9342" y="4419701"/>
            <a:ext cx="3728440" cy="1815882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chemeClr val="bg1"/>
                </a:solidFill>
              </a:rPr>
              <a:t>l</a:t>
            </a:r>
            <a:r>
              <a:rPr lang="en-GB" sz="2800" dirty="0" err="1" smtClean="0">
                <a:solidFill>
                  <a:schemeClr val="bg1"/>
                </a:solidFill>
              </a:rPr>
              <a:t>ongit</a:t>
            </a:r>
            <a:r>
              <a:rPr lang="en-GB" sz="2800" dirty="0" smtClean="0">
                <a:solidFill>
                  <a:schemeClr val="bg1"/>
                </a:solidFill>
              </a:rPr>
              <a:t>. peak-dose profile w/o &amp; w absorbers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(10 mA, 10</a:t>
            </a:r>
            <a:r>
              <a:rPr lang="en-GB" sz="2800" baseline="30000" dirty="0" smtClean="0">
                <a:solidFill>
                  <a:schemeClr val="bg1"/>
                </a:solidFill>
              </a:rPr>
              <a:t>7</a:t>
            </a:r>
            <a:r>
              <a:rPr lang="en-GB" sz="2800" dirty="0" smtClean="0">
                <a:solidFill>
                  <a:schemeClr val="bg1"/>
                </a:solidFill>
              </a:rPr>
              <a:t> s)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Arial"/>
                <a:ea typeface="+mn-ea"/>
                <a:cs typeface="Calibri" pitchFamily="34" charset="0"/>
              </a:rPr>
              <a:t>s</a:t>
            </a:r>
            <a:r>
              <a:rPr lang="en-GB" dirty="0" smtClean="0">
                <a:latin typeface="Arial"/>
                <a:ea typeface="+mn-ea"/>
                <a:cs typeface="Calibri" pitchFamily="34" charset="0"/>
              </a:rPr>
              <a:t>hielding </a:t>
            </a:r>
            <a:r>
              <a:rPr lang="en-GB" dirty="0">
                <a:latin typeface="Arial"/>
                <a:ea typeface="+mn-ea"/>
                <a:cs typeface="Calibri" pitchFamily="34" charset="0"/>
              </a:rPr>
              <a:t>100 MW SR at </a:t>
            </a:r>
            <a:r>
              <a:rPr lang="en-GB" dirty="0" smtClean="0">
                <a:latin typeface="Arial"/>
                <a:ea typeface="+mn-ea"/>
                <a:cs typeface="Calibri" pitchFamily="34" charset="0"/>
              </a:rPr>
              <a:t>175 </a:t>
            </a:r>
            <a:r>
              <a:rPr lang="en-GB" dirty="0" err="1" smtClean="0">
                <a:latin typeface="Arial"/>
                <a:ea typeface="+mn-ea"/>
                <a:cs typeface="Calibri" pitchFamily="34" charset="0"/>
              </a:rPr>
              <a:t>GeV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9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06" y="6396335"/>
            <a:ext cx="399048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H. Garcia, L. Medina, R. Tomas</a:t>
            </a:r>
            <a:endParaRPr lang="en-GB" sz="2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04" y="712322"/>
            <a:ext cx="4082263" cy="2860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06438"/>
            <a:ext cx="3456384" cy="325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94" y="3030064"/>
            <a:ext cx="3320948" cy="3274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" y="4919244"/>
            <a:ext cx="4013111" cy="1384995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m</a:t>
            </a:r>
            <a:r>
              <a:rPr lang="en-GB" sz="2800" dirty="0" smtClean="0">
                <a:solidFill>
                  <a:schemeClr val="bg1"/>
                </a:solidFill>
              </a:rPr>
              <a:t>odular IR optics with vertical &amp; horizontal chromaticity correction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9298" y="767799"/>
            <a:ext cx="3375030" cy="1815882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h</a:t>
            </a:r>
            <a:r>
              <a:rPr lang="en-GB" sz="2800" dirty="0" smtClean="0">
                <a:solidFill>
                  <a:schemeClr val="bg1"/>
                </a:solidFill>
              </a:rPr>
              <a:t>igher-order optimization for different values of </a:t>
            </a:r>
            <a:r>
              <a:rPr lang="en-GB" sz="28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GB" sz="2800" baseline="-25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endParaRPr lang="en-GB" sz="2800" baseline="-250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3753" y="3759210"/>
            <a:ext cx="2459163" cy="1815882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d</a:t>
            </a:r>
            <a:r>
              <a:rPr lang="en-GB" sz="2800" dirty="0" smtClean="0">
                <a:solidFill>
                  <a:schemeClr val="bg1"/>
                </a:solidFill>
              </a:rPr>
              <a:t>ynamic aperture for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d</a:t>
            </a:r>
            <a:r>
              <a:rPr lang="en-GB" sz="2800" dirty="0" smtClean="0">
                <a:solidFill>
                  <a:schemeClr val="bg1"/>
                </a:solidFill>
              </a:rPr>
              <a:t>ifferent values of </a:t>
            </a:r>
            <a:r>
              <a:rPr lang="en-GB" sz="2800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endParaRPr lang="en-GB" sz="28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31" y="791622"/>
            <a:ext cx="3294667" cy="211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3" y="791622"/>
            <a:ext cx="2448272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smtClean="0">
                <a:solidFill>
                  <a:schemeClr val="bg1"/>
                </a:solidFill>
              </a:rPr>
              <a:t>e</a:t>
            </a:r>
            <a:r>
              <a:rPr lang="en-GB" sz="2800" baseline="30000" dirty="0" smtClean="0">
                <a:solidFill>
                  <a:schemeClr val="bg1"/>
                </a:solidFill>
              </a:rPr>
              <a:t>±</a:t>
            </a:r>
            <a:r>
              <a:rPr lang="en-GB" sz="2800" dirty="0" smtClean="0">
                <a:solidFill>
                  <a:schemeClr val="bg1"/>
                </a:solidFill>
              </a:rPr>
              <a:t> beam line layout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i="1" dirty="0">
                <a:latin typeface="Arial"/>
                <a:ea typeface="+mn-ea"/>
                <a:cs typeface="Calibri" pitchFamily="34" charset="0"/>
              </a:rPr>
              <a:t>FCC-</a:t>
            </a:r>
            <a:r>
              <a:rPr lang="en-GB" sz="4000" i="1" dirty="0" err="1">
                <a:latin typeface="Arial"/>
                <a:ea typeface="+mn-ea"/>
                <a:cs typeface="Calibri" pitchFamily="34" charset="0"/>
              </a:rPr>
              <a:t>ee</a:t>
            </a:r>
            <a:r>
              <a:rPr lang="en-GB" sz="4000" dirty="0">
                <a:latin typeface="Arial"/>
                <a:ea typeface="+mn-ea"/>
                <a:cs typeface="Calibri" pitchFamily="34" charset="0"/>
              </a:rPr>
              <a:t> IR design #</a:t>
            </a:r>
            <a:r>
              <a:rPr lang="en-GB" sz="4000" dirty="0" smtClean="0">
                <a:latin typeface="Arial"/>
                <a:ea typeface="+mn-ea"/>
                <a:cs typeface="Calibri" pitchFamily="34" charset="0"/>
              </a:rPr>
              <a:t>1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99488"/>
            <a:ext cx="2915816" cy="20170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6873"/>
            <a:ext cx="2926080" cy="224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8" y="2850238"/>
            <a:ext cx="4032448" cy="347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38" y="919381"/>
            <a:ext cx="2952328" cy="1895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86" y="2995582"/>
            <a:ext cx="4320480" cy="31835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8179" y="2005738"/>
            <a:ext cx="3172417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trajectories from IP through FF quads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01" y="5338271"/>
            <a:ext cx="3295577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m</a:t>
            </a:r>
            <a:r>
              <a:rPr lang="en-GB" sz="2800" dirty="0" smtClean="0">
                <a:solidFill>
                  <a:schemeClr val="bg1"/>
                </a:solidFill>
              </a:rPr>
              <a:t>odular IR optics including crab waist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0402" y="5296506"/>
            <a:ext cx="4200070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</a:t>
            </a:r>
            <a:r>
              <a:rPr lang="en-GB" sz="2800" dirty="0" smtClean="0">
                <a:solidFill>
                  <a:schemeClr val="bg1"/>
                </a:solidFill>
              </a:rPr>
              <a:t>hromatic functions &amp; nonlinear dispersion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4238" y="2195478"/>
            <a:ext cx="3462277" cy="523220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smtClean="0">
                <a:solidFill>
                  <a:schemeClr val="bg1"/>
                </a:solidFill>
              </a:rPr>
              <a:t>e</a:t>
            </a:r>
            <a:r>
              <a:rPr lang="en-GB" sz="2800" baseline="30000" dirty="0" smtClean="0">
                <a:solidFill>
                  <a:schemeClr val="bg1"/>
                </a:solidFill>
              </a:rPr>
              <a:t>±</a:t>
            </a:r>
            <a:r>
              <a:rPr lang="en-GB" sz="2800" dirty="0" smtClean="0">
                <a:solidFill>
                  <a:schemeClr val="bg1"/>
                </a:solidFill>
              </a:rPr>
              <a:t> beam line layout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6587" y="2257033"/>
            <a:ext cx="2622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</a:rPr>
              <a:t>red – </a:t>
            </a:r>
            <a:r>
              <a:rPr lang="en-GB" sz="1000" dirty="0" err="1">
                <a:solidFill>
                  <a:prstClr val="black"/>
                </a:solidFill>
              </a:rPr>
              <a:t>sextupoles</a:t>
            </a:r>
            <a:r>
              <a:rPr lang="en-GB" sz="1000" dirty="0">
                <a:solidFill>
                  <a:prstClr val="black"/>
                </a:solidFill>
              </a:rPr>
              <a:t>, kinematic, fringes, blue – only thick crab </a:t>
            </a:r>
            <a:r>
              <a:rPr lang="en-GB" sz="1000" dirty="0" err="1">
                <a:solidFill>
                  <a:prstClr val="black"/>
                </a:solidFill>
              </a:rPr>
              <a:t>sextupoles</a:t>
            </a:r>
            <a:r>
              <a:rPr lang="en-GB" sz="1000" dirty="0">
                <a:solidFill>
                  <a:prstClr val="black"/>
                </a:solidFill>
              </a:rPr>
              <a:t>, black – everything.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8179" y="6396335"/>
            <a:ext cx="51762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A. Bogomyagkov, E. Levichev, P. </a:t>
            </a:r>
            <a:r>
              <a:rPr lang="en-GB" sz="24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Piminov</a:t>
            </a:r>
            <a:endParaRPr lang="en-GB" sz="2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8591" y="713579"/>
            <a:ext cx="2965877" cy="523220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</a:t>
            </a:r>
            <a:r>
              <a:rPr lang="en-GB" sz="2800" dirty="0" smtClean="0">
                <a:solidFill>
                  <a:schemeClr val="bg1"/>
                </a:solidFill>
              </a:rPr>
              <a:t>ynamic aperture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i="1" dirty="0">
                <a:latin typeface="Arial"/>
                <a:ea typeface="+mn-ea"/>
                <a:cs typeface="Calibri" pitchFamily="34" charset="0"/>
              </a:rPr>
              <a:t>FCC-</a:t>
            </a:r>
            <a:r>
              <a:rPr lang="en-GB" sz="4000" i="1" dirty="0" err="1">
                <a:latin typeface="Arial"/>
                <a:ea typeface="+mn-ea"/>
                <a:cs typeface="Calibri" pitchFamily="34" charset="0"/>
              </a:rPr>
              <a:t>ee</a:t>
            </a:r>
            <a:r>
              <a:rPr lang="en-GB" sz="4000" dirty="0">
                <a:latin typeface="Arial"/>
                <a:ea typeface="+mn-ea"/>
                <a:cs typeface="Calibri" pitchFamily="34" charset="0"/>
              </a:rPr>
              <a:t> IR design #</a:t>
            </a:r>
            <a:r>
              <a:rPr lang="en-GB" sz="4000" dirty="0" smtClean="0">
                <a:latin typeface="Arial"/>
                <a:ea typeface="+mn-ea"/>
                <a:cs typeface="Calibri" pitchFamily="34" charset="0"/>
              </a:rPr>
              <a:t>2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Detector Interface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7504" y="705169"/>
            <a:ext cx="903649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 sz="1800"/>
            </a:pPr>
            <a:r>
              <a:rPr lang="en-GB" sz="2800" kern="0" dirty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Challenge :  </a:t>
            </a:r>
            <a:r>
              <a:rPr lang="en-GB" sz="2800" kern="0" dirty="0" smtClean="0">
                <a:solidFill>
                  <a:srgbClr val="D8232A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maximize </a:t>
            </a:r>
            <a:r>
              <a:rPr lang="en-GB" sz="2800" kern="0" dirty="0">
                <a:solidFill>
                  <a:srgbClr val="D8232A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performance </a:t>
            </a:r>
            <a:r>
              <a:rPr lang="en-GB" sz="2800" kern="0" dirty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(integrated luminosity) </a:t>
            </a:r>
            <a:r>
              <a:rPr lang="en-GB" sz="2800" kern="0" dirty="0" smtClean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for experiments with tolerable </a:t>
            </a:r>
            <a:r>
              <a:rPr lang="en-GB" sz="2800" kern="0" dirty="0">
                <a:solidFill>
                  <a:srgbClr val="D8232A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experimental </a:t>
            </a:r>
            <a:r>
              <a:rPr lang="en-GB" sz="2800" kern="0" dirty="0" smtClean="0">
                <a:solidFill>
                  <a:srgbClr val="D8232A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conditions</a:t>
            </a:r>
            <a:r>
              <a:rPr lang="en-GB" sz="2800" kern="0" dirty="0" smtClean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.</a:t>
            </a:r>
          </a:p>
          <a:p>
            <a:pPr lvl="0" defTabSz="457200">
              <a:defRPr sz="1800"/>
            </a:pPr>
            <a:r>
              <a:rPr lang="en-GB" sz="800" kern="0" dirty="0" smtClean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  </a:t>
            </a:r>
          </a:p>
          <a:p>
            <a:pPr lvl="0" defTabSz="457200">
              <a:defRPr sz="1800"/>
            </a:pPr>
            <a:r>
              <a:rPr lang="en-GB" sz="2800" kern="0" dirty="0" smtClean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Minimize </a:t>
            </a:r>
            <a:r>
              <a:rPr lang="en-GB" sz="2800" kern="0" dirty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synchrotron radiation in the IR region :</a:t>
            </a:r>
          </a:p>
          <a:p>
            <a:pPr lvl="0" defTabSz="457200">
              <a:defRPr sz="1800"/>
            </a:pPr>
            <a:r>
              <a:rPr lang="en-GB" sz="2400" kern="0" dirty="0">
                <a:solidFill>
                  <a:srgbClr val="D8232A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Bends</a:t>
            </a:r>
            <a:r>
              <a:rPr lang="en-GB" sz="2400" kern="0" dirty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   </a:t>
            </a:r>
            <a:r>
              <a:rPr lang="en-GB" sz="2400" kern="0" dirty="0" smtClean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as </a:t>
            </a:r>
            <a:r>
              <a:rPr lang="en-GB" sz="2400" kern="0" dirty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weak as possible and as far as possible from IP</a:t>
            </a:r>
          </a:p>
          <a:p>
            <a:pPr lvl="0" defTabSz="457200">
              <a:defRPr sz="1800"/>
            </a:pPr>
            <a:r>
              <a:rPr lang="en-GB" sz="2400" kern="0" dirty="0">
                <a:solidFill>
                  <a:srgbClr val="005B2E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Quads</a:t>
            </a:r>
            <a:r>
              <a:rPr lang="en-GB" sz="2400" kern="0" dirty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  </a:t>
            </a:r>
            <a:r>
              <a:rPr lang="en-GB" sz="2400" kern="0" dirty="0" smtClean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have </a:t>
            </a:r>
            <a:r>
              <a:rPr lang="en-GB" sz="2400" kern="0" dirty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to be strong and close to </a:t>
            </a:r>
            <a:r>
              <a:rPr lang="en-GB" sz="2400" kern="0" dirty="0" smtClean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IP  </a:t>
            </a:r>
            <a:endParaRPr lang="en-GB" sz="2400" kern="0" dirty="0">
              <a:solidFill>
                <a:srgbClr val="1A1919"/>
              </a:solidFill>
              <a:latin typeface="Calibri" panose="020F0502020204030204" pitchFamily="34" charset="0"/>
              <a:ea typeface="+mj-ea"/>
              <a:cs typeface="+mj-cs"/>
              <a:sym typeface="Times Roman"/>
            </a:endParaRPr>
          </a:p>
          <a:p>
            <a:pPr lvl="0" defTabSz="457200">
              <a:defRPr sz="1800"/>
            </a:pPr>
            <a:r>
              <a:rPr lang="en-GB" sz="2400" kern="0" dirty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              </a:t>
            </a:r>
            <a:r>
              <a:rPr lang="en-GB" sz="2400" kern="0" dirty="0" smtClean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- minimize </a:t>
            </a:r>
            <a:r>
              <a:rPr lang="en-GB" sz="2400" kern="0" dirty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offset from quad axis</a:t>
            </a:r>
          </a:p>
          <a:p>
            <a:pPr lvl="0" defTabSz="457200">
              <a:defRPr sz="1800"/>
            </a:pPr>
            <a:r>
              <a:rPr lang="en-GB" sz="2400" kern="0" dirty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              </a:t>
            </a:r>
            <a:r>
              <a:rPr lang="en-GB" sz="2400" kern="0" dirty="0" smtClean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- be careful </a:t>
            </a:r>
            <a:r>
              <a:rPr lang="en-GB" sz="2400" kern="0" dirty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with vertical </a:t>
            </a:r>
            <a:r>
              <a:rPr lang="en-GB" sz="2400" kern="0" dirty="0" smtClean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halo/tails</a:t>
            </a:r>
            <a:endParaRPr lang="en-GB" sz="2400" kern="0" dirty="0">
              <a:solidFill>
                <a:srgbClr val="1A1919"/>
              </a:solidFill>
              <a:latin typeface="Calibri" panose="020F0502020204030204" pitchFamily="34" charset="0"/>
              <a:ea typeface="+mj-ea"/>
              <a:cs typeface="+mj-cs"/>
              <a:sym typeface="Times Roman"/>
            </a:endParaRPr>
          </a:p>
          <a:p>
            <a:pPr lvl="0" defTabSz="457200">
              <a:defRPr sz="1800"/>
            </a:pPr>
            <a:r>
              <a:rPr lang="en-GB" sz="2400" kern="0" dirty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SR Monte Carlo :  H.B. </a:t>
            </a:r>
            <a:r>
              <a:rPr lang="en-GB" sz="2000" kern="0" dirty="0">
                <a:solidFill>
                  <a:srgbClr val="042EEE"/>
                </a:solidFill>
                <a:uFill>
                  <a:solidFill>
                    <a:srgbClr val="042EEE"/>
                  </a:solidFill>
                </a:uFill>
                <a:latin typeface="Calibri" panose="020F0502020204030204" pitchFamily="34" charset="0"/>
                <a:ea typeface="+mj-ea"/>
                <a:cs typeface="+mj-cs"/>
                <a:sym typeface="Times Roman"/>
                <a:hlinkClick r:id="rId2"/>
              </a:rPr>
              <a:t>CERN-OPEN-2007-018</a:t>
            </a:r>
            <a:r>
              <a:rPr lang="en-GB" sz="2400" kern="0" dirty="0">
                <a:solidFill>
                  <a:srgbClr val="1A1919"/>
                </a:solidFill>
                <a:latin typeface="Calibri" panose="020F0502020204030204" pitchFamily="34" charset="0"/>
                <a:ea typeface="+mj-ea"/>
                <a:cs typeface="+mj-cs"/>
                <a:sym typeface="Times Roman"/>
              </a:rPr>
              <a:t>  integrated in G4</a:t>
            </a:r>
          </a:p>
        </p:txBody>
      </p:sp>
      <p:pic>
        <p:nvPicPr>
          <p:cNvPr id="7" name="LEPcoll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404" y="4655899"/>
            <a:ext cx="2827020" cy="1793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maskg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75150" y="4689976"/>
            <a:ext cx="3166546" cy="1725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fig245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88224" y="4712033"/>
            <a:ext cx="2448272" cy="165925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/>
          <p:cNvSpPr txBox="1"/>
          <p:nvPr/>
        </p:nvSpPr>
        <p:spPr>
          <a:xfrm>
            <a:off x="-28179" y="6396335"/>
            <a:ext cx="34011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H. Burkhardt, M. Boscolo</a:t>
            </a:r>
            <a:endParaRPr lang="en-GB" sz="2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4188813"/>
            <a:ext cx="5314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8000"/>
                </a:solidFill>
              </a:rPr>
              <a:t>LEP example of </a:t>
            </a:r>
            <a:r>
              <a:rPr lang="en-GB" sz="2800" dirty="0">
                <a:solidFill>
                  <a:srgbClr val="008000"/>
                </a:solidFill>
              </a:rPr>
              <a:t>an optimized IR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3016" y="6457890"/>
            <a:ext cx="558197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b="1" kern="0" dirty="0">
                <a:solidFill>
                  <a:srgbClr val="0000FF"/>
                </a:solidFill>
              </a:rPr>
              <a:t> </a:t>
            </a:r>
            <a:r>
              <a:rPr lang="en-GB" sz="2000" b="1" kern="0" dirty="0" smtClean="0">
                <a:solidFill>
                  <a:srgbClr val="0000FF"/>
                </a:solidFill>
              </a:rPr>
              <a:t>developing g</a:t>
            </a:r>
            <a:r>
              <a:rPr lang="en-GB" sz="2000" b="1" kern="0" dirty="0" smtClean="0">
                <a:solidFill>
                  <a:srgbClr val="0000FF"/>
                </a:solidFill>
              </a:rPr>
              <a:t>eneric tools for FCC IR studies</a:t>
            </a:r>
            <a:endParaRPr lang="en-GB" sz="2000" b="1" kern="0" dirty="0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56" y="4059934"/>
            <a:ext cx="3844322" cy="67710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80000"/>
            </a:pPr>
            <a:r>
              <a:rPr lang="en-GB" sz="2000" kern="0" dirty="0" smtClean="0">
                <a:solidFill>
                  <a:srgbClr val="FF0000"/>
                </a:solidFill>
                <a:latin typeface="+mn-lt"/>
              </a:rPr>
              <a:t>~100 collimators to reduce MIB</a:t>
            </a:r>
          </a:p>
          <a:p>
            <a:pPr>
              <a:buClr>
                <a:srgbClr val="0000FF"/>
              </a:buClr>
              <a:buSzPct val="80000"/>
            </a:pPr>
            <a:r>
              <a:rPr lang="en-GB" kern="0" dirty="0" smtClean="0">
                <a:solidFill>
                  <a:srgbClr val="FF0000"/>
                </a:solidFill>
              </a:rPr>
              <a:t>no direct or singly reflected</a:t>
            </a:r>
            <a:r>
              <a:rPr lang="en-GB" kern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 g </a:t>
            </a:r>
            <a:r>
              <a:rPr lang="en-GB" kern="0" dirty="0" smtClean="0">
                <a:solidFill>
                  <a:srgbClr val="FF0000"/>
                </a:solidFill>
              </a:rPr>
              <a:t>to exp.</a:t>
            </a:r>
            <a:endParaRPr lang="en-GB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              luminosity</a:t>
            </a:r>
            <a:endParaRPr lang="en-GB" sz="3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268135"/>
              </p:ext>
            </p:extLst>
          </p:nvPr>
        </p:nvGraphicFramePr>
        <p:xfrm>
          <a:off x="1883650" y="2084825"/>
          <a:ext cx="3149210" cy="133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9" name="Equation" r:id="rId3" imgW="1104840" imgH="469800" progId="Equation.3">
                  <p:embed/>
                </p:oleObj>
              </mc:Choice>
              <mc:Fallback>
                <p:oleObj name="Equation" r:id="rId3" imgW="110484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3650" y="2084825"/>
                        <a:ext cx="3149210" cy="1339318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004172"/>
              </p:ext>
            </p:extLst>
          </p:nvPr>
        </p:nvGraphicFramePr>
        <p:xfrm>
          <a:off x="1835696" y="4974021"/>
          <a:ext cx="209867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0" name="Equation" r:id="rId5" imgW="736560" imgH="469800" progId="Equation.3">
                  <p:embed/>
                </p:oleObj>
              </mc:Choice>
              <mc:Fallback>
                <p:oleObj name="Equation" r:id="rId5" imgW="736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974021"/>
                        <a:ext cx="2098675" cy="133985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607465" y="1226817"/>
            <a:ext cx="2170139" cy="1198826"/>
            <a:chOff x="6646377" y="1585575"/>
            <a:chExt cx="2170139" cy="1198826"/>
          </a:xfrm>
        </p:grpSpPr>
        <p:grpSp>
          <p:nvGrpSpPr>
            <p:cNvPr id="9" name="Group 8"/>
            <p:cNvGrpSpPr/>
            <p:nvPr/>
          </p:nvGrpSpPr>
          <p:grpSpPr>
            <a:xfrm>
              <a:off x="6646377" y="1585575"/>
              <a:ext cx="863351" cy="1198826"/>
              <a:chOff x="6573952" y="1970906"/>
              <a:chExt cx="863351" cy="1198826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6573952" y="2468875"/>
                <a:ext cx="863351" cy="17282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6645870" y="1970906"/>
                <a:ext cx="702194" cy="451293"/>
              </a:xfrm>
              <a:custGeom>
                <a:avLst/>
                <a:gdLst>
                  <a:gd name="connsiteX0" fmla="*/ 0 w 906648"/>
                  <a:gd name="connsiteY0" fmla="*/ 547305 h 1094610"/>
                  <a:gd name="connsiteX1" fmla="*/ 453324 w 906648"/>
                  <a:gd name="connsiteY1" fmla="*/ 0 h 1094610"/>
                  <a:gd name="connsiteX2" fmla="*/ 906648 w 906648"/>
                  <a:gd name="connsiteY2" fmla="*/ 547305 h 1094610"/>
                  <a:gd name="connsiteX3" fmla="*/ 453324 w 906648"/>
                  <a:gd name="connsiteY3" fmla="*/ 1094610 h 1094610"/>
                  <a:gd name="connsiteX4" fmla="*/ 0 w 906648"/>
                  <a:gd name="connsiteY4" fmla="*/ 547305 h 1094610"/>
                  <a:gd name="connsiteX0" fmla="*/ 906648 w 906648"/>
                  <a:gd name="connsiteY0" fmla="*/ 475270 h 1022575"/>
                  <a:gd name="connsiteX1" fmla="*/ 453324 w 906648"/>
                  <a:gd name="connsiteY1" fmla="*/ 1022575 h 1022575"/>
                  <a:gd name="connsiteX2" fmla="*/ 0 w 906648"/>
                  <a:gd name="connsiteY2" fmla="*/ 475270 h 1022575"/>
                  <a:gd name="connsiteX3" fmla="*/ 544764 w 906648"/>
                  <a:gd name="connsiteY3" fmla="*/ 19405 h 1022575"/>
                  <a:gd name="connsiteX0" fmla="*/ 906648 w 906648"/>
                  <a:gd name="connsiteY0" fmla="*/ 0 h 547305"/>
                  <a:gd name="connsiteX1" fmla="*/ 453324 w 906648"/>
                  <a:gd name="connsiteY1" fmla="*/ 547305 h 547305"/>
                  <a:gd name="connsiteX2" fmla="*/ 0 w 906648"/>
                  <a:gd name="connsiteY2" fmla="*/ 0 h 54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6648" h="547305">
                    <a:moveTo>
                      <a:pt x="906648" y="0"/>
                    </a:moveTo>
                    <a:cubicBezTo>
                      <a:pt x="906648" y="302268"/>
                      <a:pt x="703688" y="547305"/>
                      <a:pt x="453324" y="547305"/>
                    </a:cubicBezTo>
                    <a:cubicBezTo>
                      <a:pt x="202960" y="547305"/>
                      <a:pt x="0" y="302268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" name="Oval 25"/>
              <p:cNvSpPr/>
              <p:nvPr/>
            </p:nvSpPr>
            <p:spPr bwMode="auto">
              <a:xfrm rot="10800000">
                <a:off x="6634966" y="2718439"/>
                <a:ext cx="702194" cy="451293"/>
              </a:xfrm>
              <a:custGeom>
                <a:avLst/>
                <a:gdLst>
                  <a:gd name="connsiteX0" fmla="*/ 0 w 906648"/>
                  <a:gd name="connsiteY0" fmla="*/ 547305 h 1094610"/>
                  <a:gd name="connsiteX1" fmla="*/ 453324 w 906648"/>
                  <a:gd name="connsiteY1" fmla="*/ 0 h 1094610"/>
                  <a:gd name="connsiteX2" fmla="*/ 906648 w 906648"/>
                  <a:gd name="connsiteY2" fmla="*/ 547305 h 1094610"/>
                  <a:gd name="connsiteX3" fmla="*/ 453324 w 906648"/>
                  <a:gd name="connsiteY3" fmla="*/ 1094610 h 1094610"/>
                  <a:gd name="connsiteX4" fmla="*/ 0 w 906648"/>
                  <a:gd name="connsiteY4" fmla="*/ 547305 h 1094610"/>
                  <a:gd name="connsiteX0" fmla="*/ 906648 w 906648"/>
                  <a:gd name="connsiteY0" fmla="*/ 475270 h 1022575"/>
                  <a:gd name="connsiteX1" fmla="*/ 453324 w 906648"/>
                  <a:gd name="connsiteY1" fmla="*/ 1022575 h 1022575"/>
                  <a:gd name="connsiteX2" fmla="*/ 0 w 906648"/>
                  <a:gd name="connsiteY2" fmla="*/ 475270 h 1022575"/>
                  <a:gd name="connsiteX3" fmla="*/ 544764 w 906648"/>
                  <a:gd name="connsiteY3" fmla="*/ 19405 h 1022575"/>
                  <a:gd name="connsiteX0" fmla="*/ 906648 w 906648"/>
                  <a:gd name="connsiteY0" fmla="*/ 0 h 547305"/>
                  <a:gd name="connsiteX1" fmla="*/ 453324 w 906648"/>
                  <a:gd name="connsiteY1" fmla="*/ 547305 h 547305"/>
                  <a:gd name="connsiteX2" fmla="*/ 0 w 906648"/>
                  <a:gd name="connsiteY2" fmla="*/ 0 h 54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6648" h="547305">
                    <a:moveTo>
                      <a:pt x="906648" y="0"/>
                    </a:moveTo>
                    <a:cubicBezTo>
                      <a:pt x="906648" y="302268"/>
                      <a:pt x="703688" y="547305"/>
                      <a:pt x="453324" y="547305"/>
                    </a:cubicBezTo>
                    <a:cubicBezTo>
                      <a:pt x="202960" y="547305"/>
                      <a:pt x="0" y="302268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833219" y="1636758"/>
              <a:ext cx="795411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</a:pPr>
              <a:r>
                <a:rPr lang="en-US" sz="2000" kern="0" dirty="0" smtClean="0">
                  <a:solidFill>
                    <a:srgbClr val="000000"/>
                  </a:solidFill>
                </a:rPr>
                <a:t>H </a:t>
              </a:r>
              <a:r>
                <a:rPr lang="en-US" sz="2000" kern="0" dirty="0" smtClean="0">
                  <a:solidFill>
                    <a:srgbClr val="000000"/>
                  </a:solidFill>
                  <a:sym typeface="Symbol"/>
                </a:rPr>
                <a:t> 1</a:t>
              </a:r>
              <a:endParaRPr lang="en-GB" sz="20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41194" y="2087089"/>
              <a:ext cx="1175322" cy="33855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</a:pPr>
              <a:r>
                <a:rPr lang="en-US" sz="1600" i="1" kern="0" dirty="0" smtClean="0">
                  <a:solidFill>
                    <a:srgbClr val="000000"/>
                  </a:solidFill>
                </a:rPr>
                <a:t>Hour-glass</a:t>
              </a:r>
              <a:endParaRPr lang="en-GB" sz="1600" i="1" kern="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07465" y="2882630"/>
            <a:ext cx="2112199" cy="1314470"/>
            <a:chOff x="6799566" y="2882630"/>
            <a:chExt cx="2112199" cy="1314470"/>
          </a:xfrm>
        </p:grpSpPr>
        <p:grpSp>
          <p:nvGrpSpPr>
            <p:cNvPr id="24" name="Group 23"/>
            <p:cNvGrpSpPr/>
            <p:nvPr/>
          </p:nvGrpSpPr>
          <p:grpSpPr>
            <a:xfrm>
              <a:off x="6799566" y="3419050"/>
              <a:ext cx="1902040" cy="778050"/>
              <a:chOff x="2692712" y="5037615"/>
              <a:chExt cx="2230491" cy="942450"/>
            </a:xfrm>
          </p:grpSpPr>
          <p:sp>
            <p:nvSpPr>
              <p:cNvPr id="7" name="Oval 6"/>
              <p:cNvSpPr/>
              <p:nvPr/>
            </p:nvSpPr>
            <p:spPr bwMode="auto">
              <a:xfrm rot="1517219" flipV="1">
                <a:off x="3040199" y="5447662"/>
                <a:ext cx="1248163" cy="14163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 rot="20133054" flipV="1">
                <a:off x="3086435" y="5468412"/>
                <a:ext cx="1155693" cy="148154"/>
              </a:xfrm>
              <a:prstGeom prst="ellipse">
                <a:avLst/>
              </a:prstGeom>
              <a:solidFill>
                <a:srgbClr val="FF5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 flipV="1">
                <a:off x="2698321" y="5054444"/>
                <a:ext cx="1997095" cy="92562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2692712" y="5037615"/>
                <a:ext cx="1940996" cy="94244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Arc 21"/>
              <p:cNvSpPr/>
              <p:nvPr/>
            </p:nvSpPr>
            <p:spPr bwMode="auto">
              <a:xfrm rot="2442530">
                <a:off x="3704037" y="5188647"/>
                <a:ext cx="737395" cy="739265"/>
              </a:xfrm>
              <a:prstGeom prst="arc">
                <a:avLst/>
              </a:prstGeom>
              <a:noFill/>
              <a:ln w="2857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67629" y="5342434"/>
                <a:ext cx="455574" cy="338554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1600" i="1" kern="0" dirty="0" smtClean="0">
                    <a:solidFill>
                      <a:srgbClr val="7030A0"/>
                    </a:solidFill>
                  </a:rPr>
                  <a:t>2</a:t>
                </a:r>
                <a:r>
                  <a:rPr lang="en-US" sz="1600" i="1" kern="0" dirty="0" smtClean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F</a:t>
                </a:r>
                <a:endParaRPr lang="en-GB" sz="1600" i="1" kern="0" dirty="0" smtClean="0">
                  <a:solidFill>
                    <a:srgbClr val="7030A0"/>
                  </a:solidFill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916248" y="2990485"/>
              <a:ext cx="766557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</a:pPr>
              <a:r>
                <a:rPr lang="en-US" sz="2000" kern="0" dirty="0">
                  <a:solidFill>
                    <a:srgbClr val="000000"/>
                  </a:solidFill>
                </a:rPr>
                <a:t>F</a:t>
              </a:r>
              <a:r>
                <a:rPr lang="en-US" sz="2000" kern="0" dirty="0" smtClean="0">
                  <a:solidFill>
                    <a:srgbClr val="000000"/>
                  </a:solidFill>
                </a:rPr>
                <a:t> </a:t>
              </a:r>
              <a:r>
                <a:rPr lang="en-US" sz="2000" kern="0" dirty="0" smtClean="0">
                  <a:solidFill>
                    <a:srgbClr val="000000"/>
                  </a:solidFill>
                  <a:sym typeface="Symbol"/>
                </a:rPr>
                <a:t> 1</a:t>
              </a:r>
              <a:endParaRPr lang="en-GB" sz="20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66122" y="2882630"/>
              <a:ext cx="1045643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</a:pPr>
              <a:r>
                <a:rPr lang="en-US" sz="1600" i="1" kern="0" dirty="0" smtClean="0">
                  <a:solidFill>
                    <a:srgbClr val="000000"/>
                  </a:solidFill>
                </a:rPr>
                <a:t>Crossing angle</a:t>
              </a:r>
              <a:endParaRPr lang="en-GB" sz="1600" i="1" kern="0" dirty="0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490376"/>
              </p:ext>
            </p:extLst>
          </p:nvPr>
        </p:nvGraphicFramePr>
        <p:xfrm>
          <a:off x="2095625" y="3989388"/>
          <a:ext cx="26892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1" name="Equation" r:id="rId7" imgW="1447560" imgH="482400" progId="Equation.3">
                  <p:embed/>
                </p:oleObj>
              </mc:Choice>
              <mc:Fallback>
                <p:oleObj name="Equation" r:id="rId7" imgW="1447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625" y="3989388"/>
                        <a:ext cx="26892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 rot="19960514">
            <a:off x="5119561" y="2248357"/>
            <a:ext cx="1222853" cy="119345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326415">
            <a:off x="4650401" y="3311066"/>
            <a:ext cx="1674580" cy="131478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759606"/>
              </p:ext>
            </p:extLst>
          </p:nvPr>
        </p:nvGraphicFramePr>
        <p:xfrm>
          <a:off x="2035175" y="881063"/>
          <a:ext cx="31083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2" name="Equation" r:id="rId9" imgW="1752480" imgH="393480" progId="Equation.3">
                  <p:embed/>
                </p:oleObj>
              </mc:Choice>
              <mc:Fallback>
                <p:oleObj name="Equation" r:id="rId9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881063"/>
                        <a:ext cx="31083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own Arrow 17"/>
          <p:cNvSpPr/>
          <p:nvPr/>
        </p:nvSpPr>
        <p:spPr bwMode="auto">
          <a:xfrm rot="10800000">
            <a:off x="3192154" y="1478054"/>
            <a:ext cx="345646" cy="49629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4025" y="4065289"/>
            <a:ext cx="161301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Beam-beam parameter</a:t>
            </a:r>
            <a:endParaRPr lang="en-GB" sz="20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3192154" y="3467405"/>
            <a:ext cx="345646" cy="49629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" name="Curved Right Arrow 19"/>
          <p:cNvSpPr/>
          <p:nvPr/>
        </p:nvSpPr>
        <p:spPr bwMode="auto">
          <a:xfrm>
            <a:off x="654690" y="2758674"/>
            <a:ext cx="921720" cy="3053185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971429"/>
              </p:ext>
            </p:extLst>
          </p:nvPr>
        </p:nvGraphicFramePr>
        <p:xfrm>
          <a:off x="6991515" y="4497302"/>
          <a:ext cx="193357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3" name="Equation" r:id="rId11" imgW="1434960" imgH="1587240" progId="Equation.3">
                  <p:embed/>
                </p:oleObj>
              </mc:Choice>
              <mc:Fallback>
                <p:oleObj name="Equation" r:id="rId11" imgW="1434960" imgH="1587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515" y="4497302"/>
                        <a:ext cx="193357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5160392" y="0"/>
            <a:ext cx="2096726" cy="731230"/>
            <a:chOff x="2344510" y="2518150"/>
            <a:chExt cx="5530320" cy="998530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2882180" y="3006546"/>
              <a:ext cx="49926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2344510" y="2814519"/>
              <a:ext cx="2496325" cy="384052"/>
              <a:chOff x="616285" y="2814519"/>
              <a:chExt cx="2496325" cy="384052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230765" y="2814519"/>
                <a:ext cx="1881845" cy="384052"/>
                <a:chOff x="1230765" y="2814519"/>
                <a:chExt cx="1881845" cy="384052"/>
              </a:xfrm>
            </p:grpSpPr>
            <p:sp>
              <p:nvSpPr>
                <p:cNvPr id="51" name="Flowchart: Direct Access Storage 50"/>
                <p:cNvSpPr/>
                <p:nvPr/>
              </p:nvSpPr>
              <p:spPr bwMode="auto">
                <a:xfrm rot="10800000">
                  <a:off x="1230765" y="2814521"/>
                  <a:ext cx="1881845" cy="384050"/>
                </a:xfrm>
                <a:prstGeom prst="flowChartMagneticDrum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2" name="Flowchart: Connector 51"/>
                <p:cNvSpPr/>
                <p:nvPr/>
              </p:nvSpPr>
              <p:spPr bwMode="auto">
                <a:xfrm>
                  <a:off x="1233289" y="2814519"/>
                  <a:ext cx="688766" cy="384051"/>
                </a:xfrm>
                <a:prstGeom prst="flowChartConnector">
                  <a:avLst/>
                </a:prstGeom>
                <a:pattFill prst="ltDnDiag">
                  <a:fgClr>
                    <a:srgbClr val="0000FF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cxnSp>
            <p:nvCxnSpPr>
              <p:cNvPr id="50" name="Straight Connector 49"/>
              <p:cNvCxnSpPr/>
              <p:nvPr/>
            </p:nvCxnSpPr>
            <p:spPr bwMode="auto">
              <a:xfrm>
                <a:off x="616285" y="3006546"/>
                <a:ext cx="9613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" name="Group 36"/>
            <p:cNvGrpSpPr/>
            <p:nvPr/>
          </p:nvGrpSpPr>
          <p:grpSpPr>
            <a:xfrm>
              <a:off x="5224885" y="2814520"/>
              <a:ext cx="2336799" cy="384052"/>
              <a:chOff x="5224885" y="2814520"/>
              <a:chExt cx="2336799" cy="384052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5677315" y="2814520"/>
                <a:ext cx="1884369" cy="384052"/>
                <a:chOff x="3801376" y="2814520"/>
                <a:chExt cx="1884369" cy="384052"/>
              </a:xfrm>
            </p:grpSpPr>
            <p:sp>
              <p:nvSpPr>
                <p:cNvPr id="47" name="Flowchart: Direct Access Storage 46"/>
                <p:cNvSpPr/>
                <p:nvPr/>
              </p:nvSpPr>
              <p:spPr bwMode="auto">
                <a:xfrm rot="10800000">
                  <a:off x="3803900" y="2814520"/>
                  <a:ext cx="1881845" cy="384050"/>
                </a:xfrm>
                <a:prstGeom prst="flowChartMagneticDrum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8" name="Flowchart: Connector 47"/>
                <p:cNvSpPr/>
                <p:nvPr/>
              </p:nvSpPr>
              <p:spPr bwMode="auto">
                <a:xfrm>
                  <a:off x="3801376" y="2814521"/>
                  <a:ext cx="688766" cy="384051"/>
                </a:xfrm>
                <a:prstGeom prst="flowChartConnector">
                  <a:avLst/>
                </a:prstGeom>
                <a:pattFill prst="ltDnDiag">
                  <a:fgClr>
                    <a:srgbClr val="FF0000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cxnSp>
            <p:nvCxnSpPr>
              <p:cNvPr id="46" name="Straight Connector 45"/>
              <p:cNvCxnSpPr/>
              <p:nvPr/>
            </p:nvCxnSpPr>
            <p:spPr bwMode="auto">
              <a:xfrm>
                <a:off x="5224885" y="3006544"/>
                <a:ext cx="796813" cy="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Explosion 2 37"/>
            <p:cNvSpPr/>
            <p:nvPr/>
          </p:nvSpPr>
          <p:spPr bwMode="auto">
            <a:xfrm>
              <a:off x="5061062" y="2518150"/>
              <a:ext cx="503914" cy="998530"/>
            </a:xfrm>
            <a:prstGeom prst="irregularSeal2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3447276" y="3317917"/>
              <a:ext cx="114694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>
              <a:off x="6239172" y="3317917"/>
              <a:ext cx="103389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624" y="6426169"/>
            <a:ext cx="180158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J. </a:t>
            </a:r>
            <a:r>
              <a:rPr lang="en-GB" sz="24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Wenninger</a:t>
            </a:r>
            <a:endParaRPr lang="en-GB" sz="2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18" grpId="0" animBg="1"/>
      <p:bldP spid="19" grpId="0"/>
      <p:bldP spid="32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eam-beam parameter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96534" y="855865"/>
            <a:ext cx="6510196" cy="1436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5125" indent="-365125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rgbClr val="000000"/>
                </a:solidFill>
              </a:rPr>
              <a:t>beam-beam parameter </a:t>
            </a:r>
            <a:r>
              <a:rPr lang="en-US" sz="2000" kern="0" dirty="0" smtClean="0">
                <a:solidFill>
                  <a:srgbClr val="000000"/>
                </a:solidFill>
                <a:latin typeface="Symbol" panose="05050102010706020507" pitchFamily="18" charset="2"/>
              </a:rPr>
              <a:t>x</a:t>
            </a:r>
            <a:r>
              <a:rPr lang="en-US" sz="2000" kern="0" dirty="0" smtClean="0">
                <a:solidFill>
                  <a:srgbClr val="000000"/>
                </a:solidFill>
              </a:rPr>
              <a:t> measures strength of  field sensed by the particles in a collision</a:t>
            </a:r>
            <a:endParaRPr lang="en-US" sz="2000" kern="0" dirty="0">
              <a:solidFill>
                <a:srgbClr val="000000"/>
              </a:solidFill>
            </a:endParaRPr>
          </a:p>
          <a:p>
            <a:pPr marL="365125" indent="-365125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rgbClr val="000000"/>
                </a:solidFill>
              </a:rPr>
              <a:t>beam-beam parameter limits are empirically scaled from LEP data (also 4 IPs)</a:t>
            </a:r>
            <a:endParaRPr lang="en-GB" sz="2000" kern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347128"/>
              </p:ext>
            </p:extLst>
          </p:nvPr>
        </p:nvGraphicFramePr>
        <p:xfrm>
          <a:off x="1473252" y="2660900"/>
          <a:ext cx="2384381" cy="1554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8" name="Equation" r:id="rId3" imgW="1447560" imgH="939600" progId="Equation.3">
                  <p:embed/>
                </p:oleObj>
              </mc:Choice>
              <mc:Fallback>
                <p:oleObj name="Equation" r:id="rId3" imgW="14475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52" y="2660900"/>
                        <a:ext cx="2384381" cy="1554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2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25" y="2699305"/>
            <a:ext cx="4641170" cy="314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041654" y="855865"/>
            <a:ext cx="2102346" cy="1834775"/>
            <a:chOff x="7217182" y="846189"/>
            <a:chExt cx="2102346" cy="1834775"/>
          </a:xfrm>
        </p:grpSpPr>
        <p:pic>
          <p:nvPicPr>
            <p:cNvPr id="10304" name="Picture 6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182" y="846189"/>
              <a:ext cx="2102346" cy="183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7682805" y="1854395"/>
              <a:ext cx="537670" cy="4992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756688"/>
              </p:ext>
            </p:extLst>
          </p:nvPr>
        </p:nvGraphicFramePr>
        <p:xfrm>
          <a:off x="2344510" y="4312315"/>
          <a:ext cx="1888669" cy="1084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9" name="Equation" r:id="rId7" imgW="774360" imgH="444240" progId="Equation.3">
                  <p:embed/>
                </p:oleObj>
              </mc:Choice>
              <mc:Fallback>
                <p:oleObj name="Equation" r:id="rId7" imgW="774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510" y="4312315"/>
                        <a:ext cx="1888669" cy="1084286"/>
                      </a:xfrm>
                      <a:prstGeom prst="rect">
                        <a:avLst/>
                      </a:prstGeom>
                      <a:solidFill>
                        <a:srgbClr val="DAEDEF"/>
                      </a:solidFill>
                      <a:ln>
                        <a:solidFill>
                          <a:srgbClr val="BBE0E3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>
            <a:off x="1074157" y="4532043"/>
            <a:ext cx="905716" cy="39403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3419" y="3851455"/>
            <a:ext cx="2518235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200" b="1" i="1" kern="0" dirty="0" smtClean="0">
                <a:solidFill>
                  <a:srgbClr val="000000"/>
                </a:solidFill>
              </a:rPr>
              <a:t>In reasonable agreement  with first simulations for FCC </a:t>
            </a:r>
            <a:r>
              <a:rPr lang="en-US" sz="1200" b="1" i="1" kern="0" dirty="0" err="1" smtClean="0">
                <a:solidFill>
                  <a:srgbClr val="000000"/>
                </a:solidFill>
              </a:rPr>
              <a:t>ee</a:t>
            </a:r>
            <a:endParaRPr lang="en-GB" sz="1200" b="1" i="1" kern="0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451" y="5705411"/>
            <a:ext cx="4919828" cy="70788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solidFill>
                  <a:srgbClr val="000000"/>
                </a:solidFill>
              </a:rPr>
              <a:t>The beam-beam limit may be raised significantly with Crab-Waist schemes !</a:t>
            </a:r>
            <a:endParaRPr lang="en-GB" sz="2000" kern="0" dirty="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381328"/>
            <a:ext cx="804494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CC"/>
                </a:solidFill>
                <a:latin typeface="Calibri"/>
              </a:rPr>
              <a:t>J. </a:t>
            </a:r>
            <a:r>
              <a:rPr lang="en-GB" sz="2400" dirty="0" err="1" smtClean="0">
                <a:solidFill>
                  <a:srgbClr val="0000CC"/>
                </a:solidFill>
                <a:latin typeface="Calibri"/>
              </a:rPr>
              <a:t>Wenninger</a:t>
            </a:r>
            <a:r>
              <a:rPr lang="en-GB" sz="2400" dirty="0" smtClean="0">
                <a:solidFill>
                  <a:srgbClr val="0000CC"/>
                </a:solidFill>
                <a:latin typeface="Calibri"/>
              </a:rPr>
              <a:t>, R. </a:t>
            </a:r>
            <a:r>
              <a:rPr lang="en-GB" sz="2400" dirty="0" err="1" smtClean="0">
                <a:solidFill>
                  <a:srgbClr val="0000CC"/>
                </a:solidFill>
                <a:latin typeface="Calibri"/>
              </a:rPr>
              <a:t>Assmann</a:t>
            </a:r>
            <a:r>
              <a:rPr lang="en-GB" sz="2400" dirty="0" smtClean="0">
                <a:solidFill>
                  <a:srgbClr val="0000CC"/>
                </a:solidFill>
                <a:latin typeface="Calibri"/>
              </a:rPr>
              <a:t>, S. White, K. Ohmi, D. </a:t>
            </a:r>
            <a:r>
              <a:rPr lang="en-GB" sz="2400" dirty="0" err="1" smtClean="0">
                <a:solidFill>
                  <a:srgbClr val="0000CC"/>
                </a:solidFill>
                <a:latin typeface="Calibri"/>
              </a:rPr>
              <a:t>Shatilov</a:t>
            </a:r>
            <a:r>
              <a:rPr lang="en-GB" sz="2400" dirty="0" smtClean="0">
                <a:solidFill>
                  <a:srgbClr val="0000CC"/>
                </a:solidFill>
                <a:latin typeface="Calibri"/>
              </a:rPr>
              <a:t>, et al.</a:t>
            </a:r>
            <a:endParaRPr lang="en-GB" sz="2400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4279" y="2514639"/>
            <a:ext cx="3221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R. </a:t>
            </a:r>
            <a:r>
              <a:rPr lang="en-GB" sz="1400" dirty="0" err="1" smtClean="0">
                <a:solidFill>
                  <a:prstClr val="black"/>
                </a:solidFill>
              </a:rPr>
              <a:t>Assmann</a:t>
            </a:r>
            <a:r>
              <a:rPr lang="en-GB" sz="1400" dirty="0" smtClean="0">
                <a:solidFill>
                  <a:prstClr val="black"/>
                </a:solidFill>
              </a:rPr>
              <a:t> &amp; K. </a:t>
            </a:r>
            <a:r>
              <a:rPr lang="en-GB" sz="1400" dirty="0" err="1" smtClean="0">
                <a:solidFill>
                  <a:prstClr val="black"/>
                </a:solidFill>
              </a:rPr>
              <a:t>Cornelis</a:t>
            </a:r>
            <a:r>
              <a:rPr lang="en-GB" sz="1400" dirty="0" smtClean="0">
                <a:solidFill>
                  <a:prstClr val="black"/>
                </a:solidFill>
              </a:rPr>
              <a:t>, EPAC2000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" y="980728"/>
            <a:ext cx="9006489" cy="5611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-14068"/>
            <a:ext cx="9143999" cy="720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4000" dirty="0">
                <a:solidFill>
                  <a:srgbClr val="FFFF00"/>
                </a:solidFill>
              </a:rPr>
              <a:t>LEP – </a:t>
            </a:r>
            <a:r>
              <a:rPr lang="en-US" altLang="en-US" sz="4000" dirty="0" smtClean="0">
                <a:solidFill>
                  <a:srgbClr val="FFFF00"/>
                </a:solidFill>
              </a:rPr>
              <a:t>highest energy </a:t>
            </a:r>
            <a:r>
              <a:rPr lang="en-US" altLang="en-US" sz="4000" i="1" dirty="0" err="1" smtClean="0">
                <a:solidFill>
                  <a:srgbClr val="FFFF00"/>
                </a:solidFill>
              </a:rPr>
              <a:t>e</a:t>
            </a:r>
            <a:r>
              <a:rPr lang="en-US" altLang="en-US" sz="4000" baseline="30000" dirty="0" err="1" smtClean="0">
                <a:solidFill>
                  <a:srgbClr val="FFFF00"/>
                </a:solidFill>
              </a:rPr>
              <a:t>+</a:t>
            </a:r>
            <a:r>
              <a:rPr lang="en-US" altLang="en-US" sz="4000" i="1" dirty="0" err="1" smtClean="0">
                <a:solidFill>
                  <a:srgbClr val="FFFF00"/>
                </a:solidFill>
              </a:rPr>
              <a:t>e</a:t>
            </a:r>
            <a:r>
              <a:rPr lang="en-US" altLang="en-US" sz="4000" baseline="30000" dirty="0" smtClean="0">
                <a:solidFill>
                  <a:srgbClr val="FFFF00"/>
                </a:solidFill>
              </a:rPr>
              <a:t>-</a:t>
            </a:r>
            <a:r>
              <a:rPr lang="en-US" altLang="en-US" sz="4000" dirty="0" smtClean="0">
                <a:solidFill>
                  <a:srgbClr val="FFFF00"/>
                </a:solidFill>
              </a:rPr>
              <a:t> </a:t>
            </a:r>
            <a:r>
              <a:rPr lang="en-US" altLang="en-US" sz="4000" dirty="0">
                <a:solidFill>
                  <a:srgbClr val="FFFF00"/>
                </a:solidFill>
              </a:rPr>
              <a:t>collider so far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1399708"/>
            <a:ext cx="71960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prstClr val="white"/>
                </a:solidFill>
              </a:rPr>
              <a:t>maximum </a:t>
            </a:r>
            <a:r>
              <a:rPr lang="en-GB" sz="2800" b="1" dirty="0" err="1" smtClean="0">
                <a:solidFill>
                  <a:prstClr val="white"/>
                </a:solidFill>
              </a:rPr>
              <a:t>c.m</a:t>
            </a:r>
            <a:r>
              <a:rPr lang="en-GB" sz="2800" b="1" dirty="0" smtClean="0">
                <a:solidFill>
                  <a:prstClr val="white"/>
                </a:solidFill>
              </a:rPr>
              <a:t>. energy 209 </a:t>
            </a:r>
            <a:r>
              <a:rPr lang="en-GB" sz="2800" b="1" dirty="0" err="1" smtClean="0">
                <a:solidFill>
                  <a:prstClr val="white"/>
                </a:solidFill>
              </a:rPr>
              <a:t>GeV</a:t>
            </a:r>
            <a:endParaRPr lang="en-GB" sz="2800" b="1" dirty="0" smtClean="0">
              <a:solidFill>
                <a:prstClr val="white"/>
              </a:solidFill>
            </a:endParaRPr>
          </a:p>
          <a:p>
            <a:r>
              <a:rPr lang="en-GB" sz="2800" b="1" dirty="0" smtClean="0">
                <a:solidFill>
                  <a:prstClr val="white"/>
                </a:solidFill>
              </a:rPr>
              <a:t>maximum synchrotron radiation power 23 MW</a:t>
            </a:r>
          </a:p>
        </p:txBody>
      </p:sp>
    </p:spTree>
    <p:extLst>
      <p:ext uri="{BB962C8B-B14F-4D97-AF65-F5344CB8AC3E}">
        <p14:creationId xmlns:p14="http://schemas.microsoft.com/office/powerpoint/2010/main" val="20005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eamstrahlung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853291"/>
              </p:ext>
            </p:extLst>
          </p:nvPr>
        </p:nvGraphicFramePr>
        <p:xfrm>
          <a:off x="885120" y="2237784"/>
          <a:ext cx="3201988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8" name="Equation" r:id="rId3" imgW="1511280" imgH="469800" progId="Equation.3">
                  <p:embed/>
                </p:oleObj>
              </mc:Choice>
              <mc:Fallback>
                <p:oleObj name="Equation" r:id="rId3" imgW="15112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5120" y="2237784"/>
                        <a:ext cx="3201988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877037"/>
              </p:ext>
            </p:extLst>
          </p:nvPr>
        </p:nvGraphicFramePr>
        <p:xfrm>
          <a:off x="4529138" y="2263775"/>
          <a:ext cx="14970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9" name="Equation" r:id="rId5" imgW="761760" imgH="431640" progId="Equation.3">
                  <p:embed/>
                </p:oleObj>
              </mc:Choice>
              <mc:Fallback>
                <p:oleObj name="Equation" r:id="rId5" imgW="761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2263775"/>
                        <a:ext cx="149701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3" y="902001"/>
            <a:ext cx="8999686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5125" indent="-365125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400" kern="0" dirty="0">
                <a:solidFill>
                  <a:srgbClr val="000000"/>
                </a:solidFill>
              </a:rPr>
              <a:t>h</a:t>
            </a:r>
            <a:r>
              <a:rPr lang="en-US" sz="2400" kern="0" dirty="0" smtClean="0">
                <a:solidFill>
                  <a:srgbClr val="000000"/>
                </a:solidFill>
              </a:rPr>
              <a:t>ard photon emission at the IPs, ‘</a:t>
            </a:r>
            <a:r>
              <a:rPr lang="en-US" sz="2400" i="1" kern="0" dirty="0" err="1" smtClean="0">
                <a:solidFill>
                  <a:srgbClr val="D60093"/>
                </a:solidFill>
              </a:rPr>
              <a:t>Beamstrahlung</a:t>
            </a:r>
            <a:r>
              <a:rPr lang="en-US" sz="2400" kern="0" dirty="0" smtClean="0">
                <a:solidFill>
                  <a:srgbClr val="000000"/>
                </a:solidFill>
              </a:rPr>
              <a:t>’, can become lifetime / performance limit for large bunch populations (</a:t>
            </a:r>
            <a:r>
              <a:rPr lang="en-US" sz="2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kern="0" dirty="0" smtClean="0">
                <a:solidFill>
                  <a:srgbClr val="000000"/>
                </a:solidFill>
              </a:rPr>
              <a:t>), small hor. </a:t>
            </a:r>
            <a:r>
              <a:rPr lang="en-US" sz="2400" kern="0" dirty="0">
                <a:solidFill>
                  <a:srgbClr val="000000"/>
                </a:solidFill>
              </a:rPr>
              <a:t>b</a:t>
            </a:r>
            <a:r>
              <a:rPr lang="en-US" sz="2400" kern="0" dirty="0" smtClean="0">
                <a:solidFill>
                  <a:srgbClr val="000000"/>
                </a:solidFill>
              </a:rPr>
              <a:t>eam size (</a:t>
            </a:r>
            <a:r>
              <a:rPr lang="en-US" sz="2400" i="1" kern="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sz="2400" i="1" kern="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kern="0" dirty="0" smtClean="0">
                <a:solidFill>
                  <a:srgbClr val="000000"/>
                </a:solidFill>
              </a:rPr>
              <a:t>) </a:t>
            </a:r>
            <a:r>
              <a:rPr lang="en-US" sz="2400" kern="0" dirty="0">
                <a:solidFill>
                  <a:srgbClr val="000000"/>
                </a:solidFill>
              </a:rPr>
              <a:t>&amp;</a:t>
            </a:r>
            <a:r>
              <a:rPr lang="en-US" sz="2400" kern="0" dirty="0" smtClean="0">
                <a:solidFill>
                  <a:srgbClr val="000000"/>
                </a:solidFill>
              </a:rPr>
              <a:t> short bunches </a:t>
            </a:r>
            <a:r>
              <a:rPr lang="en-US" sz="2400" kern="0" dirty="0">
                <a:solidFill>
                  <a:srgbClr val="000000"/>
                </a:solidFill>
              </a:rPr>
              <a:t>(</a:t>
            </a:r>
            <a:r>
              <a:rPr lang="en-US" sz="2400" i="1" kern="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sz="2400" i="1" kern="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kern="0" dirty="0" smtClean="0">
                <a:solidFill>
                  <a:srgbClr val="000000"/>
                </a:solidFill>
              </a:rPr>
              <a:t>)  </a:t>
            </a:r>
            <a:endParaRPr lang="en-GB" sz="2400" kern="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2274" y="3105606"/>
            <a:ext cx="2265895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i="1" kern="0" dirty="0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  <a:r>
              <a:rPr lang="en-US" sz="1400" i="1" kern="0" dirty="0" smtClean="0">
                <a:solidFill>
                  <a:srgbClr val="000000"/>
                </a:solidFill>
              </a:rPr>
              <a:t> : mean bending radius at the IP (in the field of the opposing bunch)</a:t>
            </a:r>
            <a:endParaRPr lang="en-GB" sz="1400" i="1" kern="0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396" y="4262008"/>
            <a:ext cx="7949835" cy="24765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5125" indent="-365125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400" kern="0" dirty="0">
                <a:solidFill>
                  <a:srgbClr val="000000"/>
                </a:solidFill>
              </a:rPr>
              <a:t>t</a:t>
            </a:r>
            <a:r>
              <a:rPr lang="en-US" sz="2400" kern="0" dirty="0" smtClean="0">
                <a:solidFill>
                  <a:srgbClr val="000000"/>
                </a:solidFill>
              </a:rPr>
              <a:t>o ensure an acceptable lifetime, </a:t>
            </a:r>
            <a:r>
              <a:rPr lang="en-US" sz="2400" kern="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  <a:r>
              <a:rPr lang="en-US" sz="2400" kern="0" dirty="0" err="1" smtClean="0">
                <a:solidFill>
                  <a:srgbClr val="000000"/>
                </a:solidFill>
                <a:sym typeface="Symbol"/>
              </a:rPr>
              <a:t></a:t>
            </a:r>
            <a:r>
              <a:rPr lang="en-US" sz="2400" kern="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h</a:t>
            </a:r>
            <a:r>
              <a:rPr lang="en-US" sz="2400" kern="0" dirty="0" smtClean="0">
                <a:solidFill>
                  <a:srgbClr val="000000"/>
                </a:solidFill>
              </a:rPr>
              <a:t> must be sufficiently large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i="1" kern="0" dirty="0">
                <a:solidFill>
                  <a:srgbClr val="0000FF"/>
                </a:solidFill>
              </a:rPr>
              <a:t>f</a:t>
            </a:r>
            <a:r>
              <a:rPr lang="en-US" sz="2000" i="1" kern="0" dirty="0" smtClean="0">
                <a:solidFill>
                  <a:srgbClr val="0000FF"/>
                </a:solidFill>
              </a:rPr>
              <a:t>lat beams (large </a:t>
            </a:r>
            <a:r>
              <a:rPr lang="en-US" sz="2000" i="1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sz="2000" i="1" kern="0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2000" i="1" kern="0" dirty="0" smtClean="0">
                <a:solidFill>
                  <a:srgbClr val="0000FF"/>
                </a:solidFill>
              </a:rPr>
              <a:t>) !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i="1" kern="0" dirty="0">
                <a:solidFill>
                  <a:srgbClr val="0000FF"/>
                </a:solidFill>
              </a:rPr>
              <a:t>b</a:t>
            </a:r>
            <a:r>
              <a:rPr lang="en-US" sz="2000" i="1" kern="0" dirty="0" smtClean="0">
                <a:solidFill>
                  <a:srgbClr val="0000FF"/>
                </a:solidFill>
              </a:rPr>
              <a:t>unch length !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i="1" kern="0" dirty="0">
                <a:solidFill>
                  <a:srgbClr val="0000FF"/>
                </a:solidFill>
              </a:rPr>
              <a:t>l</a:t>
            </a:r>
            <a:r>
              <a:rPr lang="en-US" sz="2000" i="1" kern="0" dirty="0" smtClean="0">
                <a:solidFill>
                  <a:srgbClr val="0000FF"/>
                </a:solidFill>
              </a:rPr>
              <a:t>arge momentum acceptance of the lattice: </a:t>
            </a:r>
            <a:r>
              <a:rPr lang="en-US" sz="2000" b="1" i="1" kern="0" dirty="0" smtClean="0">
                <a:solidFill>
                  <a:srgbClr val="0000FF"/>
                </a:solidFill>
              </a:rPr>
              <a:t>1.5 – 2% required</a:t>
            </a:r>
            <a:r>
              <a:rPr lang="en-US" sz="2000" i="1" kern="0" dirty="0" smtClean="0">
                <a:solidFill>
                  <a:srgbClr val="0000FF"/>
                </a:solidFill>
              </a:rPr>
              <a:t>.</a:t>
            </a:r>
          </a:p>
          <a:p>
            <a:pPr marL="1200150" lvl="2" indent="-28575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kern="0" dirty="0" smtClean="0">
                <a:solidFill>
                  <a:srgbClr val="000000"/>
                </a:solidFill>
              </a:rPr>
              <a:t>LEP: &lt; 1% acceptance, </a:t>
            </a:r>
            <a:r>
              <a:rPr lang="en-US" kern="0" dirty="0" err="1">
                <a:solidFill>
                  <a:srgbClr val="000000"/>
                </a:solidFill>
              </a:rPr>
              <a:t>S</a:t>
            </a:r>
            <a:r>
              <a:rPr lang="en-US" kern="0" dirty="0" err="1" smtClean="0">
                <a:solidFill>
                  <a:srgbClr val="000000"/>
                </a:solidFill>
              </a:rPr>
              <a:t>uperKEKB</a:t>
            </a:r>
            <a:r>
              <a:rPr lang="en-US" kern="0" dirty="0" smtClean="0">
                <a:solidFill>
                  <a:srgbClr val="000000"/>
                </a:solidFill>
              </a:rPr>
              <a:t> ~ 1-1.5%.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3270393"/>
            <a:ext cx="4464496" cy="40011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solidFill>
                  <a:srgbClr val="0000FF"/>
                </a:solidFill>
                <a:latin typeface="Symbol" panose="05050102010706020507" pitchFamily="18" charset="2"/>
              </a:rPr>
              <a:t>h</a:t>
            </a:r>
            <a:r>
              <a:rPr lang="en-US" sz="2000" kern="0" dirty="0" smtClean="0">
                <a:solidFill>
                  <a:srgbClr val="0000FF"/>
                </a:solidFill>
              </a:rPr>
              <a:t> : ring energy acceptance</a:t>
            </a:r>
            <a:endParaRPr lang="en-GB" sz="2000" kern="0" dirty="0" smtClean="0">
              <a:solidFill>
                <a:srgbClr val="0000FF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558927" y="2040298"/>
            <a:ext cx="2189085" cy="1367955"/>
            <a:chOff x="6569060" y="1726006"/>
            <a:chExt cx="2189085" cy="1367955"/>
          </a:xfrm>
        </p:grpSpPr>
        <p:grpSp>
          <p:nvGrpSpPr>
            <p:cNvPr id="34" name="Group 33"/>
            <p:cNvGrpSpPr/>
            <p:nvPr/>
          </p:nvGrpSpPr>
          <p:grpSpPr>
            <a:xfrm>
              <a:off x="6782712" y="1726006"/>
              <a:ext cx="1975433" cy="1110810"/>
              <a:chOff x="6751434" y="1726006"/>
              <a:chExt cx="1975433" cy="1110810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375565" y="2103367"/>
                <a:ext cx="691290" cy="3333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pic>
            <p:nvPicPr>
              <p:cNvPr id="5098" name="Picture 10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02919">
                <a:off x="7781300" y="1959728"/>
                <a:ext cx="634557" cy="246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6751434" y="2179561"/>
                <a:ext cx="624131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8098578" y="2360312"/>
                <a:ext cx="544351" cy="33899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8436403" y="1726006"/>
                <a:ext cx="290464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000" kern="0" dirty="0" smtClean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g</a:t>
                </a:r>
                <a:endParaRPr lang="en-GB" sz="2000" kern="0" dirty="0" smtClean="0">
                  <a:solidFill>
                    <a:srgbClr val="0000FF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99832" y="1812444"/>
                <a:ext cx="327334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000" kern="0" dirty="0" smtClean="0">
                    <a:solidFill>
                      <a:srgbClr val="000000"/>
                    </a:solidFill>
                  </a:rPr>
                  <a:t>e</a:t>
                </a:r>
                <a:endParaRPr lang="en-GB" sz="2000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07086" y="2436706"/>
                <a:ext cx="327334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000" kern="0" dirty="0" smtClean="0">
                    <a:solidFill>
                      <a:srgbClr val="000000"/>
                    </a:solidFill>
                  </a:rPr>
                  <a:t>e</a:t>
                </a:r>
                <a:endParaRPr lang="en-GB" sz="2000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ight Arrow 31"/>
              <p:cNvSpPr/>
              <p:nvPr/>
            </p:nvSpPr>
            <p:spPr bwMode="auto">
              <a:xfrm rot="10800000">
                <a:off x="6881521" y="2238445"/>
                <a:ext cx="494044" cy="8486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6" name="Arc 25"/>
            <p:cNvSpPr/>
            <p:nvPr/>
          </p:nvSpPr>
          <p:spPr bwMode="auto">
            <a:xfrm>
              <a:off x="6569060" y="2179561"/>
              <a:ext cx="1720905" cy="914400"/>
            </a:xfrm>
            <a:prstGeom prst="arc">
              <a:avLst>
                <a:gd name="adj1" fmla="val 16200000"/>
                <a:gd name="adj2" fmla="val 20272309"/>
              </a:avLst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9475" y="3741749"/>
            <a:ext cx="814186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1400" i="1" dirty="0" smtClean="0">
                <a:solidFill>
                  <a:srgbClr val="000000"/>
                </a:solidFill>
              </a:rPr>
              <a:t>lifetime expression by V. Telnov, modified </a:t>
            </a:r>
            <a:r>
              <a:rPr lang="en-GB" sz="1400" i="1" dirty="0">
                <a:solidFill>
                  <a:srgbClr val="000000"/>
                </a:solidFill>
              </a:rPr>
              <a:t>v</a:t>
            </a:r>
            <a:r>
              <a:rPr lang="en-GB" sz="1400" i="1" dirty="0" smtClean="0">
                <a:solidFill>
                  <a:srgbClr val="000000"/>
                </a:solidFill>
              </a:rPr>
              <a:t>ersion by A. Bogomyagkov et al</a:t>
            </a:r>
            <a:endParaRPr lang="en-GB" sz="1400" i="1" kern="0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69060" y="6396335"/>
            <a:ext cx="26101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CC"/>
                </a:solidFill>
                <a:latin typeface="Calibri"/>
              </a:rPr>
              <a:t>J. </a:t>
            </a:r>
            <a:r>
              <a:rPr lang="en-GB" sz="2400" dirty="0" err="1" smtClean="0">
                <a:solidFill>
                  <a:srgbClr val="0000CC"/>
                </a:solidFill>
                <a:latin typeface="Calibri"/>
              </a:rPr>
              <a:t>Wenninger</a:t>
            </a:r>
            <a:r>
              <a:rPr lang="en-GB" sz="2400" dirty="0" smtClean="0">
                <a:solidFill>
                  <a:srgbClr val="0000CC"/>
                </a:solidFill>
                <a:latin typeface="Calibri"/>
              </a:rPr>
              <a:t>, et al</a:t>
            </a:r>
            <a:endParaRPr lang="en-GB" sz="2400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792963"/>
              </p:ext>
            </p:extLst>
          </p:nvPr>
        </p:nvGraphicFramePr>
        <p:xfrm>
          <a:off x="285956" y="692696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</a:t>
            </a:r>
            <a:r>
              <a:rPr lang="en-GB" sz="3600" dirty="0" smtClean="0"/>
              <a:t>eam-beam limits: 2 regimes</a:t>
            </a:r>
            <a:endParaRPr lang="en-GB" sz="3600" dirty="0"/>
          </a:p>
        </p:txBody>
      </p:sp>
      <p:sp>
        <p:nvSpPr>
          <p:cNvPr id="4" name="TextBox 1"/>
          <p:cNvSpPr txBox="1"/>
          <p:nvPr/>
        </p:nvSpPr>
        <p:spPr>
          <a:xfrm>
            <a:off x="6190612" y="3717032"/>
            <a:ext cx="914400" cy="151216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b="1" dirty="0" err="1">
                <a:solidFill>
                  <a:srgbClr val="000066"/>
                </a:solidFill>
                <a:latin typeface="Calibri" panose="020F0502020204030204" pitchFamily="34" charset="0"/>
              </a:rPr>
              <a:t>b</a:t>
            </a:r>
            <a:r>
              <a:rPr lang="en-GB" sz="24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eamstrahlung</a:t>
            </a:r>
            <a:r>
              <a:rPr lang="en-GB" sz="24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lifetime w</a:t>
            </a:r>
            <a:r>
              <a:rPr lang="en-GB" sz="2000" b="1" dirty="0" smtClean="0">
                <a:solidFill>
                  <a:srgbClr val="000066"/>
                </a:solidFill>
              </a:rPr>
              <a:t>. </a:t>
            </a:r>
            <a:r>
              <a:rPr lang="en-GB" sz="2000" b="1" dirty="0" smtClean="0">
                <a:solidFill>
                  <a:srgbClr val="000066"/>
                </a:solidFill>
                <a:latin typeface="Symbol" panose="05050102010706020507" pitchFamily="18" charset="2"/>
              </a:rPr>
              <a:t>h</a:t>
            </a:r>
            <a:r>
              <a:rPr lang="en-GB" sz="2000" b="1" dirty="0" smtClean="0">
                <a:solidFill>
                  <a:srgbClr val="000066"/>
                </a:solidFill>
              </a:rPr>
              <a:t>=1.5%</a:t>
            </a:r>
            <a:endParaRPr lang="en-GB" sz="2000" b="1" kern="0" dirty="0" smtClean="0">
              <a:solidFill>
                <a:srgbClr val="000066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674270" y="908720"/>
            <a:ext cx="914400" cy="151216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GB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eamstrahlung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lifetime 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(300 s) w</a:t>
            </a:r>
            <a:r>
              <a:rPr lang="en-GB" sz="2000" b="1" dirty="0" smtClean="0">
                <a:solidFill>
                  <a:srgbClr val="FF0000"/>
                </a:solidFill>
              </a:rPr>
              <a:t>. </a:t>
            </a:r>
            <a:r>
              <a:rPr lang="en-GB" sz="2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GB" sz="2000" b="1" dirty="0" smtClean="0">
                <a:solidFill>
                  <a:srgbClr val="FF0000"/>
                </a:solidFill>
              </a:rPr>
              <a:t>=2.0%</a:t>
            </a:r>
            <a:endParaRPr lang="en-GB" sz="2000" b="1" kern="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800" y="5727357"/>
            <a:ext cx="20890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</a:rPr>
              <a:t>e</a:t>
            </a:r>
            <a:r>
              <a:rPr kumimoji="0" lang="en-GB" sz="3200" b="0" i="0" u="none" strike="noStrike" kern="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y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=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 pm,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</a:rPr>
              <a:t>b</a:t>
            </a:r>
            <a:r>
              <a:rPr kumimoji="0" lang="en-GB" sz="32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y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* = 1 mm</a:t>
            </a: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0329" y="6027003"/>
            <a:ext cx="586814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CC"/>
                </a:solidFill>
                <a:latin typeface="Calibri"/>
              </a:rPr>
              <a:t>M. Koratzinos, A. Bogomyagkov, E. Levichev, D. </a:t>
            </a:r>
            <a:r>
              <a:rPr lang="en-GB" sz="2400" dirty="0" err="1" smtClean="0">
                <a:solidFill>
                  <a:srgbClr val="0000CC"/>
                </a:solidFill>
                <a:latin typeface="Calibri"/>
              </a:rPr>
              <a:t>Shatilov</a:t>
            </a:r>
            <a:r>
              <a:rPr lang="en-GB" sz="2400" dirty="0" smtClean="0">
                <a:solidFill>
                  <a:srgbClr val="0000CC"/>
                </a:solidFill>
                <a:latin typeface="Calibri"/>
              </a:rPr>
              <a:t>, K. Yokoya, V. Telnov, K. Oide, …</a:t>
            </a:r>
            <a:endParaRPr lang="en-GB" sz="2400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1235316" y="2872309"/>
            <a:ext cx="457200" cy="457200"/>
          </a:xfrm>
          <a:prstGeom prst="star5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6174401" y="2872309"/>
            <a:ext cx="457200" cy="457200"/>
          </a:xfrm>
          <a:prstGeom prst="star5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131470" y="2643709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b="1" i="1" kern="0" dirty="0" smtClean="0">
                <a:solidFill>
                  <a:srgbClr val="FFCC00"/>
                </a:solidFill>
                <a:latin typeface="+mn-lt"/>
              </a:rPr>
              <a:t>FCC-t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463916" y="2442800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b="1" i="1" kern="0" dirty="0" smtClean="0">
                <a:solidFill>
                  <a:srgbClr val="FFCC00"/>
                </a:solidFill>
                <a:latin typeface="+mn-lt"/>
              </a:rPr>
              <a:t>FCC-H</a:t>
            </a:r>
          </a:p>
        </p:txBody>
      </p:sp>
    </p:spTree>
    <p:extLst>
      <p:ext uri="{BB962C8B-B14F-4D97-AF65-F5344CB8AC3E}">
        <p14:creationId xmlns:p14="http://schemas.microsoft.com/office/powerpoint/2010/main" val="4225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/>
              <a:t>beamstrahlung</a:t>
            </a:r>
            <a:r>
              <a:rPr lang="en-GB" sz="3600" dirty="0" smtClean="0"/>
              <a:t> lifetime</a:t>
            </a:r>
            <a:endParaRPr lang="en-GB" sz="36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910106"/>
              </p:ext>
            </p:extLst>
          </p:nvPr>
        </p:nvGraphicFramePr>
        <p:xfrm>
          <a:off x="323528" y="1412776"/>
          <a:ext cx="8735888" cy="5149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7066" y="817714"/>
            <a:ext cx="7305205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800" i="1" kern="0" dirty="0" smtClean="0"/>
              <a:t>FCC-</a:t>
            </a:r>
            <a:r>
              <a:rPr lang="en-GB" sz="2800" i="1" kern="0" dirty="0" err="1" smtClean="0"/>
              <a:t>ee</a:t>
            </a:r>
            <a:r>
              <a:rPr lang="en-GB" sz="2800" kern="0" dirty="0" smtClean="0"/>
              <a:t>, </a:t>
            </a:r>
            <a:r>
              <a:rPr lang="en-GB" sz="2800" i="1" kern="0" dirty="0" err="1" smtClean="0"/>
              <a:t>E</a:t>
            </a:r>
            <a:r>
              <a:rPr lang="en-GB" sz="2800" kern="0" baseline="-25000" dirty="0" err="1" smtClean="0"/>
              <a:t>beam</a:t>
            </a:r>
            <a:r>
              <a:rPr lang="en-GB" sz="2800" kern="0" dirty="0" smtClean="0"/>
              <a:t> =175 </a:t>
            </a:r>
            <a:r>
              <a:rPr lang="en-GB" sz="2800" kern="0" dirty="0" err="1" smtClean="0"/>
              <a:t>GeV</a:t>
            </a:r>
            <a:r>
              <a:rPr lang="en-GB" sz="2800" kern="0" dirty="0" smtClean="0"/>
              <a:t> (most critical case)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574632" y="1988840"/>
            <a:ext cx="914400" cy="151216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simulation 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by K. Ohmi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endParaRPr lang="en-GB" sz="2000" b="1" kern="0" dirty="0" smtClean="0">
              <a:solidFill>
                <a:srgbClr val="0070C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084168" y="3212976"/>
            <a:ext cx="914400" cy="151216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>
                <a:srgbClr val="0000FF"/>
              </a:buClr>
              <a:buSzPct val="80000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f</a:t>
            </a:r>
            <a:r>
              <a:rPr lang="en-GB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ormula of</a:t>
            </a:r>
          </a:p>
          <a:p>
            <a:pPr>
              <a:spcBef>
                <a:spcPts val="300"/>
              </a:spcBef>
              <a:buClr>
                <a:srgbClr val="0000FF"/>
              </a:buClr>
              <a:buSzPct val="80000"/>
            </a:pPr>
            <a:r>
              <a:rPr lang="en-GB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V. Telnov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endParaRPr lang="en-GB" sz="2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endParaRPr lang="en-GB" sz="2000" b="1" kern="0" dirty="0" smtClean="0">
              <a:solidFill>
                <a:srgbClr val="C000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427984" y="1830804"/>
            <a:ext cx="914400" cy="151216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>
                <a:srgbClr val="0000FF"/>
              </a:buClr>
              <a:buSzPct val="80000"/>
            </a:pPr>
            <a:r>
              <a:rPr lang="en-GB" sz="2400" b="1" dirty="0">
                <a:solidFill>
                  <a:srgbClr val="339933"/>
                </a:solidFill>
                <a:latin typeface="Calibri" panose="020F0502020204030204" pitchFamily="34" charset="0"/>
              </a:rPr>
              <a:t>f</a:t>
            </a:r>
            <a:r>
              <a:rPr lang="en-GB" sz="2400" b="1" dirty="0" smtClean="0">
                <a:solidFill>
                  <a:srgbClr val="339933"/>
                </a:solidFill>
                <a:latin typeface="Calibri" panose="020F0502020204030204" pitchFamily="34" charset="0"/>
              </a:rPr>
              <a:t>ormula of</a:t>
            </a:r>
          </a:p>
          <a:p>
            <a:pPr>
              <a:spcBef>
                <a:spcPts val="300"/>
              </a:spcBef>
              <a:buClr>
                <a:srgbClr val="0000FF"/>
              </a:buClr>
              <a:buSzPct val="80000"/>
            </a:pPr>
            <a:r>
              <a:rPr lang="en-GB" sz="2400" b="1" dirty="0">
                <a:solidFill>
                  <a:srgbClr val="339933"/>
                </a:solidFill>
                <a:latin typeface="Calibri" panose="020F0502020204030204" pitchFamily="34" charset="0"/>
              </a:rPr>
              <a:t>A</a:t>
            </a:r>
            <a:r>
              <a:rPr lang="en-GB" sz="2400" b="1" dirty="0" smtClean="0">
                <a:solidFill>
                  <a:srgbClr val="339933"/>
                </a:solidFill>
                <a:latin typeface="Calibri" panose="020F0502020204030204" pitchFamily="34" charset="0"/>
              </a:rPr>
              <a:t>. Bogomyagkov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endParaRPr lang="en-GB" sz="2400" b="1" dirty="0" smtClean="0">
              <a:solidFill>
                <a:srgbClr val="339933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endParaRPr lang="en-GB" sz="2000" b="1" kern="0" dirty="0" smtClean="0">
              <a:solidFill>
                <a:srgbClr val="3399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4877391"/>
            <a:ext cx="562846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kern="0" dirty="0" smtClean="0"/>
              <a:t>calculations include dynamic </a:t>
            </a:r>
            <a:r>
              <a:rPr lang="en-GB" sz="2400" kern="0" dirty="0" smtClean="0">
                <a:latin typeface="Symbol" panose="05050102010706020507" pitchFamily="18" charset="2"/>
              </a:rPr>
              <a:t>b</a:t>
            </a:r>
            <a:r>
              <a:rPr lang="en-GB" sz="2400" kern="0" dirty="0" smtClean="0"/>
              <a:t>* function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796171"/>
            <a:ext cx="3131840" cy="106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100" dirty="0" smtClean="0">
                <a:solidFill>
                  <a:srgbClr val="0000CC"/>
                </a:solidFill>
                <a:latin typeface="Calibri"/>
              </a:rPr>
              <a:t>M. Koratzinos, K. Ohmi, </a:t>
            </a:r>
          </a:p>
          <a:p>
            <a:r>
              <a:rPr lang="en-GB" sz="2100" dirty="0" smtClean="0">
                <a:solidFill>
                  <a:srgbClr val="0000CC"/>
                </a:solidFill>
                <a:latin typeface="Calibri"/>
              </a:rPr>
              <a:t>V. Telnov, A. Bogomyagkov, E. Levichev, D. </a:t>
            </a:r>
            <a:r>
              <a:rPr lang="en-GB" sz="2100" dirty="0" err="1" smtClean="0">
                <a:solidFill>
                  <a:srgbClr val="0000CC"/>
                </a:solidFill>
                <a:latin typeface="Calibri"/>
              </a:rPr>
              <a:t>Shatilov</a:t>
            </a:r>
            <a:endParaRPr lang="en-GB" sz="2100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parameters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1500" y="894270"/>
            <a:ext cx="779621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endParaRPr lang="en-US" sz="2000" kern="0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59557"/>
            <a:ext cx="9144000" cy="36851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400" kern="0" dirty="0" smtClean="0">
                <a:solidFill>
                  <a:srgbClr val="000000"/>
                </a:solidFill>
              </a:rPr>
              <a:t>smallest possible </a:t>
            </a:r>
            <a:r>
              <a:rPr lang="en-US" sz="2400" kern="0" dirty="0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400" kern="0" dirty="0" smtClean="0">
                <a:solidFill>
                  <a:srgbClr val="000000"/>
                </a:solidFill>
              </a:rPr>
              <a:t>* desired; target  </a:t>
            </a:r>
            <a:r>
              <a:rPr lang="en-US" sz="2400" kern="0" dirty="0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400" kern="0" dirty="0" smtClean="0">
                <a:solidFill>
                  <a:srgbClr val="000000"/>
                </a:solidFill>
              </a:rPr>
              <a:t>*</a:t>
            </a:r>
            <a:r>
              <a:rPr lang="en-US" sz="2400" kern="0" baseline="-25000" dirty="0" smtClean="0">
                <a:solidFill>
                  <a:srgbClr val="000000"/>
                </a:solidFill>
              </a:rPr>
              <a:t>y</a:t>
            </a:r>
            <a:r>
              <a:rPr lang="en-US" sz="2400" kern="0" dirty="0" smtClean="0">
                <a:solidFill>
                  <a:srgbClr val="000000"/>
                </a:solidFill>
              </a:rPr>
              <a:t> 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</a:rPr>
              <a:t>= </a:t>
            </a:r>
            <a:r>
              <a:rPr lang="en-US" sz="2400" b="1" u="sng" kern="0" dirty="0" smtClean="0">
                <a:solidFill>
                  <a:srgbClr val="000000"/>
                </a:solidFill>
              </a:rPr>
              <a:t>1 mm</a:t>
            </a:r>
            <a:r>
              <a:rPr lang="en-US" sz="2400" kern="0" dirty="0">
                <a:solidFill>
                  <a:srgbClr val="000000"/>
                </a:solidFill>
              </a:rPr>
              <a:t>;</a:t>
            </a:r>
            <a:r>
              <a:rPr lang="en-US" sz="2400" kern="0" dirty="0" smtClean="0">
                <a:solidFill>
                  <a:srgbClr val="000000"/>
                </a:solidFill>
              </a:rPr>
              <a:t> </a:t>
            </a:r>
            <a:r>
              <a:rPr lang="en-US" sz="2400" kern="0" dirty="0">
                <a:solidFill>
                  <a:srgbClr val="000000"/>
                </a:solidFill>
              </a:rPr>
              <a:t>s</a:t>
            </a:r>
            <a:r>
              <a:rPr lang="en-US" sz="2400" kern="0" dirty="0" smtClean="0">
                <a:solidFill>
                  <a:srgbClr val="000000"/>
                </a:solidFill>
              </a:rPr>
              <a:t>o small a value of </a:t>
            </a:r>
            <a:r>
              <a:rPr lang="en-US" sz="2400" kern="0" dirty="0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400" kern="0" dirty="0" smtClean="0">
                <a:solidFill>
                  <a:srgbClr val="000000"/>
                </a:solidFill>
              </a:rPr>
              <a:t>* requires local chromaticity correction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i="1" kern="0" dirty="0">
                <a:solidFill>
                  <a:srgbClr val="0000FF"/>
                </a:solidFill>
              </a:rPr>
              <a:t>d</a:t>
            </a:r>
            <a:r>
              <a:rPr lang="en-US" sz="2000" i="1" kern="0" dirty="0" smtClean="0">
                <a:solidFill>
                  <a:srgbClr val="0000FF"/>
                </a:solidFill>
              </a:rPr>
              <a:t>esign inspired by linear collider IR;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i="1" kern="0" dirty="0" smtClean="0">
                <a:solidFill>
                  <a:srgbClr val="0000FF"/>
                </a:solidFill>
              </a:rPr>
              <a:t>additional complexity that beam does not pass the IR only once </a:t>
            </a:r>
            <a:r>
              <a:rPr lang="en-US" sz="2000" i="1" kern="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effects of optical aberrations critical</a:t>
            </a:r>
            <a:r>
              <a:rPr lang="en-US" sz="2000" i="1" kern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endParaRPr lang="en-US" sz="2000" i="1" kern="0" dirty="0" smtClean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i="1" kern="0" dirty="0" smtClean="0">
                <a:solidFill>
                  <a:srgbClr val="0000FF"/>
                </a:solidFill>
                <a:sym typeface="Wingdings" panose="05000000000000000000" pitchFamily="2" charset="2"/>
              </a:rPr>
              <a:t>bending magnets close to the IP  SR fan !</a:t>
            </a:r>
          </a:p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400" kern="0" dirty="0">
                <a:solidFill>
                  <a:srgbClr val="000000"/>
                </a:solidFill>
              </a:rPr>
              <a:t>d</a:t>
            </a:r>
            <a:r>
              <a:rPr lang="en-US" sz="2400" kern="0" dirty="0" smtClean="0">
                <a:solidFill>
                  <a:srgbClr val="000000"/>
                </a:solidFill>
              </a:rPr>
              <a:t>istance between IP and front-face of first  </a:t>
            </a:r>
            <a:r>
              <a:rPr lang="en-US" sz="2400" kern="0" dirty="0" err="1" smtClean="0">
                <a:solidFill>
                  <a:srgbClr val="000000"/>
                </a:solidFill>
              </a:rPr>
              <a:t>quadrupole</a:t>
            </a:r>
            <a:r>
              <a:rPr lang="en-US" sz="2400" kern="0" dirty="0" smtClean="0">
                <a:solidFill>
                  <a:srgbClr val="000000"/>
                </a:solidFill>
              </a:rPr>
              <a:t> currently set to </a:t>
            </a:r>
            <a:r>
              <a:rPr lang="en-US" sz="2400" b="1" kern="0" dirty="0">
                <a:solidFill>
                  <a:srgbClr val="000000"/>
                </a:solidFill>
              </a:rPr>
              <a:t>L</a:t>
            </a:r>
            <a:r>
              <a:rPr lang="en-US" sz="2400" b="1" kern="0" dirty="0" smtClean="0">
                <a:solidFill>
                  <a:srgbClr val="000000"/>
                </a:solidFill>
              </a:rPr>
              <a:t>*</a:t>
            </a:r>
            <a:r>
              <a:rPr lang="en-US" sz="2400" b="1" kern="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</a:rPr>
              <a:t>≥</a:t>
            </a:r>
            <a:r>
              <a:rPr lang="en-US" sz="2400" b="1" kern="0" dirty="0" smtClean="0">
                <a:solidFill>
                  <a:srgbClr val="000000"/>
                </a:solidFill>
              </a:rPr>
              <a:t> 2 m</a:t>
            </a:r>
            <a:r>
              <a:rPr lang="en-US" sz="2400" kern="0" dirty="0" smtClean="0">
                <a:solidFill>
                  <a:srgbClr val="000000"/>
                </a:solidFill>
              </a:rPr>
              <a:t> (</a:t>
            </a:r>
            <a:r>
              <a:rPr lang="en-US" sz="2400" kern="0" dirty="0" err="1" smtClean="0">
                <a:solidFill>
                  <a:srgbClr val="000000"/>
                </a:solidFill>
              </a:rPr>
              <a:t>SuperKEKB</a:t>
            </a:r>
            <a:r>
              <a:rPr lang="en-US" sz="2400" kern="0" dirty="0" smtClean="0">
                <a:solidFill>
                  <a:srgbClr val="000000"/>
                </a:solidFill>
              </a:rPr>
              <a:t> ~1 m)</a:t>
            </a:r>
          </a:p>
          <a:p>
            <a:pPr marL="809625" lvl="1" indent="-274638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i="1" kern="0" dirty="0">
                <a:solidFill>
                  <a:srgbClr val="0000FF"/>
                </a:solidFill>
              </a:rPr>
              <a:t>d</a:t>
            </a:r>
            <a:r>
              <a:rPr lang="en-US" sz="2000" i="1" kern="0" dirty="0" smtClean="0">
                <a:solidFill>
                  <a:srgbClr val="0000FF"/>
                </a:solidFill>
              </a:rPr>
              <a:t>etector acceptance, luminosity measurement,…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3" y="5013176"/>
            <a:ext cx="8136904" cy="954107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 algn="ctr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800" kern="0" dirty="0" smtClean="0">
                <a:solidFill>
                  <a:srgbClr val="000000"/>
                </a:solidFill>
              </a:rPr>
              <a:t>combination </a:t>
            </a:r>
            <a:r>
              <a:rPr lang="en-US" sz="2800" kern="0" dirty="0">
                <a:solidFill>
                  <a:srgbClr val="000000"/>
                </a:solidFill>
              </a:rPr>
              <a:t>of very small </a:t>
            </a:r>
            <a:r>
              <a:rPr lang="en-US" sz="2800" kern="0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800" kern="0" baseline="-25000" dirty="0">
                <a:solidFill>
                  <a:srgbClr val="000000"/>
                </a:solidFill>
              </a:rPr>
              <a:t>y</a:t>
            </a:r>
            <a:r>
              <a:rPr lang="en-US" sz="2800" kern="0" dirty="0">
                <a:solidFill>
                  <a:srgbClr val="000000"/>
                </a:solidFill>
              </a:rPr>
              <a:t>* and </a:t>
            </a:r>
            <a:r>
              <a:rPr lang="en-US" sz="2800" kern="0" dirty="0" smtClean="0">
                <a:solidFill>
                  <a:srgbClr val="000000"/>
                </a:solidFill>
              </a:rPr>
              <a:t>required large energy acceptance is </a:t>
            </a:r>
            <a:r>
              <a:rPr lang="en-US" sz="2800" kern="0" dirty="0">
                <a:solidFill>
                  <a:srgbClr val="000000"/>
                </a:solidFill>
              </a:rPr>
              <a:t>challenge for </a:t>
            </a:r>
            <a:r>
              <a:rPr lang="en-US" sz="2800" kern="0" dirty="0" smtClean="0">
                <a:solidFill>
                  <a:srgbClr val="000000"/>
                </a:solidFill>
              </a:rPr>
              <a:t>optics design</a:t>
            </a:r>
            <a:r>
              <a:rPr lang="en-US" sz="2800" kern="0" dirty="0">
                <a:solidFill>
                  <a:srgbClr val="000000"/>
                </a:solidFill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</a:rPr>
              <a:t>!</a:t>
            </a:r>
            <a:endParaRPr lang="en-GB" sz="2800" kern="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4332" y="6396335"/>
            <a:ext cx="47880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CC"/>
                </a:solidFill>
                <a:latin typeface="Calibri"/>
              </a:rPr>
              <a:t>J. </a:t>
            </a:r>
            <a:r>
              <a:rPr lang="en-GB" sz="2400" dirty="0" err="1" smtClean="0">
                <a:solidFill>
                  <a:srgbClr val="0000CC"/>
                </a:solidFill>
                <a:latin typeface="Calibri"/>
              </a:rPr>
              <a:t>Wenninger</a:t>
            </a:r>
            <a:r>
              <a:rPr lang="en-GB" sz="2400" dirty="0" smtClean="0">
                <a:solidFill>
                  <a:srgbClr val="0000CC"/>
                </a:solidFill>
                <a:latin typeface="Calibri"/>
              </a:rPr>
              <a:t>, R. Tomas,…</a:t>
            </a:r>
            <a:endParaRPr lang="en-GB" sz="2400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 smtClean="0"/>
              <a:t>* evolution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2665" y="881000"/>
            <a:ext cx="8679530" cy="4813895"/>
            <a:chOff x="586445" y="881000"/>
            <a:chExt cx="8679530" cy="4813895"/>
          </a:xfrm>
        </p:grpSpPr>
        <p:pic>
          <p:nvPicPr>
            <p:cNvPr id="6" name="Picture 2" descr="C:\frankz\LHeC\Higgs factory\6th TLEP day\beta-sta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45" y="1374415"/>
              <a:ext cx="8594155" cy="4320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962002" y="903367"/>
              <a:ext cx="9090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  <a:latin typeface="Calibri"/>
                </a:rPr>
                <a:t>year</a:t>
              </a:r>
              <a:endParaRPr lang="en-GB" sz="3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445" y="881000"/>
              <a:ext cx="13388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  <a:latin typeface="Symbol" panose="05050102010706020507" pitchFamily="18" charset="2"/>
                </a:rPr>
                <a:t>b</a:t>
              </a:r>
              <a:r>
                <a:rPr lang="en-US" sz="3200" dirty="0" smtClean="0">
                  <a:solidFill>
                    <a:prstClr val="black"/>
                  </a:solidFill>
                  <a:latin typeface="Calibri"/>
                </a:rPr>
                <a:t>* [m]</a:t>
              </a:r>
              <a:endParaRPr lang="en-GB" sz="3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70820" y="5046823"/>
              <a:ext cx="1585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  <a:latin typeface="Calibri"/>
                </a:rPr>
                <a:t>SuperKEKB</a:t>
              </a:r>
              <a:endParaRPr lang="en-GB" sz="2400" b="1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09917" y="4585158"/>
              <a:ext cx="10560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  <a:latin typeface="Calibri"/>
                </a:rPr>
                <a:t>FCC-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Calibri"/>
                </a:rPr>
                <a:t>ee</a:t>
              </a:r>
              <a:endParaRPr lang="en-GB" sz="2400" b="1" dirty="0">
                <a:solidFill>
                  <a:srgbClr val="00B050"/>
                </a:solidFill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952000" y="4470759"/>
              <a:ext cx="228600" cy="184666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 smtClea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71607" y="2629909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PETRA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6903" y="2094495"/>
            <a:ext cx="77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SPEAR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3366" y="2445243"/>
            <a:ext cx="153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PEP, BEPC, LEP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9662" y="3347398"/>
            <a:ext cx="64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CESR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4478" y="2846461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DORIS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8832" y="2682210"/>
            <a:ext cx="96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TRISTAN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21908" y="3532064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DAFNE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06991" y="2986616"/>
            <a:ext cx="14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CESR-c, PEP-II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7851" y="3891412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KEKB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5999" y="299924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BEPC-II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4327" y="4197100"/>
            <a:ext cx="721672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solidFill>
                  <a:srgbClr val="3784C3"/>
                </a:solidFill>
              </a:rPr>
              <a:t>6 mm</a:t>
            </a:r>
            <a:endParaRPr lang="en-GB" sz="1600" b="1" i="1" kern="0" dirty="0" smtClean="0">
              <a:solidFill>
                <a:srgbClr val="3784C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05308" y="4965200"/>
            <a:ext cx="721672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>
                <a:solidFill>
                  <a:srgbClr val="00B050"/>
                </a:solidFill>
              </a:rPr>
              <a:t>1</a:t>
            </a:r>
            <a:r>
              <a:rPr lang="en-US" sz="1600" b="1" i="1" kern="0" dirty="0" smtClean="0">
                <a:solidFill>
                  <a:srgbClr val="00B050"/>
                </a:solidFill>
              </a:rPr>
              <a:t> mm</a:t>
            </a:r>
            <a:endParaRPr lang="en-GB" sz="1600" b="1" i="1" kern="0" dirty="0" smtClean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15440" y="5551046"/>
            <a:ext cx="89319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solidFill>
                  <a:srgbClr val="C00000"/>
                </a:solidFill>
              </a:rPr>
              <a:t>0.3 mm</a:t>
            </a:r>
            <a:endParaRPr lang="en-GB" sz="1600" b="1" i="1" kern="0" dirty="0" smtClean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1255" y="5889600"/>
            <a:ext cx="4854919" cy="70788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err="1" smtClean="0">
                <a:solidFill>
                  <a:srgbClr val="000000"/>
                </a:solidFill>
              </a:rPr>
              <a:t>SuperKEKB</a:t>
            </a:r>
            <a:r>
              <a:rPr lang="en-US" sz="2000" kern="0" dirty="0" smtClean="0">
                <a:solidFill>
                  <a:srgbClr val="000000"/>
                </a:solidFill>
              </a:rPr>
              <a:t> will be an </a:t>
            </a:r>
            <a:r>
              <a:rPr lang="en-US" sz="2000" i="1" kern="0" dirty="0" smtClean="0">
                <a:solidFill>
                  <a:srgbClr val="000000"/>
                </a:solidFill>
              </a:rPr>
              <a:t>FCC-</a:t>
            </a:r>
            <a:r>
              <a:rPr lang="en-US" sz="2000" i="1" kern="0" dirty="0" err="1" smtClean="0">
                <a:solidFill>
                  <a:srgbClr val="000000"/>
                </a:solidFill>
              </a:rPr>
              <a:t>ee</a:t>
            </a:r>
            <a:r>
              <a:rPr lang="en-US" sz="2000" i="1" kern="0" dirty="0" smtClean="0">
                <a:solidFill>
                  <a:srgbClr val="000000"/>
                </a:solidFill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</a:rPr>
              <a:t>demonstrator for certain optics aspects !</a:t>
            </a:r>
            <a:endParaRPr lang="en-GB" sz="2000" kern="0" dirty="0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1" y="973984"/>
            <a:ext cx="8567428" cy="49994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i="1" dirty="0" smtClean="0">
                <a:latin typeface="Calibri"/>
                <a:ea typeface="+mn-ea"/>
                <a:cs typeface="Calibri" pitchFamily="34" charset="0"/>
              </a:rPr>
              <a:t>FCC-</a:t>
            </a:r>
            <a:r>
              <a:rPr lang="en-GB" sz="4000" i="1" dirty="0" err="1" smtClean="0">
                <a:latin typeface="Calibri"/>
                <a:ea typeface="+mn-ea"/>
                <a:cs typeface="Calibri" pitchFamily="34" charset="0"/>
              </a:rPr>
              <a:t>ee</a:t>
            </a:r>
            <a:r>
              <a:rPr lang="en-GB" sz="4000" baseline="30000" dirty="0" smtClean="0">
                <a:latin typeface="Calibri"/>
                <a:ea typeface="+mn-ea"/>
                <a:cs typeface="Calibri" pitchFamily="34" charset="0"/>
              </a:rPr>
              <a:t> </a:t>
            </a:r>
            <a:r>
              <a:rPr lang="en-GB" sz="4000" dirty="0">
                <a:latin typeface="Calibri"/>
                <a:ea typeface="+mn-ea"/>
                <a:cs typeface="Calibri" pitchFamily="34" charset="0"/>
              </a:rPr>
              <a:t>luminosity vs </a:t>
            </a:r>
            <a:r>
              <a:rPr lang="en-GB" sz="4000" dirty="0" smtClean="0">
                <a:latin typeface="Calibri"/>
                <a:ea typeface="+mn-ea"/>
                <a:cs typeface="Calibri" pitchFamily="34" charset="0"/>
              </a:rPr>
              <a:t>energy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91692" y="4293096"/>
            <a:ext cx="434734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3200" b="1" i="1" kern="0" dirty="0">
                <a:solidFill>
                  <a:srgbClr val="FF0000"/>
                </a:solidFill>
              </a:rPr>
              <a:t>Z</a:t>
            </a:r>
            <a:endParaRPr lang="en-GB" sz="3200" b="1" i="1" kern="0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4293096"/>
            <a:ext cx="572593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3200" b="1" i="1" kern="0" dirty="0" smtClean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4293096"/>
            <a:ext cx="48122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3200" b="1" i="1" kern="0" dirty="0" smtClean="0">
                <a:solidFill>
                  <a:srgbClr val="FF0000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80312" y="4306077"/>
                <a:ext cx="641522" cy="636072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kern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  <m:acc>
                        <m:accPr>
                          <m:chr m:val="̅"/>
                          <m:ctrlPr>
                            <a:rPr lang="en-GB" sz="3200" b="1" i="1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3200" b="1" i="1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acc>
                    </m:oMath>
                  </m:oMathPara>
                </a14:m>
                <a:endParaRPr lang="en-GB" sz="3200" b="1" i="1" kern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4306077"/>
                <a:ext cx="641522" cy="636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279835" y="14847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 waist &amp; improved parameters</a:t>
            </a:r>
            <a:endParaRPr lang="en-GB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7704" y="23156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endParaRPr lang="en-GB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9912" y="6396335"/>
            <a:ext cx="540164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/>
              </a:rPr>
              <a:t>A. Bogomyagkov, E. Levichev, D. </a:t>
            </a:r>
            <a:r>
              <a:rPr lang="en-GB" sz="2400" dirty="0" err="1" smtClean="0">
                <a:latin typeface="Calibri"/>
              </a:rPr>
              <a:t>Shatilov</a:t>
            </a:r>
            <a:r>
              <a:rPr lang="en-GB" sz="2400" dirty="0" smtClean="0">
                <a:latin typeface="Calibri"/>
              </a:rPr>
              <a:t> 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" y="819714"/>
            <a:ext cx="4420834" cy="3056785"/>
          </a:xfrm>
          <a:prstGeom prst="rect">
            <a:avLst/>
          </a:prstGeom>
        </p:spPr>
      </p:pic>
      <p:pic>
        <p:nvPicPr>
          <p:cNvPr id="4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895" y="3470068"/>
            <a:ext cx="4193111" cy="285162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71600" y="2425992"/>
            <a:ext cx="3240360" cy="0"/>
          </a:xfrm>
          <a:prstGeom prst="line">
            <a:avLst/>
          </a:prstGeom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45028" y="245224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design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499" y="1903402"/>
            <a:ext cx="46249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>
                <a:solidFill>
                  <a:prstClr val="black"/>
                </a:solidFill>
              </a:rPr>
              <a:t>FCC-</a:t>
            </a:r>
            <a:r>
              <a:rPr lang="en-GB" sz="2800" i="1" dirty="0" err="1" smtClean="0">
                <a:solidFill>
                  <a:prstClr val="black"/>
                </a:solidFill>
              </a:rPr>
              <a:t>ee</a:t>
            </a:r>
            <a:r>
              <a:rPr lang="en-GB" sz="2800" dirty="0" smtClean="0">
                <a:solidFill>
                  <a:prstClr val="black"/>
                </a:solidFill>
              </a:rPr>
              <a:t> in Higgs production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mode (240 </a:t>
            </a:r>
            <a:r>
              <a:rPr lang="en-GB" sz="2800" dirty="0" err="1" smtClean="0">
                <a:solidFill>
                  <a:prstClr val="black"/>
                </a:solidFill>
              </a:rPr>
              <a:t>GeV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</a:rPr>
              <a:t>c.m</a:t>
            </a:r>
            <a:r>
              <a:rPr lang="en-GB" sz="2800" dirty="0" smtClean="0">
                <a:solidFill>
                  <a:prstClr val="black"/>
                </a:solidFill>
              </a:rPr>
              <a:t>.):</a:t>
            </a:r>
          </a:p>
          <a:p>
            <a:r>
              <a:rPr lang="en-GB" sz="2800" i="1" dirty="0" smtClean="0">
                <a:solidFill>
                  <a:srgbClr val="FF0000"/>
                </a:solidFill>
              </a:rPr>
              <a:t>L</a:t>
            </a:r>
            <a:r>
              <a:rPr lang="en-GB" sz="2800" dirty="0" smtClean="0">
                <a:solidFill>
                  <a:srgbClr val="FF0000"/>
                </a:solidFill>
              </a:rPr>
              <a:t>≈7.5x10</a:t>
            </a:r>
            <a:r>
              <a:rPr lang="en-GB" sz="2800" baseline="30000" dirty="0" smtClean="0">
                <a:solidFill>
                  <a:srgbClr val="FF0000"/>
                </a:solidFill>
              </a:rPr>
              <a:t>34</a:t>
            </a:r>
            <a:r>
              <a:rPr lang="en-GB" sz="2800" dirty="0" smtClean="0">
                <a:solidFill>
                  <a:srgbClr val="FF0000"/>
                </a:solidFill>
              </a:rPr>
              <a:t> cm</a:t>
            </a:r>
            <a:r>
              <a:rPr lang="en-GB" sz="2800" baseline="30000" dirty="0" smtClean="0">
                <a:solidFill>
                  <a:srgbClr val="FF0000"/>
                </a:solidFill>
              </a:rPr>
              <a:t>-2</a:t>
            </a:r>
            <a:r>
              <a:rPr lang="en-GB" sz="2800" dirty="0" smtClean="0">
                <a:solidFill>
                  <a:srgbClr val="FF0000"/>
                </a:solidFill>
              </a:rPr>
              <a:t>s</a:t>
            </a:r>
            <a:r>
              <a:rPr lang="en-GB" sz="2800" baseline="30000" dirty="0" smtClean="0">
                <a:solidFill>
                  <a:srgbClr val="FF0000"/>
                </a:solidFill>
              </a:rPr>
              <a:t>-1</a:t>
            </a:r>
            <a:r>
              <a:rPr lang="en-GB" sz="2800" dirty="0" smtClean="0">
                <a:solidFill>
                  <a:srgbClr val="FF0000"/>
                </a:solidFill>
              </a:rPr>
              <a:t> per IP</a:t>
            </a:r>
          </a:p>
          <a:p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8182" y="940078"/>
            <a:ext cx="3367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BBSS strong-strong simulation </a:t>
            </a:r>
          </a:p>
          <a:p>
            <a:r>
              <a:rPr lang="en-GB" sz="2000" dirty="0" smtClean="0">
                <a:solidFill>
                  <a:srgbClr val="0000CC"/>
                </a:solidFill>
              </a:rPr>
              <a:t>w </a:t>
            </a:r>
            <a:r>
              <a:rPr lang="en-GB" sz="2000" dirty="0" err="1" smtClean="0">
                <a:solidFill>
                  <a:srgbClr val="0000CC"/>
                </a:solidFill>
              </a:rPr>
              <a:t>beamstrahlung</a:t>
            </a:r>
            <a:r>
              <a:rPr lang="en-GB" sz="2000" dirty="0" smtClean="0">
                <a:solidFill>
                  <a:srgbClr val="0000CC"/>
                </a:solidFill>
              </a:rPr>
              <a:t>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3044" y="3982918"/>
            <a:ext cx="3847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0000CC"/>
                </a:solidFill>
              </a:rPr>
              <a:t>BBWS weak-strong simulation </a:t>
            </a:r>
          </a:p>
          <a:p>
            <a:pPr algn="r"/>
            <a:r>
              <a:rPr lang="en-GB" sz="2000" dirty="0" smtClean="0">
                <a:solidFill>
                  <a:srgbClr val="0000CC"/>
                </a:solidFill>
              </a:rPr>
              <a:t>w </a:t>
            </a:r>
            <a:r>
              <a:rPr lang="en-GB" sz="2000" dirty="0" err="1" smtClean="0">
                <a:solidFill>
                  <a:srgbClr val="0000CC"/>
                </a:solidFill>
              </a:rPr>
              <a:t>beamstrahlung</a:t>
            </a:r>
            <a:r>
              <a:rPr lang="en-GB" sz="2000" dirty="0" smtClean="0">
                <a:solidFill>
                  <a:srgbClr val="0000CC"/>
                </a:solidFill>
              </a:rPr>
              <a:t>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670" y="4663467"/>
            <a:ext cx="46185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>
                <a:solidFill>
                  <a:prstClr val="black"/>
                </a:solidFill>
              </a:rPr>
              <a:t>FCC-</a:t>
            </a:r>
            <a:r>
              <a:rPr lang="en-GB" sz="2800" i="1" dirty="0" err="1" smtClean="0">
                <a:solidFill>
                  <a:prstClr val="black"/>
                </a:solidFill>
              </a:rPr>
              <a:t>ee</a:t>
            </a:r>
            <a:r>
              <a:rPr lang="en-GB" sz="2800" dirty="0" smtClean="0">
                <a:solidFill>
                  <a:prstClr val="black"/>
                </a:solidFill>
              </a:rPr>
              <a:t> in crab-waist mode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at the Z pole (91 </a:t>
            </a:r>
            <a:r>
              <a:rPr lang="en-GB" sz="2800" dirty="0" err="1" smtClean="0">
                <a:solidFill>
                  <a:prstClr val="black"/>
                </a:solidFill>
              </a:rPr>
              <a:t>GeV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</a:rPr>
              <a:t>c.m</a:t>
            </a:r>
            <a:r>
              <a:rPr lang="en-GB" sz="2800" dirty="0" smtClean="0">
                <a:solidFill>
                  <a:prstClr val="black"/>
                </a:solidFill>
              </a:rPr>
              <a:t>.):</a:t>
            </a:r>
          </a:p>
          <a:p>
            <a:r>
              <a:rPr lang="en-GB" sz="2800" i="1" dirty="0" smtClean="0">
                <a:solidFill>
                  <a:srgbClr val="FF0000"/>
                </a:solidFill>
              </a:rPr>
              <a:t>L</a:t>
            </a:r>
            <a:r>
              <a:rPr lang="en-GB" sz="2800" dirty="0" smtClean="0">
                <a:solidFill>
                  <a:srgbClr val="FF0000"/>
                </a:solidFill>
              </a:rPr>
              <a:t>≈1.5x10</a:t>
            </a:r>
            <a:r>
              <a:rPr lang="en-GB" sz="2800" baseline="30000" dirty="0" smtClean="0">
                <a:solidFill>
                  <a:srgbClr val="FF0000"/>
                </a:solidFill>
              </a:rPr>
              <a:t>36</a:t>
            </a:r>
            <a:r>
              <a:rPr lang="en-GB" sz="2800" dirty="0" smtClean="0">
                <a:solidFill>
                  <a:srgbClr val="FF0000"/>
                </a:solidFill>
              </a:rPr>
              <a:t> cm</a:t>
            </a:r>
            <a:r>
              <a:rPr lang="en-GB" sz="2800" baseline="30000" dirty="0" smtClean="0">
                <a:solidFill>
                  <a:srgbClr val="FF0000"/>
                </a:solidFill>
              </a:rPr>
              <a:t>-2</a:t>
            </a:r>
            <a:r>
              <a:rPr lang="en-GB" sz="2800" dirty="0" smtClean="0">
                <a:solidFill>
                  <a:srgbClr val="FF0000"/>
                </a:solidFill>
              </a:rPr>
              <a:t>s</a:t>
            </a:r>
            <a:r>
              <a:rPr lang="en-GB" sz="2800" baseline="30000" dirty="0" smtClean="0">
                <a:solidFill>
                  <a:srgbClr val="FF0000"/>
                </a:solidFill>
              </a:rPr>
              <a:t>-1</a:t>
            </a:r>
            <a:r>
              <a:rPr lang="en-GB" sz="2800" dirty="0" smtClean="0">
                <a:solidFill>
                  <a:srgbClr val="FF0000"/>
                </a:solidFill>
              </a:rPr>
              <a:t> per IP</a:t>
            </a:r>
          </a:p>
          <a:p>
            <a:endParaRPr lang="en-GB" sz="28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721905" y="5694518"/>
            <a:ext cx="3170575" cy="0"/>
          </a:xfrm>
          <a:prstGeom prst="line">
            <a:avLst/>
          </a:prstGeom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76942" y="5211344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b</a:t>
            </a:r>
            <a:r>
              <a:rPr lang="en-GB" b="1" dirty="0" smtClean="0">
                <a:solidFill>
                  <a:srgbClr val="00B050"/>
                </a:solidFill>
              </a:rPr>
              <a:t>aseline design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2196" y="6400653"/>
            <a:ext cx="124906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K. Ohmi,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6864" y="6405803"/>
            <a:ext cx="512672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A. Bogomyagkov, E. Levichev, P. </a:t>
            </a:r>
            <a:r>
              <a:rPr lang="en-GB" sz="2400" dirty="0" err="1" smtClean="0">
                <a:latin typeface="Calibri" panose="020F0502020204030204" pitchFamily="34" charset="0"/>
              </a:rPr>
              <a:t>Piminov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1471" y="4363823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c</a:t>
            </a:r>
            <a:r>
              <a:rPr lang="en-GB" b="1" dirty="0" smtClean="0">
                <a:solidFill>
                  <a:srgbClr val="0000CC"/>
                </a:solidFill>
              </a:rPr>
              <a:t>rab waist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Arial"/>
                <a:ea typeface="+mn-ea"/>
                <a:cs typeface="Calibri" pitchFamily="34" charset="0"/>
              </a:rPr>
              <a:t>b</a:t>
            </a:r>
            <a:r>
              <a:rPr lang="en-GB" dirty="0" smtClean="0">
                <a:latin typeface="Arial"/>
                <a:ea typeface="+mn-ea"/>
                <a:cs typeface="Calibri" pitchFamily="34" charset="0"/>
              </a:rPr>
              <a:t>eam-beam performance checks</a:t>
            </a:r>
            <a:endParaRPr lang="en-GB" sz="2800" dirty="0"/>
          </a:p>
        </p:txBody>
      </p:sp>
      <p:sp>
        <p:nvSpPr>
          <p:cNvPr id="18" name="Oval 17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Ring4.JPG                                                      04FFC802Macintosh HD                   C12DDCCD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265" y="761505"/>
            <a:ext cx="7344816" cy="549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4131" y="761505"/>
            <a:ext cx="323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beam commissioning will start in </a:t>
            </a:r>
            <a:r>
              <a:rPr lang="en-US" sz="2400" b="1" dirty="0" smtClean="0">
                <a:solidFill>
                  <a:prstClr val="black"/>
                </a:solidFill>
              </a:rPr>
              <a:t>2015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48747"/>
            <a:ext cx="5005673" cy="3046988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op up injection at high current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</a:rPr>
              <a:t>* </a:t>
            </a:r>
            <a:r>
              <a:rPr lang="en-US" sz="2400" dirty="0" smtClean="0">
                <a:solidFill>
                  <a:srgbClr val="FF0000"/>
                </a:solidFill>
              </a:rPr>
              <a:t>=</a:t>
            </a:r>
            <a:r>
              <a:rPr lang="en-US" sz="2400" dirty="0">
                <a:solidFill>
                  <a:srgbClr val="FF0000"/>
                </a:solidFill>
              </a:rPr>
              <a:t>300 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m </a:t>
            </a:r>
            <a:r>
              <a:rPr lang="en-US" sz="2400" dirty="0" smtClean="0">
                <a:solidFill>
                  <a:srgbClr val="FF0000"/>
                </a:solidFill>
              </a:rPr>
              <a:t>(FCC-</a:t>
            </a:r>
            <a:r>
              <a:rPr lang="en-US" sz="2400" dirty="0" err="1" smtClean="0">
                <a:solidFill>
                  <a:srgbClr val="FF0000"/>
                </a:solidFill>
              </a:rPr>
              <a:t>ee</a:t>
            </a:r>
            <a:r>
              <a:rPr lang="en-US" sz="2400" dirty="0" smtClean="0">
                <a:solidFill>
                  <a:srgbClr val="FF0000"/>
                </a:solidFill>
              </a:rPr>
              <a:t>:  </a:t>
            </a:r>
            <a:r>
              <a:rPr lang="en-US" sz="2400" dirty="0">
                <a:solidFill>
                  <a:srgbClr val="FF0000"/>
                </a:solidFill>
              </a:rPr>
              <a:t>1 mm)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lifetime </a:t>
            </a:r>
            <a:r>
              <a:rPr lang="en-US" sz="2400" dirty="0">
                <a:solidFill>
                  <a:srgbClr val="FF0000"/>
                </a:solidFill>
              </a:rPr>
              <a:t>5 min </a:t>
            </a:r>
            <a:r>
              <a:rPr lang="en-US" sz="2400" dirty="0" smtClean="0">
                <a:solidFill>
                  <a:srgbClr val="FF0000"/>
                </a:solidFill>
              </a:rPr>
              <a:t>(FCC-</a:t>
            </a:r>
            <a:r>
              <a:rPr lang="en-US" sz="2400" dirty="0" err="1" smtClean="0">
                <a:solidFill>
                  <a:srgbClr val="FF0000"/>
                </a:solidFill>
              </a:rPr>
              <a:t>ee</a:t>
            </a:r>
            <a:r>
              <a:rPr lang="en-US" sz="2400" dirty="0" smtClean="0">
                <a:solidFill>
                  <a:srgbClr val="FF0000"/>
                </a:solidFill>
              </a:rPr>
              <a:t>: ≥20 min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x </a:t>
            </a:r>
            <a:r>
              <a:rPr lang="en-US" sz="2400" i="1" dirty="0" smtClean="0">
                <a:solidFill>
                  <a:srgbClr val="FF0000"/>
                </a:solidFill>
              </a:rPr>
              <a:t>=</a:t>
            </a:r>
            <a:r>
              <a:rPr lang="en-US" sz="2400" dirty="0">
                <a:solidFill>
                  <a:srgbClr val="FF0000"/>
                </a:solidFill>
              </a:rPr>
              <a:t>0.25% </a:t>
            </a:r>
            <a:r>
              <a:rPr lang="en-US" sz="2400" dirty="0" smtClean="0">
                <a:solidFill>
                  <a:srgbClr val="FF0000"/>
                </a:solidFill>
              </a:rPr>
              <a:t>(similar to FCC-</a:t>
            </a:r>
            <a:r>
              <a:rPr lang="en-US" sz="2400" dirty="0" err="1" smtClean="0">
                <a:solidFill>
                  <a:srgbClr val="FF0000"/>
                </a:solidFill>
              </a:rPr>
              <a:t>ee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defTabSz="354013"/>
            <a:r>
              <a:rPr lang="en-US" sz="2400" b="1" dirty="0">
                <a:solidFill>
                  <a:srgbClr val="FF0000"/>
                </a:solidFill>
              </a:rPr>
              <a:t>off momentum acceptance </a:t>
            </a:r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(±</a:t>
            </a:r>
            <a:r>
              <a:rPr lang="en-US" sz="2400" dirty="0">
                <a:solidFill>
                  <a:srgbClr val="FF0000"/>
                </a:solidFill>
              </a:rPr>
              <a:t>1.5%, </a:t>
            </a:r>
            <a:r>
              <a:rPr lang="en-US" sz="2400" dirty="0" smtClean="0">
                <a:solidFill>
                  <a:srgbClr val="FF0000"/>
                </a:solidFill>
              </a:rPr>
              <a:t>similar to FCC-</a:t>
            </a:r>
            <a:r>
              <a:rPr lang="en-US" sz="2400" dirty="0" err="1" smtClean="0">
                <a:solidFill>
                  <a:srgbClr val="FF0000"/>
                </a:solidFill>
              </a:rPr>
              <a:t>ee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defTabSz="354013"/>
            <a:r>
              <a:rPr lang="en-US" sz="2400" b="1" i="1" dirty="0">
                <a:solidFill>
                  <a:srgbClr val="FF0000"/>
                </a:solidFill>
              </a:rPr>
              <a:t>e</a:t>
            </a:r>
            <a:r>
              <a:rPr lang="en-US" sz="2400" b="1" baseline="30000" dirty="0">
                <a:solidFill>
                  <a:srgbClr val="FF0000"/>
                </a:solidFill>
              </a:rPr>
              <a:t>+</a:t>
            </a:r>
            <a:r>
              <a:rPr lang="en-US" sz="2400" b="1" dirty="0">
                <a:solidFill>
                  <a:srgbClr val="FF0000"/>
                </a:solidFill>
              </a:rPr>
              <a:t> production rate </a:t>
            </a:r>
            <a:r>
              <a:rPr lang="en-US" sz="2400" dirty="0">
                <a:solidFill>
                  <a:srgbClr val="FF0000"/>
                </a:solidFill>
              </a:rPr>
              <a:t>(2.5x10</a:t>
            </a:r>
            <a:r>
              <a:rPr lang="en-US" sz="2400" baseline="30000" dirty="0">
                <a:solidFill>
                  <a:srgbClr val="FF0000"/>
                </a:solidFill>
              </a:rPr>
              <a:t>12</a:t>
            </a:r>
            <a:r>
              <a:rPr lang="en-US" sz="2400" dirty="0">
                <a:solidFill>
                  <a:srgbClr val="FF0000"/>
                </a:solidFill>
              </a:rPr>
              <a:t>/s, </a:t>
            </a:r>
            <a:r>
              <a:rPr lang="en-US" sz="2400" dirty="0" smtClean="0">
                <a:solidFill>
                  <a:srgbClr val="FF0000"/>
                </a:solidFill>
              </a:rPr>
              <a:t>	FCC-</a:t>
            </a:r>
            <a:r>
              <a:rPr lang="en-US" sz="2400" dirty="0" err="1" smtClean="0">
                <a:solidFill>
                  <a:srgbClr val="FF0000"/>
                </a:solidFill>
              </a:rPr>
              <a:t>ee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</a:rPr>
              <a:t>&lt;</a:t>
            </a:r>
            <a:r>
              <a:rPr lang="en-US" sz="2400" dirty="0" smtClean="0">
                <a:solidFill>
                  <a:srgbClr val="FF0000"/>
                </a:solidFill>
              </a:rPr>
              <a:t>1.5x10</a:t>
            </a:r>
            <a:r>
              <a:rPr lang="en-US" sz="2400" baseline="30000" dirty="0" smtClean="0">
                <a:solidFill>
                  <a:srgbClr val="FF0000"/>
                </a:solidFill>
              </a:rPr>
              <a:t>12</a:t>
            </a:r>
            <a:r>
              <a:rPr lang="en-US" sz="2400" dirty="0" smtClean="0">
                <a:solidFill>
                  <a:srgbClr val="FF0000"/>
                </a:solidFill>
              </a:rPr>
              <a:t>/s (</a:t>
            </a:r>
            <a:r>
              <a:rPr lang="en-US" sz="2400" i="1" dirty="0" smtClean="0">
                <a:solidFill>
                  <a:srgbClr val="FF0000"/>
                </a:solidFill>
              </a:rPr>
              <a:t>Z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cr.waist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9344" y="5561076"/>
            <a:ext cx="4164656" cy="1384995"/>
          </a:xfrm>
          <a:prstGeom prst="rect">
            <a:avLst/>
          </a:prstGeom>
          <a:solidFill>
            <a:srgbClr val="FFC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i="1" dirty="0" err="1">
                <a:solidFill>
                  <a:srgbClr val="0000CC"/>
                </a:solidFill>
              </a:rPr>
              <a:t>S</a:t>
            </a:r>
            <a:r>
              <a:rPr lang="en-GB" sz="2800" i="1" dirty="0" err="1" smtClean="0">
                <a:solidFill>
                  <a:srgbClr val="0000CC"/>
                </a:solidFill>
              </a:rPr>
              <a:t>uperKEKB</a:t>
            </a:r>
            <a:r>
              <a:rPr lang="en-GB" sz="2800" i="1" dirty="0" smtClean="0">
                <a:solidFill>
                  <a:srgbClr val="0000CC"/>
                </a:solidFill>
              </a:rPr>
              <a:t> </a:t>
            </a:r>
            <a:r>
              <a:rPr lang="en-GB" sz="2800" dirty="0" smtClean="0">
                <a:solidFill>
                  <a:srgbClr val="0000CC"/>
                </a:solidFill>
              </a:rPr>
              <a:t>goes beyond </a:t>
            </a:r>
            <a:r>
              <a:rPr lang="en-GB" sz="2800" i="1" dirty="0" smtClean="0">
                <a:solidFill>
                  <a:srgbClr val="0000CC"/>
                </a:solidFill>
              </a:rPr>
              <a:t>FCC-</a:t>
            </a:r>
            <a:r>
              <a:rPr lang="en-GB" sz="2800" i="1" dirty="0" err="1" smtClean="0">
                <a:solidFill>
                  <a:srgbClr val="0000CC"/>
                </a:solidFill>
              </a:rPr>
              <a:t>ee</a:t>
            </a:r>
            <a:r>
              <a:rPr lang="en-GB" sz="2800" dirty="0" smtClean="0">
                <a:solidFill>
                  <a:srgbClr val="0000CC"/>
                </a:solidFill>
              </a:rPr>
              <a:t>, testing all concepts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err="1">
                <a:latin typeface="Arial"/>
                <a:ea typeface="+mn-ea"/>
                <a:cs typeface="Calibri" pitchFamily="34" charset="0"/>
              </a:rPr>
              <a:t>SuperKEKB</a:t>
            </a:r>
            <a:r>
              <a:rPr lang="en-GB" sz="2800" dirty="0">
                <a:latin typeface="Arial"/>
                <a:ea typeface="+mn-ea"/>
                <a:cs typeface="Calibri" pitchFamily="34" charset="0"/>
              </a:rPr>
              <a:t> = </a:t>
            </a:r>
            <a:r>
              <a:rPr lang="en-GB" sz="2800" i="1" dirty="0">
                <a:latin typeface="Arial"/>
                <a:ea typeface="+mn-ea"/>
                <a:cs typeface="Calibri" pitchFamily="34" charset="0"/>
              </a:rPr>
              <a:t>FCC-</a:t>
            </a:r>
            <a:r>
              <a:rPr lang="en-GB" sz="2800" i="1" dirty="0" err="1">
                <a:latin typeface="Arial"/>
                <a:ea typeface="+mn-ea"/>
                <a:cs typeface="Calibri" pitchFamily="34" charset="0"/>
              </a:rPr>
              <a:t>ee</a:t>
            </a:r>
            <a:r>
              <a:rPr lang="en-GB" sz="2800" dirty="0">
                <a:latin typeface="Arial"/>
                <a:ea typeface="+mn-ea"/>
                <a:cs typeface="Calibri" pitchFamily="34" charset="0"/>
              </a:rPr>
              <a:t> </a:t>
            </a:r>
            <a:r>
              <a:rPr lang="en-GB" sz="2800" dirty="0" smtClean="0">
                <a:latin typeface="Arial"/>
                <a:ea typeface="+mn-ea"/>
                <a:cs typeface="Calibri" pitchFamily="34" charset="0"/>
              </a:rPr>
              <a:t>demonstrator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15327" y="3140968"/>
            <a:ext cx="176836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K. Oide et al.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03" y="4505325"/>
            <a:ext cx="58293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FCC-</a:t>
            </a:r>
            <a:r>
              <a:rPr lang="en-US" i="1" dirty="0" err="1" smtClean="0"/>
              <a:t>ee</a:t>
            </a:r>
            <a:r>
              <a:rPr lang="en-US" dirty="0" smtClean="0"/>
              <a:t> injection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2152" y="817460"/>
            <a:ext cx="8315014" cy="25135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400" kern="0" dirty="0">
                <a:solidFill>
                  <a:srgbClr val="000000"/>
                </a:solidFill>
              </a:rPr>
              <a:t>b</a:t>
            </a:r>
            <a:r>
              <a:rPr lang="en-US" sz="2400" kern="0" dirty="0" smtClean="0">
                <a:solidFill>
                  <a:srgbClr val="000000"/>
                </a:solidFill>
              </a:rPr>
              <a:t>eside the collider ring(s), a booster of the same size (same tunnel) must provide beams for top-up injection</a:t>
            </a:r>
          </a:p>
          <a:p>
            <a:pPr marL="541338" lvl="1" indent="-271463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rgbClr val="0000FF"/>
                </a:solidFill>
              </a:rPr>
              <a:t>s</a:t>
            </a:r>
            <a:r>
              <a:rPr lang="en-US" sz="2000" kern="0" dirty="0" smtClean="0">
                <a:solidFill>
                  <a:srgbClr val="0000FF"/>
                </a:solidFill>
              </a:rPr>
              <a:t>ame size of RF system, but low power (~ MW)</a:t>
            </a:r>
          </a:p>
          <a:p>
            <a:pPr marL="541338" lvl="1" indent="-271463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rgbClr val="0000FF"/>
                </a:solidFill>
              </a:rPr>
              <a:t>t</a:t>
            </a:r>
            <a:r>
              <a:rPr lang="en-US" sz="2000" kern="0" dirty="0" smtClean="0">
                <a:solidFill>
                  <a:srgbClr val="0000FF"/>
                </a:solidFill>
              </a:rPr>
              <a:t>op up frequency ~0.1 Hz</a:t>
            </a:r>
          </a:p>
          <a:p>
            <a:pPr marL="541338" lvl="1" indent="-271463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rgbClr val="0000FF"/>
                </a:solidFill>
              </a:rPr>
              <a:t>b</a:t>
            </a:r>
            <a:r>
              <a:rPr lang="en-US" sz="2000" kern="0" dirty="0" smtClean="0">
                <a:solidFill>
                  <a:srgbClr val="0000FF"/>
                </a:solidFill>
              </a:rPr>
              <a:t>ooster injection energy ~20 </a:t>
            </a:r>
            <a:r>
              <a:rPr lang="en-US" sz="2000" kern="0" dirty="0" err="1" smtClean="0">
                <a:solidFill>
                  <a:srgbClr val="0000FF"/>
                </a:solidFill>
              </a:rPr>
              <a:t>GeV</a:t>
            </a:r>
            <a:endParaRPr lang="en-US" sz="2000" kern="0" dirty="0" smtClean="0">
              <a:solidFill>
                <a:srgbClr val="0000FF"/>
              </a:solidFill>
            </a:endParaRPr>
          </a:p>
          <a:p>
            <a:pPr marL="541338" lvl="1" indent="-271463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rgbClr val="0000FF"/>
                </a:solidFill>
              </a:rPr>
              <a:t>b</a:t>
            </a:r>
            <a:r>
              <a:rPr lang="en-US" sz="2000" kern="0" dirty="0" smtClean="0">
                <a:solidFill>
                  <a:srgbClr val="0000FF"/>
                </a:solidFill>
              </a:rPr>
              <a:t>ypass around the experiments</a:t>
            </a:r>
            <a:endParaRPr lang="en-GB" sz="2000" kern="0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425" y="3477089"/>
            <a:ext cx="8315014" cy="88229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400" kern="0" dirty="0">
                <a:solidFill>
                  <a:srgbClr val="000000"/>
                </a:solidFill>
              </a:rPr>
              <a:t>i</a:t>
            </a:r>
            <a:r>
              <a:rPr lang="en-US" sz="2400" kern="0" dirty="0" smtClean="0">
                <a:solidFill>
                  <a:srgbClr val="000000"/>
                </a:solidFill>
              </a:rPr>
              <a:t>njector complex for e</a:t>
            </a:r>
            <a:r>
              <a:rPr lang="en-US" sz="2400" kern="0" baseline="30000" dirty="0" smtClean="0">
                <a:solidFill>
                  <a:srgbClr val="000000"/>
                </a:solidFill>
              </a:rPr>
              <a:t>+</a:t>
            </a:r>
            <a:r>
              <a:rPr lang="en-US" sz="2400" kern="0" dirty="0" smtClean="0">
                <a:solidFill>
                  <a:srgbClr val="000000"/>
                </a:solidFill>
              </a:rPr>
              <a:t> and e</a:t>
            </a:r>
            <a:r>
              <a:rPr lang="en-US" sz="2400" kern="0" baseline="30000" dirty="0" smtClean="0">
                <a:solidFill>
                  <a:srgbClr val="000000"/>
                </a:solidFill>
              </a:rPr>
              <a:t>-</a:t>
            </a:r>
            <a:r>
              <a:rPr lang="en-US" sz="2400" kern="0" dirty="0" smtClean="0">
                <a:solidFill>
                  <a:srgbClr val="000000"/>
                </a:solidFill>
              </a:rPr>
              <a:t> beams of 10-20 </a:t>
            </a:r>
            <a:r>
              <a:rPr lang="en-US" sz="2400" kern="0" dirty="0" err="1" smtClean="0">
                <a:solidFill>
                  <a:srgbClr val="000000"/>
                </a:solidFill>
              </a:rPr>
              <a:t>GeV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 marL="531813" lvl="1" indent="-258763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kern="0" dirty="0" smtClean="0">
                <a:solidFill>
                  <a:srgbClr val="0000FF"/>
                </a:solidFill>
              </a:rPr>
              <a:t>Super-KEKB injector ~ almost suitable 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0556" y="6410969"/>
            <a:ext cx="145584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kern="0" dirty="0" smtClean="0">
                <a:latin typeface="Calibri" panose="020F0502020204030204" pitchFamily="34" charset="0"/>
              </a:rPr>
              <a:t>A. </a:t>
            </a:r>
            <a:r>
              <a:rPr lang="en-GB" sz="2400" kern="0" dirty="0" err="1" smtClean="0">
                <a:latin typeface="Calibri" panose="020F0502020204030204" pitchFamily="34" charset="0"/>
              </a:rPr>
              <a:t>Blondel</a:t>
            </a:r>
            <a:endParaRPr lang="en-GB" sz="2400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olarization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4260" y="740650"/>
            <a:ext cx="7101451" cy="25935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>
                <a:solidFill>
                  <a:srgbClr val="000000"/>
                </a:solidFill>
              </a:rPr>
              <a:t>t</a:t>
            </a:r>
            <a:r>
              <a:rPr lang="en-US" sz="2000" kern="0" dirty="0" smtClean="0">
                <a:solidFill>
                  <a:srgbClr val="000000"/>
                </a:solidFill>
              </a:rPr>
              <a:t>wo primary interests:</a:t>
            </a:r>
          </a:p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>
                <a:solidFill>
                  <a:srgbClr val="D60093"/>
                </a:solidFill>
              </a:rPr>
              <a:t>a</a:t>
            </a:r>
            <a:r>
              <a:rPr lang="en-US" sz="2000" kern="0" dirty="0" smtClean="0">
                <a:solidFill>
                  <a:srgbClr val="D60093"/>
                </a:solidFill>
              </a:rPr>
              <a:t>ccurate energy calibration </a:t>
            </a:r>
            <a:r>
              <a:rPr lang="en-US" sz="2000" kern="0" dirty="0" smtClean="0">
                <a:solidFill>
                  <a:srgbClr val="000000"/>
                </a:solidFill>
              </a:rPr>
              <a:t>using resonant         depolarization </a:t>
            </a:r>
            <a:r>
              <a:rPr lang="en-US" sz="2000" kern="0" dirty="0" smtClean="0">
                <a:solidFill>
                  <a:srgbClr val="000000"/>
                </a:solidFill>
                <a:sym typeface="Symbol"/>
              </a:rPr>
              <a:t></a:t>
            </a:r>
            <a:r>
              <a:rPr lang="en-US" sz="2000" kern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 measurement of M</a:t>
            </a:r>
            <a:r>
              <a:rPr lang="en-US" sz="2000" kern="0" baseline="-25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Z</a:t>
            </a:r>
            <a:r>
              <a:rPr lang="en-US" sz="2000" kern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, </a:t>
            </a:r>
            <a:r>
              <a:rPr lang="en-US" sz="2000" kern="0" dirty="0" smtClean="0">
                <a:solidFill>
                  <a:srgbClr val="0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2000" kern="0" baseline="-25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Z</a:t>
            </a:r>
            <a:r>
              <a:rPr lang="en-US" sz="2000" kern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, M</a:t>
            </a:r>
            <a:r>
              <a:rPr lang="en-US" sz="2000" kern="0" baseline="-25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W</a:t>
            </a:r>
            <a:endParaRPr lang="en-US" sz="2000" kern="0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534988" lvl="1" indent="-182563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sym typeface="Wingdings" panose="05000000000000000000" pitchFamily="2" charset="2"/>
              </a:rPr>
              <a:t>great feature of circular machines, </a:t>
            </a:r>
            <a:r>
              <a:rPr lang="en-US" i="1" kern="0" dirty="0" err="1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i="1" kern="0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M</a:t>
            </a:r>
            <a:r>
              <a:rPr lang="en-US" i="1" kern="0" baseline="-25000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Z</a:t>
            </a:r>
            <a:r>
              <a:rPr lang="en-US" i="1" kern="0" dirty="0" smtClean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en-US" i="1" kern="0" dirty="0" err="1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dG</a:t>
            </a:r>
            <a:r>
              <a:rPr lang="en-US" i="1" kern="0" baseline="-25000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Z</a:t>
            </a:r>
            <a:r>
              <a:rPr lang="en-US" i="1" kern="0" dirty="0" smtClean="0">
                <a:solidFill>
                  <a:srgbClr val="0000FF"/>
                </a:solidFill>
                <a:sym typeface="Wingdings" panose="05000000000000000000" pitchFamily="2" charset="2"/>
              </a:rPr>
              <a:t> ~ 0.1 MeV</a:t>
            </a:r>
            <a:endParaRPr lang="en-US" i="1" kern="0" dirty="0">
              <a:solidFill>
                <a:srgbClr val="0000FF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>
                <a:solidFill>
                  <a:srgbClr val="D60093"/>
                </a:solidFill>
              </a:rPr>
              <a:t>p</a:t>
            </a:r>
            <a:r>
              <a:rPr lang="en-US" sz="2000" kern="0" dirty="0" smtClean="0">
                <a:solidFill>
                  <a:srgbClr val="D60093"/>
                </a:solidFill>
              </a:rPr>
              <a:t>hysics with longitudinally polarized beams</a:t>
            </a:r>
            <a:endParaRPr lang="en-US" sz="2000" kern="0" dirty="0" smtClean="0">
              <a:solidFill>
                <a:srgbClr val="000000"/>
              </a:solidFill>
            </a:endParaRPr>
          </a:p>
          <a:p>
            <a:pPr marL="541338" lvl="1" indent="-180975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>
                <a:solidFill>
                  <a:srgbClr val="0000FF"/>
                </a:solidFill>
              </a:rPr>
              <a:t>t</a:t>
            </a:r>
            <a:r>
              <a:rPr lang="en-US" i="1" kern="0" dirty="0" smtClean="0">
                <a:solidFill>
                  <a:srgbClr val="0000FF"/>
                </a:solidFill>
              </a:rPr>
              <a:t>ransverse polarization must be rotated into the longitudinal plane at the IP using spin rotators (see e.g. HERA)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23" y="3275456"/>
            <a:ext cx="5257807" cy="3090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59490" y="3566213"/>
                <a:ext cx="2397106" cy="746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rgbClr val="FF0000"/>
                    </a:solidFill>
                  </a:rPr>
                  <a:t>loss of polarization due to growing energy spread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</m:t>
                          </m:r>
                        </m:sub>
                      </m:sSub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type m:val="lin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𝝆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490" y="3566213"/>
                <a:ext cx="2397106" cy="746102"/>
              </a:xfrm>
              <a:prstGeom prst="rect">
                <a:avLst/>
              </a:prstGeom>
              <a:blipFill rotWithShape="1">
                <a:blip r:embed="rId3"/>
                <a:stretch>
                  <a:fillRect l="-254" t="-820" r="-2284" b="-63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82805" y="4505196"/>
            <a:ext cx="68480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b="1" i="1" kern="0" dirty="0" smtClean="0">
                <a:solidFill>
                  <a:srgbClr val="0000FF"/>
                </a:solidFill>
              </a:rPr>
              <a:t>LEP</a:t>
            </a:r>
            <a:endParaRPr lang="en-GB" sz="2000" b="1" i="1" kern="0" dirty="0" smtClean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057" y="3697835"/>
            <a:ext cx="2880392" cy="1307024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>
                <a:solidFill>
                  <a:srgbClr val="000000"/>
                </a:solidFill>
              </a:rPr>
              <a:t>s</a:t>
            </a:r>
            <a:r>
              <a:rPr lang="en-US" i="1" kern="0" dirty="0" smtClean="0">
                <a:solidFill>
                  <a:srgbClr val="000000"/>
                </a:solidFill>
              </a:rPr>
              <a:t>caling from LEP observations :</a:t>
            </a:r>
          </a:p>
          <a:p>
            <a:pPr algn="ctr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b="1" i="1" kern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polarization expected </a:t>
            </a:r>
            <a:r>
              <a:rPr lang="en-US" b="1" i="1" kern="0" dirty="0">
                <a:solidFill>
                  <a:srgbClr val="C00000"/>
                </a:solidFill>
                <a:sym typeface="Wingdings" panose="05000000000000000000" pitchFamily="2" charset="2"/>
              </a:rPr>
              <a:t>up to </a:t>
            </a:r>
            <a:r>
              <a:rPr lang="en-US" b="1" i="1" kern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the </a:t>
            </a:r>
            <a:r>
              <a:rPr lang="en-US" b="1" i="1" kern="0" dirty="0">
                <a:solidFill>
                  <a:srgbClr val="C00000"/>
                </a:solidFill>
                <a:sym typeface="Wingdings" panose="05000000000000000000" pitchFamily="2" charset="2"/>
              </a:rPr>
              <a:t>WW </a:t>
            </a:r>
            <a:r>
              <a:rPr lang="en-US" b="1" i="1" kern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threshold !</a:t>
            </a:r>
            <a:endParaRPr lang="en-GB" b="1" i="1" kern="0" dirty="0" smtClean="0">
              <a:solidFill>
                <a:srgbClr val="C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05" y="1124700"/>
            <a:ext cx="2238219" cy="139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38630" y="949383"/>
            <a:ext cx="14593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b="1" i="1" kern="0" dirty="0" smtClean="0">
                <a:solidFill>
                  <a:srgbClr val="0000FF"/>
                </a:solidFill>
              </a:rPr>
              <a:t>Precession frequency </a:t>
            </a:r>
            <a:r>
              <a:rPr lang="en-US" sz="1400" b="1" i="1" kern="0" dirty="0" smtClean="0">
                <a:solidFill>
                  <a:srgbClr val="0000FF"/>
                </a:solidFill>
                <a:sym typeface="Symbol"/>
              </a:rPr>
              <a:t> E</a:t>
            </a:r>
            <a:endParaRPr lang="en-GB" sz="1400" b="1" i="1" kern="0" dirty="0" smtClean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352" y="5195630"/>
            <a:ext cx="2699375" cy="10484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i="1" kern="0" dirty="0">
                <a:solidFill>
                  <a:srgbClr val="000000"/>
                </a:solidFill>
              </a:rPr>
              <a:t>i</a:t>
            </a:r>
            <a:r>
              <a:rPr lang="en-US" sz="1400" i="1" kern="0" dirty="0" smtClean="0">
                <a:solidFill>
                  <a:srgbClr val="000000"/>
                </a:solidFill>
              </a:rPr>
              <a:t>nteger spin resonances are spaced by 440 MeV: </a:t>
            </a:r>
          </a:p>
          <a:p>
            <a:pPr algn="ctr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i="1" kern="0" dirty="0" smtClean="0">
                <a:solidFill>
                  <a:srgbClr val="000000"/>
                </a:solidFill>
              </a:rPr>
              <a:t>energy spread should remain below ~ 60 MeV</a:t>
            </a:r>
            <a:endParaRPr lang="en-GB" sz="1400" i="1" kern="0" dirty="0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93" y="6418117"/>
            <a:ext cx="685296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A. </a:t>
            </a:r>
            <a:r>
              <a:rPr lang="en-GB" sz="2400" dirty="0" err="1" smtClean="0">
                <a:latin typeface="Calibri" panose="020F0502020204030204" pitchFamily="34" charset="0"/>
              </a:rPr>
              <a:t>Blondel</a:t>
            </a:r>
            <a:r>
              <a:rPr lang="en-GB" sz="2400" dirty="0" smtClean="0">
                <a:latin typeface="Calibri" panose="020F0502020204030204" pitchFamily="34" charset="0"/>
              </a:rPr>
              <a:t>, S. Mane, U. </a:t>
            </a:r>
            <a:r>
              <a:rPr lang="en-GB" sz="2400" dirty="0">
                <a:latin typeface="Calibri" panose="020F0502020204030204" pitchFamily="34" charset="0"/>
              </a:rPr>
              <a:t>W</a:t>
            </a:r>
            <a:r>
              <a:rPr lang="en-GB" sz="2400" dirty="0" smtClean="0">
                <a:latin typeface="Calibri" panose="020F0502020204030204" pitchFamily="34" charset="0"/>
              </a:rPr>
              <a:t>ienands, J. </a:t>
            </a:r>
            <a:r>
              <a:rPr lang="en-GB" sz="2400" dirty="0" err="1" smtClean="0">
                <a:latin typeface="Calibri" panose="020F0502020204030204" pitchFamily="34" charset="0"/>
              </a:rPr>
              <a:t>Wenninger</a:t>
            </a:r>
            <a:r>
              <a:rPr lang="en-GB" sz="2400" dirty="0" smtClean="0">
                <a:latin typeface="Calibri" panose="020F0502020204030204" pitchFamily="34" charset="0"/>
              </a:rPr>
              <a:t>, et al.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frankz\LHeC\Higgs factory\6th TLEP day\WEAU01-assmann-apac0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1628800"/>
            <a:ext cx="6075362" cy="37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frankz\LHeC\Higgs factory\6th TLEP day\WEAU01-assmann-apac0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308" y="1005219"/>
            <a:ext cx="357021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frankz\LHeC\Higgs factory\6th TLEP day\WEAU01-assmann-apac01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32" y="4433399"/>
            <a:ext cx="4002264" cy="24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5773" y="1282377"/>
            <a:ext cx="1532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p</a:t>
            </a:r>
            <a:r>
              <a:rPr lang="en-US" sz="2400" b="1" dirty="0" smtClean="0">
                <a:solidFill>
                  <a:srgbClr val="0000CC"/>
                </a:solidFill>
              </a:rPr>
              <a:t>eak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luminosity</a:t>
            </a:r>
            <a:endParaRPr lang="en-GB" sz="24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11310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i</a:t>
            </a:r>
            <a:r>
              <a:rPr lang="en-US" sz="3200" b="1" dirty="0" smtClean="0">
                <a:solidFill>
                  <a:srgbClr val="0000CC"/>
                </a:solidFill>
              </a:rPr>
              <a:t>ntegrated luminosity</a:t>
            </a:r>
            <a:endParaRPr lang="en-GB" sz="32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4017900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</a:rPr>
              <a:t>e</a:t>
            </a:r>
            <a:r>
              <a:rPr lang="en-US" sz="2400" b="1" dirty="0" err="1" smtClean="0">
                <a:solidFill>
                  <a:srgbClr val="0000CC"/>
                </a:solidFill>
              </a:rPr>
              <a:t>mittance</a:t>
            </a:r>
            <a:r>
              <a:rPr lang="en-US" sz="2400" b="1" dirty="0" smtClean="0">
                <a:solidFill>
                  <a:srgbClr val="0000CC"/>
                </a:solidFill>
              </a:rPr>
              <a:t> ratio </a:t>
            </a:r>
            <a:r>
              <a:rPr lang="en-US" sz="2400" b="1" dirty="0" smtClean="0">
                <a:solidFill>
                  <a:srgbClr val="0000CC"/>
                </a:solidFill>
                <a:latin typeface="Symbol" panose="05050102010706020507" pitchFamily="18" charset="2"/>
              </a:rPr>
              <a:t>e</a:t>
            </a:r>
            <a:r>
              <a:rPr lang="en-US" sz="2400" b="1" baseline="-25000" dirty="0" smtClean="0">
                <a:solidFill>
                  <a:srgbClr val="0000CC"/>
                </a:solidFill>
              </a:rPr>
              <a:t>x</a:t>
            </a:r>
            <a:r>
              <a:rPr lang="en-US" sz="2400" b="1" dirty="0" smtClean="0">
                <a:solidFill>
                  <a:srgbClr val="0000CC"/>
                </a:solidFill>
              </a:rPr>
              <a:t>/</a:t>
            </a:r>
            <a:r>
              <a:rPr lang="en-US" sz="2400" b="1" dirty="0" err="1" smtClean="0">
                <a:solidFill>
                  <a:srgbClr val="0000CC"/>
                </a:solidFill>
                <a:latin typeface="Symbol" panose="05050102010706020507" pitchFamily="18" charset="2"/>
              </a:rPr>
              <a:t>e</a:t>
            </a:r>
            <a:r>
              <a:rPr lang="en-US" sz="2400" b="1" baseline="-25000" dirty="0" err="1" smtClean="0">
                <a:solidFill>
                  <a:srgbClr val="0000CC"/>
                </a:solidFill>
              </a:rPr>
              <a:t>y</a:t>
            </a:r>
            <a:endParaRPr lang="en-GB" sz="2400" b="1" baseline="-250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805263"/>
            <a:ext cx="2650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R. </a:t>
            </a:r>
            <a:r>
              <a:rPr lang="en-US" sz="2000" dirty="0" err="1" smtClean="0">
                <a:solidFill>
                  <a:prstClr val="black"/>
                </a:solidFill>
              </a:rPr>
              <a:t>Assmann</a:t>
            </a:r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Chamonix XI &amp; APAC’01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28544">
            <a:off x="3553985" y="3030318"/>
            <a:ext cx="3854140" cy="1200329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</a:rPr>
              <a:t>even better at higher energy</a:t>
            </a:r>
            <a:endParaRPr lang="en-GB" sz="3600" b="1" dirty="0">
              <a:solidFill>
                <a:srgbClr val="0000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LEP </a:t>
            </a:r>
            <a:r>
              <a:rPr lang="en-GB" sz="3600" dirty="0" smtClean="0"/>
              <a:t>achievements</a:t>
            </a:r>
            <a:endParaRPr lang="en-GB" sz="3600" dirty="0"/>
          </a:p>
        </p:txBody>
      </p:sp>
      <p:sp>
        <p:nvSpPr>
          <p:cNvPr id="12" name="Oval 11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" name="Picture 4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26" y="1388173"/>
            <a:ext cx="4708288" cy="319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olarization build up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9475" y="817460"/>
            <a:ext cx="810345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>
                <a:solidFill>
                  <a:srgbClr val="000000"/>
                </a:solidFill>
              </a:rPr>
              <a:t>t</a:t>
            </a:r>
            <a:r>
              <a:rPr lang="en-US" sz="2000" kern="0" dirty="0" smtClean="0">
                <a:solidFill>
                  <a:srgbClr val="000000"/>
                </a:solidFill>
              </a:rPr>
              <a:t>ransverse </a:t>
            </a:r>
            <a:r>
              <a:rPr lang="en-US" sz="2000" kern="0" dirty="0">
                <a:solidFill>
                  <a:srgbClr val="000000"/>
                </a:solidFill>
              </a:rPr>
              <a:t>p</a:t>
            </a:r>
            <a:r>
              <a:rPr lang="en-US" sz="2000" kern="0" dirty="0" smtClean="0">
                <a:solidFill>
                  <a:srgbClr val="000000"/>
                </a:solidFill>
              </a:rPr>
              <a:t>olarization build-up </a:t>
            </a:r>
            <a:r>
              <a:rPr lang="en-US" sz="2000" kern="0" dirty="0">
                <a:solidFill>
                  <a:srgbClr val="000000"/>
                </a:solidFill>
              </a:rPr>
              <a:t>(</a:t>
            </a:r>
            <a:r>
              <a:rPr lang="en-US" sz="2000" kern="0" dirty="0" err="1" smtClean="0">
                <a:solidFill>
                  <a:srgbClr val="000000"/>
                </a:solidFill>
              </a:rPr>
              <a:t>Sokolov-Ternov</a:t>
            </a:r>
            <a:r>
              <a:rPr lang="en-US" sz="2000" kern="0" dirty="0" smtClean="0">
                <a:solidFill>
                  <a:srgbClr val="000000"/>
                </a:solidFill>
              </a:rPr>
              <a:t>) is slow at </a:t>
            </a:r>
            <a:r>
              <a:rPr lang="en-US" sz="2000" i="1" kern="0" dirty="0" smtClean="0">
                <a:solidFill>
                  <a:srgbClr val="000000"/>
                </a:solidFill>
              </a:rPr>
              <a:t>FCC-</a:t>
            </a:r>
            <a:r>
              <a:rPr lang="en-US" sz="2000" i="1" kern="0" dirty="0" err="1" smtClean="0">
                <a:solidFill>
                  <a:srgbClr val="000000"/>
                </a:solidFill>
              </a:rPr>
              <a:t>ee</a:t>
            </a:r>
            <a:r>
              <a:rPr lang="en-US" sz="2000" kern="0" dirty="0" smtClean="0">
                <a:solidFill>
                  <a:srgbClr val="000000"/>
                </a:solidFill>
              </a:rPr>
              <a:t> (large bending radius </a:t>
            </a:r>
            <a:r>
              <a:rPr lang="en-US" sz="2000" kern="0" dirty="0" smtClean="0">
                <a:solidFill>
                  <a:srgbClr val="000000"/>
                </a:solidFill>
                <a:latin typeface="Symbol" panose="05050102010706020507" pitchFamily="18" charset="2"/>
              </a:rPr>
              <a:t>r)</a:t>
            </a:r>
            <a:endParaRPr lang="en-GB" sz="2000" kern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73088"/>
              </p:ext>
            </p:extLst>
          </p:nvPr>
        </p:nvGraphicFramePr>
        <p:xfrm>
          <a:off x="7640569" y="2032675"/>
          <a:ext cx="11144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5" name="Equation" r:id="rId4" imgW="558720" imgH="419040" progId="Equation.3">
                  <p:embed/>
                </p:oleObj>
              </mc:Choice>
              <mc:Fallback>
                <p:oleObj name="Equation" r:id="rId4" imgW="5587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40569" y="2032675"/>
                        <a:ext cx="1114425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30765" y="1547155"/>
            <a:ext cx="268835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kern="0" dirty="0">
                <a:solidFill>
                  <a:srgbClr val="0000FF"/>
                </a:solidFill>
              </a:rPr>
              <a:t>b</a:t>
            </a:r>
            <a:r>
              <a:rPr lang="en-US" kern="0" dirty="0" smtClean="0">
                <a:solidFill>
                  <a:srgbClr val="0000FF"/>
                </a:solidFill>
              </a:rPr>
              <a:t>uild-up is ~40 times slower than at LEP</a:t>
            </a:r>
            <a:endParaRPr lang="en-GB" kern="0" dirty="0" smtClean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6592" y="1429291"/>
            <a:ext cx="2300630" cy="40011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sz="2000" kern="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2000" kern="0" dirty="0" smtClean="0">
                <a:solidFill>
                  <a:srgbClr val="FF0000"/>
                </a:solidFill>
              </a:rPr>
              <a:t> </a:t>
            </a:r>
            <a:r>
              <a:rPr lang="en-US" sz="2000" kern="0" dirty="0" smtClean="0">
                <a:solidFill>
                  <a:srgbClr val="FF0000"/>
                </a:solidFill>
                <a:sym typeface="Symbol"/>
              </a:rPr>
              <a:t>190 hours @ Z</a:t>
            </a:r>
            <a:endParaRPr lang="en-GB" sz="2000" kern="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356" y="2120768"/>
            <a:ext cx="4378170" cy="16455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>
                <a:solidFill>
                  <a:srgbClr val="000000"/>
                </a:solidFill>
              </a:rPr>
              <a:t>w</a:t>
            </a:r>
            <a:r>
              <a:rPr lang="en-US" sz="2000" kern="0" dirty="0" smtClean="0">
                <a:solidFill>
                  <a:srgbClr val="000000"/>
                </a:solidFill>
              </a:rPr>
              <a:t>igglers may lower </a:t>
            </a:r>
            <a:r>
              <a:rPr lang="en-US" sz="2000" kern="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sz="2000" kern="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2000" kern="0" baseline="-25000" dirty="0" smtClean="0">
                <a:solidFill>
                  <a:srgbClr val="000000"/>
                </a:solidFill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</a:rPr>
              <a:t>to ~12 h, limited by </a:t>
            </a:r>
            <a:r>
              <a:rPr lang="en-US" sz="2000" kern="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sz="2000" kern="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2000" kern="0" dirty="0" smtClean="0">
                <a:solidFill>
                  <a:srgbClr val="000000"/>
                </a:solidFill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sym typeface="Symbol"/>
              </a:rPr>
              <a:t> 60 MeV </a:t>
            </a:r>
            <a:r>
              <a:rPr lang="en-US" sz="2000" kern="0" dirty="0" smtClean="0">
                <a:solidFill>
                  <a:srgbClr val="000000"/>
                </a:solidFill>
              </a:rPr>
              <a:t>and power</a:t>
            </a:r>
          </a:p>
          <a:p>
            <a:pPr marL="360363" lvl="1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>
                <a:solidFill>
                  <a:srgbClr val="0000FF"/>
                </a:solidFill>
              </a:rPr>
              <a:t>d</a:t>
            </a:r>
            <a:r>
              <a:rPr lang="en-US" i="1" kern="0" dirty="0" smtClean="0">
                <a:solidFill>
                  <a:srgbClr val="0000FF"/>
                </a:solidFill>
              </a:rPr>
              <a:t>ue to power loss the wigglers can only be used to pre-polarize some bunches (before main injection)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818" y="4574780"/>
            <a:ext cx="8257075" cy="136858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u="sng" kern="0" dirty="0">
                <a:solidFill>
                  <a:srgbClr val="000000"/>
                </a:solidFill>
              </a:rPr>
              <a:t>l</a:t>
            </a:r>
            <a:r>
              <a:rPr lang="en-US" sz="2000" u="sng" kern="0" dirty="0" smtClean="0">
                <a:solidFill>
                  <a:srgbClr val="000000"/>
                </a:solidFill>
              </a:rPr>
              <a:t>ongitudinal polarization</a:t>
            </a:r>
            <a:r>
              <a:rPr lang="en-US" sz="2000" kern="0" dirty="0" smtClean="0">
                <a:solidFill>
                  <a:srgbClr val="000000"/>
                </a:solidFill>
              </a:rPr>
              <a:t>: levels of ≥ 40% required on both beams; </a:t>
            </a:r>
            <a:r>
              <a:rPr lang="en-US" sz="2000" kern="0" dirty="0">
                <a:solidFill>
                  <a:srgbClr val="000000"/>
                </a:solidFill>
              </a:rPr>
              <a:t>e</a:t>
            </a:r>
            <a:r>
              <a:rPr lang="en-US" sz="2000" kern="0" dirty="0" smtClean="0">
                <a:solidFill>
                  <a:srgbClr val="000000"/>
                </a:solidFill>
              </a:rPr>
              <a:t>xcellent </a:t>
            </a:r>
            <a:r>
              <a:rPr lang="en-US" sz="2000" kern="0" dirty="0">
                <a:solidFill>
                  <a:srgbClr val="000000"/>
                </a:solidFill>
              </a:rPr>
              <a:t>resonant </a:t>
            </a:r>
            <a:r>
              <a:rPr lang="en-US" sz="2000" kern="0" dirty="0" smtClean="0">
                <a:solidFill>
                  <a:srgbClr val="000000"/>
                </a:solidFill>
              </a:rPr>
              <a:t>compensation needed</a:t>
            </a:r>
            <a:r>
              <a:rPr lang="en-US" sz="2000" kern="0" dirty="0">
                <a:solidFill>
                  <a:srgbClr val="000000"/>
                </a:solidFill>
              </a:rPr>
              <a:t> </a:t>
            </a:r>
            <a:endParaRPr lang="en-US" sz="2000" kern="0" dirty="0" smtClean="0">
              <a:solidFill>
                <a:srgbClr val="000000"/>
              </a:solidFill>
            </a:endParaRPr>
          </a:p>
          <a:p>
            <a:pPr marL="273050" lvl="1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>
                <a:solidFill>
                  <a:srgbClr val="0000FF"/>
                </a:solidFill>
              </a:rPr>
              <a:t>e</a:t>
            </a:r>
            <a:r>
              <a:rPr lang="en-US" i="1" kern="0" dirty="0" smtClean="0">
                <a:solidFill>
                  <a:srgbClr val="0000FF"/>
                </a:solidFill>
              </a:rPr>
              <a:t>xpected to be difficult, requires spin rotators or snakes, most likely only possible at lower intensity and lower luminosity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3018" y="2814520"/>
            <a:ext cx="91082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solidFill>
                  <a:srgbClr val="D60093"/>
                </a:solidFill>
              </a:rPr>
              <a:t>1 hour</a:t>
            </a:r>
            <a:endParaRPr lang="en-GB" sz="2000" kern="0" dirty="0" smtClean="0">
              <a:solidFill>
                <a:srgbClr val="D60093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632818" y="3966670"/>
            <a:ext cx="768100" cy="3072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9600" y="3766347"/>
            <a:ext cx="3264425" cy="707886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solidFill>
                  <a:srgbClr val="000000"/>
                </a:solidFill>
                <a:sym typeface="Symbol"/>
              </a:rPr>
              <a:t> </a:t>
            </a:r>
            <a:r>
              <a:rPr lang="en-US" sz="2000" kern="0" dirty="0" smtClean="0">
                <a:solidFill>
                  <a:srgbClr val="000000"/>
                </a:solidFill>
              </a:rPr>
              <a:t>OK for energy calibration (few % </a:t>
            </a:r>
            <a:r>
              <a:rPr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000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sufficient</a:t>
            </a:r>
            <a:r>
              <a:rPr lang="en-US" sz="2000" kern="0" dirty="0" smtClean="0">
                <a:solidFill>
                  <a:srgbClr val="000000"/>
                </a:solidFill>
              </a:rPr>
              <a:t>)</a:t>
            </a:r>
            <a:endParaRPr lang="en-GB" sz="2000" kern="0" dirty="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08" y="6400653"/>
            <a:ext cx="916019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A. </a:t>
            </a:r>
            <a:r>
              <a:rPr lang="en-GB" sz="2400" dirty="0" err="1" smtClean="0">
                <a:latin typeface="Calibri" panose="020F0502020204030204" pitchFamily="34" charset="0"/>
              </a:rPr>
              <a:t>Blondel</a:t>
            </a:r>
            <a:r>
              <a:rPr lang="en-GB" sz="2400" dirty="0" smtClean="0">
                <a:latin typeface="Calibri" panose="020F0502020204030204" pitchFamily="34" charset="0"/>
              </a:rPr>
              <a:t>, U. </a:t>
            </a:r>
            <a:r>
              <a:rPr lang="en-GB" sz="2400" dirty="0">
                <a:latin typeface="Calibri" panose="020F0502020204030204" pitchFamily="34" charset="0"/>
              </a:rPr>
              <a:t>W</a:t>
            </a:r>
            <a:r>
              <a:rPr lang="en-GB" sz="2400" dirty="0" smtClean="0">
                <a:latin typeface="Calibri" panose="020F0502020204030204" pitchFamily="34" charset="0"/>
              </a:rPr>
              <a:t>ienands, J. Jowett, R. Rossmanith, </a:t>
            </a:r>
            <a:r>
              <a:rPr lang="en-GB" sz="2400" dirty="0" err="1" smtClean="0">
                <a:latin typeface="Calibri" panose="020F0502020204030204" pitchFamily="34" charset="0"/>
              </a:rPr>
              <a:t>J.Wenninger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818" y="5943360"/>
            <a:ext cx="7751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Times New Roman"/>
                <a:ea typeface="Times New Roman"/>
              </a:rPr>
              <a:t> </a:t>
            </a:r>
            <a:r>
              <a:rPr lang="en-GB" sz="2400" dirty="0" smtClean="0">
                <a:latin typeface="Times New Roman"/>
                <a:ea typeface="Times New Roman"/>
              </a:rPr>
              <a:t>  simulations with SLIM, PETROS, SITF</a:t>
            </a:r>
            <a:endParaRPr lang="en-GB" sz="2400" dirty="0">
              <a:latin typeface="Times New Roman"/>
              <a:ea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52430" y="5938988"/>
            <a:ext cx="171886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E. </a:t>
            </a:r>
            <a:r>
              <a:rPr lang="en-GB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Gianfelice</a:t>
            </a:r>
            <a:endParaRPr lang="en-GB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HEP Timescale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7099206"/>
              </p:ext>
            </p:extLst>
          </p:nvPr>
        </p:nvGraphicFramePr>
        <p:xfrm>
          <a:off x="510945" y="1164102"/>
          <a:ext cx="8047147" cy="68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Rectangle 43"/>
          <p:cNvSpPr/>
          <p:nvPr/>
        </p:nvSpPr>
        <p:spPr>
          <a:xfrm>
            <a:off x="7930764" y="4342581"/>
            <a:ext cx="945205" cy="529137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0F0F0"/>
                </a:solidFill>
                <a:effectLst>
                  <a:outerShdw blurRad="25400" dist="25400" dir="2700000" algn="tl" rotWithShape="0">
                    <a:srgbClr val="0067A3">
                      <a:lumMod val="75000"/>
                      <a:alpha val="45000"/>
                    </a:srgbClr>
                  </a:outerShdw>
                </a:effectLst>
                <a:latin typeface="Univers LT Std 45 Light"/>
              </a:rPr>
              <a:t>Physics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72101" y="5170429"/>
            <a:ext cx="3538141" cy="599896"/>
            <a:chOff x="4772101" y="5170429"/>
            <a:chExt cx="3538141" cy="599896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772101" y="5170429"/>
              <a:ext cx="3132536" cy="0"/>
            </a:xfrm>
            <a:prstGeom prst="straightConnector1">
              <a:avLst/>
            </a:prstGeom>
            <a:ln>
              <a:solidFill>
                <a:srgbClr val="FFFFFE"/>
              </a:solidFill>
              <a:headEnd type="arrow" w="lg" len="med"/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119859" y="5185549"/>
              <a:ext cx="319038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rgbClr val="FFFFFE"/>
                  </a:solidFill>
                  <a:ea typeface="ＭＳ Ｐゴシック" charset="0"/>
                </a:rPr>
                <a:t>25 years</a:t>
              </a:r>
              <a:endParaRPr lang="en-US" sz="3200" dirty="0">
                <a:solidFill>
                  <a:srgbClr val="FFFFFE"/>
                </a:solidFill>
                <a:ea typeface="ＭＳ Ｐゴシック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24903" y="1844422"/>
            <a:ext cx="7227366" cy="4650763"/>
            <a:chOff x="1724903" y="1844422"/>
            <a:chExt cx="7227366" cy="4650763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5760689" y="1845640"/>
              <a:ext cx="0" cy="4609838"/>
            </a:xfrm>
            <a:prstGeom prst="line">
              <a:avLst/>
            </a:prstGeom>
            <a:ln>
              <a:solidFill>
                <a:srgbClr val="FFFFFE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914093" y="1844422"/>
              <a:ext cx="0" cy="4611056"/>
            </a:xfrm>
            <a:prstGeom prst="line">
              <a:avLst/>
            </a:prstGeom>
            <a:ln>
              <a:solidFill>
                <a:srgbClr val="FFFFFE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724903" y="6093857"/>
              <a:ext cx="3190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E"/>
                  </a:solidFill>
                  <a:ea typeface="ＭＳ Ｐゴシック" charset="0"/>
                </a:rPr>
                <a:t>Today</a:t>
              </a:r>
              <a:endParaRPr lang="en-US" sz="2000" dirty="0">
                <a:solidFill>
                  <a:srgbClr val="FFFFFE"/>
                </a:solidFill>
                <a:ea typeface="ＭＳ Ｐゴシック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61886" y="6095075"/>
              <a:ext cx="3190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E"/>
                  </a:solidFill>
                  <a:ea typeface="ＭＳ Ｐゴシック" charset="0"/>
                </a:rPr>
                <a:t>FCC CDR &amp; Cost</a:t>
              </a:r>
              <a:endParaRPr lang="en-US" sz="2000" dirty="0">
                <a:solidFill>
                  <a:srgbClr val="FFFFFE"/>
                </a:solidFill>
                <a:ea typeface="ＭＳ Ｐゴシック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8975" y="2040959"/>
            <a:ext cx="3626495" cy="531573"/>
            <a:chOff x="498975" y="2040959"/>
            <a:chExt cx="3626495" cy="531573"/>
          </a:xfrm>
        </p:grpSpPr>
        <p:sp>
          <p:nvSpPr>
            <p:cNvPr id="13" name="Rectangle 12"/>
            <p:cNvSpPr/>
            <p:nvPr/>
          </p:nvSpPr>
          <p:spPr>
            <a:xfrm>
              <a:off x="498975" y="2040959"/>
              <a:ext cx="1294586" cy="529137"/>
            </a:xfrm>
            <a:prstGeom prst="rect">
              <a:avLst/>
            </a:prstGeom>
            <a:solidFill>
              <a:srgbClr val="66CCFF">
                <a:alpha val="39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0F0F0"/>
                  </a:solidFill>
                  <a:effectLst>
                    <a:outerShdw blurRad="25400" dist="25400" dir="2700000" algn="tl" rotWithShape="0">
                      <a:srgbClr val="0067A3">
                        <a:lumMod val="75000"/>
                        <a:alpha val="45000"/>
                      </a:srgbClr>
                    </a:outerShdw>
                  </a:effectLst>
                  <a:latin typeface="Univers LT Std 45 Light"/>
                </a:rPr>
                <a:t>Construction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30758" y="2042177"/>
              <a:ext cx="898103" cy="529137"/>
            </a:xfrm>
            <a:prstGeom prst="rect">
              <a:avLst/>
            </a:prstGeom>
            <a:solidFill>
              <a:srgbClr val="FF0000">
                <a:alpha val="39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0F0F0"/>
                  </a:solidFill>
                  <a:effectLst>
                    <a:outerShdw blurRad="25400" dist="25400" dir="2700000" algn="tl" rotWithShape="0">
                      <a:srgbClr val="0067A3">
                        <a:lumMod val="75000"/>
                        <a:alpha val="45000"/>
                      </a:srgbClr>
                    </a:outerShdw>
                  </a:effectLst>
                  <a:latin typeface="Univers LT Std 45 Light"/>
                </a:rPr>
                <a:t>Physics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82144" y="2043395"/>
              <a:ext cx="575999" cy="529137"/>
            </a:xfrm>
            <a:prstGeom prst="rect">
              <a:avLst/>
            </a:prstGeom>
            <a:solidFill>
              <a:srgbClr val="00FF00">
                <a:alpha val="39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err="1" smtClean="0">
                  <a:solidFill>
                    <a:srgbClr val="F0F0F0"/>
                  </a:solidFill>
                  <a:effectLst>
                    <a:outerShdw blurRad="25400" dist="25400" dir="2700000" algn="tl" rotWithShape="0">
                      <a:srgbClr val="0067A3">
                        <a:lumMod val="75000"/>
                        <a:alpha val="45000"/>
                      </a:srgbClr>
                    </a:outerShdw>
                  </a:effectLst>
                  <a:latin typeface="Univers LT Std 45 Light"/>
                </a:rPr>
                <a:t>Upgr</a:t>
              </a:r>
              <a:endParaRPr lang="en-US" sz="1400" dirty="0" smtClean="0">
                <a:solidFill>
                  <a:srgbClr val="F0F0F0"/>
                </a:solidFill>
                <a:effectLst>
                  <a:outerShdw blurRad="25400" dist="25400" dir="2700000" algn="tl" rotWithShape="0">
                    <a:srgbClr val="0067A3">
                      <a:lumMod val="75000"/>
                      <a:alpha val="45000"/>
                    </a:srgbClr>
                  </a:outerShdw>
                </a:effectLst>
                <a:latin typeface="Univers LT Std 45 Ligh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66929" y="2082678"/>
              <a:ext cx="758541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300" b="1" dirty="0" smtClean="0">
                  <a:solidFill>
                    <a:srgbClr val="F0F0F0"/>
                  </a:solidFill>
                  <a:ea typeface="ＭＳ Ｐゴシック" charset="0"/>
                </a:rPr>
                <a:t>LEP</a:t>
              </a:r>
              <a:endParaRPr lang="en-GB" sz="2300" b="1" dirty="0">
                <a:solidFill>
                  <a:srgbClr val="F0F0F0"/>
                </a:solidFill>
                <a:ea typeface="ＭＳ Ｐゴシック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81782" y="2798088"/>
            <a:ext cx="5443145" cy="530355"/>
            <a:chOff x="1181782" y="2798088"/>
            <a:chExt cx="5443145" cy="530355"/>
          </a:xfrm>
        </p:grpSpPr>
        <p:sp>
          <p:nvSpPr>
            <p:cNvPr id="24" name="Rectangle 23"/>
            <p:cNvSpPr/>
            <p:nvPr/>
          </p:nvSpPr>
          <p:spPr>
            <a:xfrm>
              <a:off x="3236945" y="2798088"/>
              <a:ext cx="1186586" cy="529137"/>
            </a:xfrm>
            <a:prstGeom prst="rect">
              <a:avLst/>
            </a:prstGeom>
            <a:solidFill>
              <a:srgbClr val="66CCFF">
                <a:alpha val="39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0F0F0"/>
                  </a:solidFill>
                  <a:effectLst>
                    <a:outerShdw blurRad="25400" dist="25400" dir="2700000" algn="tl" rotWithShape="0">
                      <a:srgbClr val="0067A3">
                        <a:lumMod val="75000"/>
                        <a:alpha val="45000"/>
                      </a:srgbClr>
                    </a:outerShdw>
                  </a:effectLst>
                  <a:latin typeface="Univers LT Std 45 Light"/>
                </a:rPr>
                <a:t>Construction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62888" y="2799306"/>
              <a:ext cx="1358431" cy="529137"/>
            </a:xfrm>
            <a:prstGeom prst="rect">
              <a:avLst/>
            </a:prstGeom>
            <a:solidFill>
              <a:srgbClr val="FF0000">
                <a:alpha val="39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0F0F0"/>
                  </a:solidFill>
                  <a:effectLst>
                    <a:outerShdw blurRad="25400" dist="25400" dir="2700000" algn="tl" rotWithShape="0">
                      <a:srgbClr val="0067A3">
                        <a:lumMod val="75000"/>
                        <a:alpha val="45000"/>
                      </a:srgbClr>
                    </a:outerShdw>
                  </a:effectLst>
                  <a:latin typeface="Univers LT Std 45 Light"/>
                </a:rPr>
                <a:t>Physics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04131" y="2799306"/>
              <a:ext cx="786256" cy="529137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0F0F0"/>
                  </a:solidFill>
                  <a:effectLst>
                    <a:outerShdw blurRad="25400" dist="25400" dir="2700000" algn="tl" rotWithShape="0">
                      <a:srgbClr val="0067A3">
                        <a:lumMod val="75000"/>
                        <a:alpha val="45000"/>
                      </a:srgbClr>
                    </a:outerShdw>
                  </a:effectLst>
                  <a:latin typeface="Univers LT Std 45 Light"/>
                </a:rPr>
                <a:t>Proto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81782" y="2799306"/>
              <a:ext cx="1186586" cy="529137"/>
            </a:xfrm>
            <a:prstGeom prst="rect">
              <a:avLst/>
            </a:prstGeom>
            <a:solidFill>
              <a:schemeClr val="accent6">
                <a:alpha val="39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0F0F0"/>
                  </a:solidFill>
                  <a:effectLst>
                    <a:outerShdw blurRad="25400" dist="25400" dir="2700000" algn="tl" rotWithShape="0">
                      <a:srgbClr val="0067A3">
                        <a:lumMod val="75000"/>
                        <a:alpha val="45000"/>
                      </a:srgbClr>
                    </a:outerShdw>
                  </a:effectLst>
                  <a:latin typeface="Univers LT Std 45 Light"/>
                </a:rPr>
                <a:t>Design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34326" y="2834395"/>
              <a:ext cx="790601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300" b="1" dirty="0" smtClean="0">
                  <a:solidFill>
                    <a:srgbClr val="F0F0F0"/>
                  </a:solidFill>
                  <a:ea typeface="ＭＳ Ｐゴシック" charset="0"/>
                </a:rPr>
                <a:t>LHC</a:t>
              </a:r>
              <a:endParaRPr lang="en-GB" sz="2300" b="1" dirty="0">
                <a:solidFill>
                  <a:srgbClr val="F0F0F0"/>
                </a:solidFill>
                <a:ea typeface="ＭＳ Ｐゴシック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30456" y="3555217"/>
            <a:ext cx="5488395" cy="530355"/>
            <a:chOff x="3430456" y="3555217"/>
            <a:chExt cx="5488395" cy="530355"/>
          </a:xfrm>
        </p:grpSpPr>
        <p:sp>
          <p:nvSpPr>
            <p:cNvPr id="37" name="Rectangle 36"/>
            <p:cNvSpPr/>
            <p:nvPr/>
          </p:nvSpPr>
          <p:spPr>
            <a:xfrm>
              <a:off x="5059852" y="3555217"/>
              <a:ext cx="1073545" cy="529137"/>
            </a:xfrm>
            <a:prstGeom prst="rect">
              <a:avLst/>
            </a:prstGeom>
            <a:solidFill>
              <a:srgbClr val="66CCFF">
                <a:alpha val="39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0F0F0"/>
                  </a:solidFill>
                  <a:effectLst>
                    <a:outerShdw blurRad="25400" dist="25400" dir="2700000" algn="tl" rotWithShape="0">
                      <a:srgbClr val="0067A3">
                        <a:lumMod val="75000"/>
                        <a:alpha val="45000"/>
                      </a:srgbClr>
                    </a:outerShdw>
                  </a:effectLst>
                  <a:latin typeface="Univers LT Std 45 Light"/>
                </a:rPr>
                <a:t>Construct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52627" y="3556435"/>
              <a:ext cx="1437640" cy="529137"/>
            </a:xfrm>
            <a:prstGeom prst="rect">
              <a:avLst/>
            </a:prstGeom>
            <a:solidFill>
              <a:srgbClr val="FF0000">
                <a:alpha val="39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0F0F0"/>
                  </a:solidFill>
                  <a:effectLst>
                    <a:outerShdw blurRad="25400" dist="25400" dir="2700000" algn="tl" rotWithShape="0">
                      <a:srgbClr val="0067A3">
                        <a:lumMod val="75000"/>
                        <a:alpha val="45000"/>
                      </a:srgbClr>
                    </a:outerShdw>
                  </a:effectLst>
                  <a:latin typeface="Univers LT Std 45 Light"/>
                </a:rPr>
                <a:t>Physics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30456" y="3556435"/>
              <a:ext cx="1599160" cy="529137"/>
            </a:xfrm>
            <a:prstGeom prst="rect">
              <a:avLst/>
            </a:prstGeom>
            <a:solidFill>
              <a:schemeClr val="accent6">
                <a:alpha val="39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0F0F0"/>
                  </a:solidFill>
                  <a:effectLst>
                    <a:outerShdw blurRad="25400" dist="25400" dir="2700000" algn="tl" rotWithShape="0">
                      <a:srgbClr val="0067A3">
                        <a:lumMod val="75000"/>
                        <a:alpha val="45000"/>
                      </a:srgbClr>
                    </a:outerShdw>
                  </a:effectLst>
                  <a:latin typeface="Univers LT Std 45 Light"/>
                </a:rPr>
                <a:t>Design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37731" y="3583771"/>
              <a:ext cx="1281120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300" b="1" dirty="0" smtClean="0">
                  <a:solidFill>
                    <a:srgbClr val="F0F0F0"/>
                  </a:solidFill>
                  <a:ea typeface="ＭＳ Ｐゴシック" charset="0"/>
                </a:rPr>
                <a:t>HL-LHC</a:t>
              </a:r>
              <a:endParaRPr lang="en-GB" sz="2300" b="1" dirty="0">
                <a:solidFill>
                  <a:srgbClr val="F0F0F0"/>
                </a:solidFill>
                <a:ea typeface="ＭＳ Ｐゴシック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99377" y="4341363"/>
            <a:ext cx="5405260" cy="530355"/>
            <a:chOff x="2499377" y="4341363"/>
            <a:chExt cx="5405260" cy="530355"/>
          </a:xfrm>
        </p:grpSpPr>
        <p:sp>
          <p:nvSpPr>
            <p:cNvPr id="43" name="Rectangle 42"/>
            <p:cNvSpPr/>
            <p:nvPr/>
          </p:nvSpPr>
          <p:spPr>
            <a:xfrm>
              <a:off x="6663573" y="4341363"/>
              <a:ext cx="1241064" cy="529137"/>
            </a:xfrm>
            <a:prstGeom prst="rect">
              <a:avLst/>
            </a:prstGeom>
            <a:solidFill>
              <a:srgbClr val="66CCFF">
                <a:alpha val="39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0F0F0"/>
                  </a:solidFill>
                  <a:effectLst>
                    <a:outerShdw blurRad="25400" dist="25400" dir="2700000" algn="tl" rotWithShape="0">
                      <a:srgbClr val="0067A3">
                        <a:lumMod val="75000"/>
                        <a:alpha val="45000"/>
                      </a:srgbClr>
                    </a:outerShdw>
                  </a:effectLst>
                  <a:latin typeface="Univers LT Std 45 Light"/>
                </a:rPr>
                <a:t>Construction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876118" y="4342581"/>
              <a:ext cx="761681" cy="529137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0F0F0"/>
                  </a:solidFill>
                  <a:effectLst>
                    <a:outerShdw blurRad="25400" dist="25400" dir="2700000" algn="tl" rotWithShape="0">
                      <a:srgbClr val="0067A3">
                        <a:lumMod val="75000"/>
                        <a:alpha val="45000"/>
                      </a:srgbClr>
                    </a:outerShdw>
                  </a:effectLst>
                  <a:latin typeface="Univers LT Std 45 Light"/>
                </a:rPr>
                <a:t>Proto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98422" y="4342581"/>
              <a:ext cx="1041933" cy="529137"/>
            </a:xfrm>
            <a:prstGeom prst="rect">
              <a:avLst/>
            </a:prstGeom>
            <a:solidFill>
              <a:schemeClr val="accent6">
                <a:alpha val="39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0F0F0"/>
                  </a:solidFill>
                  <a:effectLst>
                    <a:outerShdw blurRad="25400" dist="25400" dir="2700000" algn="tl" rotWithShape="0">
                      <a:srgbClr val="0067A3">
                        <a:lumMod val="75000"/>
                        <a:alpha val="45000"/>
                      </a:srgbClr>
                    </a:outerShdw>
                  </a:effectLst>
                  <a:latin typeface="Univers LT Std 45 Light"/>
                </a:rPr>
                <a:t>Design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99377" y="4387444"/>
              <a:ext cx="230011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84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300" b="1" dirty="0" smtClean="0">
                  <a:solidFill>
                    <a:srgbClr val="F0F0F0"/>
                  </a:solidFill>
                  <a:ea typeface="ＭＳ Ｐゴシック" charset="0"/>
                </a:rPr>
                <a:t>Future Collider</a:t>
              </a:r>
              <a:endParaRPr lang="en-GB" sz="2300" b="1" dirty="0">
                <a:solidFill>
                  <a:srgbClr val="F0F0F0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2119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</a:t>
            </a:r>
            <a:r>
              <a:rPr lang="en-GB" sz="4000" dirty="0" smtClean="0"/>
              <a:t>onclusions</a:t>
            </a:r>
            <a:endParaRPr lang="en-GB" sz="4000" dirty="0"/>
          </a:p>
        </p:txBody>
      </p:sp>
      <p:sp>
        <p:nvSpPr>
          <p:cNvPr id="3" name="Rectangle 2"/>
          <p:cNvSpPr/>
          <p:nvPr/>
        </p:nvSpPr>
        <p:spPr>
          <a:xfrm>
            <a:off x="122018" y="764704"/>
            <a:ext cx="9289032" cy="619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/>
              <a:t>great history of colliders &amp; collider </a:t>
            </a:r>
            <a:r>
              <a:rPr lang="en-GB" sz="2800" kern="0" dirty="0" smtClean="0"/>
              <a:t>designs</a:t>
            </a:r>
            <a:endParaRPr lang="en-US" sz="2800" kern="0" dirty="0" smtClean="0"/>
          </a:p>
          <a:p>
            <a:pPr marL="457200" indent="-4572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8000"/>
                </a:solidFill>
              </a:rPr>
              <a:t>r</a:t>
            </a:r>
            <a:r>
              <a:rPr lang="en-US" sz="2800" kern="0" dirty="0" smtClean="0">
                <a:solidFill>
                  <a:srgbClr val="008000"/>
                </a:solidFill>
              </a:rPr>
              <a:t>eal FCC-</a:t>
            </a:r>
            <a:r>
              <a:rPr lang="en-US" sz="2800" kern="0" dirty="0" err="1" smtClean="0">
                <a:solidFill>
                  <a:srgbClr val="008000"/>
                </a:solidFill>
              </a:rPr>
              <a:t>ee</a:t>
            </a:r>
            <a:r>
              <a:rPr lang="en-US" sz="2800" kern="0" dirty="0" smtClean="0">
                <a:solidFill>
                  <a:srgbClr val="008000"/>
                </a:solidFill>
              </a:rPr>
              <a:t> design work has started </a:t>
            </a:r>
          </a:p>
          <a:p>
            <a:pPr marL="457200" indent="-4572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solidFill>
                  <a:srgbClr val="008000"/>
                </a:solidFill>
              </a:rPr>
              <a:t>great progress since kick-off in February</a:t>
            </a:r>
          </a:p>
          <a:p>
            <a:pPr marL="457200" indent="-4572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C377B"/>
                </a:solidFill>
              </a:rPr>
              <a:t>w</a:t>
            </a:r>
            <a:r>
              <a:rPr lang="en-US" sz="2800" kern="0" dirty="0" smtClean="0">
                <a:solidFill>
                  <a:srgbClr val="0C377B"/>
                </a:solidFill>
              </a:rPr>
              <a:t>ide study scope, many interesting questions</a:t>
            </a:r>
          </a:p>
          <a:p>
            <a:pPr marL="457200" indent="-4572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solidFill>
                  <a:srgbClr val="0C377B"/>
                </a:solidFill>
              </a:rPr>
              <a:t>emphasis shifting to optimization and choice between alternatives </a:t>
            </a:r>
          </a:p>
          <a:p>
            <a:pPr marL="457200" indent="-4572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solidFill>
                  <a:srgbClr val="0C377B"/>
                </a:solidFill>
              </a:rPr>
              <a:t>many </a:t>
            </a:r>
            <a:r>
              <a:rPr lang="en-GB" sz="2800" kern="0" dirty="0">
                <a:solidFill>
                  <a:srgbClr val="0C377B"/>
                </a:solidFill>
              </a:rPr>
              <a:t>technologies also need </a:t>
            </a:r>
            <a:r>
              <a:rPr lang="en-GB" sz="2800" kern="0" dirty="0" smtClean="0">
                <a:solidFill>
                  <a:srgbClr val="0C377B"/>
                </a:solidFill>
              </a:rPr>
              <a:t>work (magnets, SRF, collimators, vacuum system,…)</a:t>
            </a:r>
            <a:endParaRPr lang="en-US" sz="2800" kern="0" dirty="0" smtClean="0">
              <a:solidFill>
                <a:srgbClr val="0C377B"/>
              </a:solidFill>
            </a:endParaRPr>
          </a:p>
          <a:p>
            <a:pPr marL="457200" indent="-4572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solidFill>
                  <a:srgbClr val="008000"/>
                </a:solidFill>
              </a:rPr>
              <a:t>witnessing a lot of enthusiasm and excitement </a:t>
            </a:r>
          </a:p>
          <a:p>
            <a:pPr marL="457200" indent="-4572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8000"/>
                </a:solidFill>
              </a:rPr>
              <a:t>c</a:t>
            </a:r>
            <a:r>
              <a:rPr lang="en-US" sz="2800" kern="0" dirty="0" smtClean="0">
                <a:solidFill>
                  <a:srgbClr val="008000"/>
                </a:solidFill>
              </a:rPr>
              <a:t>olleagues contributing from around the world </a:t>
            </a:r>
          </a:p>
          <a:p>
            <a:pPr marL="457200" indent="-4572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solidFill>
                  <a:srgbClr val="FF0000"/>
                </a:solidFill>
              </a:rPr>
              <a:t>more partners &amp; contributions welcome!</a:t>
            </a:r>
          </a:p>
        </p:txBody>
      </p:sp>
    </p:spTree>
    <p:extLst>
      <p:ext uri="{BB962C8B-B14F-4D97-AF65-F5344CB8AC3E}">
        <p14:creationId xmlns:p14="http://schemas.microsoft.com/office/powerpoint/2010/main" val="139388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796650" y="512672"/>
            <a:ext cx="405402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FFFF00"/>
                </a:solidFill>
                <a:ea typeface="ＭＳ Ｐゴシック" charset="0"/>
              </a:rPr>
              <a:t>First FCC Week</a:t>
            </a: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endParaRPr lang="en-GB" sz="2800" b="1" dirty="0" smtClean="0">
              <a:solidFill>
                <a:srgbClr val="FFFF00"/>
              </a:solidFill>
              <a:ea typeface="ＭＳ Ｐゴシック" charset="0"/>
            </a:endParaRP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00"/>
                </a:solidFill>
                <a:ea typeface="ＭＳ Ｐゴシック" charset="0"/>
              </a:rPr>
              <a:t>Conference</a:t>
            </a: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00"/>
                </a:solidFill>
                <a:ea typeface="ＭＳ Ｐゴシック" charset="0"/>
              </a:rPr>
              <a:t> </a:t>
            </a: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00"/>
                </a:solidFill>
                <a:ea typeface="ＭＳ Ｐゴシック" charset="0"/>
              </a:rPr>
              <a:t>Washington DC</a:t>
            </a: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00"/>
                </a:solidFill>
                <a:ea typeface="ＭＳ Ｐゴシック" charset="0"/>
              </a:rPr>
              <a:t>23-27 March 2015</a:t>
            </a: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solidFill>
                <a:srgbClr val="FFFF00"/>
              </a:solidFill>
              <a:ea typeface="ＭＳ Ｐゴシック" charset="0"/>
            </a:endParaRP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FF00"/>
                </a:solidFill>
                <a:ea typeface="ＭＳ Ｐゴシック" charset="0"/>
                <a:hlinkClick r:id="rId2"/>
              </a:rPr>
              <a:t>http://cern.ch/fccw2015</a:t>
            </a:r>
            <a:endParaRPr lang="en-GB" sz="2400" b="1" dirty="0" smtClean="0">
              <a:solidFill>
                <a:srgbClr val="FFFF00"/>
              </a:solidFill>
              <a:ea typeface="ＭＳ Ｐゴシック" charset="0"/>
            </a:endParaRP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FFFF00"/>
              </a:solidFill>
              <a:ea typeface="ＭＳ Ｐゴシック" charset="0"/>
            </a:endParaRPr>
          </a:p>
          <a:p>
            <a:pPr algn="ctr" defTabSz="584200" fontAlgn="base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solidFill>
                <a:srgbClr val="FFFF00"/>
              </a:solidFill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57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46" y="2313165"/>
            <a:ext cx="69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++...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 rot="20794332">
            <a:off x="2740270" y="5103730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66FF"/>
                </a:solidFill>
              </a:rPr>
              <a:t>d</a:t>
            </a:r>
            <a:r>
              <a:rPr lang="en-GB" sz="2800" b="1" i="1" dirty="0" smtClean="0">
                <a:solidFill>
                  <a:srgbClr val="FF66FF"/>
                </a:solidFill>
              </a:rPr>
              <a:t>raft poster</a:t>
            </a:r>
            <a:endParaRPr lang="en-GB" sz="2800" b="1" i="1" dirty="0">
              <a:solidFill>
                <a:srgbClr val="FF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2832" y="4857342"/>
            <a:ext cx="3827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</a:rPr>
              <a:t>hoping to see you there!</a:t>
            </a:r>
          </a:p>
          <a:p>
            <a:endParaRPr lang="en-GB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971" y="463605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F8F8F8"/>
                </a:solidFill>
                <a:latin typeface="Lucida Bright" panose="02040602050505020304" pitchFamily="18" charset="0"/>
              </a:rPr>
              <a:t>“A </a:t>
            </a:r>
            <a:r>
              <a:rPr lang="en-GB" sz="3600" dirty="0">
                <a:solidFill>
                  <a:srgbClr val="F8F8F8"/>
                </a:solidFill>
                <a:latin typeface="Lucida Bright" panose="02040602050505020304" pitchFamily="18" charset="0"/>
              </a:rPr>
              <a:t>journey of a thousand miles begins with a single step</a:t>
            </a:r>
            <a:r>
              <a:rPr lang="en-GB" sz="3600" dirty="0" smtClean="0">
                <a:solidFill>
                  <a:srgbClr val="F8F8F8"/>
                </a:solidFill>
                <a:latin typeface="Lucida Bright" panose="02040602050505020304" pitchFamily="18" charset="0"/>
              </a:rPr>
              <a:t>.”</a:t>
            </a:r>
            <a:endParaRPr lang="en-GB" sz="3600" dirty="0">
              <a:solidFill>
                <a:srgbClr val="F8F8F8"/>
              </a:solidFill>
              <a:latin typeface="Lucida Bright" panose="0204060205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10" y="2551837"/>
            <a:ext cx="1769343" cy="17693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20427" y="3951848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Confucius (551–479 BC)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3848" y="5445224"/>
            <a:ext cx="21499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>
                <a:solidFill>
                  <a:schemeClr val="bg1"/>
                </a:solidFill>
              </a:rPr>
              <a:t>谢</a:t>
            </a:r>
            <a:r>
              <a:rPr lang="ja-JP" altLang="en-US" sz="6000" dirty="0" smtClean="0">
                <a:solidFill>
                  <a:schemeClr val="bg1"/>
                </a:solidFill>
              </a:rPr>
              <a:t>谢 </a:t>
            </a:r>
            <a:r>
              <a:rPr lang="en-GB" altLang="ja-JP" sz="6000" dirty="0" smtClean="0">
                <a:solidFill>
                  <a:schemeClr val="bg1"/>
                </a:solidFill>
              </a:rPr>
              <a:t>!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surely great times ahead!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4211960" cy="3174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2245635" cy="3501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01" y="750750"/>
            <a:ext cx="5021603" cy="3188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70" y="3501008"/>
            <a:ext cx="3356992" cy="33569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34" y="4497091"/>
            <a:ext cx="3541636" cy="2360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35" y="2626659"/>
            <a:ext cx="3059832" cy="20367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07" y="3417384"/>
            <a:ext cx="1150382" cy="137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088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  <a:latin typeface="Times New Roman"/>
              </a:rPr>
              <a:t>“An </a:t>
            </a:r>
            <a:r>
              <a:rPr lang="en-GB" sz="2800" b="1" i="1" dirty="0">
                <a:solidFill>
                  <a:srgbClr val="0000CC"/>
                </a:solidFill>
                <a:latin typeface="Times New Roman"/>
              </a:rPr>
              <a:t>e</a:t>
            </a:r>
            <a:r>
              <a:rPr lang="en-GB" sz="2800" b="1" baseline="30000" dirty="0">
                <a:solidFill>
                  <a:srgbClr val="0000CC"/>
                </a:solidFill>
                <a:latin typeface="Times New Roman"/>
              </a:rPr>
              <a:t>+</a:t>
            </a:r>
            <a:r>
              <a:rPr lang="en-GB" sz="2800" b="1" dirty="0">
                <a:solidFill>
                  <a:srgbClr val="0000CC"/>
                </a:solidFill>
                <a:latin typeface="Times New Roman"/>
              </a:rPr>
              <a:t>-</a:t>
            </a:r>
            <a:r>
              <a:rPr lang="en-GB" sz="2800" b="1" i="1" dirty="0">
                <a:solidFill>
                  <a:srgbClr val="0000CC"/>
                </a:solidFill>
                <a:latin typeface="Times New Roman"/>
              </a:rPr>
              <a:t>e</a:t>
            </a:r>
            <a:r>
              <a:rPr lang="en-GB" sz="28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GB" sz="2800" b="1" baseline="30000" dirty="0">
                <a:solidFill>
                  <a:srgbClr val="0000CC"/>
                </a:solidFill>
                <a:latin typeface="Times New Roman"/>
              </a:rPr>
              <a:t>-</a:t>
            </a:r>
            <a:r>
              <a:rPr lang="en-GB" sz="2800" b="1" dirty="0">
                <a:solidFill>
                  <a:srgbClr val="0000CC"/>
                </a:solidFill>
                <a:latin typeface="Times New Roman"/>
              </a:rPr>
              <a:t> storage ring in the range of a few </a:t>
            </a:r>
            <a:r>
              <a:rPr lang="en-GB" sz="2800" b="1" dirty="0" smtClean="0">
                <a:solidFill>
                  <a:srgbClr val="0000CC"/>
                </a:solidFill>
                <a:latin typeface="Times New Roman"/>
              </a:rPr>
              <a:t>hundred </a:t>
            </a:r>
            <a:r>
              <a:rPr lang="en-GB" sz="2800" b="1" dirty="0" err="1" smtClean="0">
                <a:solidFill>
                  <a:srgbClr val="0000CC"/>
                </a:solidFill>
                <a:latin typeface="Times New Roman"/>
              </a:rPr>
              <a:t>GeV</a:t>
            </a:r>
            <a:r>
              <a:rPr lang="en-GB" sz="2800" b="1" dirty="0" smtClean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GB" sz="2800" b="1" dirty="0">
                <a:solidFill>
                  <a:srgbClr val="0000CC"/>
                </a:solidFill>
                <a:latin typeface="Times New Roman"/>
              </a:rPr>
              <a:t>in the centre of mass can be built with </a:t>
            </a:r>
            <a:r>
              <a:rPr lang="en-GB" sz="2800" b="1" dirty="0" smtClean="0">
                <a:solidFill>
                  <a:srgbClr val="0000CC"/>
                </a:solidFill>
                <a:latin typeface="Times New Roman"/>
              </a:rPr>
              <a:t>present technology</a:t>
            </a:r>
            <a:r>
              <a:rPr lang="en-GB" sz="2800" dirty="0">
                <a:solidFill>
                  <a:prstClr val="black"/>
                </a:solidFill>
                <a:latin typeface="Times New Roman"/>
              </a:rPr>
              <a:t>. </a:t>
            </a:r>
            <a:r>
              <a:rPr lang="en-GB" sz="2800" dirty="0" smtClean="0">
                <a:solidFill>
                  <a:prstClr val="black"/>
                </a:solidFill>
                <a:latin typeface="Times New Roman"/>
              </a:rPr>
              <a:t>...</a:t>
            </a:r>
            <a:r>
              <a:rPr lang="en-GB" sz="2800" b="1" dirty="0" smtClean="0">
                <a:solidFill>
                  <a:srgbClr val="0000CC"/>
                </a:solidFill>
                <a:latin typeface="Times New Roman"/>
              </a:rPr>
              <a:t>would seem </a:t>
            </a:r>
            <a:r>
              <a:rPr lang="en-GB" sz="2800" b="1" dirty="0">
                <a:solidFill>
                  <a:srgbClr val="0000CC"/>
                </a:solidFill>
                <a:latin typeface="Times New Roman"/>
              </a:rPr>
              <a:t>to </a:t>
            </a:r>
            <a:r>
              <a:rPr lang="en-GB" sz="2800" b="1" dirty="0" smtClean="0">
                <a:solidFill>
                  <a:srgbClr val="0000CC"/>
                </a:solidFill>
                <a:latin typeface="Times New Roman"/>
              </a:rPr>
              <a:t>be </a:t>
            </a:r>
            <a:r>
              <a:rPr lang="en-GB" sz="2800" dirty="0" smtClean="0">
                <a:solidFill>
                  <a:srgbClr val="0000CC"/>
                </a:solidFill>
                <a:latin typeface="Times New Roman"/>
              </a:rPr>
              <a:t>...</a:t>
            </a:r>
            <a:r>
              <a:rPr lang="en-GB" sz="2800" b="1" dirty="0" smtClean="0">
                <a:solidFill>
                  <a:srgbClr val="0000CC"/>
                </a:solidFill>
                <a:latin typeface="Times New Roman"/>
              </a:rPr>
              <a:t> most useful project </a:t>
            </a:r>
            <a:r>
              <a:rPr lang="en-GB" sz="2800" b="1" dirty="0">
                <a:solidFill>
                  <a:srgbClr val="0000CC"/>
                </a:solidFill>
                <a:latin typeface="Times New Roman"/>
              </a:rPr>
              <a:t>on the </a:t>
            </a:r>
            <a:r>
              <a:rPr lang="en-GB" sz="2800" b="1" dirty="0" smtClean="0">
                <a:solidFill>
                  <a:srgbClr val="0000CC"/>
                </a:solidFill>
                <a:latin typeface="Times New Roman"/>
              </a:rPr>
              <a:t>horizon.”</a:t>
            </a:r>
            <a:endParaRPr lang="en-GB" sz="2800" b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6944" y="5657671"/>
            <a:ext cx="5957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B. Richter, </a:t>
            </a:r>
            <a:r>
              <a:rPr lang="en-GB" sz="2400" i="1" dirty="0" smtClean="0">
                <a:solidFill>
                  <a:prstClr val="black"/>
                </a:solidFill>
              </a:rPr>
              <a:t>Very High Energy Electron-Positron Colliding Beams for the Study of </a:t>
            </a:r>
            <a:r>
              <a:rPr lang="en-GB" sz="2400" i="1" dirty="0">
                <a:solidFill>
                  <a:prstClr val="black"/>
                </a:solidFill>
              </a:rPr>
              <a:t>Weak Interactions</a:t>
            </a:r>
            <a:r>
              <a:rPr lang="en-GB" sz="2400" dirty="0">
                <a:solidFill>
                  <a:prstClr val="black"/>
                </a:solidFill>
              </a:rPr>
              <a:t>, </a:t>
            </a:r>
            <a:r>
              <a:rPr lang="en-GB" sz="2400" dirty="0" smtClean="0">
                <a:solidFill>
                  <a:prstClr val="black"/>
                </a:solidFill>
              </a:rPr>
              <a:t>NIM 136 (</a:t>
            </a:r>
            <a:r>
              <a:rPr lang="en-GB" sz="2400" b="1" dirty="0" smtClean="0">
                <a:solidFill>
                  <a:prstClr val="black"/>
                </a:solidFill>
              </a:rPr>
              <a:t>1976</a:t>
            </a:r>
            <a:r>
              <a:rPr lang="en-GB" sz="2400" dirty="0">
                <a:solidFill>
                  <a:prstClr val="black"/>
                </a:solidFill>
              </a:rPr>
              <a:t>) </a:t>
            </a:r>
            <a:r>
              <a:rPr lang="en-GB" sz="2400" dirty="0" smtClean="0">
                <a:solidFill>
                  <a:prstClr val="black"/>
                </a:solidFill>
              </a:rPr>
              <a:t>47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240"/>
            <a:ext cx="5224342" cy="343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8061" y="2042368"/>
            <a:ext cx="3152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(original LEP proposal, 1976)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2585783"/>
            <a:ext cx="1715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</a:rPr>
              <a:t>Burt Richter</a:t>
            </a:r>
          </a:p>
          <a:p>
            <a:r>
              <a:rPr lang="en-GB" sz="2400" b="1" dirty="0" smtClean="0">
                <a:solidFill>
                  <a:prstClr val="white"/>
                </a:solidFill>
              </a:rPr>
              <a:t>1976</a:t>
            </a:r>
            <a:endParaRPr lang="en-GB" sz="2400" b="1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62" y="2486243"/>
            <a:ext cx="3720100" cy="4023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6256" y="4077072"/>
            <a:ext cx="23551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300 </a:t>
            </a:r>
            <a:r>
              <a:rPr lang="en-GB" sz="2400" b="1" dirty="0" err="1" smtClean="0">
                <a:solidFill>
                  <a:srgbClr val="FF0000"/>
                </a:solidFill>
              </a:rPr>
              <a:t>GeV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c.m</a:t>
            </a:r>
            <a:r>
              <a:rPr lang="en-GB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↔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~90 km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cost-optimized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circumference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a</a:t>
            </a:r>
            <a:r>
              <a:rPr lang="en-GB" sz="4000" dirty="0" smtClean="0"/>
              <a:t>n early proposal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617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LEP3 &amp;TLEP studies 2011-2013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0086" y="751282"/>
            <a:ext cx="897391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A. Blondel, F. Zimmermann, </a:t>
            </a:r>
            <a:r>
              <a:rPr lang="en-US" sz="2000" i="1" dirty="0">
                <a:solidFill>
                  <a:prstClr val="black"/>
                </a:solidFill>
                <a:hlinkClick r:id="rId2"/>
              </a:rPr>
              <a:t>“A High Luminosity </a:t>
            </a:r>
            <a:r>
              <a:rPr lang="en-US" sz="2000" i="1" dirty="0" err="1">
                <a:solidFill>
                  <a:prstClr val="black"/>
                </a:solidFill>
                <a:hlinkClick r:id="rId2"/>
              </a:rPr>
              <a:t>e</a:t>
            </a:r>
            <a:r>
              <a:rPr lang="en-US" sz="2000" i="1" baseline="30000" dirty="0" err="1">
                <a:solidFill>
                  <a:prstClr val="black"/>
                </a:solidFill>
                <a:hlinkClick r:id="rId2"/>
              </a:rPr>
              <a:t>+</a:t>
            </a:r>
            <a:r>
              <a:rPr lang="en-US" sz="2000" i="1" dirty="0" err="1">
                <a:solidFill>
                  <a:prstClr val="black"/>
                </a:solidFill>
                <a:hlinkClick r:id="rId2"/>
              </a:rPr>
              <a:t>e</a:t>
            </a:r>
            <a:r>
              <a:rPr lang="en-US" sz="2000" i="1" baseline="30000" dirty="0">
                <a:solidFill>
                  <a:prstClr val="black"/>
                </a:solidFill>
                <a:hlinkClick r:id="rId2"/>
              </a:rPr>
              <a:t>-</a:t>
            </a:r>
            <a:r>
              <a:rPr lang="en-US" sz="2000" i="1" dirty="0">
                <a:solidFill>
                  <a:prstClr val="black"/>
                </a:solidFill>
                <a:hlinkClick r:id="rId2"/>
              </a:rPr>
              <a:t> Collider in the LHC Tunnel to </a:t>
            </a:r>
            <a:r>
              <a:rPr lang="en-US" sz="2000" i="1" dirty="0" smtClean="0">
                <a:solidFill>
                  <a:prstClr val="black"/>
                </a:solidFill>
                <a:hlinkClick r:id="rId2"/>
              </a:rPr>
              <a:t>study </a:t>
            </a:r>
            <a:r>
              <a:rPr lang="en-US" sz="2000" i="1" dirty="0">
                <a:solidFill>
                  <a:prstClr val="black"/>
                </a:solidFill>
                <a:hlinkClick r:id="rId2"/>
              </a:rPr>
              <a:t>the Higgs Boson,” </a:t>
            </a:r>
            <a:r>
              <a:rPr lang="en-US" sz="2000" dirty="0">
                <a:solidFill>
                  <a:prstClr val="black"/>
                </a:solidFill>
              </a:rPr>
              <a:t>arXiv:1112.2518v1, </a:t>
            </a:r>
            <a:r>
              <a:rPr lang="en-US" sz="2000" dirty="0" smtClean="0">
                <a:solidFill>
                  <a:prstClr val="black"/>
                </a:solidFill>
              </a:rPr>
              <a:t>24.12.2011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K. Oide, </a:t>
            </a:r>
            <a:r>
              <a:rPr lang="en-US" sz="2000" i="1" dirty="0">
                <a:solidFill>
                  <a:prstClr val="black"/>
                </a:solidFill>
              </a:rPr>
              <a:t>“</a:t>
            </a:r>
            <a:r>
              <a:rPr lang="en-US" sz="2000" i="1" dirty="0" err="1">
                <a:solidFill>
                  <a:prstClr val="black"/>
                </a:solidFill>
              </a:rPr>
              <a:t>SuperTRISTAN</a:t>
            </a:r>
            <a:r>
              <a:rPr lang="en-US" sz="2000" i="1" dirty="0">
                <a:solidFill>
                  <a:prstClr val="black"/>
                </a:solidFill>
              </a:rPr>
              <a:t> - A possibility of ring collider for Higgs factory,” 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KEK </a:t>
            </a:r>
            <a:r>
              <a:rPr lang="en-US" sz="2000" dirty="0">
                <a:solidFill>
                  <a:prstClr val="black"/>
                </a:solidFill>
              </a:rPr>
              <a:t>Seminar, 13 February 2012</a:t>
            </a:r>
          </a:p>
          <a:p>
            <a:r>
              <a:rPr lang="en-US" sz="2000" b="1" dirty="0">
                <a:solidFill>
                  <a:prstClr val="black"/>
                </a:solidFill>
                <a:hlinkClick r:id="rId3"/>
              </a:rPr>
              <a:t>1</a:t>
            </a:r>
            <a:r>
              <a:rPr lang="en-US" sz="2000" b="1" baseline="30000" dirty="0">
                <a:solidFill>
                  <a:prstClr val="black"/>
                </a:solidFill>
                <a:hlinkClick r:id="rId3"/>
              </a:rPr>
              <a:t>st</a:t>
            </a:r>
            <a:r>
              <a:rPr lang="en-US" sz="2000" b="1" dirty="0">
                <a:solidFill>
                  <a:prstClr val="black"/>
                </a:solidFill>
                <a:hlinkClick r:id="rId3"/>
              </a:rPr>
              <a:t> EuCARD LEP3 workshop</a:t>
            </a:r>
            <a:r>
              <a:rPr lang="en-US" sz="2000" b="1" dirty="0">
                <a:solidFill>
                  <a:prstClr val="black"/>
                </a:solidFill>
              </a:rPr>
              <a:t>, CERN, 18 June 2012</a:t>
            </a:r>
          </a:p>
          <a:p>
            <a:r>
              <a:rPr lang="en-US" sz="2000" dirty="0">
                <a:solidFill>
                  <a:prstClr val="black"/>
                </a:solidFill>
              </a:rPr>
              <a:t>A. Blondel et al,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“</a:t>
            </a:r>
            <a:r>
              <a:rPr lang="en-US" sz="2000" i="1" dirty="0">
                <a:solidFill>
                  <a:prstClr val="black"/>
                </a:solidFill>
                <a:hlinkClick r:id="rId4"/>
              </a:rPr>
              <a:t>LEP3: A High Luminosity </a:t>
            </a:r>
            <a:r>
              <a:rPr lang="en-US" sz="2000" i="1" dirty="0" err="1">
                <a:solidFill>
                  <a:prstClr val="black"/>
                </a:solidFill>
                <a:hlinkClick r:id="rId4"/>
              </a:rPr>
              <a:t>e+e</a:t>
            </a:r>
            <a:r>
              <a:rPr lang="en-US" sz="2000" i="1" dirty="0">
                <a:solidFill>
                  <a:prstClr val="black"/>
                </a:solidFill>
                <a:hlinkClick r:id="rId4"/>
              </a:rPr>
              <a:t>- Collider to study the  Higgs Boson,”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arXiv:1208.0504</a:t>
            </a:r>
            <a:r>
              <a:rPr lang="en-US" sz="2000" dirty="0">
                <a:solidFill>
                  <a:prstClr val="black"/>
                </a:solidFill>
              </a:rPr>
              <a:t>, submitted to ESPG Krakow</a:t>
            </a:r>
          </a:p>
          <a:p>
            <a:r>
              <a:rPr lang="en-US" sz="2000" dirty="0">
                <a:solidFill>
                  <a:prstClr val="black"/>
                </a:solidFill>
              </a:rPr>
              <a:t>P. </a:t>
            </a:r>
            <a:r>
              <a:rPr lang="en-US" sz="2000" dirty="0" err="1">
                <a:solidFill>
                  <a:prstClr val="black"/>
                </a:solidFill>
              </a:rPr>
              <a:t>Azzi</a:t>
            </a:r>
            <a:r>
              <a:rPr lang="en-US" sz="2000" dirty="0">
                <a:solidFill>
                  <a:prstClr val="black"/>
                </a:solidFill>
              </a:rPr>
              <a:t> et al, </a:t>
            </a:r>
            <a:r>
              <a:rPr lang="en-US" sz="2000" i="1" dirty="0">
                <a:solidFill>
                  <a:prstClr val="black"/>
                </a:solidFill>
                <a:hlinkClick r:id="rId5"/>
              </a:rPr>
              <a:t>“Prospective Studies for LEP3 with the CMS Detector,” </a:t>
            </a:r>
            <a:endParaRPr lang="en-US" sz="2000" i="1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arXiv:1208.1662 </a:t>
            </a:r>
            <a:r>
              <a:rPr lang="en-US" sz="2000" dirty="0">
                <a:solidFill>
                  <a:prstClr val="black"/>
                </a:solidFill>
              </a:rPr>
              <a:t>(2012), submitted to ESPG Krakow</a:t>
            </a:r>
          </a:p>
          <a:p>
            <a:r>
              <a:rPr lang="en-US" sz="2000" b="1" dirty="0">
                <a:solidFill>
                  <a:prstClr val="black"/>
                </a:solidFill>
                <a:hlinkClick r:id="rId6"/>
              </a:rPr>
              <a:t>2</a:t>
            </a:r>
            <a:r>
              <a:rPr lang="en-US" sz="2000" b="1" baseline="30000" dirty="0">
                <a:solidFill>
                  <a:prstClr val="black"/>
                </a:solidFill>
                <a:hlinkClick r:id="rId6"/>
              </a:rPr>
              <a:t>nd</a:t>
            </a:r>
            <a:r>
              <a:rPr lang="en-US" sz="2000" b="1" dirty="0">
                <a:solidFill>
                  <a:prstClr val="black"/>
                </a:solidFill>
                <a:hlinkClick r:id="rId6"/>
              </a:rPr>
              <a:t> EuCARD LEP3 workshop</a:t>
            </a:r>
            <a:r>
              <a:rPr lang="en-US" sz="2000" b="1" dirty="0">
                <a:solidFill>
                  <a:prstClr val="black"/>
                </a:solidFill>
              </a:rPr>
              <a:t>, CERN, 23 October 2012</a:t>
            </a:r>
          </a:p>
          <a:p>
            <a:r>
              <a:rPr lang="en-US" sz="2000" dirty="0">
                <a:solidFill>
                  <a:prstClr val="black"/>
                </a:solidFill>
              </a:rPr>
              <a:t>P. Janot, </a:t>
            </a:r>
            <a:r>
              <a:rPr lang="en-US" sz="2000" dirty="0">
                <a:solidFill>
                  <a:prstClr val="black"/>
                </a:solidFill>
                <a:hlinkClick r:id="rId7"/>
              </a:rPr>
              <a:t>“</a:t>
            </a:r>
            <a:r>
              <a:rPr lang="pt-BR" sz="2000" i="1" dirty="0">
                <a:solidFill>
                  <a:prstClr val="black"/>
                </a:solidFill>
                <a:hlinkClick r:id="rId7"/>
              </a:rPr>
              <a:t>A circular e</a:t>
            </a:r>
            <a:r>
              <a:rPr lang="pt-BR" sz="2000" i="1" baseline="30000" dirty="0">
                <a:solidFill>
                  <a:prstClr val="black"/>
                </a:solidFill>
                <a:hlinkClick r:id="rId7"/>
              </a:rPr>
              <a:t>+</a:t>
            </a:r>
            <a:r>
              <a:rPr lang="pt-BR" sz="2000" i="1" dirty="0">
                <a:solidFill>
                  <a:prstClr val="black"/>
                </a:solidFill>
                <a:hlinkClick r:id="rId7"/>
              </a:rPr>
              <a:t>e</a:t>
            </a:r>
            <a:r>
              <a:rPr lang="pt-BR" sz="2000" i="1" baseline="30000" dirty="0">
                <a:solidFill>
                  <a:prstClr val="black"/>
                </a:solidFill>
                <a:hlinkClick r:id="rId7"/>
              </a:rPr>
              <a:t>-</a:t>
            </a:r>
            <a:r>
              <a:rPr lang="pt-BR" sz="2000" i="1" dirty="0">
                <a:solidFill>
                  <a:prstClr val="black"/>
                </a:solidFill>
                <a:hlinkClick r:id="rId7"/>
              </a:rPr>
              <a:t> collider to study H(125),”</a:t>
            </a:r>
            <a:r>
              <a:rPr lang="pt-BR" sz="2000" i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PH Seminar, CERN, 30 October 2012</a:t>
            </a:r>
          </a:p>
          <a:p>
            <a:r>
              <a:rPr lang="en-US" sz="2000" b="1" dirty="0">
                <a:solidFill>
                  <a:prstClr val="black"/>
                </a:solidFill>
                <a:hlinkClick r:id="rId8"/>
              </a:rPr>
              <a:t>ICFA Higgs Factory Workshop:  Linear </a:t>
            </a:r>
            <a:r>
              <a:rPr lang="en-US" sz="2000" b="1" dirty="0" err="1">
                <a:solidFill>
                  <a:prstClr val="black"/>
                </a:solidFill>
                <a:hlinkClick r:id="rId8"/>
              </a:rPr>
              <a:t>vs</a:t>
            </a:r>
            <a:r>
              <a:rPr lang="en-US" sz="2000" b="1" dirty="0">
                <a:solidFill>
                  <a:prstClr val="black"/>
                </a:solidFill>
                <a:hlinkClick r:id="rId8"/>
              </a:rPr>
              <a:t> Circular, </a:t>
            </a:r>
            <a:r>
              <a:rPr lang="en-US" sz="2000" b="1" dirty="0">
                <a:solidFill>
                  <a:prstClr val="black"/>
                </a:solidFill>
              </a:rPr>
              <a:t>FNAL, 14-16 Nov. ’12</a:t>
            </a:r>
          </a:p>
          <a:p>
            <a:r>
              <a:rPr lang="en-US" sz="2000" dirty="0">
                <a:solidFill>
                  <a:prstClr val="black"/>
                </a:solidFill>
              </a:rPr>
              <a:t>A. Blondel, F. Zimmermann, </a:t>
            </a:r>
            <a:r>
              <a:rPr lang="en-US" sz="2000" i="1" dirty="0">
                <a:solidFill>
                  <a:prstClr val="black"/>
                </a:solidFill>
                <a:hlinkClick r:id="rId9"/>
              </a:rPr>
              <a:t>“Future possibilities for precise studies of the X(125) </a:t>
            </a:r>
            <a:r>
              <a:rPr lang="en-US" sz="2000" i="1" dirty="0">
                <a:solidFill>
                  <a:prstClr val="black"/>
                </a:solidFill>
              </a:rPr>
              <a:t>	</a:t>
            </a:r>
            <a:r>
              <a:rPr lang="en-US" sz="2000" i="1" dirty="0">
                <a:solidFill>
                  <a:prstClr val="black"/>
                </a:solidFill>
                <a:hlinkClick r:id="rId9"/>
              </a:rPr>
              <a:t>Higgs candidate,” </a:t>
            </a:r>
            <a:r>
              <a:rPr lang="en-US" sz="2000" dirty="0">
                <a:solidFill>
                  <a:prstClr val="black"/>
                </a:solidFill>
              </a:rPr>
              <a:t>CERN Colloquium, 22 Nov. 2012</a:t>
            </a:r>
          </a:p>
          <a:p>
            <a:r>
              <a:rPr lang="en-US" sz="2000" b="1" dirty="0">
                <a:solidFill>
                  <a:prstClr val="black"/>
                </a:solidFill>
                <a:hlinkClick r:id="rId10"/>
              </a:rPr>
              <a:t>3</a:t>
            </a:r>
            <a:r>
              <a:rPr lang="en-US" sz="2000" b="1" baseline="30000" dirty="0">
                <a:solidFill>
                  <a:prstClr val="black"/>
                </a:solidFill>
                <a:hlinkClick r:id="rId10"/>
              </a:rPr>
              <a:t>rd</a:t>
            </a:r>
            <a:r>
              <a:rPr lang="en-US" sz="2000" b="1" dirty="0">
                <a:solidFill>
                  <a:prstClr val="black"/>
                </a:solidFill>
                <a:hlinkClick r:id="rId10"/>
              </a:rPr>
              <a:t> TLEP3 Day</a:t>
            </a:r>
            <a:r>
              <a:rPr lang="en-US" sz="2000" b="1" dirty="0">
                <a:solidFill>
                  <a:prstClr val="black"/>
                </a:solidFill>
              </a:rPr>
              <a:t>, CERN, 10 January 2013</a:t>
            </a:r>
          </a:p>
          <a:p>
            <a:r>
              <a:rPr lang="en-US" sz="2000" b="1" dirty="0">
                <a:hlinkClick r:id="rId11"/>
              </a:rPr>
              <a:t>4</a:t>
            </a:r>
            <a:r>
              <a:rPr lang="en-US" sz="2000" b="1" baseline="30000" dirty="0">
                <a:hlinkClick r:id="rId11"/>
              </a:rPr>
              <a:t>th</a:t>
            </a:r>
            <a:r>
              <a:rPr lang="en-US" sz="2000" b="1" dirty="0">
                <a:hlinkClick r:id="rId11"/>
              </a:rPr>
              <a:t> TLEP </a:t>
            </a:r>
            <a:r>
              <a:rPr lang="en-US" sz="2000" b="1" dirty="0" smtClean="0">
                <a:hlinkClick r:id="rId11"/>
              </a:rPr>
              <a:t>workshop</a:t>
            </a:r>
            <a:r>
              <a:rPr lang="en-US" sz="2000" b="1" dirty="0"/>
              <a:t>,  CERN, 4-5 April </a:t>
            </a:r>
            <a:r>
              <a:rPr lang="en-US" sz="2000" b="1" dirty="0" smtClean="0"/>
              <a:t>2013</a:t>
            </a:r>
          </a:p>
          <a:p>
            <a:r>
              <a:rPr lang="en-US" sz="2000" b="1" dirty="0" smtClean="0">
                <a:hlinkClick r:id="rId12"/>
              </a:rPr>
              <a:t>5</a:t>
            </a:r>
            <a:r>
              <a:rPr lang="en-US" sz="2000" b="1" baseline="30000" dirty="0" smtClean="0">
                <a:hlinkClick r:id="rId12"/>
              </a:rPr>
              <a:t>th</a:t>
            </a:r>
            <a:r>
              <a:rPr lang="en-US" sz="2000" b="1" dirty="0" smtClean="0">
                <a:hlinkClick r:id="rId12"/>
              </a:rPr>
              <a:t> </a:t>
            </a:r>
            <a:r>
              <a:rPr lang="en-US" sz="2000" b="1" dirty="0">
                <a:hlinkClick r:id="rId12"/>
              </a:rPr>
              <a:t>TLEP </a:t>
            </a:r>
            <a:r>
              <a:rPr lang="en-US" sz="2000" b="1" dirty="0" smtClean="0">
                <a:hlinkClick r:id="rId12"/>
              </a:rPr>
              <a:t>workshop</a:t>
            </a:r>
            <a:r>
              <a:rPr lang="en-US" sz="2000" b="1" dirty="0"/>
              <a:t>, 25-26 </a:t>
            </a:r>
            <a:r>
              <a:rPr lang="en-US" sz="2000" b="1" dirty="0" smtClean="0"/>
              <a:t>July 2013, </a:t>
            </a:r>
            <a:r>
              <a:rPr lang="en-US" sz="2000" b="1" dirty="0" err="1" smtClean="0"/>
              <a:t>Fermilab</a:t>
            </a:r>
            <a:endParaRPr lang="en-US" sz="2000" b="1" dirty="0" smtClean="0"/>
          </a:p>
          <a:p>
            <a:r>
              <a:rPr lang="en-US" sz="2000" b="1" dirty="0" smtClean="0">
                <a:hlinkClick r:id="rId13"/>
              </a:rPr>
              <a:t>6</a:t>
            </a:r>
            <a:r>
              <a:rPr lang="en-US" sz="2000" b="1" baseline="30000" dirty="0" smtClean="0">
                <a:hlinkClick r:id="rId13"/>
              </a:rPr>
              <a:t>th</a:t>
            </a:r>
            <a:r>
              <a:rPr lang="en-US" sz="2000" b="1" dirty="0" smtClean="0">
                <a:hlinkClick r:id="rId13"/>
              </a:rPr>
              <a:t> TLEP workshop</a:t>
            </a:r>
            <a:r>
              <a:rPr lang="en-US" sz="2000" b="1" dirty="0" smtClean="0"/>
              <a:t>, CERN,  16-18 October 2013, CERN</a:t>
            </a:r>
            <a:endParaRPr lang="en-GB" sz="2000" b="1" dirty="0"/>
          </a:p>
        </p:txBody>
      </p:sp>
      <p:sp>
        <p:nvSpPr>
          <p:cNvPr id="6" name="Oval 5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European Strategy Update 2013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957699" y="1412776"/>
            <a:ext cx="723741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84200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F0F0F0"/>
                </a:solidFill>
                <a:ea typeface="ＭＳ Ｐゴシック" charset="0"/>
              </a:rPr>
              <a:t>“CERN should undertake </a:t>
            </a:r>
            <a:r>
              <a:rPr lang="en-US" sz="4400" i="1" dirty="0">
                <a:solidFill>
                  <a:srgbClr val="FAF032"/>
                </a:solidFill>
                <a:ea typeface="ＭＳ Ｐゴシック" charset="0"/>
              </a:rPr>
              <a:t>design </a:t>
            </a:r>
            <a:r>
              <a:rPr lang="en-US" sz="4000" i="1" dirty="0">
                <a:solidFill>
                  <a:srgbClr val="FAF032"/>
                </a:solidFill>
                <a:ea typeface="ＭＳ Ｐゴシック" charset="0"/>
              </a:rPr>
              <a:t>studies</a:t>
            </a:r>
            <a:r>
              <a:rPr lang="en-US" sz="4000" i="1" dirty="0">
                <a:solidFill>
                  <a:srgbClr val="F0F0F0"/>
                </a:solidFill>
                <a:ea typeface="ＭＳ Ｐゴシック" charset="0"/>
              </a:rPr>
              <a:t> </a:t>
            </a:r>
            <a:r>
              <a:rPr lang="en-US" sz="3200" i="1" dirty="0">
                <a:solidFill>
                  <a:srgbClr val="F0F0F0"/>
                </a:solidFill>
                <a:ea typeface="ＭＳ Ｐゴシック" charset="0"/>
              </a:rPr>
              <a:t>for accelerator projects in a </a:t>
            </a:r>
            <a:r>
              <a:rPr lang="en-US" sz="4400" i="1" dirty="0">
                <a:solidFill>
                  <a:srgbClr val="FAF032"/>
                </a:solidFill>
                <a:ea typeface="ＭＳ Ｐゴシック" charset="0"/>
              </a:rPr>
              <a:t>global </a:t>
            </a:r>
            <a:r>
              <a:rPr lang="en-US" sz="4000" i="1" dirty="0">
                <a:solidFill>
                  <a:srgbClr val="FAF032"/>
                </a:solidFill>
                <a:ea typeface="ＭＳ Ｐゴシック" charset="0"/>
              </a:rPr>
              <a:t>context</a:t>
            </a:r>
            <a:r>
              <a:rPr lang="en-US" sz="3200" i="1" dirty="0">
                <a:solidFill>
                  <a:srgbClr val="F0F0F0"/>
                </a:solidFill>
                <a:ea typeface="ＭＳ Ｐゴシック" charset="0"/>
              </a:rPr>
              <a:t>, with emphasis on proton-proton and electron</a:t>
            </a:r>
            <a:r>
              <a:rPr lang="en-US" sz="3200" i="1" dirty="0" smtClean="0">
                <a:solidFill>
                  <a:srgbClr val="F0F0F0"/>
                </a:solidFill>
                <a:ea typeface="ＭＳ Ｐゴシック" charset="0"/>
              </a:rPr>
              <a:t>-positron </a:t>
            </a:r>
            <a:r>
              <a:rPr lang="en-US" sz="4400" i="1" dirty="0">
                <a:solidFill>
                  <a:srgbClr val="FAF032"/>
                </a:solidFill>
                <a:ea typeface="ＭＳ Ｐゴシック" charset="0"/>
              </a:rPr>
              <a:t>high-energy frontier </a:t>
            </a:r>
            <a:r>
              <a:rPr lang="en-US" sz="3200" i="1" dirty="0">
                <a:solidFill>
                  <a:srgbClr val="F0F0F0"/>
                </a:solidFill>
                <a:ea typeface="ＭＳ Ｐゴシック" charset="0"/>
              </a:rPr>
              <a:t>machines.”</a:t>
            </a:r>
          </a:p>
          <a:p>
            <a:pPr algn="just" defTabSz="584200" fontAlgn="base">
              <a:spcBef>
                <a:spcPct val="0"/>
              </a:spcBef>
              <a:spcAft>
                <a:spcPct val="0"/>
              </a:spcAft>
            </a:pPr>
            <a:endParaRPr lang="en-US" sz="3200" i="1" dirty="0">
              <a:solidFill>
                <a:srgbClr val="F0F0F0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368" y="6000047"/>
            <a:ext cx="7293328" cy="646331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600" kern="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GB" sz="3600" kern="0" dirty="0" smtClean="0">
                <a:solidFill>
                  <a:prstClr val="black"/>
                </a:solidFill>
                <a:latin typeface="Calibri"/>
              </a:rPr>
              <a:t>trategy adopted by </a:t>
            </a:r>
            <a:r>
              <a:rPr lang="en-GB" sz="3600" kern="0" dirty="0">
                <a:solidFill>
                  <a:prstClr val="black"/>
                </a:solidFill>
                <a:latin typeface="Calibri"/>
              </a:rPr>
              <a:t>the CERN </a:t>
            </a:r>
            <a:r>
              <a:rPr lang="en-GB" sz="3600" kern="0" dirty="0" smtClean="0">
                <a:solidFill>
                  <a:prstClr val="black"/>
                </a:solidFill>
                <a:latin typeface="Calibri"/>
              </a:rPr>
              <a:t>Council</a:t>
            </a:r>
            <a:endParaRPr lang="en-GB" sz="36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1019" y="5378798"/>
            <a:ext cx="7110025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2400" u="sng" dirty="0" smtClean="0">
                <a:solidFill>
                  <a:srgbClr val="000000"/>
                </a:solidFill>
                <a:latin typeface="Calibri"/>
                <a:hlinkClick r:id="rId3"/>
              </a:rPr>
              <a:t>http://cds.cern.ch/record/1567258/files/esc-e-106.pdf</a:t>
            </a:r>
            <a:endParaRPr lang="fr-FR" sz="2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881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kern="0" dirty="0">
                <a:solidFill>
                  <a:srgbClr val="FFFF00"/>
                </a:solidFill>
                <a:effectLst/>
                <a:latin typeface="Arial"/>
                <a:cs typeface="Calibri" pitchFamily="34" charset="0"/>
              </a:rPr>
              <a:t>Future Circular Collider Study - SCOPE 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>
                <a:solidFill>
                  <a:srgbClr val="FFFF00"/>
                </a:solidFill>
                <a:effectLst/>
                <a:latin typeface="Arial"/>
                <a:cs typeface="Calibri" pitchFamily="34" charset="0"/>
              </a:rPr>
              <a:t>CDR and cost review for the next ESU (2018)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48" y="1400039"/>
            <a:ext cx="4938344" cy="4947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668" y="1348245"/>
            <a:ext cx="4147504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842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Forming an international collaboration to study: </a:t>
            </a:r>
          </a:p>
          <a:p>
            <a:pPr marL="342900" indent="-342900" defTabSz="5842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i="1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pp</a:t>
            </a:r>
            <a:r>
              <a:rPr lang="en-US" sz="2400" b="1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-collider (</a:t>
            </a:r>
            <a:r>
              <a:rPr lang="en-US" sz="2400" b="1" i="1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FCC-</a:t>
            </a:r>
            <a:r>
              <a:rPr lang="en-US" sz="2400" b="1" i="1" kern="0" dirty="0" err="1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hh</a:t>
            </a:r>
            <a:r>
              <a:rPr lang="en-US" sz="2400" b="1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)       </a:t>
            </a:r>
            <a:r>
              <a:rPr lang="en-US" sz="2400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2400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defining infrastructure requirements </a:t>
            </a:r>
          </a:p>
          <a:p>
            <a:pPr marL="342900" indent="-342900" defTabSz="5842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000" b="1" i="1" kern="0" dirty="0">
              <a:solidFill>
                <a:srgbClr val="F0F0F0"/>
              </a:solidFill>
              <a:ea typeface="ＭＳ Ｐゴシック" charset="0"/>
              <a:cs typeface="Calibri" pitchFamily="34" charset="0"/>
            </a:endParaRPr>
          </a:p>
          <a:p>
            <a:pPr marL="342900" indent="-342900" defTabSz="5842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0" b="1" i="1" kern="0" dirty="0">
              <a:solidFill>
                <a:srgbClr val="F0F0F0"/>
              </a:solidFill>
              <a:ea typeface="ＭＳ Ｐゴシック" charset="0"/>
              <a:cs typeface="Calibri" pitchFamily="34" charset="0"/>
            </a:endParaRPr>
          </a:p>
          <a:p>
            <a:pPr marL="342900" indent="-342900" defTabSz="5842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80-100 km infrastructure </a:t>
            </a:r>
            <a:r>
              <a:rPr lang="en-US" sz="2400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in Geneva area</a:t>
            </a:r>
          </a:p>
          <a:p>
            <a:pPr marL="342900" indent="-342900" defTabSz="5842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i="1" kern="0" dirty="0" err="1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e</a:t>
            </a:r>
            <a:r>
              <a:rPr lang="en-US" sz="2400" b="1" kern="0" baseline="30000" dirty="0" err="1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+</a:t>
            </a:r>
            <a:r>
              <a:rPr lang="en-US" sz="2400" b="1" i="1" kern="0" dirty="0" err="1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e</a:t>
            </a:r>
            <a:r>
              <a:rPr lang="en-US" sz="2400" b="1" kern="0" baseline="3000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-</a:t>
            </a:r>
            <a:r>
              <a:rPr lang="en-US" sz="2400" b="1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 collider (</a:t>
            </a:r>
            <a:r>
              <a:rPr lang="en-US" sz="2400" b="1" i="1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FCC-</a:t>
            </a:r>
            <a:r>
              <a:rPr lang="en-US" sz="2400" b="1" i="1" kern="0" dirty="0" err="1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ee</a:t>
            </a:r>
            <a:r>
              <a:rPr lang="en-US" sz="2400" b="1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) </a:t>
            </a:r>
            <a:r>
              <a:rPr lang="en-US" sz="2400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as potential intermediate step</a:t>
            </a:r>
          </a:p>
          <a:p>
            <a:pPr marL="342900" indent="-342900" defTabSz="5842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i="1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p-e</a:t>
            </a:r>
            <a:r>
              <a:rPr lang="en-US" sz="2400" b="1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 (</a:t>
            </a:r>
            <a:r>
              <a:rPr lang="en-US" sz="2400" b="1" i="1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FCC-he</a:t>
            </a:r>
            <a:r>
              <a:rPr lang="en-US" sz="2400" b="1" kern="0" dirty="0">
                <a:solidFill>
                  <a:srgbClr val="F0F0F0"/>
                </a:solidFill>
                <a:ea typeface="ＭＳ Ｐゴシック" charset="0"/>
                <a:cs typeface="Calibri" pitchFamily="34" charset="0"/>
              </a:rPr>
              <a:t>)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640" y="3399416"/>
            <a:ext cx="3833552" cy="707886"/>
          </a:xfrm>
          <a:prstGeom prst="rect">
            <a:avLst/>
          </a:prstGeom>
          <a:noFill/>
          <a:ln w="19050" cap="flat" cmpd="sng" algn="ctr">
            <a:solidFill>
              <a:srgbClr val="B2B2B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CH" sz="2000" b="1" kern="0" dirty="0">
                <a:solidFill>
                  <a:srgbClr val="FFFF00"/>
                </a:solidFill>
                <a:ea typeface="ＭＳ Ｐゴシック" charset="0"/>
              </a:rPr>
              <a:t>~16 T </a:t>
            </a:r>
            <a:r>
              <a:rPr lang="fr-CH" sz="2000" b="1" kern="0" dirty="0">
                <a:solidFill>
                  <a:srgbClr val="FFFF00"/>
                </a:solidFill>
                <a:ea typeface="ＭＳ Ｐゴシック" charset="0"/>
                <a:sym typeface="Symbol"/>
              </a:rPr>
              <a:t> 100 </a:t>
            </a:r>
            <a:r>
              <a:rPr lang="fr-CH" sz="2000" b="1" kern="0" dirty="0" err="1">
                <a:solidFill>
                  <a:srgbClr val="FFFF00"/>
                </a:solidFill>
                <a:ea typeface="ＭＳ Ｐゴシック" charset="0"/>
                <a:sym typeface="Symbol"/>
              </a:rPr>
              <a:t>TeV</a:t>
            </a:r>
            <a:r>
              <a:rPr lang="fr-CH" sz="2000" b="1" kern="0" dirty="0">
                <a:solidFill>
                  <a:srgbClr val="FFFF00"/>
                </a:solidFill>
                <a:ea typeface="ＭＳ Ｐゴシック" charset="0"/>
                <a:sym typeface="Symbol"/>
              </a:rPr>
              <a:t> </a:t>
            </a:r>
            <a:r>
              <a:rPr lang="fr-CH" sz="2000" b="1" i="1" kern="0" dirty="0">
                <a:solidFill>
                  <a:srgbClr val="FFFF00"/>
                </a:solidFill>
                <a:ea typeface="ＭＳ Ｐゴシック" charset="0"/>
                <a:sym typeface="Symbol"/>
              </a:rPr>
              <a:t>pp</a:t>
            </a:r>
            <a:r>
              <a:rPr lang="fr-CH" sz="2000" b="1" kern="0" dirty="0">
                <a:solidFill>
                  <a:srgbClr val="FFFF00"/>
                </a:solidFill>
                <a:ea typeface="ＭＳ Ｐゴシック" charset="0"/>
                <a:sym typeface="Symbol"/>
              </a:rPr>
              <a:t> in 100 km</a:t>
            </a:r>
          </a:p>
          <a:p>
            <a:pPr>
              <a:defRPr/>
            </a:pPr>
            <a:r>
              <a:rPr lang="fr-CH" sz="2000" b="1" kern="0" dirty="0">
                <a:solidFill>
                  <a:srgbClr val="FFFF00"/>
                </a:solidFill>
                <a:ea typeface="ＭＳ Ｐゴシック" charset="0"/>
                <a:sym typeface="Symbol"/>
              </a:rPr>
              <a:t>~20 T  100 </a:t>
            </a:r>
            <a:r>
              <a:rPr lang="fr-CH" sz="2000" b="1" kern="0" dirty="0" err="1">
                <a:solidFill>
                  <a:srgbClr val="FFFF00"/>
                </a:solidFill>
                <a:ea typeface="ＭＳ Ｐゴシック" charset="0"/>
                <a:sym typeface="Symbol"/>
              </a:rPr>
              <a:t>TeV</a:t>
            </a:r>
            <a:r>
              <a:rPr lang="fr-CH" sz="2000" b="1" kern="0" dirty="0">
                <a:solidFill>
                  <a:srgbClr val="FFFF00"/>
                </a:solidFill>
                <a:ea typeface="ＭＳ Ｐゴシック" charset="0"/>
                <a:sym typeface="Symbol"/>
              </a:rPr>
              <a:t> </a:t>
            </a:r>
            <a:r>
              <a:rPr lang="fr-CH" sz="2000" b="1" i="1" kern="0" dirty="0">
                <a:solidFill>
                  <a:srgbClr val="FFFF00"/>
                </a:solidFill>
                <a:ea typeface="ＭＳ Ｐゴシック" charset="0"/>
                <a:sym typeface="Symbol"/>
              </a:rPr>
              <a:t>pp</a:t>
            </a:r>
            <a:r>
              <a:rPr lang="fr-CH" sz="2000" b="1" kern="0" dirty="0">
                <a:solidFill>
                  <a:srgbClr val="FFFF00"/>
                </a:solidFill>
                <a:ea typeface="ＭＳ Ｐゴシック" charset="0"/>
                <a:sym typeface="Symbol"/>
              </a:rPr>
              <a:t> in 80 km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170431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M. Benedikt</a:t>
            </a:r>
          </a:p>
        </p:txBody>
      </p:sp>
    </p:spTree>
    <p:extLst>
      <p:ext uri="{BB962C8B-B14F-4D97-AF65-F5344CB8AC3E}">
        <p14:creationId xmlns:p14="http://schemas.microsoft.com/office/powerpoint/2010/main" val="2987600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" y="-1"/>
            <a:ext cx="4636760" cy="6181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38107" y="6181678"/>
            <a:ext cx="4281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GB" sz="2000" b="1" dirty="0" smtClean="0">
                <a:solidFill>
                  <a:prstClr val="black"/>
                </a:solidFill>
                <a:hlinkClick r:id="rId4"/>
              </a:rPr>
              <a:t>indico.cern.ch/e/fcc-kickoff</a:t>
            </a:r>
            <a:endParaRPr lang="en-GB" sz="2000" b="1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prstClr val="black"/>
                </a:solidFill>
                <a:hlinkClick r:id="rId5"/>
              </a:rPr>
              <a:t>http://cern.ch/fcc</a:t>
            </a:r>
            <a:endParaRPr lang="en-GB" sz="2000" b="1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678280" y="1250657"/>
            <a:ext cx="45022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C377B"/>
                </a:solidFill>
              </a:rPr>
              <a:t>FCC Kick-off Meeting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C377B"/>
                </a:solidFill>
              </a:rPr>
              <a:t>University of Geneva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CC"/>
                </a:solidFill>
              </a:rPr>
              <a:t>12-15 </a:t>
            </a:r>
            <a:r>
              <a:rPr lang="en-GB" sz="2400" b="1" dirty="0" smtClean="0">
                <a:solidFill>
                  <a:srgbClr val="0000CC"/>
                </a:solidFill>
              </a:rPr>
              <a:t>February 2014</a:t>
            </a:r>
            <a:endParaRPr lang="en-GB" sz="2400" b="1" dirty="0">
              <a:solidFill>
                <a:srgbClr val="0000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95" y="92962"/>
            <a:ext cx="2711202" cy="113385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00" y="3119908"/>
            <a:ext cx="4582500" cy="3740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4784" y="2473577"/>
            <a:ext cx="350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&gt;340 participants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7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99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99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99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99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NI Week 2012_Keynote template 2">
  <a:themeElements>
    <a:clrScheme name="NIWeek 2012">
      <a:dk1>
        <a:srgbClr val="092A55"/>
      </a:dk1>
      <a:lt1>
        <a:srgbClr val="F0F0F0"/>
      </a:lt1>
      <a:dk2>
        <a:srgbClr val="0067A3"/>
      </a:dk2>
      <a:lt2>
        <a:srgbClr val="FAF032"/>
      </a:lt2>
      <a:accent1>
        <a:srgbClr val="32AEBB"/>
      </a:accent1>
      <a:accent2>
        <a:srgbClr val="8AB442"/>
      </a:accent2>
      <a:accent3>
        <a:srgbClr val="E0A92C"/>
      </a:accent3>
      <a:accent4>
        <a:srgbClr val="CB6244"/>
      </a:accent4>
      <a:accent5>
        <a:srgbClr val="2C578E"/>
      </a:accent5>
      <a:accent6>
        <a:srgbClr val="A26B2D"/>
      </a:accent6>
      <a:hlink>
        <a:srgbClr val="8E5287"/>
      </a:hlink>
      <a:folHlink>
        <a:srgbClr val="5C33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75000"/>
            <a:alpha val="39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  <a:effectLst>
              <a:outerShdw blurRad="25400" dist="25400" dir="2700000" algn="tl" rotWithShape="0">
                <a:schemeClr val="tx2">
                  <a:lumMod val="75000"/>
                  <a:alpha val="45000"/>
                </a:schemeClr>
              </a:outerShdw>
            </a:effectLst>
            <a:latin typeface="Univers LT Std 45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_NI Week 2012_Keynote template 2">
  <a:themeElements>
    <a:clrScheme name="NIWeek 2012">
      <a:dk1>
        <a:srgbClr val="092A55"/>
      </a:dk1>
      <a:lt1>
        <a:srgbClr val="F0F0F0"/>
      </a:lt1>
      <a:dk2>
        <a:srgbClr val="0067A3"/>
      </a:dk2>
      <a:lt2>
        <a:srgbClr val="FAF032"/>
      </a:lt2>
      <a:accent1>
        <a:srgbClr val="32AEBB"/>
      </a:accent1>
      <a:accent2>
        <a:srgbClr val="8AB442"/>
      </a:accent2>
      <a:accent3>
        <a:srgbClr val="E0A92C"/>
      </a:accent3>
      <a:accent4>
        <a:srgbClr val="CB6244"/>
      </a:accent4>
      <a:accent5>
        <a:srgbClr val="2C578E"/>
      </a:accent5>
      <a:accent6>
        <a:srgbClr val="A26B2D"/>
      </a:accent6>
      <a:hlink>
        <a:srgbClr val="8E5287"/>
      </a:hlink>
      <a:folHlink>
        <a:srgbClr val="5C33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75000"/>
            <a:alpha val="39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  <a:effectLst>
              <a:outerShdw blurRad="25400" dist="25400" dir="2700000" algn="tl" rotWithShape="0">
                <a:schemeClr val="tx2">
                  <a:lumMod val="75000"/>
                  <a:alpha val="45000"/>
                </a:schemeClr>
              </a:outerShdw>
            </a:effectLst>
            <a:latin typeface="Univers LT Std 45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NI Week 2012_Keynote template 2">
  <a:themeElements>
    <a:clrScheme name="NIWeek 2012">
      <a:dk1>
        <a:srgbClr val="092A55"/>
      </a:dk1>
      <a:lt1>
        <a:srgbClr val="F0F0F0"/>
      </a:lt1>
      <a:dk2>
        <a:srgbClr val="0067A3"/>
      </a:dk2>
      <a:lt2>
        <a:srgbClr val="FAF032"/>
      </a:lt2>
      <a:accent1>
        <a:srgbClr val="32AEBB"/>
      </a:accent1>
      <a:accent2>
        <a:srgbClr val="8AB442"/>
      </a:accent2>
      <a:accent3>
        <a:srgbClr val="E0A92C"/>
      </a:accent3>
      <a:accent4>
        <a:srgbClr val="CB6244"/>
      </a:accent4>
      <a:accent5>
        <a:srgbClr val="2C578E"/>
      </a:accent5>
      <a:accent6>
        <a:srgbClr val="A26B2D"/>
      </a:accent6>
      <a:hlink>
        <a:srgbClr val="8E5287"/>
      </a:hlink>
      <a:folHlink>
        <a:srgbClr val="5C33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75000"/>
            <a:alpha val="39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  <a:effectLst>
              <a:outerShdw blurRad="25400" dist="25400" dir="2700000" algn="tl" rotWithShape="0">
                <a:schemeClr val="tx2">
                  <a:lumMod val="75000"/>
                  <a:alpha val="45000"/>
                </a:schemeClr>
              </a:outerShdw>
            </a:effectLst>
            <a:latin typeface="Univers LT Std 45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99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99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99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99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99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99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FC5643-CERN3027 - Scale of contributions</Template>
  <TotalTime>76869</TotalTime>
  <Words>3351</Words>
  <Application>Microsoft Office PowerPoint</Application>
  <PresentationFormat>On-screen Show (4:3)</PresentationFormat>
  <Paragraphs>845</Paragraphs>
  <Slides>45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82" baseType="lpstr">
      <vt:lpstr>Arial</vt:lpstr>
      <vt:lpstr>Univers LT Std 55</vt:lpstr>
      <vt:lpstr>Courier New</vt:lpstr>
      <vt:lpstr>Cambria</vt:lpstr>
      <vt:lpstr>Lucida Bright</vt:lpstr>
      <vt:lpstr>Verdana</vt:lpstr>
      <vt:lpstr>ＭＳ Ｐゴシック</vt:lpstr>
      <vt:lpstr>Gill Sans MT Condensed</vt:lpstr>
      <vt:lpstr>Times New Roman</vt:lpstr>
      <vt:lpstr>Symbol</vt:lpstr>
      <vt:lpstr>Comic Sans MS</vt:lpstr>
      <vt:lpstr>Cambria Math</vt:lpstr>
      <vt:lpstr>Calibri</vt:lpstr>
      <vt:lpstr>Wingdings</vt:lpstr>
      <vt:lpstr>Arial Black</vt:lpstr>
      <vt:lpstr>Univers LT Std 45 Light</vt:lpstr>
      <vt:lpstr>Constantia</vt:lpstr>
      <vt:lpstr>Times Roman</vt:lpstr>
      <vt:lpstr>2_FC5643-CERN3027 - Scale of contributions</vt:lpstr>
      <vt:lpstr>1_FC5643-CERN3027 - Scale of contributions</vt:lpstr>
      <vt:lpstr>Office Theme</vt:lpstr>
      <vt:lpstr>Theme1</vt:lpstr>
      <vt:lpstr>1_Theme1</vt:lpstr>
      <vt:lpstr>2_Theme1</vt:lpstr>
      <vt:lpstr>3_Theme1</vt:lpstr>
      <vt:lpstr>4_Theme1</vt:lpstr>
      <vt:lpstr>5_Theme1</vt:lpstr>
      <vt:lpstr>6_Theme1</vt:lpstr>
      <vt:lpstr>7_Theme1</vt:lpstr>
      <vt:lpstr>8_Theme1</vt:lpstr>
      <vt:lpstr>9_Theme1</vt:lpstr>
      <vt:lpstr>1_Office Theme</vt:lpstr>
      <vt:lpstr>NI Week 2012_Keynote template 2</vt:lpstr>
      <vt:lpstr>1_NI Week 2012_Keynote template 2</vt:lpstr>
      <vt:lpstr>3_Office Theme</vt:lpstr>
      <vt:lpstr>3_NI Week 2012_Keynote template 2</vt:lpstr>
      <vt:lpstr>Equation</vt:lpstr>
      <vt:lpstr>PowerPoint Presentation</vt:lpstr>
      <vt:lpstr>circular colliders &amp; storage rings</vt:lpstr>
      <vt:lpstr>PowerPoint Presentation</vt:lpstr>
      <vt:lpstr>LEP achievements</vt:lpstr>
      <vt:lpstr>an early proposal</vt:lpstr>
      <vt:lpstr> LEP3 &amp;TLEP studies 2011-2013</vt:lpstr>
      <vt:lpstr>PowerPoint Presentation</vt:lpstr>
      <vt:lpstr>PowerPoint Presentation</vt:lpstr>
      <vt:lpstr>PowerPoint Presentation</vt:lpstr>
      <vt:lpstr>FCC Structure</vt:lpstr>
      <vt:lpstr>PowerPoint Presentation</vt:lpstr>
      <vt:lpstr>PowerPoint Presentation</vt:lpstr>
      <vt:lpstr>physics requirements for FCC-hh</vt:lpstr>
      <vt:lpstr>PowerPoint Presentation</vt:lpstr>
      <vt:lpstr>physics requirements for FCC-ee</vt:lpstr>
      <vt:lpstr>PowerPoint Presentation</vt:lpstr>
      <vt:lpstr>PowerPoint Presentation</vt:lpstr>
      <vt:lpstr>layout: geology, FCC-hh, …</vt:lpstr>
      <vt:lpstr>layout &amp; optics at 120 &amp; 175 GeV</vt:lpstr>
      <vt:lpstr>optics 175 &amp; 120 → 80 &amp; 45.5 GeV</vt:lpstr>
      <vt:lpstr>SR power &amp; RF  voltage</vt:lpstr>
      <vt:lpstr>SC RF System</vt:lpstr>
      <vt:lpstr>PowerPoint Presentation</vt:lpstr>
      <vt:lpstr>shielding 100 MW SR at 175 GeV</vt:lpstr>
      <vt:lpstr>FCC-ee IR design #1</vt:lpstr>
      <vt:lpstr>FCC-ee IR design #2</vt:lpstr>
      <vt:lpstr>Machine Detector Interface</vt:lpstr>
      <vt:lpstr>              luminosity</vt:lpstr>
      <vt:lpstr>beam-beam parameter</vt:lpstr>
      <vt:lpstr>beamstrahlung</vt:lpstr>
      <vt:lpstr>beam-beam limits: 2 regimes</vt:lpstr>
      <vt:lpstr>beamstrahlung lifetime</vt:lpstr>
      <vt:lpstr>IR parameters</vt:lpstr>
      <vt:lpstr>b* evolution</vt:lpstr>
      <vt:lpstr>FCC-ee luminosity vs energy</vt:lpstr>
      <vt:lpstr>beam-beam performance checks</vt:lpstr>
      <vt:lpstr>SuperKEKB = FCC-ee demonstrator</vt:lpstr>
      <vt:lpstr>FCC-ee injection</vt:lpstr>
      <vt:lpstr>polarization</vt:lpstr>
      <vt:lpstr>polarization build up</vt:lpstr>
      <vt:lpstr>PowerPoint Presentation</vt:lpstr>
      <vt:lpstr>conclusions</vt:lpstr>
      <vt:lpstr>PowerPoint Presentation</vt:lpstr>
      <vt:lpstr>PowerPoint Presentation</vt:lpstr>
      <vt:lpstr>… surely great times ahead!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 presentation at 6th TLEP WS</dc:title>
  <dc:creator>Michael Benedikt</dc:creator>
  <cp:lastModifiedBy>Frank Zimmermann</cp:lastModifiedBy>
  <cp:revision>777</cp:revision>
  <cp:lastPrinted>2014-08-20T08:32:23Z</cp:lastPrinted>
  <dcterms:created xsi:type="dcterms:W3CDTF">2014-08-20T08:25:03Z</dcterms:created>
  <dcterms:modified xsi:type="dcterms:W3CDTF">2014-10-09T03:53:11Z</dcterms:modified>
</cp:coreProperties>
</file>