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359" r:id="rId3"/>
    <p:sldId id="348" r:id="rId4"/>
    <p:sldId id="337" r:id="rId5"/>
    <p:sldId id="338" r:id="rId6"/>
    <p:sldId id="352" r:id="rId7"/>
    <p:sldId id="353" r:id="rId8"/>
    <p:sldId id="340" r:id="rId9"/>
    <p:sldId id="339" r:id="rId10"/>
    <p:sldId id="341" r:id="rId11"/>
    <p:sldId id="355" r:id="rId12"/>
    <p:sldId id="358" r:id="rId13"/>
    <p:sldId id="357" r:id="rId14"/>
    <p:sldId id="360" r:id="rId15"/>
    <p:sldId id="361" r:id="rId16"/>
    <p:sldId id="362" r:id="rId17"/>
    <p:sldId id="351" r:id="rId18"/>
    <p:sldId id="386" r:id="rId19"/>
    <p:sldId id="383" r:id="rId20"/>
    <p:sldId id="363" r:id="rId21"/>
    <p:sldId id="374" r:id="rId22"/>
    <p:sldId id="354" r:id="rId23"/>
    <p:sldId id="379" r:id="rId24"/>
    <p:sldId id="384" r:id="rId25"/>
    <p:sldId id="385" r:id="rId26"/>
  </p:sldIdLst>
  <p:sldSz cx="9144000" cy="6858000" type="screen4x3"/>
  <p:notesSz cx="6797675" cy="9928225"/>
  <p:defaultTextStyle>
    <a:defPPr>
      <a:defRPr lang="ru-RU"/>
    </a:defPPr>
    <a:lvl1pPr algn="l" rtl="0" fontAlgn="base">
      <a:spcBef>
        <a:spcPct val="0"/>
      </a:spcBef>
      <a:spcAft>
        <a:spcPct val="0"/>
      </a:spcAft>
      <a:defRPr u="sng" kern="1200">
        <a:solidFill>
          <a:schemeClr val="tx1"/>
        </a:solidFill>
        <a:latin typeface="Arial" charset="0"/>
        <a:ea typeface="+mn-ea"/>
        <a:cs typeface="+mn-cs"/>
      </a:defRPr>
    </a:lvl1pPr>
    <a:lvl2pPr marL="457200" algn="l" rtl="0" fontAlgn="base">
      <a:spcBef>
        <a:spcPct val="0"/>
      </a:spcBef>
      <a:spcAft>
        <a:spcPct val="0"/>
      </a:spcAft>
      <a:defRPr u="sng" kern="1200">
        <a:solidFill>
          <a:schemeClr val="tx1"/>
        </a:solidFill>
        <a:latin typeface="Arial" charset="0"/>
        <a:ea typeface="+mn-ea"/>
        <a:cs typeface="+mn-cs"/>
      </a:defRPr>
    </a:lvl2pPr>
    <a:lvl3pPr marL="914400" algn="l" rtl="0" fontAlgn="base">
      <a:spcBef>
        <a:spcPct val="0"/>
      </a:spcBef>
      <a:spcAft>
        <a:spcPct val="0"/>
      </a:spcAft>
      <a:defRPr u="sng" kern="1200">
        <a:solidFill>
          <a:schemeClr val="tx1"/>
        </a:solidFill>
        <a:latin typeface="Arial" charset="0"/>
        <a:ea typeface="+mn-ea"/>
        <a:cs typeface="+mn-cs"/>
      </a:defRPr>
    </a:lvl3pPr>
    <a:lvl4pPr marL="1371600" algn="l" rtl="0" fontAlgn="base">
      <a:spcBef>
        <a:spcPct val="0"/>
      </a:spcBef>
      <a:spcAft>
        <a:spcPct val="0"/>
      </a:spcAft>
      <a:defRPr u="sng" kern="1200">
        <a:solidFill>
          <a:schemeClr val="tx1"/>
        </a:solidFill>
        <a:latin typeface="Arial" charset="0"/>
        <a:ea typeface="+mn-ea"/>
        <a:cs typeface="+mn-cs"/>
      </a:defRPr>
    </a:lvl4pPr>
    <a:lvl5pPr marL="1828800" algn="l" rtl="0" fontAlgn="base">
      <a:spcBef>
        <a:spcPct val="0"/>
      </a:spcBef>
      <a:spcAft>
        <a:spcPct val="0"/>
      </a:spcAft>
      <a:defRPr u="sng" kern="1200">
        <a:solidFill>
          <a:schemeClr val="tx1"/>
        </a:solidFill>
        <a:latin typeface="Arial" charset="0"/>
        <a:ea typeface="+mn-ea"/>
        <a:cs typeface="+mn-cs"/>
      </a:defRPr>
    </a:lvl5pPr>
    <a:lvl6pPr marL="2286000" algn="l" defTabSz="914400" rtl="0" eaLnBrk="1" latinLnBrk="0" hangingPunct="1">
      <a:defRPr u="sng" kern="1200">
        <a:solidFill>
          <a:schemeClr val="tx1"/>
        </a:solidFill>
        <a:latin typeface="Arial" charset="0"/>
        <a:ea typeface="+mn-ea"/>
        <a:cs typeface="+mn-cs"/>
      </a:defRPr>
    </a:lvl6pPr>
    <a:lvl7pPr marL="2743200" algn="l" defTabSz="914400" rtl="0" eaLnBrk="1" latinLnBrk="0" hangingPunct="1">
      <a:defRPr u="sng" kern="1200">
        <a:solidFill>
          <a:schemeClr val="tx1"/>
        </a:solidFill>
        <a:latin typeface="Arial" charset="0"/>
        <a:ea typeface="+mn-ea"/>
        <a:cs typeface="+mn-cs"/>
      </a:defRPr>
    </a:lvl7pPr>
    <a:lvl8pPr marL="3200400" algn="l" defTabSz="914400" rtl="0" eaLnBrk="1" latinLnBrk="0" hangingPunct="1">
      <a:defRPr u="sng" kern="1200">
        <a:solidFill>
          <a:schemeClr val="tx1"/>
        </a:solidFill>
        <a:latin typeface="Arial" charset="0"/>
        <a:ea typeface="+mn-ea"/>
        <a:cs typeface="+mn-cs"/>
      </a:defRPr>
    </a:lvl8pPr>
    <a:lvl9pPr marL="3657600" algn="l" defTabSz="914400" rtl="0" eaLnBrk="1" latinLnBrk="0" hangingPunct="1">
      <a:defRPr u="sng"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07C5"/>
    <a:srgbClr val="FDCCA3"/>
    <a:srgbClr val="FFFFCC"/>
    <a:srgbClr val="CCFFFF"/>
    <a:srgbClr val="22EAE5"/>
    <a:srgbClr val="FD637D"/>
    <a:srgbClr val="FF0000"/>
    <a:srgbClr val="CEDCAE"/>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16" autoAdjust="0"/>
    <p:restoredTop sz="98087" autoAdjust="0"/>
  </p:normalViewPr>
  <p:slideViewPr>
    <p:cSldViewPr>
      <p:cViewPr>
        <p:scale>
          <a:sx n="66" d="100"/>
          <a:sy n="66" d="100"/>
        </p:scale>
        <p:origin x="-1266" y="-366"/>
      </p:cViewPr>
      <p:guideLst>
        <p:guide orient="horz" pos="2160"/>
        <p:guide pos="5647"/>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5" Type="http://schemas.openxmlformats.org/officeDocument/2006/relationships/image" Target="../media/image11.wmf"/><Relationship Id="rId4"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20" tIns="45712" rIns="91420" bIns="45712" rtlCol="0"/>
          <a:lstStyle>
            <a:lvl1pPr algn="l" fontAlgn="auto">
              <a:spcBef>
                <a:spcPts val="0"/>
              </a:spcBef>
              <a:spcAft>
                <a:spcPts val="0"/>
              </a:spcAft>
              <a:defRPr sz="1200" u="none">
                <a:latin typeface="+mn-lt"/>
              </a:defRPr>
            </a:lvl1pPr>
          </a:lstStyle>
          <a:p>
            <a:pPr>
              <a:defRPr/>
            </a:pPr>
            <a:endParaRPr lang="ru-RU"/>
          </a:p>
        </p:txBody>
      </p:sp>
      <p:sp>
        <p:nvSpPr>
          <p:cNvPr id="3" name="Дата 2"/>
          <p:cNvSpPr>
            <a:spLocks noGrp="1"/>
          </p:cNvSpPr>
          <p:nvPr>
            <p:ph type="dt" idx="1"/>
          </p:nvPr>
        </p:nvSpPr>
        <p:spPr>
          <a:xfrm>
            <a:off x="3849688" y="0"/>
            <a:ext cx="2946400" cy="496888"/>
          </a:xfrm>
          <a:prstGeom prst="rect">
            <a:avLst/>
          </a:prstGeom>
        </p:spPr>
        <p:txBody>
          <a:bodyPr vert="horz" lIns="91420" tIns="45712" rIns="91420" bIns="45712" rtlCol="0"/>
          <a:lstStyle>
            <a:lvl1pPr algn="r" fontAlgn="auto">
              <a:spcBef>
                <a:spcPts val="0"/>
              </a:spcBef>
              <a:spcAft>
                <a:spcPts val="0"/>
              </a:spcAft>
              <a:defRPr sz="1200" u="none">
                <a:latin typeface="+mn-lt"/>
              </a:defRPr>
            </a:lvl1pPr>
          </a:lstStyle>
          <a:p>
            <a:pPr>
              <a:defRPr/>
            </a:pPr>
            <a:fld id="{FC198FA9-D808-4928-BD07-C21EBD183A36}" type="datetimeFigureOut">
              <a:rPr lang="ru-RU"/>
              <a:pPr>
                <a:defRPr/>
              </a:pPr>
              <a:t>12.10.2014</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20" tIns="45712" rIns="91420" bIns="45712" rtlCol="0" anchor="ctr"/>
          <a:lstStyle/>
          <a:p>
            <a:pPr lvl="0"/>
            <a:endParaRPr lang="ru-RU" noProof="0"/>
          </a:p>
        </p:txBody>
      </p:sp>
      <p:sp>
        <p:nvSpPr>
          <p:cNvPr id="5" name="Заметки 4"/>
          <p:cNvSpPr>
            <a:spLocks noGrp="1"/>
          </p:cNvSpPr>
          <p:nvPr>
            <p:ph type="body" sz="quarter" idx="3"/>
          </p:nvPr>
        </p:nvSpPr>
        <p:spPr>
          <a:xfrm>
            <a:off x="679450" y="4716463"/>
            <a:ext cx="5438775" cy="4467225"/>
          </a:xfrm>
          <a:prstGeom prst="rect">
            <a:avLst/>
          </a:prstGeom>
        </p:spPr>
        <p:txBody>
          <a:bodyPr vert="horz" lIns="91420" tIns="45712" rIns="91420" bIns="45712"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9429750"/>
            <a:ext cx="2946400" cy="496888"/>
          </a:xfrm>
          <a:prstGeom prst="rect">
            <a:avLst/>
          </a:prstGeom>
        </p:spPr>
        <p:txBody>
          <a:bodyPr vert="horz" lIns="91420" tIns="45712" rIns="91420" bIns="45712" rtlCol="0" anchor="b"/>
          <a:lstStyle>
            <a:lvl1pPr algn="l" fontAlgn="auto">
              <a:spcBef>
                <a:spcPts val="0"/>
              </a:spcBef>
              <a:spcAft>
                <a:spcPts val="0"/>
              </a:spcAft>
              <a:defRPr sz="1200" u="none">
                <a:latin typeface="+mn-lt"/>
              </a:defRPr>
            </a:lvl1pPr>
          </a:lstStyle>
          <a:p>
            <a:pPr>
              <a:defRPr/>
            </a:pPr>
            <a:endParaRPr lang="ru-RU"/>
          </a:p>
        </p:txBody>
      </p:sp>
      <p:sp>
        <p:nvSpPr>
          <p:cNvPr id="7" name="Номер слайда 6"/>
          <p:cNvSpPr>
            <a:spLocks noGrp="1"/>
          </p:cNvSpPr>
          <p:nvPr>
            <p:ph type="sldNum" sz="quarter" idx="5"/>
          </p:nvPr>
        </p:nvSpPr>
        <p:spPr>
          <a:xfrm>
            <a:off x="3849688" y="9429750"/>
            <a:ext cx="2946400" cy="496888"/>
          </a:xfrm>
          <a:prstGeom prst="rect">
            <a:avLst/>
          </a:prstGeom>
        </p:spPr>
        <p:txBody>
          <a:bodyPr vert="horz" lIns="91420" tIns="45712" rIns="91420" bIns="45712" rtlCol="0" anchor="b"/>
          <a:lstStyle>
            <a:lvl1pPr algn="r" fontAlgn="auto">
              <a:spcBef>
                <a:spcPts val="0"/>
              </a:spcBef>
              <a:spcAft>
                <a:spcPts val="0"/>
              </a:spcAft>
              <a:defRPr sz="1200" u="none">
                <a:latin typeface="+mn-lt"/>
              </a:defRPr>
            </a:lvl1pPr>
          </a:lstStyle>
          <a:p>
            <a:pPr>
              <a:defRPr/>
            </a:pPr>
            <a:fld id="{4B59C892-3FB9-4F65-8C55-599B55FBD265}"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Образ слайда 1"/>
          <p:cNvSpPr>
            <a:spLocks noGrp="1" noRot="1" noChangeAspect="1"/>
          </p:cNvSpPr>
          <p:nvPr>
            <p:ph type="sldImg"/>
          </p:nvPr>
        </p:nvSpPr>
        <p:spPr bwMode="auto">
          <a:noFill/>
          <a:ln>
            <a:solidFill>
              <a:srgbClr val="000000"/>
            </a:solidFill>
            <a:miter lim="800000"/>
            <a:headEnd/>
            <a:tailEnd/>
          </a:ln>
        </p:spPr>
      </p:sp>
      <p:sp>
        <p:nvSpPr>
          <p:cNvPr id="63490"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3F23A4C0-2E08-443E-9864-9D3554916C42}" type="slidenum">
              <a:rPr lang="ru-RU" smtClean="0"/>
              <a:pPr>
                <a:defRPr/>
              </a:pPr>
              <a:t>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Образ слайда 1"/>
          <p:cNvSpPr>
            <a:spLocks noGrp="1" noRot="1" noChangeAspect="1"/>
          </p:cNvSpPr>
          <p:nvPr>
            <p:ph type="sldImg"/>
          </p:nvPr>
        </p:nvSpPr>
        <p:spPr bwMode="auto">
          <a:noFill/>
          <a:ln>
            <a:solidFill>
              <a:srgbClr val="000000"/>
            </a:solidFill>
            <a:miter lim="800000"/>
            <a:headEnd/>
            <a:tailEnd/>
          </a:ln>
        </p:spPr>
      </p:sp>
      <p:sp>
        <p:nvSpPr>
          <p:cNvPr id="69634"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0B5D1161-2AA0-4BA0-92D4-148292D2FF24}" type="slidenum">
              <a:rPr lang="ru-RU" smtClean="0"/>
              <a:pPr>
                <a:defRPr/>
              </a:pPr>
              <a:t>14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D331736C-D0A3-41EE-9462-95E33F2AA360}" type="datetimeFigureOut">
              <a:rPr lang="ru-RU"/>
              <a:pPr>
                <a:defRPr/>
              </a:pPr>
              <a:t>12.10.2014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0CBAC15-8EAB-42D6-BDA5-939E20E35976}"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062E141-AF44-45B8-842B-0C5AAD3EAD11}" type="datetimeFigureOut">
              <a:rPr lang="ru-RU"/>
              <a:pPr>
                <a:defRPr/>
              </a:pPr>
              <a:t>12.10.2014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DC1D0E7-1DC1-4734-9114-79BDBC037D56}"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D0E78D7-D3BB-41F0-993C-A767733F8A1C}" type="datetimeFigureOut">
              <a:rPr lang="ru-RU"/>
              <a:pPr>
                <a:defRPr/>
              </a:pPr>
              <a:t>12.10.2014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1855F54-CF52-4D0B-A755-3C35257EA839}"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екст 2"/>
          <p:cNvSpPr>
            <a:spLocks noGrp="1"/>
          </p:cNvSpPr>
          <p:nvPr>
            <p:ph type="body" sz="half" idx="1"/>
          </p:nvPr>
        </p:nvSpPr>
        <p:spPr>
          <a:xfrm>
            <a:off x="457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quarter" idx="2"/>
          </p:nvPr>
        </p:nvSpPr>
        <p:spPr>
          <a:xfrm>
            <a:off x="4648200" y="1600200"/>
            <a:ext cx="4038600"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Содержимое 4"/>
          <p:cNvSpPr>
            <a:spLocks noGrp="1"/>
          </p:cNvSpPr>
          <p:nvPr>
            <p:ph sz="quarter" idx="3"/>
          </p:nvPr>
        </p:nvSpPr>
        <p:spPr>
          <a:xfrm>
            <a:off x="4648200" y="3938588"/>
            <a:ext cx="4038600" cy="21875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Дата 3"/>
          <p:cNvSpPr>
            <a:spLocks noGrp="1"/>
          </p:cNvSpPr>
          <p:nvPr>
            <p:ph type="dt" sz="half" idx="10"/>
          </p:nvPr>
        </p:nvSpPr>
        <p:spPr/>
        <p:txBody>
          <a:bodyPr/>
          <a:lstStyle>
            <a:lvl1pPr>
              <a:defRPr/>
            </a:lvl1pPr>
          </a:lstStyle>
          <a:p>
            <a:pPr>
              <a:defRPr/>
            </a:pPr>
            <a:fld id="{7A503C95-F754-483C-A2E0-A252A1468AB2}" type="datetimeFigureOut">
              <a:rPr lang="ru-RU"/>
              <a:pPr>
                <a:defRPr/>
              </a:pPr>
              <a:t>12.10.2014</a:t>
            </a:fld>
            <a:endParaRPr lang="ru-RU"/>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731EC624-2605-4ADD-B43F-874066BD0628}"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екст 2"/>
          <p:cNvSpPr>
            <a:spLocks noGrp="1"/>
          </p:cNvSpPr>
          <p:nvPr>
            <p:ph type="body" sz="half" idx="1"/>
          </p:nvPr>
        </p:nvSpPr>
        <p:spPr>
          <a:xfrm>
            <a:off x="457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519D5944-96EB-4DB7-9DB5-46D9363DAFF8}" type="datetimeFigureOut">
              <a:rPr lang="ru-RU"/>
              <a:pPr>
                <a:defRPr/>
              </a:pPr>
              <a:t>12.10.2014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E45F668-25B0-4C29-9BCE-87D9124B209A}"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0EE2372-F740-4C39-B354-46A025BF99BA}" type="datetimeFigureOut">
              <a:rPr lang="ru-RU"/>
              <a:pPr>
                <a:defRPr/>
              </a:pPr>
              <a:t>12.10.2014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343FEE6-2E81-4D7A-8BF4-8D92292D389A}"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53A609B-DB45-4A89-82DD-36DAB65633F5}" type="datetimeFigureOut">
              <a:rPr lang="ru-RU"/>
              <a:pPr>
                <a:defRPr/>
              </a:pPr>
              <a:t>12.10.2014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1102585-23BC-43F0-8D29-8B7C75FF8A0B}"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A1F12507-7146-4CEE-8D05-20D87D634B76}" type="datetimeFigureOut">
              <a:rPr lang="ru-RU"/>
              <a:pPr>
                <a:defRPr/>
              </a:pPr>
              <a:t>12.10.2014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38587C8-19EC-4B0C-AD74-5E5AF6089394}"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6E37E221-9DD3-4AE9-9796-E57E7E4F8F5C}" type="datetimeFigureOut">
              <a:rPr lang="ru-RU"/>
              <a:pPr>
                <a:defRPr/>
              </a:pPr>
              <a:t>12.10.2014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A79A5CAD-E646-4761-ADB4-62C68F6F0AD7}"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DD4CE972-F56D-4E00-9F62-E7857E35F3BB}" type="datetimeFigureOut">
              <a:rPr lang="ru-RU"/>
              <a:pPr>
                <a:defRPr/>
              </a:pPr>
              <a:t>12.10.2014</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E47732FD-AF7A-4DD9-A303-591561E81AAD}"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04AAFF21-2E3C-4109-BF00-3ADB3D7C5561}" type="datetimeFigureOut">
              <a:rPr lang="ru-RU"/>
              <a:pPr>
                <a:defRPr/>
              </a:pPr>
              <a:t>12.10.2014</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D9022B64-D276-446C-B1A8-01102F477D1B}"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DB2C906-C9BD-4931-83B9-4E75C42F2610}" type="datetimeFigureOut">
              <a:rPr lang="ru-RU"/>
              <a:pPr>
                <a:defRPr/>
              </a:pPr>
              <a:t>12.10.2014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4565B7C-B7B1-452C-B61C-4C1DB9FE139D}"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6527C59-AE2B-4765-A4AC-A1D9719C0C2E}" type="datetimeFigureOut">
              <a:rPr lang="ru-RU"/>
              <a:pPr>
                <a:defRPr/>
              </a:pPr>
              <a:t>12.10.2014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88E1253-987C-4EDB-BDF3-FE160E327AED}"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94901"/>
          </a:schemeClr>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u="none">
                <a:solidFill>
                  <a:schemeClr val="tx1">
                    <a:tint val="75000"/>
                  </a:schemeClr>
                </a:solidFill>
                <a:latin typeface="+mn-lt"/>
              </a:defRPr>
            </a:lvl1pPr>
          </a:lstStyle>
          <a:p>
            <a:pPr>
              <a:defRPr/>
            </a:pPr>
            <a:fld id="{A4029D66-2ADD-489B-8F27-6DA0AE8FC1AA}" type="datetimeFigureOut">
              <a:rPr lang="ru-RU"/>
              <a:pPr>
                <a:defRPr/>
              </a:pPr>
              <a:t>12.10.2014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u="none">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u="none">
                <a:solidFill>
                  <a:schemeClr val="tx1">
                    <a:tint val="75000"/>
                  </a:schemeClr>
                </a:solidFill>
                <a:latin typeface="+mn-lt"/>
              </a:defRPr>
            </a:lvl1pPr>
          </a:lstStyle>
          <a:p>
            <a:pPr>
              <a:defRPr/>
            </a:pPr>
            <a:fld id="{96FD452A-0E56-4217-B9D8-332BB5B7A616}"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12.png"/><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Заголовок 1"/>
          <p:cNvSpPr>
            <a:spLocks noGrp="1"/>
          </p:cNvSpPr>
          <p:nvPr>
            <p:ph type="ctrTitle"/>
          </p:nvPr>
        </p:nvSpPr>
        <p:spPr>
          <a:xfrm>
            <a:off x="684213" y="1844675"/>
            <a:ext cx="8208962" cy="1727200"/>
          </a:xfrm>
          <a:solidFill>
            <a:schemeClr val="bg1"/>
          </a:solidFill>
        </p:spPr>
        <p:txBody>
          <a:bodyPr/>
          <a:lstStyle/>
          <a:p>
            <a:pPr eaLnBrk="1" hangingPunct="1">
              <a:defRPr/>
            </a:pPr>
            <a:r>
              <a:rPr lang="ru-RU" sz="3200" b="1" dirty="0" smtClean="0">
                <a:solidFill>
                  <a:schemeClr val="tx2">
                    <a:lumMod val="60000"/>
                    <a:lumOff val="40000"/>
                  </a:schemeClr>
                </a:solidFill>
              </a:rPr>
              <a:t/>
            </a:r>
            <a:br>
              <a:rPr lang="ru-RU" sz="3200" b="1" dirty="0" smtClean="0">
                <a:solidFill>
                  <a:schemeClr val="tx2">
                    <a:lumMod val="60000"/>
                    <a:lumOff val="40000"/>
                  </a:schemeClr>
                </a:solidFill>
              </a:rPr>
            </a:br>
            <a:r>
              <a:rPr lang="en-US" sz="3200" b="1" dirty="0" smtClean="0">
                <a:solidFill>
                  <a:srgbClr val="4607C5"/>
                </a:solidFill>
              </a:rPr>
              <a:t>Possible Applications of Wave-Beam Interaction for Energy Measurement and Obtaining of Polarization at </a:t>
            </a:r>
            <a:r>
              <a:rPr lang="en-US" sz="3200" b="1" dirty="0" err="1" smtClean="0">
                <a:solidFill>
                  <a:srgbClr val="4607C5"/>
                </a:solidFill>
              </a:rPr>
              <a:t>FCCee</a:t>
            </a:r>
            <a:r>
              <a:rPr lang="ru-RU" sz="3200" b="1" dirty="0" smtClean="0">
                <a:solidFill>
                  <a:srgbClr val="4607C5"/>
                </a:solidFill>
              </a:rPr>
              <a:t/>
            </a:r>
            <a:br>
              <a:rPr lang="ru-RU" sz="3200" b="1" dirty="0" smtClean="0">
                <a:solidFill>
                  <a:srgbClr val="4607C5"/>
                </a:solidFill>
              </a:rPr>
            </a:br>
            <a:endParaRPr lang="ru-RU" sz="3200" b="1" dirty="0" smtClean="0">
              <a:solidFill>
                <a:srgbClr val="4607C5"/>
              </a:solidFill>
            </a:endParaRPr>
          </a:p>
        </p:txBody>
      </p:sp>
      <p:sp>
        <p:nvSpPr>
          <p:cNvPr id="16387" name="Подзаголовок 2"/>
          <p:cNvSpPr>
            <a:spLocks noGrp="1"/>
          </p:cNvSpPr>
          <p:nvPr>
            <p:ph type="subTitle" idx="1"/>
          </p:nvPr>
        </p:nvSpPr>
        <p:spPr>
          <a:xfrm>
            <a:off x="971550" y="3284538"/>
            <a:ext cx="7632700" cy="2952750"/>
          </a:xfrm>
        </p:spPr>
        <p:txBody>
          <a:bodyPr/>
          <a:lstStyle/>
          <a:p>
            <a:pPr eaLnBrk="1" hangingPunct="1"/>
            <a:endParaRPr lang="ru-RU" sz="2000" i="1" smtClean="0">
              <a:solidFill>
                <a:schemeClr val="bg1"/>
              </a:solidFill>
            </a:endParaRPr>
          </a:p>
          <a:p>
            <a:pPr eaLnBrk="1" hangingPunct="1"/>
            <a:endParaRPr lang="ru-RU" sz="2400" smtClean="0">
              <a:solidFill>
                <a:schemeClr val="tx1"/>
              </a:solidFill>
            </a:endParaRPr>
          </a:p>
          <a:p>
            <a:pPr eaLnBrk="1" hangingPunct="1"/>
            <a:r>
              <a:rPr lang="en-US" sz="2400" b="1" smtClean="0">
                <a:solidFill>
                  <a:schemeClr val="tx1"/>
                </a:solidFill>
              </a:rPr>
              <a:t>Evgeni Levichev , </a:t>
            </a:r>
            <a:r>
              <a:rPr lang="en-US" sz="2400" b="1" u="sng" smtClean="0">
                <a:solidFill>
                  <a:schemeClr val="tx1"/>
                </a:solidFill>
              </a:rPr>
              <a:t>Sergei Nikitin</a:t>
            </a:r>
          </a:p>
          <a:p>
            <a:pPr eaLnBrk="1" hangingPunct="1"/>
            <a:r>
              <a:rPr lang="en-US" sz="2400" i="1" smtClean="0">
                <a:solidFill>
                  <a:schemeClr val="tx1"/>
                </a:solidFill>
              </a:rPr>
              <a:t>BINP, Novosibirsk</a:t>
            </a:r>
          </a:p>
          <a:p>
            <a:pPr eaLnBrk="1" hangingPunct="1"/>
            <a:endParaRPr lang="en-US" sz="2400" i="1" smtClean="0">
              <a:solidFill>
                <a:schemeClr val="tx1"/>
              </a:solidFill>
              <a:latin typeface="Arial" charset="0"/>
            </a:endParaRPr>
          </a:p>
          <a:p>
            <a:pPr eaLnBrk="1" hangingPunct="1"/>
            <a:r>
              <a:rPr lang="en-US" sz="2000" i="1" smtClean="0">
                <a:solidFill>
                  <a:schemeClr val="tx1"/>
                </a:solidFill>
                <a:latin typeface="Arial" charset="0"/>
              </a:rPr>
              <a:t>12 October 2014</a:t>
            </a:r>
            <a:endParaRPr lang="ru-RU" sz="2000" i="1" smtClean="0">
              <a:solidFill>
                <a:schemeClr val="tx1"/>
              </a:solidFill>
              <a:latin typeface="Arial" charset="0"/>
            </a:endParaRPr>
          </a:p>
          <a:p>
            <a:pPr eaLnBrk="1" hangingPunct="1"/>
            <a:endParaRPr lang="ru-RU" sz="2000" smtClean="0">
              <a:solidFill>
                <a:schemeClr val="tx1"/>
              </a:solidFill>
            </a:endParaRPr>
          </a:p>
        </p:txBody>
      </p:sp>
      <p:sp>
        <p:nvSpPr>
          <p:cNvPr id="16388" name="Прямоугольник 3"/>
          <p:cNvSpPr>
            <a:spLocks noChangeArrowheads="1"/>
          </p:cNvSpPr>
          <p:nvPr/>
        </p:nvSpPr>
        <p:spPr bwMode="auto">
          <a:xfrm>
            <a:off x="1187450" y="549275"/>
            <a:ext cx="7200900" cy="646113"/>
          </a:xfrm>
          <a:prstGeom prst="rect">
            <a:avLst/>
          </a:prstGeom>
          <a:gradFill rotWithShape="0">
            <a:gsLst>
              <a:gs pos="0">
                <a:srgbClr val="5E9EFF"/>
              </a:gs>
              <a:gs pos="39999">
                <a:srgbClr val="85C2FF"/>
              </a:gs>
              <a:gs pos="70000">
                <a:srgbClr val="C4D6EB"/>
              </a:gs>
              <a:gs pos="100000">
                <a:srgbClr val="FFEBFA"/>
              </a:gs>
            </a:gsLst>
            <a:lin ang="5400000"/>
          </a:gradFill>
          <a:ln w="9525">
            <a:noFill/>
            <a:miter lim="800000"/>
            <a:headEnd/>
            <a:tailEnd/>
          </a:ln>
        </p:spPr>
        <p:txBody>
          <a:bodyPr>
            <a:spAutoFit/>
          </a:bodyPr>
          <a:lstStyle/>
          <a:p>
            <a:pPr algn="ctr"/>
            <a:r>
              <a:rPr lang="en-US" b="1" u="none"/>
              <a:t>55</a:t>
            </a:r>
            <a:r>
              <a:rPr lang="en-US" b="1" u="none" baseline="30000"/>
              <a:t>th</a:t>
            </a:r>
            <a:r>
              <a:rPr lang="en-US" b="1" u="none"/>
              <a:t> ICFA Advanced Dynamics Workshop on High Luminosity Circular e+e- Colliders – Higgs Factory (HF2014)</a:t>
            </a:r>
            <a:endParaRPr lang="ru-RU" b="1" u="none"/>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39700"/>
            <a:ext cx="9001125" cy="792163"/>
          </a:xfrm>
        </p:spPr>
        <p:txBody>
          <a:bodyPr/>
          <a:lstStyle/>
          <a:p>
            <a:pPr>
              <a:defRPr/>
            </a:pPr>
            <a:r>
              <a:rPr lang="en-US" sz="2800" b="1" dirty="0" err="1" smtClean="0">
                <a:solidFill>
                  <a:srgbClr val="4607C5"/>
                </a:solidFill>
                <a:latin typeface="+mn-lt"/>
                <a:cs typeface="Arial" panose="020B0604020202020204" pitchFamily="34" charset="0"/>
              </a:rPr>
              <a:t>Monochromaticity</a:t>
            </a:r>
            <a:r>
              <a:rPr lang="en-US" sz="2800" b="1" dirty="0" smtClean="0">
                <a:solidFill>
                  <a:srgbClr val="4607C5"/>
                </a:solidFill>
                <a:latin typeface="+mn-lt"/>
                <a:cs typeface="Arial" panose="020B0604020202020204" pitchFamily="34" charset="0"/>
              </a:rPr>
              <a:t> and effective length of interaction</a:t>
            </a:r>
            <a:endParaRPr lang="ru-RU" sz="2800" b="1" dirty="0">
              <a:solidFill>
                <a:srgbClr val="4607C5"/>
              </a:solidFill>
              <a:latin typeface="+mn-lt"/>
              <a:cs typeface="Arial" panose="020B0604020202020204" pitchFamily="34" charset="0"/>
            </a:endParaRPr>
          </a:p>
        </p:txBody>
      </p:sp>
      <p:sp>
        <p:nvSpPr>
          <p:cNvPr id="6451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pic>
        <p:nvPicPr>
          <p:cNvPr id="64515" name="Picture 2"/>
          <p:cNvPicPr>
            <a:picLocks noChangeAspect="1" noChangeArrowheads="1"/>
          </p:cNvPicPr>
          <p:nvPr/>
        </p:nvPicPr>
        <p:blipFill>
          <a:blip r:embed="rId2"/>
          <a:srcRect/>
          <a:stretch>
            <a:fillRect/>
          </a:stretch>
        </p:blipFill>
        <p:spPr bwMode="auto">
          <a:xfrm>
            <a:off x="647700" y="981075"/>
            <a:ext cx="7848600" cy="5416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Заголовок 1"/>
          <p:cNvSpPr>
            <a:spLocks noGrp="1"/>
          </p:cNvSpPr>
          <p:nvPr>
            <p:ph type="title"/>
          </p:nvPr>
        </p:nvSpPr>
        <p:spPr>
          <a:xfrm>
            <a:off x="457200" y="274638"/>
            <a:ext cx="8229600" cy="777875"/>
          </a:xfrm>
        </p:spPr>
        <p:txBody>
          <a:bodyPr/>
          <a:lstStyle/>
          <a:p>
            <a:r>
              <a:rPr lang="en-US" sz="2800" b="1" smtClean="0">
                <a:solidFill>
                  <a:srgbClr val="4607C5"/>
                </a:solidFill>
                <a:latin typeface="Arial" charset="0"/>
                <a:cs typeface="Arial" charset="0"/>
              </a:rPr>
              <a:t>Relation between scattering angle and monochromaticity bandwidth</a:t>
            </a:r>
            <a:endParaRPr lang="ru-RU" sz="2800" b="1" smtClean="0">
              <a:solidFill>
                <a:srgbClr val="4607C5"/>
              </a:solidFill>
              <a:latin typeface="Arial" charset="0"/>
              <a:cs typeface="Arial" charset="0"/>
            </a:endParaRPr>
          </a:p>
        </p:txBody>
      </p:sp>
      <p:pic>
        <p:nvPicPr>
          <p:cNvPr id="65538" name="Picture 3"/>
          <p:cNvPicPr>
            <a:picLocks noChangeAspect="1" noChangeArrowheads="1"/>
          </p:cNvPicPr>
          <p:nvPr/>
        </p:nvPicPr>
        <p:blipFill>
          <a:blip r:embed="rId2"/>
          <a:srcRect/>
          <a:stretch>
            <a:fillRect/>
          </a:stretch>
        </p:blipFill>
        <p:spPr bwMode="auto">
          <a:xfrm>
            <a:off x="1116013" y="1268413"/>
            <a:ext cx="7415212" cy="511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Заголовок 1"/>
          <p:cNvSpPr>
            <a:spLocks noGrp="1"/>
          </p:cNvSpPr>
          <p:nvPr>
            <p:ph type="title"/>
          </p:nvPr>
        </p:nvSpPr>
        <p:spPr>
          <a:xfrm>
            <a:off x="468313" y="620713"/>
            <a:ext cx="8229600" cy="706437"/>
          </a:xfrm>
        </p:spPr>
        <p:txBody>
          <a:bodyPr/>
          <a:lstStyle/>
          <a:p>
            <a:r>
              <a:rPr lang="en-US" sz="2800" b="1" smtClean="0">
                <a:solidFill>
                  <a:srgbClr val="4607C5"/>
                </a:solidFill>
                <a:latin typeface="Arial" charset="0"/>
                <a:cs typeface="Arial" charset="0"/>
              </a:rPr>
              <a:t>Spectrum widening due to quads</a:t>
            </a:r>
            <a:br>
              <a:rPr lang="en-US" sz="2800" b="1" smtClean="0">
                <a:solidFill>
                  <a:srgbClr val="4607C5"/>
                </a:solidFill>
                <a:latin typeface="Arial" charset="0"/>
                <a:cs typeface="Arial" charset="0"/>
              </a:rPr>
            </a:br>
            <a:endParaRPr lang="ru-RU" sz="1600" smtClean="0">
              <a:solidFill>
                <a:srgbClr val="4607C5"/>
              </a:solidFill>
            </a:endParaRPr>
          </a:p>
        </p:txBody>
      </p:sp>
      <p:pic>
        <p:nvPicPr>
          <p:cNvPr id="66562" name="Picture 2"/>
          <p:cNvPicPr>
            <a:picLocks noChangeAspect="1" noChangeArrowheads="1"/>
          </p:cNvPicPr>
          <p:nvPr/>
        </p:nvPicPr>
        <p:blipFill>
          <a:blip r:embed="rId2"/>
          <a:srcRect/>
          <a:stretch>
            <a:fillRect/>
          </a:stretch>
        </p:blipFill>
        <p:spPr bwMode="auto">
          <a:xfrm>
            <a:off x="631825" y="1484313"/>
            <a:ext cx="8188325" cy="4403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Заголовок 1"/>
          <p:cNvSpPr>
            <a:spLocks noGrp="1"/>
          </p:cNvSpPr>
          <p:nvPr>
            <p:ph type="title"/>
          </p:nvPr>
        </p:nvSpPr>
        <p:spPr>
          <a:xfrm>
            <a:off x="538163" y="0"/>
            <a:ext cx="8229600" cy="908050"/>
          </a:xfrm>
        </p:spPr>
        <p:txBody>
          <a:bodyPr/>
          <a:lstStyle/>
          <a:p>
            <a:r>
              <a:rPr lang="en-US" sz="2800" b="1" smtClean="0">
                <a:solidFill>
                  <a:srgbClr val="4607C5"/>
                </a:solidFill>
                <a:latin typeface="Arial" charset="0"/>
                <a:cs typeface="Arial" charset="0"/>
              </a:rPr>
              <a:t>Estimate of scattering photon number</a:t>
            </a:r>
            <a:endParaRPr lang="ru-RU" sz="2800" smtClean="0">
              <a:latin typeface="Arial" charset="0"/>
              <a:cs typeface="Arial" charset="0"/>
            </a:endParaRPr>
          </a:p>
        </p:txBody>
      </p:sp>
      <p:pic>
        <p:nvPicPr>
          <p:cNvPr id="67586" name="Picture 6"/>
          <p:cNvPicPr>
            <a:picLocks noChangeAspect="1" noChangeArrowheads="1"/>
          </p:cNvPicPr>
          <p:nvPr/>
        </p:nvPicPr>
        <p:blipFill>
          <a:blip r:embed="rId2"/>
          <a:srcRect/>
          <a:stretch>
            <a:fillRect/>
          </a:stretch>
        </p:blipFill>
        <p:spPr bwMode="auto">
          <a:xfrm>
            <a:off x="1042988" y="782638"/>
            <a:ext cx="7345362" cy="5407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Заголовок 1"/>
          <p:cNvSpPr>
            <a:spLocks noGrp="1"/>
          </p:cNvSpPr>
          <p:nvPr>
            <p:ph type="title"/>
          </p:nvPr>
        </p:nvSpPr>
        <p:spPr>
          <a:xfrm>
            <a:off x="457200" y="549275"/>
            <a:ext cx="8229600" cy="719138"/>
          </a:xfrm>
        </p:spPr>
        <p:txBody>
          <a:bodyPr/>
          <a:lstStyle/>
          <a:p>
            <a:r>
              <a:rPr lang="en-US" sz="2800" b="1" smtClean="0">
                <a:solidFill>
                  <a:srgbClr val="4607C5"/>
                </a:solidFill>
                <a:latin typeface="Arial" charset="0"/>
                <a:cs typeface="Arial" charset="0"/>
              </a:rPr>
              <a:t>Total statistics of scattered photons</a:t>
            </a:r>
            <a:endParaRPr lang="ru-RU" sz="2800" b="1" smtClean="0">
              <a:solidFill>
                <a:srgbClr val="4607C5"/>
              </a:solidFill>
              <a:latin typeface="Arial" charset="0"/>
              <a:cs typeface="Arial" charset="0"/>
            </a:endParaRPr>
          </a:p>
        </p:txBody>
      </p:sp>
      <p:pic>
        <p:nvPicPr>
          <p:cNvPr id="68610" name="Picture 2"/>
          <p:cNvPicPr>
            <a:picLocks noChangeAspect="1" noChangeArrowheads="1"/>
          </p:cNvPicPr>
          <p:nvPr/>
        </p:nvPicPr>
        <p:blipFill>
          <a:blip r:embed="rId3"/>
          <a:srcRect/>
          <a:stretch>
            <a:fillRect/>
          </a:stretch>
        </p:blipFill>
        <p:spPr bwMode="auto">
          <a:xfrm>
            <a:off x="555625" y="1341438"/>
            <a:ext cx="8288338" cy="4895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Заголовок 1"/>
          <p:cNvSpPr>
            <a:spLocks noGrp="1"/>
          </p:cNvSpPr>
          <p:nvPr>
            <p:ph type="title"/>
          </p:nvPr>
        </p:nvSpPr>
        <p:spPr>
          <a:xfrm>
            <a:off x="539750" y="0"/>
            <a:ext cx="8229600" cy="876300"/>
          </a:xfrm>
        </p:spPr>
        <p:txBody>
          <a:bodyPr/>
          <a:lstStyle/>
          <a:p>
            <a:r>
              <a:rPr lang="en-US" sz="2800" b="1" smtClean="0">
                <a:solidFill>
                  <a:srgbClr val="4607C5"/>
                </a:solidFill>
                <a:latin typeface="Arial" charset="0"/>
                <a:cs typeface="Arial" charset="0"/>
              </a:rPr>
              <a:t>Estimate of Background</a:t>
            </a:r>
            <a:endParaRPr lang="ru-RU" sz="2800" b="1" smtClean="0">
              <a:solidFill>
                <a:srgbClr val="4607C5"/>
              </a:solidFill>
              <a:latin typeface="Arial" charset="0"/>
              <a:cs typeface="Arial" charset="0"/>
            </a:endParaRPr>
          </a:p>
        </p:txBody>
      </p:sp>
      <p:pic>
        <p:nvPicPr>
          <p:cNvPr id="70658" name="Picture 2"/>
          <p:cNvPicPr>
            <a:picLocks noChangeAspect="1" noChangeArrowheads="1"/>
          </p:cNvPicPr>
          <p:nvPr/>
        </p:nvPicPr>
        <p:blipFill>
          <a:blip r:embed="rId2"/>
          <a:srcRect/>
          <a:stretch>
            <a:fillRect/>
          </a:stretch>
        </p:blipFill>
        <p:spPr bwMode="auto">
          <a:xfrm>
            <a:off x="971550" y="765175"/>
            <a:ext cx="7539038" cy="5578475"/>
          </a:xfrm>
          <a:prstGeom prst="rect">
            <a:avLst/>
          </a:prstGeom>
          <a:noFill/>
          <a:ln w="9525">
            <a:solidFill>
              <a:srgbClr val="4607C5"/>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115888"/>
            <a:ext cx="8229600" cy="792162"/>
          </a:xfrm>
        </p:spPr>
        <p:txBody>
          <a:bodyPr/>
          <a:lstStyle/>
          <a:p>
            <a:pPr>
              <a:defRPr/>
            </a:pPr>
            <a:r>
              <a:rPr lang="en-US" sz="2800" b="1" dirty="0" smtClean="0">
                <a:solidFill>
                  <a:srgbClr val="4607C5"/>
                </a:solidFill>
                <a:latin typeface="+mn-lt"/>
                <a:cs typeface="Arial" panose="020B0604020202020204" pitchFamily="34" charset="0"/>
              </a:rPr>
              <a:t>Discussion on Waveguide Compton monitor</a:t>
            </a:r>
            <a:endParaRPr lang="ru-RU" sz="2800" b="1" dirty="0">
              <a:solidFill>
                <a:srgbClr val="4607C5"/>
              </a:solidFill>
              <a:latin typeface="+mn-lt"/>
              <a:cs typeface="Arial" panose="020B0604020202020204" pitchFamily="34" charset="0"/>
            </a:endParaRPr>
          </a:p>
        </p:txBody>
      </p:sp>
      <p:sp>
        <p:nvSpPr>
          <p:cNvPr id="3" name="Объект 2"/>
          <p:cNvSpPr>
            <a:spLocks noGrp="1"/>
          </p:cNvSpPr>
          <p:nvPr>
            <p:ph sz="half" idx="1"/>
          </p:nvPr>
        </p:nvSpPr>
        <p:spPr>
          <a:xfrm>
            <a:off x="457200" y="1052513"/>
            <a:ext cx="4038600" cy="5073650"/>
          </a:xfrm>
          <a:ln>
            <a:solidFill>
              <a:srgbClr val="4607C5"/>
            </a:solidFill>
          </a:ln>
        </p:spPr>
        <p:txBody>
          <a:bodyPr/>
          <a:lstStyle/>
          <a:p>
            <a:pPr marL="0" indent="0" algn="ctr">
              <a:buFont typeface="Arial" charset="0"/>
              <a:buNone/>
              <a:defRPr/>
            </a:pPr>
            <a:r>
              <a:rPr lang="en-US" sz="2400" b="1" dirty="0" smtClean="0"/>
              <a:t>Not very good</a:t>
            </a:r>
          </a:p>
          <a:p>
            <a:pPr>
              <a:defRPr/>
            </a:pPr>
            <a:r>
              <a:rPr lang="en-US" sz="1600" b="1" dirty="0" smtClean="0"/>
              <a:t>Large length  of section (up to </a:t>
            </a:r>
            <a:r>
              <a:rPr lang="en-US" sz="1600" b="1" i="1" dirty="0" smtClean="0"/>
              <a:t>L</a:t>
            </a:r>
            <a:r>
              <a:rPr lang="en-US" sz="1600" b="1" dirty="0" smtClean="0"/>
              <a:t>=100 m) without quads (not yet so bad since a corresponding scaling factor, beta-function, can be similarly large) </a:t>
            </a:r>
          </a:p>
          <a:p>
            <a:pPr>
              <a:defRPr/>
            </a:pPr>
            <a:r>
              <a:rPr lang="en-US" sz="1600" b="1" dirty="0" err="1" smtClean="0"/>
              <a:t>Permalloy</a:t>
            </a:r>
            <a:r>
              <a:rPr lang="en-US" sz="1600" b="1" dirty="0" smtClean="0"/>
              <a:t> shield along the full length of the waveguide section to decrease Earth’s field </a:t>
            </a:r>
          </a:p>
          <a:p>
            <a:pPr>
              <a:defRPr/>
            </a:pPr>
            <a:r>
              <a:rPr lang="en-US" sz="1600" b="1" dirty="0" smtClean="0"/>
              <a:t>…</a:t>
            </a:r>
          </a:p>
          <a:p>
            <a:pPr marL="0" indent="0" algn="ctr">
              <a:buFont typeface="Arial" charset="0"/>
              <a:buNone/>
              <a:defRPr/>
            </a:pPr>
            <a:endParaRPr lang="en-US" sz="1600" b="1" dirty="0" smtClean="0"/>
          </a:p>
          <a:p>
            <a:pPr marL="0" indent="0" algn="ctr">
              <a:buFont typeface="Arial" charset="0"/>
              <a:buNone/>
              <a:defRPr/>
            </a:pPr>
            <a:endParaRPr lang="en-US" sz="1600" b="1" dirty="0"/>
          </a:p>
          <a:p>
            <a:pPr marL="0" indent="0" algn="ctr">
              <a:buFont typeface="Arial" charset="0"/>
              <a:buNone/>
              <a:defRPr/>
            </a:pPr>
            <a:endParaRPr lang="en-US" sz="1600" b="1" dirty="0" smtClean="0"/>
          </a:p>
          <a:p>
            <a:pPr marL="0" indent="0" algn="ctr">
              <a:buFont typeface="Arial" charset="0"/>
              <a:buNone/>
              <a:defRPr/>
            </a:pPr>
            <a:r>
              <a:rPr lang="en-US" sz="2400" b="1" dirty="0" smtClean="0">
                <a:latin typeface="Arial" panose="020B0604020202020204" pitchFamily="34" charset="0"/>
                <a:cs typeface="Arial" panose="020B0604020202020204" pitchFamily="34" charset="0"/>
              </a:rPr>
              <a:t>…but bearable </a:t>
            </a:r>
          </a:p>
        </p:txBody>
      </p:sp>
      <p:sp>
        <p:nvSpPr>
          <p:cNvPr id="71683" name="Объект 3"/>
          <p:cNvSpPr>
            <a:spLocks noGrp="1"/>
          </p:cNvSpPr>
          <p:nvPr>
            <p:ph sz="half" idx="2"/>
          </p:nvPr>
        </p:nvSpPr>
        <p:spPr>
          <a:xfrm>
            <a:off x="4648200" y="1052513"/>
            <a:ext cx="4038600" cy="5073650"/>
          </a:xfrm>
          <a:ln>
            <a:solidFill>
              <a:srgbClr val="4607C5"/>
            </a:solidFill>
          </a:ln>
        </p:spPr>
        <p:txBody>
          <a:bodyPr/>
          <a:lstStyle/>
          <a:p>
            <a:pPr marL="0" indent="0" algn="ctr">
              <a:buFont typeface="Arial" charset="0"/>
              <a:buNone/>
            </a:pPr>
            <a:r>
              <a:rPr lang="en-US" sz="2400" b="1" smtClean="0"/>
              <a:t>Good</a:t>
            </a:r>
          </a:p>
          <a:p>
            <a:pPr marL="0" indent="0"/>
            <a:r>
              <a:rPr lang="en-US" sz="1600" b="1" smtClean="0"/>
              <a:t>Differential method of BW and FW with accuracy (related to inmonochromaticity degree</a:t>
            </a:r>
            <a:r>
              <a:rPr lang="ru-RU" sz="1600" b="1" smtClean="0">
                <a:latin typeface="Arial" charset="0"/>
              </a:rPr>
              <a:t> </a:t>
            </a:r>
            <a:r>
              <a:rPr lang="en-US" sz="1600" b="1" smtClean="0">
                <a:sym typeface="Symbol" pitchFamily="18" charset="2"/>
              </a:rPr>
              <a:t></a:t>
            </a:r>
            <a:r>
              <a:rPr lang="ru-RU" sz="1600" b="1" smtClean="0">
                <a:latin typeface="Arial" charset="0"/>
                <a:sym typeface="Symbol" pitchFamily="18" charset="2"/>
              </a:rPr>
              <a:t> </a:t>
            </a:r>
            <a:r>
              <a:rPr lang="en-US" sz="1600" b="1" i="1" smtClean="0">
                <a:sym typeface="Symbol" pitchFamily="18" charset="2"/>
              </a:rPr>
              <a:t>L</a:t>
            </a:r>
            <a:r>
              <a:rPr lang="en-US" sz="1600" b="1" smtClean="0"/>
              <a:t>) ~ </a:t>
            </a:r>
            <a:r>
              <a:rPr lang="en-US" sz="1600" b="1" smtClean="0">
                <a:sym typeface="Symbol" pitchFamily="18" charset="2"/>
              </a:rPr>
              <a:t>10</a:t>
            </a:r>
            <a:r>
              <a:rPr lang="en-US" sz="1600" b="1" baseline="30000" smtClean="0">
                <a:sym typeface="Symbol" pitchFamily="18" charset="2"/>
              </a:rPr>
              <a:t>-4</a:t>
            </a:r>
            <a:r>
              <a:rPr lang="en-US" sz="1600" b="1" smtClean="0"/>
              <a:t> </a:t>
            </a:r>
          </a:p>
          <a:p>
            <a:pPr marL="0" indent="0"/>
            <a:r>
              <a:rPr lang="en-US" sz="1600" b="1" smtClean="0"/>
              <a:t>High total rate of taking useful statistics in monitor detector ~300 kH with significant exceeding over background related to thermal radiation photons and Bremsstrahlung. For comparison: VEPP-4M CBS monitor yields 10 kHz taking 5</a:t>
            </a:r>
            <a:r>
              <a:rPr lang="en-US" sz="1600" b="1" smtClean="0">
                <a:sym typeface="Symbol" pitchFamily="18" charset="2"/>
              </a:rPr>
              <a:t></a:t>
            </a:r>
            <a:r>
              <a:rPr lang="en-US" sz="1600" b="1" smtClean="0"/>
              <a:t>10</a:t>
            </a:r>
            <a:r>
              <a:rPr lang="en-US" sz="1600" b="1" baseline="30000" smtClean="0"/>
              <a:t>6 </a:t>
            </a:r>
            <a:r>
              <a:rPr lang="en-US" sz="1600" b="1" smtClean="0">
                <a:cs typeface="Arial" charset="0"/>
              </a:rPr>
              <a:t>events  for point (10 min) </a:t>
            </a:r>
          </a:p>
          <a:p>
            <a:pPr marL="0" indent="0"/>
            <a:r>
              <a:rPr lang="en-US" sz="1600" b="1" smtClean="0"/>
              <a:t>Small power of C-band source required (preliminary estimate: ~1 W and lower)</a:t>
            </a:r>
          </a:p>
          <a:p>
            <a:pPr marL="0" indent="0"/>
            <a:r>
              <a:rPr lang="en-US" sz="1600" b="1" smtClean="0"/>
              <a:t>Possibility to monitor energy during a main experiment (with a partial loss in luminosity - 10%)</a:t>
            </a:r>
          </a:p>
          <a:p>
            <a:pPr marL="0" indent="0"/>
            <a:r>
              <a:rPr lang="en-US" sz="1600" b="1" smtClean="0"/>
              <a:t>…</a:t>
            </a:r>
            <a:endParaRPr lang="ru-RU" sz="1600" b="1"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Заголовок 1"/>
          <p:cNvSpPr>
            <a:spLocks noGrp="1"/>
          </p:cNvSpPr>
          <p:nvPr>
            <p:ph type="title"/>
          </p:nvPr>
        </p:nvSpPr>
        <p:spPr/>
        <p:txBody>
          <a:bodyPr/>
          <a:lstStyle/>
          <a:p>
            <a:r>
              <a:rPr lang="en-US" sz="2800" b="1" smtClean="0">
                <a:solidFill>
                  <a:srgbClr val="4607C5"/>
                </a:solidFill>
              </a:rPr>
              <a:t>Circularly polarized photons for obtaining of polarization in super high energy e+e- storage rings</a:t>
            </a:r>
            <a:endParaRPr lang="ru-RU" sz="2800" b="1" smtClean="0">
              <a:solidFill>
                <a:srgbClr val="4607C5"/>
              </a:solidFill>
            </a:endParaRPr>
          </a:p>
        </p:txBody>
      </p:sp>
      <p:pic>
        <p:nvPicPr>
          <p:cNvPr id="72706" name="Picture 2"/>
          <p:cNvPicPr>
            <a:picLocks noChangeAspect="1" noChangeArrowheads="1"/>
          </p:cNvPicPr>
          <p:nvPr/>
        </p:nvPicPr>
        <p:blipFill>
          <a:blip r:embed="rId2"/>
          <a:srcRect/>
          <a:stretch>
            <a:fillRect/>
          </a:stretch>
        </p:blipFill>
        <p:spPr bwMode="auto">
          <a:xfrm>
            <a:off x="900113" y="1390650"/>
            <a:ext cx="7499350" cy="4940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2"/>
          <p:cNvPicPr>
            <a:picLocks noChangeAspect="1" noChangeArrowheads="1"/>
          </p:cNvPicPr>
          <p:nvPr/>
        </p:nvPicPr>
        <p:blipFill>
          <a:blip r:embed="rId2"/>
          <a:srcRect/>
          <a:stretch>
            <a:fillRect/>
          </a:stretch>
        </p:blipFill>
        <p:spPr bwMode="auto">
          <a:xfrm>
            <a:off x="2120900" y="950913"/>
            <a:ext cx="5545138" cy="5332412"/>
          </a:xfrm>
          <a:prstGeom prst="rect">
            <a:avLst/>
          </a:prstGeom>
          <a:noFill/>
          <a:ln w="9525">
            <a:solidFill>
              <a:schemeClr val="tx1"/>
            </a:solidFill>
            <a:miter lim="800000"/>
            <a:headEnd/>
            <a:tailEnd/>
          </a:ln>
          <a:effectLst>
            <a:glow rad="139700">
              <a:srgbClr val="4607C5">
                <a:alpha val="40000"/>
              </a:srgbClr>
            </a:glow>
          </a:effectLst>
        </p:spPr>
      </p:pic>
      <p:sp>
        <p:nvSpPr>
          <p:cNvPr id="73730" name="Заголовок 1"/>
          <p:cNvSpPr>
            <a:spLocks noGrp="1"/>
          </p:cNvSpPr>
          <p:nvPr>
            <p:ph type="title" idx="4294967295"/>
          </p:nvPr>
        </p:nvSpPr>
        <p:spPr>
          <a:xfrm>
            <a:off x="179388" y="100013"/>
            <a:ext cx="8785225" cy="865187"/>
          </a:xfrm>
        </p:spPr>
        <p:txBody>
          <a:bodyPr/>
          <a:lstStyle/>
          <a:p>
            <a:r>
              <a:rPr lang="en-US" sz="2800" b="1" smtClean="0">
                <a:solidFill>
                  <a:srgbClr val="4607C5"/>
                </a:solidFill>
                <a:latin typeface="Arial" charset="0"/>
                <a:cs typeface="Arial" charset="0"/>
              </a:rPr>
              <a:t>Soft Photon for FCCee</a:t>
            </a:r>
            <a:endParaRPr lang="ru-RU" sz="2800" b="1" smtClean="0">
              <a:solidFill>
                <a:srgbClr val="4607C5"/>
              </a:solidFill>
              <a:latin typeface="Arial" charset="0"/>
              <a:cs typeface="Arial" charset="0"/>
            </a:endParaRPr>
          </a:p>
        </p:txBody>
      </p:sp>
      <p:pic>
        <p:nvPicPr>
          <p:cNvPr id="65538" name="Picture 2"/>
          <p:cNvPicPr>
            <a:picLocks noChangeAspect="1" noChangeArrowheads="1"/>
          </p:cNvPicPr>
          <p:nvPr/>
        </p:nvPicPr>
        <p:blipFill>
          <a:blip r:embed="rId3" cstate="print">
            <a:extLst/>
          </a:blip>
          <a:srcRect/>
          <a:stretch>
            <a:fillRect/>
          </a:stretch>
        </p:blipFill>
        <p:spPr bwMode="auto">
          <a:xfrm>
            <a:off x="5220072" y="1703487"/>
            <a:ext cx="3312368" cy="1728192"/>
          </a:xfrm>
          <a:prstGeom prst="rect">
            <a:avLst/>
          </a:prstGeom>
          <a:noFill/>
          <a:ln>
            <a:noFill/>
          </a:ln>
          <a:effectLst>
            <a:glow rad="139700">
              <a:srgbClr val="4607C5">
                <a:alpha val="40000"/>
              </a:srgbClr>
            </a:glow>
          </a:effectLst>
          <a:extLst/>
        </p:spPr>
      </p:pic>
      <p:pic>
        <p:nvPicPr>
          <p:cNvPr id="65540" name="Picture 4"/>
          <p:cNvPicPr>
            <a:picLocks noChangeAspect="1" noChangeArrowheads="1"/>
          </p:cNvPicPr>
          <p:nvPr/>
        </p:nvPicPr>
        <p:blipFill>
          <a:blip r:embed="rId4">
            <a:extLst/>
          </a:blip>
          <a:srcRect/>
          <a:stretch>
            <a:fillRect/>
          </a:stretch>
        </p:blipFill>
        <p:spPr bwMode="auto">
          <a:xfrm>
            <a:off x="467348" y="1052736"/>
            <a:ext cx="4391072" cy="750832"/>
          </a:xfrm>
          <a:prstGeom prst="rect">
            <a:avLst/>
          </a:prstGeom>
          <a:noFill/>
          <a:ln>
            <a:noFill/>
          </a:ln>
          <a:effectLst>
            <a:glow rad="139700">
              <a:srgbClr val="4607C5">
                <a:alpha val="40000"/>
              </a:srgbClr>
            </a:glow>
          </a:effectLst>
          <a:extLst/>
        </p:spPr>
      </p:pic>
      <p:pic>
        <p:nvPicPr>
          <p:cNvPr id="65541" name="Picture 5"/>
          <p:cNvPicPr>
            <a:picLocks noChangeAspect="1" noChangeArrowheads="1"/>
          </p:cNvPicPr>
          <p:nvPr/>
        </p:nvPicPr>
        <p:blipFill>
          <a:blip r:embed="rId5">
            <a:extLst/>
          </a:blip>
          <a:srcRect/>
          <a:stretch>
            <a:fillRect/>
          </a:stretch>
        </p:blipFill>
        <p:spPr bwMode="auto">
          <a:xfrm>
            <a:off x="502260" y="2976172"/>
            <a:ext cx="3061627" cy="2613067"/>
          </a:xfrm>
          <a:prstGeom prst="rect">
            <a:avLst/>
          </a:prstGeom>
          <a:noFill/>
          <a:ln>
            <a:noFill/>
          </a:ln>
          <a:effectLst>
            <a:glow rad="139700">
              <a:srgbClr val="4607C5">
                <a:alpha val="40000"/>
              </a:srgbClr>
            </a:glow>
          </a:effectLs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Заголовок 1"/>
          <p:cNvSpPr>
            <a:spLocks noGrp="1"/>
          </p:cNvSpPr>
          <p:nvPr>
            <p:ph type="title"/>
          </p:nvPr>
        </p:nvSpPr>
        <p:spPr>
          <a:xfrm>
            <a:off x="468313" y="188913"/>
            <a:ext cx="8229600" cy="936625"/>
          </a:xfrm>
        </p:spPr>
        <p:txBody>
          <a:bodyPr/>
          <a:lstStyle/>
          <a:p>
            <a:r>
              <a:rPr lang="en-US" sz="2800" b="1" smtClean="0">
                <a:solidFill>
                  <a:srgbClr val="4607C5"/>
                </a:solidFill>
                <a:latin typeface="Arial" charset="0"/>
                <a:cs typeface="Arial" charset="0"/>
              </a:rPr>
              <a:t>Remark on Soft Photons </a:t>
            </a:r>
            <a:endParaRPr lang="ru-RU" sz="2800" b="1" smtClean="0">
              <a:solidFill>
                <a:srgbClr val="4607C5"/>
              </a:solidFill>
              <a:latin typeface="Arial" charset="0"/>
              <a:cs typeface="Arial" charset="0"/>
            </a:endParaRPr>
          </a:p>
        </p:txBody>
      </p:sp>
      <p:pic>
        <p:nvPicPr>
          <p:cNvPr id="74754" name="Picture 4"/>
          <p:cNvPicPr>
            <a:picLocks noChangeAspect="1" noChangeArrowheads="1"/>
          </p:cNvPicPr>
          <p:nvPr/>
        </p:nvPicPr>
        <p:blipFill>
          <a:blip r:embed="rId2"/>
          <a:srcRect/>
          <a:stretch>
            <a:fillRect/>
          </a:stretch>
        </p:blipFill>
        <p:spPr bwMode="auto">
          <a:xfrm>
            <a:off x="1476375" y="1009650"/>
            <a:ext cx="6186488" cy="5357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457200" y="274638"/>
            <a:ext cx="8229600" cy="63408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2800" b="1" u="none" dirty="0" smtClean="0">
                <a:solidFill>
                  <a:srgbClr val="4607C5"/>
                </a:solidFill>
                <a:latin typeface="Arial" panose="020B0604020202020204" pitchFamily="34" charset="0"/>
                <a:cs typeface="Arial" panose="020B0604020202020204" pitchFamily="34" charset="0"/>
              </a:rPr>
              <a:t>Content</a:t>
            </a:r>
            <a:endParaRPr lang="ru-RU" sz="2800" b="1" u="none" dirty="0">
              <a:ln>
                <a:solidFill>
                  <a:srgbClr val="FF0000"/>
                </a:solidFill>
              </a:ln>
              <a:solidFill>
                <a:srgbClr val="4607C5"/>
              </a:solidFill>
              <a:latin typeface="Arial" panose="020B0604020202020204" pitchFamily="34" charset="0"/>
              <a:cs typeface="Arial" panose="020B0604020202020204" pitchFamily="34" charset="0"/>
            </a:endParaRPr>
          </a:p>
        </p:txBody>
      </p:sp>
      <p:sp>
        <p:nvSpPr>
          <p:cNvPr id="17410" name="TextBox 2"/>
          <p:cNvSpPr txBox="1">
            <a:spLocks noChangeArrowheads="1"/>
          </p:cNvSpPr>
          <p:nvPr/>
        </p:nvSpPr>
        <p:spPr bwMode="auto">
          <a:xfrm>
            <a:off x="971550" y="908050"/>
            <a:ext cx="7362825" cy="4714875"/>
          </a:xfrm>
          <a:prstGeom prst="rect">
            <a:avLst/>
          </a:prstGeom>
          <a:noFill/>
          <a:ln w="9525">
            <a:noFill/>
            <a:miter lim="800000"/>
            <a:headEnd/>
            <a:tailEnd/>
          </a:ln>
        </p:spPr>
        <p:txBody>
          <a:bodyPr>
            <a:spAutoFit/>
          </a:bodyPr>
          <a:lstStyle/>
          <a:p>
            <a:pPr marL="342900" indent="-342900">
              <a:buFont typeface="Arial" charset="0"/>
              <a:buChar char="•"/>
            </a:pPr>
            <a:r>
              <a:rPr lang="en-US" sz="2400" b="1" u="none">
                <a:cs typeface="Arial" charset="0"/>
              </a:rPr>
              <a:t>Waveguide Compton monitor of beam energy</a:t>
            </a:r>
          </a:p>
          <a:p>
            <a:pPr marL="342900" indent="-342900">
              <a:buFont typeface="Arial" charset="0"/>
              <a:buNone/>
            </a:pPr>
            <a:r>
              <a:rPr lang="en-US" sz="1400" u="none">
                <a:cs typeface="Arial" charset="0"/>
              </a:rPr>
              <a:t>	Beam energy monitoring is required in the Z  and W mass measurement  experiment at FCCee with application in the intervals</a:t>
            </a:r>
            <a:r>
              <a:rPr lang="ru-RU" sz="1400" u="none">
                <a:cs typeface="Arial" charset="0"/>
              </a:rPr>
              <a:t> </a:t>
            </a:r>
            <a:r>
              <a:rPr lang="en-US" sz="1400" u="none">
                <a:cs typeface="Arial" charset="0"/>
              </a:rPr>
              <a:t>between the precision energy calibrations using the resonant depolarization technique. </a:t>
            </a:r>
            <a:r>
              <a:rPr lang="en-US" sz="1400" u="none"/>
              <a:t>The reason is a long-term instability of guide field and violations of a storage ring geometry due to temperature changes and tidal effects.</a:t>
            </a:r>
            <a:r>
              <a:rPr lang="ru-RU" sz="1400" u="none"/>
              <a:t> </a:t>
            </a:r>
            <a:r>
              <a:rPr lang="en-US" sz="1400" u="none"/>
              <a:t>In the tt experiments the Compton scattering may be considered as a main method for beam energy determination because of growing problems with obtaining spin polarization at energies  &gt;100 GeV. The present</a:t>
            </a:r>
            <a:r>
              <a:rPr lang="en-US" sz="1400"/>
              <a:t> </a:t>
            </a:r>
            <a:r>
              <a:rPr lang="en-US" sz="1400" u="none">
                <a:cs typeface="Arial" charset="0"/>
              </a:rPr>
              <a:t>CBS monitors at low energies uses 10 micron lasers. In the FCCee case one needs to apply the centimeter wavelengths  for reliable measurement of scattered photon spectrum</a:t>
            </a:r>
            <a:r>
              <a:rPr lang="ru-RU" sz="1400" u="none">
                <a:cs typeface="Arial" charset="0"/>
              </a:rPr>
              <a:t>. </a:t>
            </a:r>
            <a:r>
              <a:rPr lang="en-US" sz="1400" u="none"/>
              <a:t>An idea of Waveguide Compton monitor looks like obvious but it has not been studied before.</a:t>
            </a:r>
            <a:r>
              <a:rPr lang="en-US" sz="1400"/>
              <a:t> </a:t>
            </a:r>
            <a:r>
              <a:rPr lang="en-US" sz="1400" u="none">
                <a:cs typeface="Arial" charset="0"/>
              </a:rPr>
              <a:t> </a:t>
            </a:r>
          </a:p>
          <a:p>
            <a:pPr marL="342900" indent="-342900">
              <a:buFont typeface="Arial" charset="0"/>
              <a:buChar char="•"/>
            </a:pPr>
            <a:r>
              <a:rPr lang="en-US" sz="2400" b="1" u="none"/>
              <a:t>Laser method for obtaining beam polarization </a:t>
            </a:r>
            <a:endParaRPr lang="en-US" sz="2400" b="1" u="none">
              <a:cs typeface="Arial" charset="0"/>
            </a:endParaRPr>
          </a:p>
          <a:p>
            <a:pPr marL="342900" indent="-342900"/>
            <a:r>
              <a:rPr lang="en-US" sz="1400" u="none"/>
              <a:t>       Sokolov-Ternov  polarization time in the 80 km FCCee ring is very large: 150 h at 45.6 </a:t>
            </a:r>
          </a:p>
          <a:p>
            <a:pPr marL="342900" indent="-342900"/>
            <a:r>
              <a:rPr lang="en-US" sz="1400" u="none"/>
              <a:t>       GeV. It makes the task of obtaining polarization directly in Main Ring or in Injector Ring</a:t>
            </a:r>
          </a:p>
          <a:p>
            <a:pPr marL="342900" indent="-342900"/>
            <a:r>
              <a:rPr lang="en-US" sz="1400" u="none"/>
              <a:t>       rather difficult. Two methods are known  using interaction of beam with circularly </a:t>
            </a:r>
          </a:p>
          <a:p>
            <a:pPr marL="342900" indent="-342900"/>
            <a:r>
              <a:rPr lang="en-US" sz="1400" u="none"/>
              <a:t>       polarized photons to obtain polarization in e+e- storage rings in the cases when other</a:t>
            </a:r>
          </a:p>
          <a:p>
            <a:pPr marL="342900" indent="-342900"/>
            <a:r>
              <a:rPr lang="en-US" sz="1400" u="none"/>
              <a:t>       methods are ineffective. They are briefly discussed in regard to FCCee. </a:t>
            </a:r>
            <a:r>
              <a:rPr lang="ru-RU" sz="2000" b="1" u="none">
                <a:cs typeface="Arial" charset="0"/>
              </a:rPr>
              <a:t>		</a:t>
            </a:r>
          </a:p>
          <a:p>
            <a:pPr lvl="2"/>
            <a:r>
              <a:rPr lang="ru-RU" sz="2000" b="1" u="none">
                <a:cs typeface="Arial" charset="0"/>
              </a:rPr>
              <a:t>                        </a:t>
            </a:r>
            <a:r>
              <a:rPr lang="en-US" sz="2000" b="1" u="none">
                <a:solidFill>
                  <a:srgbClr val="4607C5"/>
                </a:solidFill>
              </a:rPr>
              <a:t>Very preliminary!</a:t>
            </a:r>
            <a:endParaRPr lang="ru-RU" sz="2000" b="1" u="none">
              <a:solidFill>
                <a:srgbClr val="4607C5"/>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p:nvPr/>
        </p:nvPicPr>
        <p:blipFill>
          <a:blip r:embed="rId2">
            <a:duotone>
              <a:prstClr val="black"/>
              <a:schemeClr val="accent3">
                <a:tint val="45000"/>
                <a:satMod val="400000"/>
              </a:schemeClr>
            </a:duotone>
            <a:extLst>
              <a:ext uri="{28A0092B-C50C-407E-A947-70E740481C1C}"/>
            </a:extLst>
          </a:blip>
          <a:srcRect/>
          <a:stretch>
            <a:fillRect/>
          </a:stretch>
        </p:blipFill>
        <p:spPr bwMode="auto">
          <a:xfrm>
            <a:off x="1483519" y="915602"/>
            <a:ext cx="6721549" cy="4935073"/>
          </a:xfrm>
          <a:prstGeom prst="rect">
            <a:avLst/>
          </a:prstGeom>
          <a:solidFill>
            <a:srgbClr val="FFFFCC"/>
          </a:solidFill>
          <a:ln>
            <a:noFill/>
          </a:ln>
          <a:effectLst>
            <a:glow rad="139700">
              <a:srgbClr val="4607C5">
                <a:alpha val="40000"/>
              </a:srgbClr>
            </a:glow>
          </a:effectLst>
        </p:spPr>
      </p:pic>
      <p:sp>
        <p:nvSpPr>
          <p:cNvPr id="75778" name="Заголовок 1"/>
          <p:cNvSpPr>
            <a:spLocks noGrp="1"/>
          </p:cNvSpPr>
          <p:nvPr>
            <p:ph type="title"/>
          </p:nvPr>
        </p:nvSpPr>
        <p:spPr>
          <a:xfrm>
            <a:off x="611188" y="0"/>
            <a:ext cx="8229600" cy="936625"/>
          </a:xfrm>
        </p:spPr>
        <p:txBody>
          <a:bodyPr/>
          <a:lstStyle/>
          <a:p>
            <a:r>
              <a:rPr lang="en-US" sz="2800" b="1" smtClean="0">
                <a:solidFill>
                  <a:srgbClr val="4607C5"/>
                </a:solidFill>
                <a:latin typeface="Arial" charset="0"/>
                <a:cs typeface="Arial" charset="0"/>
              </a:rPr>
              <a:t>Hard Photons at first sight</a:t>
            </a:r>
            <a:endParaRPr lang="ru-RU" sz="2800" smtClean="0">
              <a:latin typeface="Arial" charset="0"/>
              <a:cs typeface="Arial" charset="0"/>
            </a:endParaRPr>
          </a:p>
        </p:txBody>
      </p:sp>
      <p:pic>
        <p:nvPicPr>
          <p:cNvPr id="4" name="Picture 3"/>
          <p:cNvPicPr>
            <a:picLocks noChangeAspect="1" noChangeArrowheads="1"/>
          </p:cNvPicPr>
          <p:nvPr/>
        </p:nvPicPr>
        <p:blipFill>
          <a:blip r:embed="rId3">
            <a:extLst/>
          </a:blip>
          <a:srcRect/>
          <a:stretch>
            <a:fillRect/>
          </a:stretch>
        </p:blipFill>
        <p:spPr bwMode="auto">
          <a:xfrm>
            <a:off x="474911" y="3004591"/>
            <a:ext cx="3096344" cy="2724116"/>
          </a:xfrm>
          <a:prstGeom prst="rect">
            <a:avLst/>
          </a:prstGeom>
          <a:noFill/>
          <a:ln w="9525">
            <a:noFill/>
            <a:miter lim="800000"/>
            <a:headEnd/>
            <a:tailEnd/>
          </a:ln>
          <a:effectLst>
            <a:glow rad="139700">
              <a:srgbClr val="4607C5">
                <a:alpha val="40000"/>
              </a:srgbClr>
            </a:glow>
          </a:effectLst>
        </p:spPr>
      </p:pic>
      <p:pic>
        <p:nvPicPr>
          <p:cNvPr id="66564" name="Picture 4"/>
          <p:cNvPicPr>
            <a:picLocks noChangeAspect="1" noChangeArrowheads="1"/>
          </p:cNvPicPr>
          <p:nvPr/>
        </p:nvPicPr>
        <p:blipFill>
          <a:blip r:embed="rId4">
            <a:extLst/>
          </a:blip>
          <a:srcRect/>
          <a:stretch>
            <a:fillRect/>
          </a:stretch>
        </p:blipFill>
        <p:spPr bwMode="auto">
          <a:xfrm>
            <a:off x="4651871" y="2860426"/>
            <a:ext cx="3018284" cy="650024"/>
          </a:xfrm>
          <a:prstGeom prst="rect">
            <a:avLst/>
          </a:prstGeom>
          <a:noFill/>
          <a:ln>
            <a:noFill/>
          </a:ln>
          <a:effectLst>
            <a:glow rad="139700">
              <a:srgbClr val="4607C5">
                <a:alpha val="40000"/>
              </a:srgbClr>
            </a:glow>
          </a:effectLst>
          <a:extLst/>
        </p:spPr>
      </p:pic>
      <p:pic>
        <p:nvPicPr>
          <p:cNvPr id="7" name="Picture 5"/>
          <p:cNvPicPr>
            <a:picLocks noChangeAspect="1" noChangeArrowheads="1"/>
          </p:cNvPicPr>
          <p:nvPr/>
        </p:nvPicPr>
        <p:blipFill>
          <a:blip r:embed="rId5">
            <a:extLst>
              <a:ext uri="{BEBA8EAE-BF5A-486C-A8C5-ECC9F3942E4B}"/>
            </a:extLst>
          </a:blip>
          <a:srcRect/>
          <a:stretch>
            <a:fillRect/>
          </a:stretch>
        </p:blipFill>
        <p:spPr bwMode="auto">
          <a:xfrm>
            <a:off x="6228309" y="3646974"/>
            <a:ext cx="2736304" cy="1073976"/>
          </a:xfrm>
          <a:prstGeom prst="rect">
            <a:avLst/>
          </a:prstGeom>
          <a:noFill/>
          <a:ln w="9525">
            <a:noFill/>
            <a:miter lim="800000"/>
            <a:headEnd/>
            <a:tailEnd/>
          </a:ln>
          <a:effectLst>
            <a:glow rad="139700">
              <a:srgbClr val="4607C5">
                <a:alpha val="40000"/>
              </a:srgbClr>
            </a:glow>
          </a:effectLst>
        </p:spPr>
      </p:pic>
      <p:sp>
        <p:nvSpPr>
          <p:cNvPr id="75782" name="Rectangle 6"/>
          <p:cNvSpPr>
            <a:spLocks noChangeArrowheads="1"/>
          </p:cNvSpPr>
          <p:nvPr/>
        </p:nvSpPr>
        <p:spPr bwMode="auto">
          <a:xfrm>
            <a:off x="827088" y="5805488"/>
            <a:ext cx="8045450" cy="641350"/>
          </a:xfrm>
          <a:prstGeom prst="rect">
            <a:avLst/>
          </a:prstGeom>
          <a:solidFill>
            <a:srgbClr val="FFFF99"/>
          </a:solidFill>
          <a:ln w="9525">
            <a:noFill/>
            <a:miter lim="800000"/>
            <a:headEnd/>
            <a:tailEnd/>
          </a:ln>
        </p:spPr>
        <p:txBody>
          <a:bodyPr wrap="none" anchor="ctr">
            <a:spAutoFit/>
          </a:bodyPr>
          <a:lstStyle/>
          <a:p>
            <a:r>
              <a:rPr lang="en-US" b="1" u="none">
                <a:solidFill>
                  <a:srgbClr val="FF0000"/>
                </a:solidFill>
              </a:rPr>
              <a:t>Wish to obtain the larger  polarization and  to keep more of the particles </a:t>
            </a:r>
            <a:endParaRPr lang="ru-RU" b="1" u="none">
              <a:solidFill>
                <a:srgbClr val="FF0000"/>
              </a:solidFill>
            </a:endParaRPr>
          </a:p>
          <a:p>
            <a:r>
              <a:rPr lang="en-US" b="1" u="none">
                <a:solidFill>
                  <a:srgbClr val="FF0000"/>
                </a:solidFill>
              </a:rPr>
              <a:t>contradicts a wish to make the polarization process shorter in a time.</a:t>
            </a:r>
            <a:r>
              <a:rPr lang="ru-RU" b="1" u="none">
                <a:solidFill>
                  <a:srgbClr val="FF0000"/>
                </a:solidFill>
              </a:rPr>
              <a:t> </a:t>
            </a:r>
          </a:p>
        </p:txBody>
      </p:sp>
      <p:sp>
        <p:nvSpPr>
          <p:cNvPr id="75783" name="Text Box 8"/>
          <p:cNvSpPr txBox="1">
            <a:spLocks noChangeArrowheads="1"/>
          </p:cNvSpPr>
          <p:nvPr/>
        </p:nvSpPr>
        <p:spPr bwMode="auto">
          <a:xfrm>
            <a:off x="6300788" y="1196975"/>
            <a:ext cx="792162" cy="366713"/>
          </a:xfrm>
          <a:prstGeom prst="rect">
            <a:avLst/>
          </a:prstGeom>
          <a:solidFill>
            <a:schemeClr val="bg1"/>
          </a:solidFill>
          <a:ln w="9525">
            <a:noFill/>
            <a:miter lim="800000"/>
            <a:headEnd/>
            <a:tailEnd/>
          </a:ln>
        </p:spPr>
        <p:txBody>
          <a:bodyPr>
            <a:spAutoFit/>
          </a:bodyPr>
          <a:lstStyle/>
          <a:p>
            <a:r>
              <a:rPr lang="en-US" u="none"/>
              <a:t>Laser</a:t>
            </a:r>
            <a:endParaRPr lang="ru-RU" u="none"/>
          </a:p>
        </p:txBody>
      </p:sp>
      <p:pic>
        <p:nvPicPr>
          <p:cNvPr id="11" name="Picture 2"/>
          <p:cNvPicPr>
            <a:picLocks noChangeAspect="1" noChangeArrowheads="1"/>
          </p:cNvPicPr>
          <p:nvPr/>
        </p:nvPicPr>
        <p:blipFill>
          <a:blip r:embed="rId6">
            <a:extLst/>
          </a:blip>
          <a:srcRect/>
          <a:stretch>
            <a:fillRect/>
          </a:stretch>
        </p:blipFill>
        <p:spPr bwMode="auto">
          <a:xfrm>
            <a:off x="7090340" y="906489"/>
            <a:ext cx="1910704" cy="1824763"/>
          </a:xfrm>
          <a:prstGeom prst="rect">
            <a:avLst/>
          </a:prstGeom>
          <a:noFill/>
          <a:ln w="9525">
            <a:noFill/>
            <a:miter lim="800000"/>
            <a:headEnd/>
            <a:tailEnd/>
          </a:ln>
          <a:effectLst>
            <a:glow rad="139700">
              <a:srgbClr val="4607C5">
                <a:alpha val="40000"/>
              </a:srgbClr>
            </a:glo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Заголовок 1"/>
          <p:cNvSpPr>
            <a:spLocks noGrp="1"/>
          </p:cNvSpPr>
          <p:nvPr>
            <p:ph type="title"/>
          </p:nvPr>
        </p:nvSpPr>
        <p:spPr/>
        <p:txBody>
          <a:bodyPr/>
          <a:lstStyle/>
          <a:p>
            <a:r>
              <a:rPr lang="en-US" sz="2800" b="1" smtClean="0">
                <a:solidFill>
                  <a:srgbClr val="4607C5"/>
                </a:solidFill>
                <a:latin typeface="Arial" charset="0"/>
                <a:cs typeface="Arial" charset="0"/>
              </a:rPr>
              <a:t>Summary</a:t>
            </a:r>
            <a:endParaRPr lang="ru-RU" sz="2800" smtClean="0"/>
          </a:p>
        </p:txBody>
      </p:sp>
      <p:sp>
        <p:nvSpPr>
          <p:cNvPr id="76802" name="Объект 2"/>
          <p:cNvSpPr>
            <a:spLocks noGrp="1"/>
          </p:cNvSpPr>
          <p:nvPr>
            <p:ph idx="1"/>
          </p:nvPr>
        </p:nvSpPr>
        <p:spPr>
          <a:xfrm>
            <a:off x="468313" y="1268413"/>
            <a:ext cx="8229600" cy="4752975"/>
          </a:xfrm>
        </p:spPr>
        <p:txBody>
          <a:bodyPr/>
          <a:lstStyle/>
          <a:p>
            <a:r>
              <a:rPr lang="en-US" sz="2000" b="1" smtClean="0">
                <a:latin typeface="Arial" charset="0"/>
                <a:cs typeface="Arial" charset="0"/>
              </a:rPr>
              <a:t>Possibility to apply the Compton scattering of a waveguide wave to measure a beam energy in the FCCee has been considered for the first time. The two wave concept of the Waveguide Compton beam energy monitor has been proposed allowing to diminish uncertainties related to variation of the waveguide transverse sizes. Preliminarily, the method looks promising because provides a reasonable accuracy of order of 10</a:t>
            </a:r>
            <a:r>
              <a:rPr lang="en-US" sz="2000" b="1" baseline="30000" smtClean="0">
                <a:latin typeface="Arial" charset="0"/>
                <a:cs typeface="Arial" charset="0"/>
              </a:rPr>
              <a:t>-4</a:t>
            </a:r>
            <a:r>
              <a:rPr lang="en-US" sz="2000" b="1" smtClean="0">
                <a:latin typeface="Arial" charset="0"/>
                <a:cs typeface="Arial" charset="0"/>
              </a:rPr>
              <a:t> with high registration efficiency at low wave power. </a:t>
            </a:r>
          </a:p>
          <a:p>
            <a:endParaRPr lang="en-US" sz="2000" b="1" smtClean="0">
              <a:latin typeface="Arial" charset="0"/>
              <a:cs typeface="Arial" charset="0"/>
            </a:endParaRPr>
          </a:p>
          <a:p>
            <a:r>
              <a:rPr lang="en-US" sz="2000" b="1" smtClean="0">
                <a:latin typeface="Arial" charset="0"/>
                <a:cs typeface="Arial" charset="0"/>
              </a:rPr>
              <a:t>One needs to consider competitive schemes to realize the known ideas to use an incident circularly polarized wave for obtaining beam polarization at FCCee.</a:t>
            </a:r>
            <a:endParaRPr lang="ru-RU" sz="2000" b="1" smtClean="0">
              <a:latin typeface="Arial" charset="0"/>
              <a:cs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Заголовок 1"/>
          <p:cNvSpPr>
            <a:spLocks noGrp="1"/>
          </p:cNvSpPr>
          <p:nvPr>
            <p:ph type="title"/>
          </p:nvPr>
        </p:nvSpPr>
        <p:spPr/>
        <p:txBody>
          <a:bodyPr/>
          <a:lstStyle/>
          <a:p>
            <a:r>
              <a:rPr lang="en-US" sz="2800" b="1" smtClean="0">
                <a:solidFill>
                  <a:srgbClr val="4607C5"/>
                </a:solidFill>
                <a:latin typeface="Arial" charset="0"/>
                <a:cs typeface="Arial" charset="0"/>
              </a:rPr>
              <a:t>Acknowledgments</a:t>
            </a:r>
            <a:endParaRPr lang="ru-RU" sz="2800" b="1" smtClean="0">
              <a:solidFill>
                <a:srgbClr val="4607C5"/>
              </a:solidFill>
              <a:latin typeface="Arial" charset="0"/>
              <a:cs typeface="Arial" charset="0"/>
            </a:endParaRPr>
          </a:p>
        </p:txBody>
      </p:sp>
      <p:sp>
        <p:nvSpPr>
          <p:cNvPr id="77826" name="Объект 2"/>
          <p:cNvSpPr>
            <a:spLocks noGrp="1"/>
          </p:cNvSpPr>
          <p:nvPr>
            <p:ph idx="1"/>
          </p:nvPr>
        </p:nvSpPr>
        <p:spPr>
          <a:xfrm>
            <a:off x="1258888" y="2349500"/>
            <a:ext cx="7212012" cy="3671888"/>
          </a:xfrm>
        </p:spPr>
        <p:txBody>
          <a:bodyPr/>
          <a:lstStyle/>
          <a:p>
            <a:pPr marL="0" indent="0">
              <a:buFont typeface="Arial" charset="0"/>
              <a:buNone/>
            </a:pPr>
            <a:r>
              <a:rPr lang="en-US" sz="2400" b="1" smtClean="0"/>
              <a:t>Authors are grateful to N.Vinokurov, I.Koop, G.Kurkin,   N.Muchnoi, V.Telnov  and G.Tumaikin for discussions</a:t>
            </a:r>
          </a:p>
          <a:p>
            <a:pPr marL="0" indent="0">
              <a:buFont typeface="Arial" charset="0"/>
              <a:buNone/>
            </a:pPr>
            <a:endParaRPr lang="en-US" sz="2400" b="1" smtClean="0"/>
          </a:p>
          <a:p>
            <a:pPr marL="0" indent="0">
              <a:buFont typeface="Arial" charset="0"/>
              <a:buNone/>
            </a:pPr>
            <a:endParaRPr lang="en-US" sz="2400" b="1" smtClean="0"/>
          </a:p>
          <a:p>
            <a:pPr marL="0" indent="0">
              <a:buFont typeface="Arial" charset="0"/>
              <a:buNone/>
            </a:pPr>
            <a:endParaRPr lang="en-US" sz="2400" b="1" smtClean="0"/>
          </a:p>
          <a:p>
            <a:pPr marL="0" indent="0" algn="ctr">
              <a:buFont typeface="Arial" charset="0"/>
              <a:buNone/>
            </a:pPr>
            <a:r>
              <a:rPr lang="en-US" sz="2400" b="1" smtClean="0">
                <a:solidFill>
                  <a:srgbClr val="4607C5"/>
                </a:solidFill>
              </a:rPr>
              <a:t>Thank you for attention!</a:t>
            </a:r>
            <a:endParaRPr lang="ru-RU" sz="2400" b="1" smtClean="0">
              <a:solidFill>
                <a:srgbClr val="4607C5"/>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Заголовок 1"/>
          <p:cNvSpPr>
            <a:spLocks noGrp="1"/>
          </p:cNvSpPr>
          <p:nvPr>
            <p:ph type="title"/>
          </p:nvPr>
        </p:nvSpPr>
        <p:spPr/>
        <p:txBody>
          <a:bodyPr/>
          <a:lstStyle/>
          <a:p>
            <a:r>
              <a:rPr lang="en-US" smtClean="0"/>
              <a:t>Reserved</a:t>
            </a:r>
            <a:endParaRPr lang="ru-RU" smtClean="0"/>
          </a:p>
        </p:txBody>
      </p:sp>
      <p:sp>
        <p:nvSpPr>
          <p:cNvPr id="78850" name="Объект 2"/>
          <p:cNvSpPr>
            <a:spLocks noGrp="1"/>
          </p:cNvSpPr>
          <p:nvPr>
            <p:ph idx="1"/>
          </p:nvPr>
        </p:nvSpPr>
        <p:spPr/>
        <p:txBody>
          <a:bodyPr/>
          <a:lstStyle/>
          <a:p>
            <a:endParaRPr lang="ru-RU"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2"/>
          <p:cNvPicPr>
            <a:picLocks noChangeAspect="1" noChangeArrowheads="1"/>
          </p:cNvPicPr>
          <p:nvPr/>
        </p:nvPicPr>
        <p:blipFill>
          <a:blip r:embed="rId2"/>
          <a:srcRect/>
          <a:stretch>
            <a:fillRect/>
          </a:stretch>
        </p:blipFill>
        <p:spPr bwMode="auto">
          <a:xfrm>
            <a:off x="2120900" y="950913"/>
            <a:ext cx="5545138" cy="5332412"/>
          </a:xfrm>
          <a:prstGeom prst="rect">
            <a:avLst/>
          </a:prstGeom>
          <a:noFill/>
          <a:ln w="9525">
            <a:solidFill>
              <a:schemeClr val="tx1"/>
            </a:solidFill>
            <a:miter lim="800000"/>
            <a:headEnd/>
            <a:tailEnd/>
          </a:ln>
          <a:effectLst>
            <a:glow rad="139700">
              <a:srgbClr val="4607C5">
                <a:alpha val="40000"/>
              </a:srgbClr>
            </a:glow>
          </a:effectLst>
        </p:spPr>
      </p:pic>
      <p:sp>
        <p:nvSpPr>
          <p:cNvPr id="79874" name="Заголовок 1"/>
          <p:cNvSpPr>
            <a:spLocks noGrp="1"/>
          </p:cNvSpPr>
          <p:nvPr>
            <p:ph type="title" idx="4294967295"/>
          </p:nvPr>
        </p:nvSpPr>
        <p:spPr>
          <a:xfrm>
            <a:off x="179388" y="100013"/>
            <a:ext cx="8785225" cy="865187"/>
          </a:xfrm>
        </p:spPr>
        <p:txBody>
          <a:bodyPr/>
          <a:lstStyle/>
          <a:p>
            <a:r>
              <a:rPr lang="en-US" sz="2800" b="1" smtClean="0">
                <a:solidFill>
                  <a:srgbClr val="4607C5"/>
                </a:solidFill>
                <a:latin typeface="Arial" charset="0"/>
                <a:cs typeface="Arial" charset="0"/>
              </a:rPr>
              <a:t>Soft Photon for FCCee</a:t>
            </a:r>
            <a:endParaRPr lang="ru-RU" sz="2800" b="1" smtClean="0">
              <a:solidFill>
                <a:srgbClr val="4607C5"/>
              </a:solidFill>
              <a:latin typeface="Arial" charset="0"/>
              <a:cs typeface="Arial" charset="0"/>
            </a:endParaRPr>
          </a:p>
        </p:txBody>
      </p:sp>
      <p:pic>
        <p:nvPicPr>
          <p:cNvPr id="65538" name="Picture 2"/>
          <p:cNvPicPr>
            <a:picLocks noChangeAspect="1" noChangeArrowheads="1"/>
          </p:cNvPicPr>
          <p:nvPr/>
        </p:nvPicPr>
        <p:blipFill>
          <a:blip r:embed="rId3" cstate="print">
            <a:extLst/>
          </a:blip>
          <a:srcRect/>
          <a:stretch>
            <a:fillRect/>
          </a:stretch>
        </p:blipFill>
        <p:spPr bwMode="auto">
          <a:xfrm>
            <a:off x="5220072" y="1703487"/>
            <a:ext cx="3312368" cy="1728192"/>
          </a:xfrm>
          <a:prstGeom prst="rect">
            <a:avLst/>
          </a:prstGeom>
          <a:noFill/>
          <a:ln>
            <a:noFill/>
          </a:ln>
          <a:effectLst>
            <a:glow rad="139700">
              <a:srgbClr val="4607C5">
                <a:alpha val="40000"/>
              </a:srgbClr>
            </a:glow>
          </a:effectLst>
          <a:extLst/>
        </p:spPr>
      </p:pic>
      <p:pic>
        <p:nvPicPr>
          <p:cNvPr id="65540" name="Picture 4"/>
          <p:cNvPicPr>
            <a:picLocks noChangeAspect="1" noChangeArrowheads="1"/>
          </p:cNvPicPr>
          <p:nvPr/>
        </p:nvPicPr>
        <p:blipFill>
          <a:blip r:embed="rId4">
            <a:extLst/>
          </a:blip>
          <a:srcRect/>
          <a:stretch>
            <a:fillRect/>
          </a:stretch>
        </p:blipFill>
        <p:spPr bwMode="auto">
          <a:xfrm>
            <a:off x="467348" y="1052736"/>
            <a:ext cx="4391072" cy="750832"/>
          </a:xfrm>
          <a:prstGeom prst="rect">
            <a:avLst/>
          </a:prstGeom>
          <a:noFill/>
          <a:ln>
            <a:noFill/>
          </a:ln>
          <a:effectLst>
            <a:glow rad="139700">
              <a:srgbClr val="4607C5">
                <a:alpha val="40000"/>
              </a:srgbClr>
            </a:glow>
          </a:effectLst>
          <a:extLst/>
        </p:spPr>
      </p:pic>
      <p:pic>
        <p:nvPicPr>
          <p:cNvPr id="65541" name="Picture 5"/>
          <p:cNvPicPr>
            <a:picLocks noChangeAspect="1" noChangeArrowheads="1"/>
          </p:cNvPicPr>
          <p:nvPr/>
        </p:nvPicPr>
        <p:blipFill>
          <a:blip r:embed="rId5">
            <a:extLst/>
          </a:blip>
          <a:srcRect/>
          <a:stretch>
            <a:fillRect/>
          </a:stretch>
        </p:blipFill>
        <p:spPr bwMode="auto">
          <a:xfrm>
            <a:off x="502260" y="2976172"/>
            <a:ext cx="3061627" cy="2613067"/>
          </a:xfrm>
          <a:prstGeom prst="rect">
            <a:avLst/>
          </a:prstGeom>
          <a:noFill/>
          <a:ln>
            <a:noFill/>
          </a:ln>
          <a:effectLst>
            <a:glow rad="139700">
              <a:srgbClr val="4607C5">
                <a:alpha val="40000"/>
              </a:srgbClr>
            </a:glow>
          </a:effectLs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Заголовок 3"/>
          <p:cNvSpPr>
            <a:spLocks noGrp="1"/>
          </p:cNvSpPr>
          <p:nvPr>
            <p:ph type="title" idx="4294967295"/>
          </p:nvPr>
        </p:nvSpPr>
        <p:spPr>
          <a:xfrm>
            <a:off x="323850" y="201613"/>
            <a:ext cx="8229600" cy="779462"/>
          </a:xfrm>
        </p:spPr>
        <p:txBody>
          <a:bodyPr/>
          <a:lstStyle/>
          <a:p>
            <a:r>
              <a:rPr lang="en-US" sz="2800" b="1" smtClean="0">
                <a:solidFill>
                  <a:srgbClr val="4607C5"/>
                </a:solidFill>
                <a:latin typeface="Arial" charset="0"/>
                <a:cs typeface="Arial" charset="0"/>
              </a:rPr>
              <a:t>On Soft Photon mechanism</a:t>
            </a:r>
            <a:endParaRPr lang="ru-RU" sz="2800" b="1" smtClean="0">
              <a:solidFill>
                <a:srgbClr val="4607C5"/>
              </a:solidFill>
              <a:latin typeface="Arial" charset="0"/>
              <a:cs typeface="Arial" charset="0"/>
            </a:endParaRPr>
          </a:p>
        </p:txBody>
      </p:sp>
      <p:sp>
        <p:nvSpPr>
          <p:cNvPr id="80898" name="Прямоугольник 6"/>
          <p:cNvSpPr>
            <a:spLocks noChangeArrowheads="1"/>
          </p:cNvSpPr>
          <p:nvPr/>
        </p:nvSpPr>
        <p:spPr bwMode="auto">
          <a:xfrm>
            <a:off x="847725" y="908050"/>
            <a:ext cx="7489825" cy="5410200"/>
          </a:xfrm>
          <a:prstGeom prst="rect">
            <a:avLst/>
          </a:prstGeom>
          <a:noFill/>
          <a:ln w="9525">
            <a:noFill/>
            <a:miter lim="800000"/>
            <a:headEnd/>
            <a:tailEnd/>
          </a:ln>
        </p:spPr>
        <p:txBody>
          <a:bodyPr>
            <a:spAutoFit/>
          </a:bodyPr>
          <a:lstStyle/>
          <a:p>
            <a:pPr marL="285750" indent="-285750">
              <a:buFont typeface="Arial" charset="0"/>
              <a:buChar char="•"/>
            </a:pPr>
            <a:r>
              <a:rPr lang="en-US" sz="1400" u="none">
                <a:cs typeface="Arial" charset="0"/>
              </a:rPr>
              <a:t>Change of spin motion integral, spin projection on axis of precession, occurs due to radiation.  There are direct action of field of radiation on spin (quantum theory) and also indirect one – through perturbation of particle trajectory related to change in energy that is called ‘spin-orbit coupling”  and takes into account effect of variation in particle momentum on precession axis </a:t>
            </a:r>
            <a:r>
              <a:rPr lang="en-US" sz="1400" b="1" i="1" u="none">
                <a:cs typeface="Arial" charset="0"/>
              </a:rPr>
              <a:t>d</a:t>
            </a:r>
            <a:r>
              <a:rPr lang="en-US" sz="1400" u="none">
                <a:cs typeface="Arial" charset="0"/>
              </a:rPr>
              <a:t>=</a:t>
            </a:r>
            <a:r>
              <a:rPr lang="en-US" sz="1400" u="none">
                <a:cs typeface="Arial" charset="0"/>
                <a:sym typeface="Symbol" pitchFamily="18" charset="2"/>
              </a:rPr>
              <a:t></a:t>
            </a:r>
            <a:r>
              <a:rPr lang="en-US" sz="1400" b="1" i="1" u="none">
                <a:cs typeface="Arial" charset="0"/>
                <a:sym typeface="Symbol" pitchFamily="18" charset="2"/>
              </a:rPr>
              <a:t>n</a:t>
            </a:r>
            <a:r>
              <a:rPr lang="en-US" sz="1400" u="none">
                <a:cs typeface="Arial" charset="0"/>
                <a:sym typeface="Symbol" pitchFamily="18" charset="2"/>
              </a:rPr>
              <a:t>/</a:t>
            </a:r>
            <a:r>
              <a:rPr lang="en-US" sz="1400" u="none">
                <a:cs typeface="Arial" charset="0"/>
              </a:rPr>
              <a:t> (quasi-classical approach). </a:t>
            </a:r>
          </a:p>
          <a:p>
            <a:pPr marL="285750" indent="-285750">
              <a:buFont typeface="Arial" charset="0"/>
              <a:buChar char="•"/>
            </a:pPr>
            <a:endParaRPr lang="en-US" sz="1400" u="none">
              <a:cs typeface="Arial" charset="0"/>
            </a:endParaRPr>
          </a:p>
          <a:p>
            <a:pPr marL="285750" indent="-285750">
              <a:buFont typeface="Arial" charset="0"/>
              <a:buChar char="•"/>
            </a:pPr>
            <a:r>
              <a:rPr lang="en-US" sz="1400" u="none">
                <a:cs typeface="Arial" charset="0"/>
              </a:rPr>
              <a:t>Polarizing effect of </a:t>
            </a:r>
            <a:r>
              <a:rPr lang="en-US" sz="1400" b="1" u="none">
                <a:cs typeface="Arial" charset="0"/>
              </a:rPr>
              <a:t>Soft Photons </a:t>
            </a:r>
            <a:r>
              <a:rPr lang="en-US" sz="1400" u="none">
                <a:cs typeface="Arial" charset="0"/>
              </a:rPr>
              <a:t>is purely based on  indirect  action. There is interferential part in field of radiation induced by motion of charged particle with spin and magnetic moment. This part modulated at spin precession frequency yields building-up of polarization. Because of circular polarization  of wave with frequency much larger than Larmor one a spin contribution into radiation friction depends on projection of spin on velocity </a:t>
            </a:r>
            <a:r>
              <a:rPr lang="en-US" sz="1400" b="1" i="1" u="none">
                <a:cs typeface="Arial" charset="0"/>
              </a:rPr>
              <a:t>v</a:t>
            </a:r>
            <a:r>
              <a:rPr lang="en-US" sz="1400" u="none">
                <a:cs typeface="Arial" charset="0"/>
              </a:rPr>
              <a:t> and so longitudinal projection  of </a:t>
            </a:r>
            <a:r>
              <a:rPr lang="en-US" sz="1400" b="1" i="1" u="none">
                <a:cs typeface="Arial" charset="0"/>
              </a:rPr>
              <a:t>d</a:t>
            </a:r>
            <a:r>
              <a:rPr lang="en-US" sz="1400" u="none">
                <a:cs typeface="Arial" charset="0"/>
              </a:rPr>
              <a:t>=</a:t>
            </a:r>
            <a:r>
              <a:rPr lang="en-US" sz="1400" u="none">
                <a:cs typeface="Arial" charset="0"/>
                <a:sym typeface="Symbol" pitchFamily="18" charset="2"/>
              </a:rPr>
              <a:t></a:t>
            </a:r>
            <a:r>
              <a:rPr lang="en-US" sz="1400" b="1" i="1" u="none">
                <a:cs typeface="Arial" charset="0"/>
                <a:sym typeface="Symbol" pitchFamily="18" charset="2"/>
              </a:rPr>
              <a:t>n</a:t>
            </a:r>
            <a:r>
              <a:rPr lang="en-US" sz="1400" u="none">
                <a:cs typeface="Arial" charset="0"/>
                <a:sym typeface="Symbol" pitchFamily="18" charset="2"/>
              </a:rPr>
              <a:t>/</a:t>
            </a:r>
            <a:r>
              <a:rPr lang="en-US" sz="1400" u="none">
                <a:cs typeface="Arial" charset="0"/>
              </a:rPr>
              <a:t> </a:t>
            </a:r>
            <a:r>
              <a:rPr lang="en-US" sz="1400" u="none">
                <a:cs typeface="Arial" charset="0"/>
                <a:sym typeface="Symbol" pitchFamily="18" charset="2"/>
              </a:rPr>
              <a:t>in wave-beam interaction region</a:t>
            </a:r>
            <a:r>
              <a:rPr lang="en-US" sz="1400" u="none">
                <a:cs typeface="Arial" charset="0"/>
              </a:rPr>
              <a:t> is determinative (</a:t>
            </a:r>
            <a:r>
              <a:rPr lang="en-US" sz="1200" b="1" u="none">
                <a:solidFill>
                  <a:srgbClr val="4607C5"/>
                </a:solidFill>
                <a:cs typeface="Arial" charset="0"/>
              </a:rPr>
              <a:t>A.M.Kondratenko, Doct. Dissertation , 1982</a:t>
            </a:r>
            <a:r>
              <a:rPr lang="en-US" sz="1400" u="none">
                <a:cs typeface="Arial" charset="0"/>
              </a:rPr>
              <a:t>):</a:t>
            </a:r>
          </a:p>
          <a:p>
            <a:pPr marL="285750" indent="-285750">
              <a:buFont typeface="Arial" charset="0"/>
              <a:buChar char="•"/>
            </a:pPr>
            <a:endParaRPr lang="en-US" sz="1400" u="none">
              <a:cs typeface="Arial" charset="0"/>
            </a:endParaRPr>
          </a:p>
          <a:p>
            <a:pPr marL="285750" indent="-285750">
              <a:buFont typeface="Arial" charset="0"/>
              <a:buChar char="•"/>
            </a:pPr>
            <a:endParaRPr lang="en-US" sz="1400" u="none">
              <a:cs typeface="Arial" charset="0"/>
            </a:endParaRPr>
          </a:p>
          <a:p>
            <a:pPr marL="285750" indent="-285750">
              <a:buFont typeface="Arial" charset="0"/>
              <a:buChar char="•"/>
            </a:pPr>
            <a:endParaRPr lang="en-US" sz="1400" u="none">
              <a:cs typeface="Arial" charset="0"/>
            </a:endParaRPr>
          </a:p>
          <a:p>
            <a:pPr marL="285750" indent="-285750">
              <a:buFont typeface="Arial" charset="0"/>
              <a:buChar char="•"/>
            </a:pPr>
            <a:endParaRPr lang="en-US" sz="1400" u="none">
              <a:cs typeface="Arial" charset="0"/>
            </a:endParaRPr>
          </a:p>
          <a:p>
            <a:pPr marL="285750" indent="-285750">
              <a:buFont typeface="Arial" charset="0"/>
              <a:buChar char="•"/>
            </a:pPr>
            <a:endParaRPr lang="en-US" sz="1400" u="none">
              <a:cs typeface="Arial" charset="0"/>
            </a:endParaRPr>
          </a:p>
          <a:p>
            <a:pPr marL="285750" indent="-285750">
              <a:buFont typeface="Arial" charset="0"/>
              <a:buChar char="•"/>
            </a:pPr>
            <a:endParaRPr lang="en-US" sz="1400" u="none">
              <a:cs typeface="Arial" charset="0"/>
            </a:endParaRPr>
          </a:p>
          <a:p>
            <a:pPr marL="285750" indent="-285750">
              <a:buFont typeface="Arial" charset="0"/>
              <a:buChar char="•"/>
            </a:pPr>
            <a:r>
              <a:rPr lang="en-US" sz="1400" u="none">
                <a:cs typeface="Arial" charset="0"/>
              </a:rPr>
              <a:t>In </a:t>
            </a:r>
            <a:r>
              <a:rPr lang="en-US" sz="1400" b="1" u="none">
                <a:cs typeface="Arial" charset="0"/>
              </a:rPr>
              <a:t>case of SR </a:t>
            </a:r>
            <a:r>
              <a:rPr lang="en-US" sz="1400" u="none">
                <a:cs typeface="Arial" charset="0"/>
              </a:rPr>
              <a:t>a spin orbit coupling  only adds to main polarizing mechanism by Sokolov-Ternov since interference contribution into SR depends on spin projection on field vector.  </a:t>
            </a:r>
            <a:r>
              <a:rPr lang="en-US" sz="1400" b="1" u="none">
                <a:cs typeface="Arial" charset="0"/>
              </a:rPr>
              <a:t>First, spin dependence of SR power was observed  at VEPP-4(Novosibirsk) in 1983</a:t>
            </a:r>
            <a:r>
              <a:rPr lang="en-US" sz="1400" u="none">
                <a:cs typeface="Arial" charset="0"/>
              </a:rPr>
              <a:t>. </a:t>
            </a:r>
          </a:p>
          <a:p>
            <a:pPr marL="285750" indent="-285750">
              <a:buFont typeface="Arial" charset="0"/>
              <a:buChar char="•"/>
            </a:pPr>
            <a:endParaRPr lang="en-US" sz="1400" u="none">
              <a:cs typeface="Arial" charset="0"/>
            </a:endParaRPr>
          </a:p>
          <a:p>
            <a:pPr marL="285750" indent="-285750">
              <a:buFont typeface="Arial" charset="0"/>
              <a:buChar char="•"/>
            </a:pPr>
            <a:r>
              <a:rPr lang="en-US" sz="1400" u="none">
                <a:cs typeface="Arial" charset="0"/>
              </a:rPr>
              <a:t>In both cases, fluctuations of radiation lead to depolarization effect of spin-orbit coupling (terms with (</a:t>
            </a:r>
            <a:r>
              <a:rPr lang="en-US" sz="1400" u="none">
                <a:cs typeface="Arial" charset="0"/>
                <a:sym typeface="Symbol" pitchFamily="18" charset="2"/>
              </a:rPr>
              <a:t></a:t>
            </a:r>
            <a:r>
              <a:rPr lang="en-US" sz="1400" b="1" i="1" u="none">
                <a:cs typeface="Arial" charset="0"/>
                <a:sym typeface="Symbol" pitchFamily="18" charset="2"/>
              </a:rPr>
              <a:t>n</a:t>
            </a:r>
            <a:r>
              <a:rPr lang="en-US" sz="1400" u="none">
                <a:cs typeface="Arial" charset="0"/>
                <a:sym typeface="Symbol" pitchFamily="18" charset="2"/>
              </a:rPr>
              <a:t>/)</a:t>
            </a:r>
            <a:r>
              <a:rPr lang="en-US" sz="1400" u="none" baseline="30000">
                <a:cs typeface="Arial" charset="0"/>
                <a:sym typeface="Symbol" pitchFamily="18" charset="2"/>
              </a:rPr>
              <a:t>2</a:t>
            </a:r>
            <a:r>
              <a:rPr lang="en-US" sz="1400" u="none">
                <a:cs typeface="Arial" charset="0"/>
              </a:rPr>
              <a:t> )</a:t>
            </a:r>
            <a:endParaRPr lang="ru-RU" sz="1400" u="none">
              <a:cs typeface="Arial" charset="0"/>
            </a:endParaRPr>
          </a:p>
        </p:txBody>
      </p:sp>
      <p:pic>
        <p:nvPicPr>
          <p:cNvPr id="80899" name="Picture 4"/>
          <p:cNvPicPr>
            <a:picLocks noChangeAspect="1" noChangeArrowheads="1"/>
          </p:cNvPicPr>
          <p:nvPr/>
        </p:nvPicPr>
        <p:blipFill>
          <a:blip r:embed="rId2"/>
          <a:srcRect/>
          <a:stretch>
            <a:fillRect/>
          </a:stretch>
        </p:blipFill>
        <p:spPr bwMode="auto">
          <a:xfrm>
            <a:off x="1187450" y="3789363"/>
            <a:ext cx="6264275" cy="1152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en-US" sz="2800" b="1" dirty="0" smtClean="0">
                <a:solidFill>
                  <a:srgbClr val="4607C5"/>
                </a:solidFill>
                <a:latin typeface="Arial" panose="020B0604020202020204" pitchFamily="34" charset="0"/>
                <a:cs typeface="Arial" panose="020B0604020202020204" pitchFamily="34" charset="0"/>
              </a:rPr>
              <a:t>CBS beam energy monitor problem</a:t>
            </a:r>
            <a:endParaRPr lang="ru-RU" sz="2800" b="1" dirty="0">
              <a:ln>
                <a:solidFill>
                  <a:srgbClr val="FF0000"/>
                </a:solidFill>
              </a:ln>
              <a:solidFill>
                <a:srgbClr val="4607C5"/>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1059331" y="1219529"/>
            <a:ext cx="7229716" cy="2068463"/>
          </a:xfrm>
          <a:noFill/>
          <a:ln w="25400">
            <a:solidFill>
              <a:srgbClr val="4607C5"/>
            </a:solidFill>
          </a:ln>
          <a:effectLst>
            <a:innerShdw blurRad="63500" dist="50800">
              <a:prstClr val="black">
                <a:alpha val="50000"/>
              </a:prstClr>
            </a:innerShdw>
          </a:effectLst>
        </p:spPr>
        <p:txBody>
          <a:bodyPr/>
          <a:lstStyle/>
          <a:p>
            <a:pPr marL="0" indent="0">
              <a:buFont typeface="Arial" charset="0"/>
              <a:buNone/>
              <a:defRPr/>
            </a:pPr>
            <a:r>
              <a:rPr lang="en-US" sz="2400" b="1" dirty="0" smtClean="0">
                <a:cs typeface="Arial" panose="020B0604020202020204" pitchFamily="34" charset="0"/>
              </a:rPr>
              <a:t>CBS beam energy monitor at VEPP-4M: </a:t>
            </a:r>
          </a:p>
          <a:p>
            <a:pPr marL="0" indent="0">
              <a:buFont typeface="Arial" charset="0"/>
              <a:buNone/>
              <a:defRPr/>
            </a:pPr>
            <a:r>
              <a:rPr lang="en-US" sz="2400" dirty="0" smtClean="0">
                <a:cs typeface="Arial" panose="020B0604020202020204" pitchFamily="34" charset="0"/>
                <a:sym typeface="Symbol"/>
              </a:rPr>
              <a:t></a:t>
            </a:r>
            <a:r>
              <a:rPr lang="en-US" sz="2400" baseline="-25000" dirty="0" smtClean="0">
                <a:cs typeface="Arial" panose="020B0604020202020204" pitchFamily="34" charset="0"/>
                <a:sym typeface="Symbol"/>
              </a:rPr>
              <a:t>laser</a:t>
            </a:r>
            <a:r>
              <a:rPr lang="en-US" sz="2400" dirty="0" smtClean="0">
                <a:cs typeface="Arial" panose="020B0604020202020204" pitchFamily="34" charset="0"/>
                <a:sym typeface="Symbol"/>
              </a:rPr>
              <a:t>=</a:t>
            </a:r>
            <a:r>
              <a:rPr lang="en-US" sz="2400" dirty="0" smtClean="0">
                <a:cs typeface="Arial" panose="020B0604020202020204" pitchFamily="34" charset="0"/>
              </a:rPr>
              <a:t>10 </a:t>
            </a:r>
            <a:r>
              <a:rPr lang="en-US" sz="2400" dirty="0" smtClean="0">
                <a:cs typeface="Arial" panose="020B0604020202020204" pitchFamily="34" charset="0"/>
                <a:sym typeface="Symbol"/>
              </a:rPr>
              <a:t>m</a:t>
            </a:r>
            <a:r>
              <a:rPr lang="ru-RU" sz="2400" dirty="0" smtClean="0">
                <a:cs typeface="Arial" panose="020B0604020202020204" pitchFamily="34" charset="0"/>
              </a:rPr>
              <a:t>, </a:t>
            </a:r>
            <a:endParaRPr lang="en-US" sz="2400" dirty="0" smtClean="0">
              <a:cs typeface="Arial" panose="020B0604020202020204" pitchFamily="34" charset="0"/>
            </a:endParaRPr>
          </a:p>
          <a:p>
            <a:pPr marL="0" indent="0">
              <a:buFont typeface="Arial" charset="0"/>
              <a:buNone/>
              <a:defRPr/>
            </a:pPr>
            <a:r>
              <a:rPr lang="ru-RU" sz="2400" dirty="0" smtClean="0">
                <a:cs typeface="Arial" panose="020B0604020202020204" pitchFamily="34" charset="0"/>
              </a:rPr>
              <a:t>2.5 </a:t>
            </a:r>
            <a:r>
              <a:rPr lang="ru-RU" sz="2400" dirty="0" smtClean="0">
                <a:cs typeface="Arial" panose="020B0604020202020204" pitchFamily="34" charset="0"/>
                <a:sym typeface="Symbol"/>
              </a:rPr>
              <a:t></a:t>
            </a:r>
            <a:r>
              <a:rPr lang="ru-RU" sz="2400" dirty="0" smtClean="0">
                <a:cs typeface="Arial" panose="020B0604020202020204" pitchFamily="34" charset="0"/>
              </a:rPr>
              <a:t>10</a:t>
            </a:r>
            <a:r>
              <a:rPr lang="ru-RU" sz="2400" baseline="30000" dirty="0" smtClean="0">
                <a:cs typeface="Arial" panose="020B0604020202020204" pitchFamily="34" charset="0"/>
              </a:rPr>
              <a:t>-5 </a:t>
            </a:r>
            <a:r>
              <a:rPr lang="en-US" sz="2400" dirty="0" smtClean="0">
                <a:cs typeface="Arial" panose="020B0604020202020204" pitchFamily="34" charset="0"/>
              </a:rPr>
              <a:t>accuracy</a:t>
            </a:r>
            <a:r>
              <a:rPr lang="ru-RU" sz="2400" dirty="0" smtClean="0">
                <a:cs typeface="Arial" panose="020B0604020202020204" pitchFamily="34" charset="0"/>
              </a:rPr>
              <a:t> </a:t>
            </a:r>
            <a:r>
              <a:rPr lang="en-US" sz="2400" dirty="0" smtClean="0">
                <a:cs typeface="Arial" panose="020B0604020202020204" pitchFamily="34" charset="0"/>
              </a:rPr>
              <a:t>@ </a:t>
            </a:r>
            <a:r>
              <a:rPr lang="ru-RU" sz="2400" dirty="0">
                <a:cs typeface="Arial" panose="020B0604020202020204" pitchFamily="34" charset="0"/>
              </a:rPr>
              <a:t>3 </a:t>
            </a:r>
            <a:r>
              <a:rPr lang="ru-RU" sz="2400" dirty="0" smtClean="0">
                <a:cs typeface="Arial" panose="020B0604020202020204" pitchFamily="34" charset="0"/>
                <a:sym typeface="Symbol"/>
              </a:rPr>
              <a:t></a:t>
            </a:r>
            <a:r>
              <a:rPr lang="ru-RU" sz="2400" dirty="0" smtClean="0">
                <a:cs typeface="Arial" panose="020B0604020202020204" pitchFamily="34" charset="0"/>
              </a:rPr>
              <a:t>10 </a:t>
            </a:r>
            <a:r>
              <a:rPr lang="ru-RU" sz="2400" baseline="30000" dirty="0">
                <a:cs typeface="Arial" panose="020B0604020202020204" pitchFamily="34" charset="0"/>
              </a:rPr>
              <a:t>-</a:t>
            </a:r>
            <a:r>
              <a:rPr lang="ru-RU" sz="2400" baseline="30000" dirty="0" smtClean="0">
                <a:cs typeface="Arial" panose="020B0604020202020204" pitchFamily="34" charset="0"/>
              </a:rPr>
              <a:t>4</a:t>
            </a:r>
            <a:r>
              <a:rPr lang="en-US" sz="2400" dirty="0" smtClean="0">
                <a:cs typeface="Arial" panose="020B0604020202020204" pitchFamily="34" charset="0"/>
              </a:rPr>
              <a:t> beam energy spread</a:t>
            </a:r>
            <a:r>
              <a:rPr lang="ru-RU" sz="2400" dirty="0" smtClean="0">
                <a:cs typeface="Arial" panose="020B0604020202020204" pitchFamily="34" charset="0"/>
              </a:rPr>
              <a:t>,</a:t>
            </a:r>
            <a:endParaRPr lang="en-US" sz="2400" dirty="0">
              <a:cs typeface="Arial" panose="020B0604020202020204" pitchFamily="34" charset="0"/>
            </a:endParaRPr>
          </a:p>
          <a:p>
            <a:pPr marL="0" indent="0">
              <a:buFont typeface="Arial" charset="0"/>
              <a:buNone/>
              <a:defRPr/>
            </a:pPr>
            <a:r>
              <a:rPr lang="en-US" sz="2400" dirty="0" smtClean="0">
                <a:cs typeface="Arial" panose="020B0604020202020204" pitchFamily="34" charset="0"/>
              </a:rPr>
              <a:t>CBS gamma quanta energy </a:t>
            </a:r>
            <a:r>
              <a:rPr lang="en-US" sz="2400" dirty="0" smtClean="0">
                <a:cs typeface="Arial" panose="020B0604020202020204" pitchFamily="34" charset="0"/>
                <a:sym typeface="Symbol"/>
              </a:rPr>
              <a:t></a:t>
            </a:r>
            <a:r>
              <a:rPr lang="ru-RU" sz="2400" dirty="0" smtClean="0">
                <a:cs typeface="Arial" panose="020B0604020202020204" pitchFamily="34" charset="0"/>
              </a:rPr>
              <a:t>6 </a:t>
            </a:r>
            <a:r>
              <a:rPr lang="en-US" sz="2400" dirty="0" smtClean="0">
                <a:cs typeface="Arial" panose="020B0604020202020204" pitchFamily="34" charset="0"/>
              </a:rPr>
              <a:t>MeV @ </a:t>
            </a:r>
            <a:r>
              <a:rPr lang="en-US" sz="2400" dirty="0" err="1" smtClean="0">
                <a:cs typeface="Arial" panose="020B0604020202020204" pitchFamily="34" charset="0"/>
              </a:rPr>
              <a:t>E</a:t>
            </a:r>
            <a:r>
              <a:rPr lang="en-US" sz="2400" baseline="-25000" dirty="0" err="1" smtClean="0">
                <a:cs typeface="Arial" panose="020B0604020202020204" pitchFamily="34" charset="0"/>
              </a:rPr>
              <a:t>beam</a:t>
            </a:r>
            <a:r>
              <a:rPr lang="en-US" sz="2400" dirty="0" smtClean="0">
                <a:cs typeface="Arial" panose="020B0604020202020204" pitchFamily="34" charset="0"/>
              </a:rPr>
              <a:t> =</a:t>
            </a:r>
            <a:r>
              <a:rPr lang="ru-RU" sz="2400" dirty="0" smtClean="0">
                <a:cs typeface="Arial" panose="020B0604020202020204" pitchFamily="34" charset="0"/>
              </a:rPr>
              <a:t>1.85 </a:t>
            </a:r>
            <a:r>
              <a:rPr lang="en-US" sz="2400" dirty="0" err="1" smtClean="0">
                <a:cs typeface="Arial" panose="020B0604020202020204" pitchFamily="34" charset="0"/>
              </a:rPr>
              <a:t>GeV</a:t>
            </a:r>
            <a:r>
              <a:rPr lang="ru-RU" sz="2400" dirty="0" smtClean="0">
                <a:cs typeface="Arial" panose="020B0604020202020204" pitchFamily="34" charset="0"/>
              </a:rPr>
              <a:t>. </a:t>
            </a:r>
          </a:p>
        </p:txBody>
      </p:sp>
      <p:sp>
        <p:nvSpPr>
          <p:cNvPr id="4" name="Объект 2"/>
          <p:cNvSpPr txBox="1">
            <a:spLocks/>
          </p:cNvSpPr>
          <p:nvPr/>
        </p:nvSpPr>
        <p:spPr bwMode="auto">
          <a:xfrm>
            <a:off x="539750" y="3213100"/>
            <a:ext cx="8229600" cy="2981325"/>
          </a:xfrm>
          <a:prstGeom prst="rect">
            <a:avLst/>
          </a:prstGeom>
          <a:noFill/>
          <a:ln w="9525">
            <a:noFill/>
            <a:miter lim="800000"/>
            <a:headEnd/>
            <a:tailEnd/>
          </a:ln>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charset="0"/>
              <a:buNone/>
              <a:defRPr/>
            </a:pPr>
            <a:r>
              <a:rPr lang="en-US" sz="2400" b="1" u="none" dirty="0" smtClean="0">
                <a:solidFill>
                  <a:sysClr val="windowText" lastClr="000000"/>
                </a:solidFill>
                <a:cs typeface="Arial" panose="020B0604020202020204" pitchFamily="34" charset="0"/>
              </a:rPr>
              <a:t>Question of possibility to apply a similar CBS monitor at 45-175 </a:t>
            </a:r>
            <a:r>
              <a:rPr lang="en-US" sz="2400" b="1" u="none" dirty="0" err="1" smtClean="0">
                <a:solidFill>
                  <a:sysClr val="windowText" lastClr="000000"/>
                </a:solidFill>
                <a:cs typeface="Arial" panose="020B0604020202020204" pitchFamily="34" charset="0"/>
              </a:rPr>
              <a:t>GeV</a:t>
            </a:r>
            <a:r>
              <a:rPr lang="en-US" sz="2400" b="1" u="none" dirty="0" smtClean="0">
                <a:solidFill>
                  <a:sysClr val="windowText" lastClr="000000"/>
                </a:solidFill>
                <a:cs typeface="Arial" panose="020B0604020202020204" pitchFamily="34" charset="0"/>
              </a:rPr>
              <a:t> </a:t>
            </a:r>
            <a:r>
              <a:rPr lang="en-US" sz="2400" b="1" u="none" dirty="0" err="1" smtClean="0">
                <a:solidFill>
                  <a:sysClr val="windowText" lastClr="000000"/>
                </a:solidFill>
                <a:cs typeface="Arial" panose="020B0604020202020204" pitchFamily="34" charset="0"/>
              </a:rPr>
              <a:t>FCCe+e</a:t>
            </a:r>
            <a:r>
              <a:rPr lang="en-US" sz="2400" b="1" u="none" dirty="0" smtClean="0">
                <a:solidFill>
                  <a:sysClr val="windowText" lastClr="000000"/>
                </a:solidFill>
                <a:cs typeface="Arial" panose="020B0604020202020204" pitchFamily="34" charset="0"/>
              </a:rPr>
              <a:t>- turns on the issue of the use of significantly longer wavelengths of incident waves providing a limit of scattered photon energy of the order of 5 MeV which is feasible for detecting (</a:t>
            </a:r>
            <a:r>
              <a:rPr lang="en-US" sz="2400" b="1" u="none" dirty="0" err="1" smtClean="0">
                <a:solidFill>
                  <a:srgbClr val="4607C5"/>
                </a:solidFill>
                <a:cs typeface="Arial" panose="020B0604020202020204" pitchFamily="34" charset="0"/>
              </a:rPr>
              <a:t>N.Muchnoi</a:t>
            </a:r>
            <a:r>
              <a:rPr lang="en-US" sz="2400" b="1" u="none" dirty="0" smtClean="0">
                <a:solidFill>
                  <a:sysClr val="windowText" lastClr="000000"/>
                </a:solidFill>
                <a:cs typeface="Arial" panose="020B0604020202020204" pitchFamily="34" charset="0"/>
              </a:rPr>
              <a:t>).  </a:t>
            </a:r>
          </a:p>
          <a:p>
            <a:pPr marL="0" indent="0" algn="ctr">
              <a:buFont typeface="Arial" charset="0"/>
              <a:buNone/>
              <a:defRPr/>
            </a:pPr>
            <a:r>
              <a:rPr lang="en-US" sz="2400" b="1" dirty="0" smtClean="0">
                <a:solidFill>
                  <a:sysClr val="windowText" lastClr="000000"/>
                </a:solidFill>
                <a:cs typeface="Arial" panose="020B0604020202020204" pitchFamily="34" charset="0"/>
              </a:rPr>
              <a:t>Accounting such limitation we should take </a:t>
            </a:r>
          </a:p>
          <a:p>
            <a:pPr marL="0" indent="0" algn="ctr">
              <a:buFont typeface="Arial" charset="0"/>
              <a:buNone/>
              <a:defRPr/>
            </a:pPr>
            <a:r>
              <a:rPr lang="en-US" sz="2400" b="1" dirty="0" smtClean="0">
                <a:solidFill>
                  <a:sysClr val="windowText" lastClr="000000"/>
                </a:solidFill>
                <a:cs typeface="Arial" panose="020B0604020202020204" pitchFamily="34" charset="0"/>
              </a:rPr>
              <a:t>the wavelength </a:t>
            </a:r>
            <a:r>
              <a:rPr lang="ru-RU" sz="2400" b="1" dirty="0" smtClean="0">
                <a:solidFill>
                  <a:sysClr val="windowText" lastClr="000000"/>
                </a:solidFill>
                <a:cs typeface="Arial" panose="020B0604020202020204" pitchFamily="34" charset="0"/>
                <a:sym typeface="Symbol"/>
              </a:rPr>
              <a:t></a:t>
            </a:r>
            <a:r>
              <a:rPr lang="en-US" sz="2400" b="1" dirty="0" smtClean="0">
                <a:solidFill>
                  <a:sysClr val="windowText" lastClr="000000"/>
                </a:solidFill>
                <a:cs typeface="Arial" panose="020B0604020202020204" pitchFamily="34" charset="0"/>
                <a:sym typeface="Symbol"/>
              </a:rPr>
              <a:t>&gt;</a:t>
            </a:r>
            <a:r>
              <a:rPr lang="ru-RU" sz="2400" b="1" dirty="0" smtClean="0">
                <a:solidFill>
                  <a:sysClr val="windowText" lastClr="000000"/>
                </a:solidFill>
                <a:cs typeface="Arial" panose="020B0604020202020204" pitchFamily="34" charset="0"/>
              </a:rPr>
              <a:t>8</a:t>
            </a:r>
            <a:r>
              <a:rPr lang="en-US" sz="2400" b="1" dirty="0" smtClean="0">
                <a:solidFill>
                  <a:sysClr val="windowText" lastClr="000000"/>
                </a:solidFill>
                <a:cs typeface="Arial" panose="020B0604020202020204" pitchFamily="34" charset="0"/>
              </a:rPr>
              <a:t>mm!   </a:t>
            </a:r>
            <a:endParaRPr lang="ru-RU" sz="2400" b="1" dirty="0" smtClean="0">
              <a:solidFill>
                <a:sysClr val="windowText" lastClr="000000"/>
              </a:solidFill>
              <a:cs typeface="Arial" panose="020B0604020202020204" pitchFamily="34" charset="0"/>
            </a:endParaRPr>
          </a:p>
          <a:p>
            <a:pPr>
              <a:defRPr/>
            </a:pPr>
            <a:endParaRPr lang="ru-RU" u="none"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650" y="1341438"/>
            <a:ext cx="7848600" cy="2447925"/>
          </a:xfrm>
          <a:prstGeom prst="rect">
            <a:avLst/>
          </a:prstGeom>
          <a:solidFill>
            <a:schemeClr val="accent1">
              <a:lumMod val="20000"/>
              <a:lumOff val="80000"/>
            </a:schemeClr>
          </a:solidFill>
        </p:spPr>
        <p:txBody>
          <a:bodyPr>
            <a:spAutoFit/>
          </a:bodyPr>
          <a:lstStyle/>
          <a:p>
            <a:pPr>
              <a:defRPr/>
            </a:pPr>
            <a:endParaRPr lang="ru-RU" dirty="0"/>
          </a:p>
        </p:txBody>
      </p:sp>
      <p:sp>
        <p:nvSpPr>
          <p:cNvPr id="49484" name="Заголовок 1"/>
          <p:cNvSpPr>
            <a:spLocks noGrp="1"/>
          </p:cNvSpPr>
          <p:nvPr>
            <p:ph type="title"/>
          </p:nvPr>
        </p:nvSpPr>
        <p:spPr/>
        <p:txBody>
          <a:bodyPr/>
          <a:lstStyle/>
          <a:p>
            <a:r>
              <a:rPr lang="en-US" sz="2800" b="1" smtClean="0">
                <a:solidFill>
                  <a:srgbClr val="4607C5"/>
                </a:solidFill>
                <a:latin typeface="Arial" charset="0"/>
                <a:cs typeface="Arial" charset="0"/>
              </a:rPr>
              <a:t>Compton kinematic relations</a:t>
            </a:r>
            <a:endParaRPr lang="ru-RU" sz="2800" b="1" smtClean="0">
              <a:solidFill>
                <a:srgbClr val="4607C5"/>
              </a:solidFill>
              <a:latin typeface="Arial" charset="0"/>
              <a:cs typeface="Arial" charset="0"/>
            </a:endParaRPr>
          </a:p>
        </p:txBody>
      </p:sp>
      <p:pic>
        <p:nvPicPr>
          <p:cNvPr id="4" name="Объект 3"/>
          <p:cNvPicPr>
            <a:picLocks noGrp="1"/>
          </p:cNvPicPr>
          <p:nvPr>
            <p:ph idx="1"/>
          </p:nvPr>
        </p:nvPicPr>
        <p:blipFill>
          <a:blip r:embed="rId3" cstate="print">
            <a:duotone>
              <a:prstClr val="black"/>
              <a:schemeClr val="accent5">
                <a:tint val="45000"/>
                <a:satMod val="400000"/>
              </a:schemeClr>
            </a:duotone>
            <a:extLst/>
          </a:blip>
          <a:srcRect/>
          <a:stretch>
            <a:fillRect/>
          </a:stretch>
        </p:blipFill>
        <p:spPr>
          <a:xfrm>
            <a:off x="1013808" y="1772816"/>
            <a:ext cx="3596292" cy="1844460"/>
          </a:xfrm>
        </p:spPr>
      </p:pic>
      <p:sp>
        <p:nvSpPr>
          <p:cNvPr id="4948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49482" name="Object 330"/>
          <p:cNvGraphicFramePr>
            <a:graphicFrameLocks noChangeAspect="1"/>
          </p:cNvGraphicFramePr>
          <p:nvPr/>
        </p:nvGraphicFramePr>
        <p:xfrm>
          <a:off x="4932363" y="2006600"/>
          <a:ext cx="3656012" cy="917575"/>
        </p:xfrm>
        <a:graphic>
          <a:graphicData uri="http://schemas.openxmlformats.org/presentationml/2006/ole">
            <p:oleObj spid="_x0000_s49482" name="Формула" r:id="rId4" imgW="2311400" imgH="584200" progId="Equation.3">
              <p:embed/>
            </p:oleObj>
          </a:graphicData>
        </a:graphic>
      </p:graphicFrame>
      <p:sp>
        <p:nvSpPr>
          <p:cNvPr id="49487" name="TextBox 6"/>
          <p:cNvSpPr txBox="1">
            <a:spLocks noChangeArrowheads="1"/>
          </p:cNvSpPr>
          <p:nvPr/>
        </p:nvSpPr>
        <p:spPr bwMode="auto">
          <a:xfrm>
            <a:off x="611188" y="4292600"/>
            <a:ext cx="8208962" cy="1200150"/>
          </a:xfrm>
          <a:prstGeom prst="rect">
            <a:avLst/>
          </a:prstGeom>
          <a:solidFill>
            <a:srgbClr val="FFFF00"/>
          </a:solidFill>
          <a:ln w="9525">
            <a:solidFill>
              <a:srgbClr val="4607C5"/>
            </a:solidFill>
            <a:miter lim="800000"/>
            <a:headEnd/>
            <a:tailEnd/>
          </a:ln>
        </p:spPr>
        <p:txBody>
          <a:bodyPr>
            <a:spAutoFit/>
          </a:bodyPr>
          <a:lstStyle/>
          <a:p>
            <a:r>
              <a:rPr lang="en-US" u="none">
                <a:latin typeface="Arial Narrow" pitchFamily="34" charset="0"/>
                <a:sym typeface="Symbol" pitchFamily="18" charset="2"/>
              </a:rPr>
              <a:t>Head-on  wave  (laser CBS monitor at VEPP-4M)  </a:t>
            </a:r>
            <a:r>
              <a:rPr lang="ru-RU" i="1" u="none">
                <a:sym typeface="Symbol" pitchFamily="18" charset="2"/>
              </a:rPr>
              <a:t></a:t>
            </a:r>
            <a:r>
              <a:rPr lang="ru-RU" i="1" u="none"/>
              <a:t>’</a:t>
            </a:r>
            <a:r>
              <a:rPr lang="ru-RU" u="none"/>
              <a:t>=4</a:t>
            </a:r>
            <a:r>
              <a:rPr lang="ru-RU" i="1" u="none">
                <a:sym typeface="Symbol" pitchFamily="18" charset="2"/>
              </a:rPr>
              <a:t></a:t>
            </a:r>
            <a:r>
              <a:rPr lang="ru-RU" i="1" u="none" baseline="30000"/>
              <a:t>2</a:t>
            </a:r>
            <a:r>
              <a:rPr lang="ru-RU" i="1" u="none">
                <a:sym typeface="Symbol" pitchFamily="18" charset="2"/>
              </a:rPr>
              <a:t>,                  </a:t>
            </a:r>
            <a:r>
              <a:rPr lang="ru-RU" i="1" u="none" baseline="-25000">
                <a:sym typeface="Symbol" pitchFamily="18" charset="2"/>
              </a:rPr>
              <a:t>1</a:t>
            </a:r>
            <a:r>
              <a:rPr lang="ru-RU" i="1" u="none">
                <a:sym typeface="Symbol" pitchFamily="18" charset="2"/>
              </a:rPr>
              <a:t>=,</a:t>
            </a:r>
            <a:r>
              <a:rPr lang="en-US" i="1" u="none">
                <a:sym typeface="Symbol" pitchFamily="18" charset="2"/>
              </a:rPr>
              <a:t>  </a:t>
            </a:r>
            <a:r>
              <a:rPr lang="ru-RU" i="1" u="none">
                <a:sym typeface="Symbol" pitchFamily="18" charset="2"/>
              </a:rPr>
              <a:t>     </a:t>
            </a:r>
            <a:r>
              <a:rPr lang="en-US" i="1" u="none">
                <a:sym typeface="Symbol" pitchFamily="18" charset="2"/>
              </a:rPr>
              <a:t>  </a:t>
            </a:r>
            <a:r>
              <a:rPr lang="ru-RU" i="1" u="none">
                <a:sym typeface="Symbol" pitchFamily="18" charset="2"/>
              </a:rPr>
              <a:t></a:t>
            </a:r>
            <a:r>
              <a:rPr lang="ru-RU" i="1" u="none" baseline="-25000">
                <a:sym typeface="Symbol" pitchFamily="18" charset="2"/>
              </a:rPr>
              <a:t>2</a:t>
            </a:r>
            <a:r>
              <a:rPr lang="ru-RU" i="1" u="none">
                <a:sym typeface="Symbol" pitchFamily="18" charset="2"/>
              </a:rPr>
              <a:t>=0</a:t>
            </a:r>
          </a:p>
          <a:p>
            <a:r>
              <a:rPr lang="ru-RU" u="none">
                <a:latin typeface="Arial Narrow" pitchFamily="34" charset="0"/>
                <a:sym typeface="Symbol" pitchFamily="18" charset="2"/>
              </a:rPr>
              <a:t>90 </a:t>
            </a:r>
            <a:r>
              <a:rPr lang="en-US" u="none">
                <a:latin typeface="Arial Narrow" pitchFamily="34" charset="0"/>
                <a:sym typeface="Symbol" pitchFamily="18" charset="2"/>
              </a:rPr>
              <a:t>intersection</a:t>
            </a:r>
            <a:r>
              <a:rPr lang="ru-RU" u="none">
                <a:sym typeface="Symbol" pitchFamily="18" charset="2"/>
              </a:rPr>
              <a:t>	      </a:t>
            </a:r>
            <a:r>
              <a:rPr lang="en-US" u="none">
                <a:sym typeface="Symbol" pitchFamily="18" charset="2"/>
              </a:rPr>
              <a:t>                                </a:t>
            </a:r>
            <a:r>
              <a:rPr lang="ru-RU" i="1" u="none">
                <a:sym typeface="Symbol" pitchFamily="18" charset="2"/>
              </a:rPr>
              <a:t></a:t>
            </a:r>
            <a:r>
              <a:rPr lang="ru-RU" i="1" u="none"/>
              <a:t>’</a:t>
            </a:r>
            <a:r>
              <a:rPr lang="ru-RU" u="none"/>
              <a:t>=</a:t>
            </a:r>
            <a:r>
              <a:rPr lang="en-US" u="none"/>
              <a:t>2</a:t>
            </a:r>
            <a:r>
              <a:rPr lang="ru-RU" i="1" u="none">
                <a:sym typeface="Symbol" pitchFamily="18" charset="2"/>
              </a:rPr>
              <a:t></a:t>
            </a:r>
            <a:r>
              <a:rPr lang="ru-RU" i="1" u="none" baseline="30000"/>
              <a:t>2</a:t>
            </a:r>
            <a:r>
              <a:rPr lang="ru-RU" i="1" u="none">
                <a:sym typeface="Symbol" pitchFamily="18" charset="2"/>
              </a:rPr>
              <a:t>,                 </a:t>
            </a:r>
            <a:r>
              <a:rPr lang="ru-RU" i="1" u="none" baseline="-25000">
                <a:sym typeface="Symbol" pitchFamily="18" charset="2"/>
              </a:rPr>
              <a:t>1</a:t>
            </a:r>
            <a:r>
              <a:rPr lang="ru-RU" i="1" u="none">
                <a:sym typeface="Symbol" pitchFamily="18" charset="2"/>
              </a:rPr>
              <a:t>=</a:t>
            </a:r>
            <a:r>
              <a:rPr lang="en-US" i="1" u="none">
                <a:sym typeface="Symbol" pitchFamily="18" charset="2"/>
              </a:rPr>
              <a:t>/</a:t>
            </a:r>
            <a:r>
              <a:rPr lang="ru-RU" i="1" u="none">
                <a:sym typeface="Symbol" pitchFamily="18" charset="2"/>
              </a:rPr>
              <a:t>2,   </a:t>
            </a:r>
            <a:r>
              <a:rPr lang="en-US" i="1" u="none">
                <a:sym typeface="Symbol" pitchFamily="18" charset="2"/>
              </a:rPr>
              <a:t>   </a:t>
            </a:r>
            <a:r>
              <a:rPr lang="ru-RU" i="1" u="none">
                <a:sym typeface="Symbol" pitchFamily="18" charset="2"/>
              </a:rPr>
              <a:t></a:t>
            </a:r>
            <a:r>
              <a:rPr lang="ru-RU" i="1" u="none" baseline="-25000">
                <a:sym typeface="Symbol" pitchFamily="18" charset="2"/>
              </a:rPr>
              <a:t>2</a:t>
            </a:r>
            <a:r>
              <a:rPr lang="ru-RU" i="1" u="none">
                <a:sym typeface="Symbol" pitchFamily="18" charset="2"/>
              </a:rPr>
              <a:t>=0</a:t>
            </a:r>
            <a:endParaRPr lang="en-US" i="1" u="none">
              <a:sym typeface="Symbol" pitchFamily="18" charset="2"/>
            </a:endParaRPr>
          </a:p>
          <a:p>
            <a:r>
              <a:rPr lang="en-US" b="1" u="none">
                <a:latin typeface="Arial Narrow" pitchFamily="34" charset="0"/>
                <a:sym typeface="Symbol" pitchFamily="18" charset="2"/>
              </a:rPr>
              <a:t>Arbitrary collision angle </a:t>
            </a:r>
            <a:r>
              <a:rPr lang="en-US" b="1" i="1" u="none">
                <a:latin typeface="Arial Narrow" pitchFamily="34" charset="0"/>
                <a:sym typeface="Symbol" pitchFamily="18" charset="2"/>
              </a:rPr>
              <a:t></a:t>
            </a:r>
            <a:r>
              <a:rPr lang="en-US" b="1" i="1" u="none" baseline="-25000">
                <a:latin typeface="Arial Narrow" pitchFamily="34" charset="0"/>
                <a:sym typeface="Symbol" pitchFamily="18" charset="2"/>
              </a:rPr>
              <a:t>1</a:t>
            </a:r>
            <a:r>
              <a:rPr lang="en-US" b="1" u="none">
                <a:cs typeface="Arial" charset="0"/>
                <a:sym typeface="Symbol" pitchFamily="18" charset="2"/>
              </a:rPr>
              <a:t>                             </a:t>
            </a:r>
            <a:r>
              <a:rPr lang="ru-RU" b="1" i="1" u="none">
                <a:cs typeface="Arial" charset="0"/>
                <a:sym typeface="Symbol" pitchFamily="18" charset="2"/>
              </a:rPr>
              <a:t></a:t>
            </a:r>
            <a:r>
              <a:rPr lang="ru-RU" b="1" i="1" u="none">
                <a:cs typeface="Arial" charset="0"/>
              </a:rPr>
              <a:t>’</a:t>
            </a:r>
            <a:r>
              <a:rPr lang="ru-RU" b="1" u="none">
                <a:cs typeface="Arial" charset="0"/>
              </a:rPr>
              <a:t>=</a:t>
            </a:r>
            <a:r>
              <a:rPr lang="en-US" b="1" u="none">
                <a:cs typeface="Arial" charset="0"/>
              </a:rPr>
              <a:t>2</a:t>
            </a:r>
            <a:r>
              <a:rPr lang="ru-RU" b="1" i="1" u="none">
                <a:cs typeface="Arial" charset="0"/>
                <a:sym typeface="Symbol" pitchFamily="18" charset="2"/>
              </a:rPr>
              <a:t></a:t>
            </a:r>
            <a:r>
              <a:rPr lang="ru-RU" b="1" i="1" u="none" baseline="30000">
                <a:cs typeface="Arial" charset="0"/>
              </a:rPr>
              <a:t>2</a:t>
            </a:r>
            <a:r>
              <a:rPr lang="ru-RU" b="1" i="1" u="none">
                <a:cs typeface="Arial" charset="0"/>
                <a:sym typeface="Symbol" pitchFamily="18" charset="2"/>
              </a:rPr>
              <a:t>(1+</a:t>
            </a:r>
            <a:r>
              <a:rPr lang="en-US" b="1" i="1" u="none">
                <a:cs typeface="Arial" charset="0"/>
                <a:sym typeface="Symbol" pitchFamily="18" charset="2"/>
              </a:rPr>
              <a:t>sin),</a:t>
            </a:r>
            <a:r>
              <a:rPr lang="ru-RU" b="1" i="1" u="none">
                <a:cs typeface="Arial" charset="0"/>
                <a:sym typeface="Symbol" pitchFamily="18" charset="2"/>
              </a:rPr>
              <a:t>    </a:t>
            </a:r>
            <a:r>
              <a:rPr lang="ru-RU" b="1" i="1" u="none" baseline="-25000">
                <a:cs typeface="Arial" charset="0"/>
                <a:sym typeface="Symbol" pitchFamily="18" charset="2"/>
              </a:rPr>
              <a:t>1</a:t>
            </a:r>
            <a:r>
              <a:rPr lang="ru-RU" b="1" i="1" u="none">
                <a:cs typeface="Arial" charset="0"/>
                <a:sym typeface="Symbol" pitchFamily="18" charset="2"/>
              </a:rPr>
              <a:t>=</a:t>
            </a:r>
            <a:r>
              <a:rPr lang="en-US" b="1" i="1" u="none">
                <a:cs typeface="Arial" charset="0"/>
                <a:sym typeface="Symbol" pitchFamily="18" charset="2"/>
              </a:rPr>
              <a:t>/</a:t>
            </a:r>
            <a:r>
              <a:rPr lang="ru-RU" b="1" i="1" u="none">
                <a:cs typeface="Arial" charset="0"/>
                <a:sym typeface="Symbol" pitchFamily="18" charset="2"/>
              </a:rPr>
              <a:t>2</a:t>
            </a:r>
            <a:r>
              <a:rPr lang="en-US" b="1" i="1" u="none">
                <a:cs typeface="Arial" charset="0"/>
                <a:sym typeface="Symbol" pitchFamily="18" charset="2"/>
              </a:rPr>
              <a:t>+</a:t>
            </a:r>
            <a:r>
              <a:rPr lang="ru-RU" b="1" i="1" u="none">
                <a:cs typeface="Arial" charset="0"/>
                <a:sym typeface="Symbol" pitchFamily="18" charset="2"/>
              </a:rPr>
              <a:t>,</a:t>
            </a:r>
            <a:r>
              <a:rPr lang="en-US" b="1" i="1" u="none">
                <a:cs typeface="Arial" charset="0"/>
                <a:sym typeface="Symbol" pitchFamily="18" charset="2"/>
              </a:rPr>
              <a:t>  </a:t>
            </a:r>
            <a:r>
              <a:rPr lang="ru-RU" b="1" i="1" u="none">
                <a:cs typeface="Arial" charset="0"/>
                <a:sym typeface="Symbol" pitchFamily="18" charset="2"/>
              </a:rPr>
              <a:t></a:t>
            </a:r>
            <a:r>
              <a:rPr lang="ru-RU" b="1" i="1" u="none" baseline="-25000">
                <a:cs typeface="Arial" charset="0"/>
                <a:sym typeface="Symbol" pitchFamily="18" charset="2"/>
              </a:rPr>
              <a:t>2</a:t>
            </a:r>
            <a:r>
              <a:rPr lang="ru-RU" b="1" i="1" u="none">
                <a:cs typeface="Arial" charset="0"/>
                <a:sym typeface="Symbol" pitchFamily="18" charset="2"/>
              </a:rPr>
              <a:t>=0</a:t>
            </a:r>
            <a:endParaRPr lang="en-US" b="1" i="1" u="none">
              <a:cs typeface="Arial" charset="0"/>
              <a:sym typeface="Symbol" pitchFamily="18" charset="2"/>
            </a:endParaRPr>
          </a:p>
          <a:p>
            <a:r>
              <a:rPr lang="en-US" u="none">
                <a:latin typeface="Arial Narrow" pitchFamily="34" charset="0"/>
                <a:sym typeface="Symbol" pitchFamily="18" charset="2"/>
              </a:rPr>
              <a:t>Collision at small angles “</a:t>
            </a:r>
            <a:r>
              <a:rPr lang="en-US" u="none">
                <a:latin typeface="Arial Narrow" pitchFamily="34" charset="0"/>
              </a:rPr>
              <a:t>in the rear hemisphere” </a:t>
            </a:r>
            <a:r>
              <a:rPr lang="ru-RU" u="none">
                <a:latin typeface="Arial Narrow" pitchFamily="34" charset="0"/>
                <a:sym typeface="Symbol" pitchFamily="18" charset="2"/>
              </a:rPr>
              <a:t>  </a:t>
            </a:r>
            <a:r>
              <a:rPr lang="ru-RU" i="1" u="none">
                <a:cs typeface="Arial" charset="0"/>
                <a:sym typeface="Symbol" pitchFamily="18" charset="2"/>
              </a:rPr>
              <a:t></a:t>
            </a:r>
            <a:r>
              <a:rPr lang="ru-RU" i="1" u="none">
                <a:cs typeface="Arial" charset="0"/>
              </a:rPr>
              <a:t>’</a:t>
            </a:r>
            <a:r>
              <a:rPr lang="ru-RU" u="none">
                <a:cs typeface="Arial" charset="0"/>
                <a:sym typeface="Symbol" pitchFamily="18" charset="2"/>
              </a:rPr>
              <a:t></a:t>
            </a:r>
            <a:r>
              <a:rPr lang="ru-RU" i="1" u="none">
                <a:cs typeface="Arial" charset="0"/>
                <a:sym typeface="Symbol" pitchFamily="18" charset="2"/>
              </a:rPr>
              <a:t></a:t>
            </a:r>
            <a:r>
              <a:rPr lang="ru-RU" i="1" u="none" baseline="30000">
                <a:cs typeface="Arial" charset="0"/>
              </a:rPr>
              <a:t>2</a:t>
            </a:r>
            <a:r>
              <a:rPr lang="ru-RU" i="1" u="none">
                <a:cs typeface="Arial" charset="0"/>
                <a:sym typeface="Symbol" pitchFamily="18" charset="2"/>
              </a:rPr>
              <a:t></a:t>
            </a:r>
            <a:r>
              <a:rPr lang="en-US" i="1" u="none" baseline="30000">
                <a:cs typeface="Arial" charset="0"/>
                <a:sym typeface="Symbol" pitchFamily="18" charset="2"/>
              </a:rPr>
              <a:t>2</a:t>
            </a:r>
            <a:r>
              <a:rPr lang="en-US" i="1" u="none">
                <a:cs typeface="Arial" charset="0"/>
                <a:sym typeface="Symbol" pitchFamily="18" charset="2"/>
              </a:rPr>
              <a:t>, </a:t>
            </a:r>
            <a:r>
              <a:rPr lang="ru-RU" i="1" u="none">
                <a:cs typeface="Arial" charset="0"/>
                <a:sym typeface="Symbol" pitchFamily="18" charset="2"/>
              </a:rPr>
              <a:t>              </a:t>
            </a:r>
            <a:r>
              <a:rPr lang="en-US" i="1" u="none">
                <a:cs typeface="Arial" charset="0"/>
                <a:sym typeface="Symbol" pitchFamily="18" charset="2"/>
              </a:rPr>
              <a:t> </a:t>
            </a:r>
            <a:r>
              <a:rPr lang="ru-RU" i="1" u="none">
                <a:cs typeface="Arial" charset="0"/>
                <a:sym typeface="Symbol" pitchFamily="18" charset="2"/>
              </a:rPr>
              <a:t></a:t>
            </a:r>
            <a:r>
              <a:rPr lang="ru-RU" i="1" u="none" baseline="-25000">
                <a:cs typeface="Arial" charset="0"/>
                <a:sym typeface="Symbol" pitchFamily="18" charset="2"/>
              </a:rPr>
              <a:t>1</a:t>
            </a:r>
            <a:r>
              <a:rPr lang="ru-RU" i="1" u="none">
                <a:cs typeface="Arial" charset="0"/>
                <a:sym typeface="Symbol" pitchFamily="18" charset="2"/>
              </a:rPr>
              <a:t>=</a:t>
            </a:r>
            <a:r>
              <a:rPr lang="en-US" i="1" u="none">
                <a:cs typeface="Arial" charset="0"/>
                <a:sym typeface="Symbol" pitchFamily="18" charset="2"/>
              </a:rPr>
              <a:t>&lt;&lt;1,   </a:t>
            </a:r>
            <a:r>
              <a:rPr lang="ru-RU" i="1" u="none">
                <a:cs typeface="Arial" charset="0"/>
                <a:sym typeface="Symbol" pitchFamily="18" charset="2"/>
              </a:rPr>
              <a:t></a:t>
            </a:r>
            <a:r>
              <a:rPr lang="ru-RU" i="1" u="none" baseline="-25000">
                <a:cs typeface="Arial" charset="0"/>
                <a:sym typeface="Symbol" pitchFamily="18" charset="2"/>
              </a:rPr>
              <a:t>2</a:t>
            </a:r>
            <a:r>
              <a:rPr lang="ru-RU" i="1" u="none">
                <a:cs typeface="Arial" charset="0"/>
                <a:sym typeface="Symbol" pitchFamily="18" charset="2"/>
              </a:rPr>
              <a:t>=0</a:t>
            </a:r>
            <a:endParaRPr lang="ru-RU" u="none"/>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55" name="Заголовок 1"/>
          <p:cNvSpPr>
            <a:spLocks noGrp="1"/>
          </p:cNvSpPr>
          <p:nvPr>
            <p:ph type="title"/>
          </p:nvPr>
        </p:nvSpPr>
        <p:spPr>
          <a:xfrm>
            <a:off x="446088" y="239713"/>
            <a:ext cx="8229600" cy="1143000"/>
          </a:xfrm>
        </p:spPr>
        <p:txBody>
          <a:bodyPr/>
          <a:lstStyle/>
          <a:p>
            <a:r>
              <a:rPr lang="en-US" sz="2800" b="1" smtClean="0">
                <a:solidFill>
                  <a:srgbClr val="4607C5"/>
                </a:solidFill>
                <a:latin typeface="Arial" charset="0"/>
                <a:cs typeface="Arial" charset="0"/>
              </a:rPr>
              <a:t>Partial plane waves in waveguide</a:t>
            </a:r>
            <a:endParaRPr lang="ru-RU" sz="2800" b="1" smtClean="0">
              <a:solidFill>
                <a:srgbClr val="4607C5"/>
              </a:solidFill>
              <a:latin typeface="Arial" charset="0"/>
              <a:cs typeface="Arial" charset="0"/>
            </a:endParaRPr>
          </a:p>
        </p:txBody>
      </p:sp>
      <p:pic>
        <p:nvPicPr>
          <p:cNvPr id="4" name="Объект 3"/>
          <p:cNvPicPr>
            <a:picLocks noGrp="1"/>
          </p:cNvPicPr>
          <p:nvPr>
            <p:ph idx="1"/>
          </p:nvPr>
        </p:nvPicPr>
        <p:blipFill>
          <a:blip r:embed="rId3">
            <a:duotone>
              <a:prstClr val="black"/>
              <a:schemeClr val="accent5">
                <a:tint val="45000"/>
                <a:satMod val="400000"/>
              </a:schemeClr>
            </a:duotone>
            <a:extLst/>
          </a:blip>
          <a:srcRect/>
          <a:stretch>
            <a:fillRect/>
          </a:stretch>
        </p:blipFill>
        <p:spPr>
          <a:xfrm>
            <a:off x="746034" y="1340768"/>
            <a:ext cx="4196572" cy="1611429"/>
          </a:xfrm>
        </p:spPr>
      </p:pic>
      <p:sp>
        <p:nvSpPr>
          <p:cNvPr id="51057" name="Rectangle 2"/>
          <p:cNvSpPr>
            <a:spLocks noChangeArrowheads="1"/>
          </p:cNvSpPr>
          <p:nvPr/>
        </p:nvSpPr>
        <p:spPr bwMode="auto">
          <a:xfrm>
            <a:off x="-11113" y="811213"/>
            <a:ext cx="9144001" cy="0"/>
          </a:xfrm>
          <a:prstGeom prst="rect">
            <a:avLst/>
          </a:prstGeom>
          <a:noFill/>
          <a:ln w="9525">
            <a:noFill/>
            <a:miter lim="800000"/>
            <a:headEnd/>
            <a:tailEnd/>
          </a:ln>
        </p:spPr>
        <p:txBody>
          <a:bodyPr wrap="none" anchor="ctr">
            <a:spAutoFit/>
          </a:bodyPr>
          <a:lstStyle/>
          <a:p>
            <a:endParaRPr lang="ru-RU"/>
          </a:p>
        </p:txBody>
      </p:sp>
      <p:graphicFrame>
        <p:nvGraphicFramePr>
          <p:cNvPr id="51052" name="Object 876"/>
          <p:cNvGraphicFramePr>
            <a:graphicFrameLocks noChangeAspect="1"/>
          </p:cNvGraphicFramePr>
          <p:nvPr/>
        </p:nvGraphicFramePr>
        <p:xfrm>
          <a:off x="962025" y="3706813"/>
          <a:ext cx="3671888" cy="720725"/>
        </p:xfrm>
        <a:graphic>
          <a:graphicData uri="http://schemas.openxmlformats.org/presentationml/2006/ole">
            <p:oleObj spid="_x0000_s51052" name="Формула" r:id="rId4" imgW="2413000" imgH="406400" progId="Equation.3">
              <p:embed/>
            </p:oleObj>
          </a:graphicData>
        </a:graphic>
      </p:graphicFrame>
      <p:sp>
        <p:nvSpPr>
          <p:cNvPr id="51058" name="Rectangle 4"/>
          <p:cNvSpPr>
            <a:spLocks noChangeArrowheads="1"/>
          </p:cNvSpPr>
          <p:nvPr/>
        </p:nvSpPr>
        <p:spPr bwMode="auto">
          <a:xfrm>
            <a:off x="-11113" y="811213"/>
            <a:ext cx="9144001" cy="0"/>
          </a:xfrm>
          <a:prstGeom prst="rect">
            <a:avLst/>
          </a:prstGeom>
          <a:noFill/>
          <a:ln w="9525">
            <a:noFill/>
            <a:miter lim="800000"/>
            <a:headEnd/>
            <a:tailEnd/>
          </a:ln>
        </p:spPr>
        <p:txBody>
          <a:bodyPr wrap="none" anchor="ctr">
            <a:spAutoFit/>
          </a:bodyPr>
          <a:lstStyle/>
          <a:p>
            <a:endParaRPr lang="ru-RU"/>
          </a:p>
        </p:txBody>
      </p:sp>
      <p:graphicFrame>
        <p:nvGraphicFramePr>
          <p:cNvPr id="51053" name="Object 877"/>
          <p:cNvGraphicFramePr>
            <a:graphicFrameLocks noChangeAspect="1"/>
          </p:cNvGraphicFramePr>
          <p:nvPr/>
        </p:nvGraphicFramePr>
        <p:xfrm>
          <a:off x="1104900" y="4492625"/>
          <a:ext cx="3192463" cy="766763"/>
        </p:xfrm>
        <a:graphic>
          <a:graphicData uri="http://schemas.openxmlformats.org/presentationml/2006/ole">
            <p:oleObj spid="_x0000_s51053" name="Формула" r:id="rId5" imgW="1765300" imgH="419100" progId="Equation.3">
              <p:embed/>
            </p:oleObj>
          </a:graphicData>
        </a:graphic>
      </p:graphicFrame>
      <p:sp>
        <p:nvSpPr>
          <p:cNvPr id="51059" name="TextBox 10"/>
          <p:cNvSpPr txBox="1">
            <a:spLocks noChangeArrowheads="1"/>
          </p:cNvSpPr>
          <p:nvPr/>
        </p:nvSpPr>
        <p:spPr bwMode="auto">
          <a:xfrm>
            <a:off x="4759325" y="4692650"/>
            <a:ext cx="3211513" cy="368300"/>
          </a:xfrm>
          <a:prstGeom prst="rect">
            <a:avLst/>
          </a:prstGeom>
          <a:noFill/>
          <a:ln w="9525">
            <a:noFill/>
            <a:miter lim="800000"/>
            <a:headEnd/>
            <a:tailEnd/>
          </a:ln>
        </p:spPr>
        <p:txBody>
          <a:bodyPr wrap="none">
            <a:spAutoFit/>
          </a:bodyPr>
          <a:lstStyle/>
          <a:p>
            <a:r>
              <a:rPr lang="en-US" b="1" u="none"/>
              <a:t>- </a:t>
            </a:r>
            <a:r>
              <a:rPr lang="en-US" b="1" u="none">
                <a:cs typeface="Arial" charset="0"/>
              </a:rPr>
              <a:t>a waveguide mode period </a:t>
            </a:r>
            <a:endParaRPr lang="ru-RU" b="1" u="none">
              <a:cs typeface="Arial" charset="0"/>
            </a:endParaRPr>
          </a:p>
        </p:txBody>
      </p:sp>
      <p:cxnSp>
        <p:nvCxnSpPr>
          <p:cNvPr id="5" name="Прямая со стрелкой 4"/>
          <p:cNvCxnSpPr/>
          <p:nvPr/>
        </p:nvCxnSpPr>
        <p:spPr>
          <a:xfrm>
            <a:off x="6721475" y="4714875"/>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941888" y="1916113"/>
            <a:ext cx="2873375" cy="369887"/>
          </a:xfrm>
          <a:prstGeom prst="rect">
            <a:avLst/>
          </a:prstGeom>
          <a:noFill/>
        </p:spPr>
        <p:txBody>
          <a:bodyPr wrap="none">
            <a:spAutoFit/>
          </a:bodyPr>
          <a:lstStyle/>
          <a:p>
            <a:pPr>
              <a:defRPr/>
            </a:pPr>
            <a:r>
              <a:rPr lang="en-US" b="1" u="none" dirty="0"/>
              <a:t>Waveguide  Wave Power</a:t>
            </a:r>
            <a:endParaRPr lang="ru-RU" b="1" u="none" dirty="0">
              <a:latin typeface="+mn-lt"/>
            </a:endParaRPr>
          </a:p>
        </p:txBody>
      </p:sp>
      <p:graphicFrame>
        <p:nvGraphicFramePr>
          <p:cNvPr id="51054" name="Object 878"/>
          <p:cNvGraphicFramePr>
            <a:graphicFrameLocks noChangeAspect="1"/>
          </p:cNvGraphicFramePr>
          <p:nvPr/>
        </p:nvGraphicFramePr>
        <p:xfrm>
          <a:off x="1033463" y="3130550"/>
          <a:ext cx="1295400" cy="322263"/>
        </p:xfrm>
        <a:graphic>
          <a:graphicData uri="http://schemas.openxmlformats.org/presentationml/2006/ole">
            <p:oleObj spid="_x0000_s51054" name="Формула" r:id="rId6" imgW="710891" imgH="177723" progId="Equation.3">
              <p:embed/>
            </p:oleObj>
          </a:graphicData>
        </a:graphic>
      </p:graphicFrame>
      <p:sp>
        <p:nvSpPr>
          <p:cNvPr id="51062" name="TextBox 11"/>
          <p:cNvSpPr txBox="1">
            <a:spLocks noChangeArrowheads="1"/>
          </p:cNvSpPr>
          <p:nvPr/>
        </p:nvSpPr>
        <p:spPr bwMode="auto">
          <a:xfrm>
            <a:off x="2635250" y="3130550"/>
            <a:ext cx="6038850" cy="369888"/>
          </a:xfrm>
          <a:prstGeom prst="rect">
            <a:avLst/>
          </a:prstGeom>
          <a:noFill/>
          <a:ln w="9525">
            <a:noFill/>
            <a:miter lim="800000"/>
            <a:headEnd/>
            <a:tailEnd/>
          </a:ln>
        </p:spPr>
        <p:txBody>
          <a:bodyPr wrap="none">
            <a:spAutoFit/>
          </a:bodyPr>
          <a:lstStyle/>
          <a:p>
            <a:pPr marL="285750" indent="-285750">
              <a:buFontTx/>
              <a:buChar char="-"/>
            </a:pPr>
            <a:r>
              <a:rPr lang="en-US" b="1" u="none"/>
              <a:t>a wavelength related to frequency of driving signal</a:t>
            </a:r>
          </a:p>
        </p:txBody>
      </p:sp>
      <p:sp>
        <p:nvSpPr>
          <p:cNvPr id="51063" name="TextBox 13"/>
          <p:cNvSpPr txBox="1">
            <a:spLocks noChangeArrowheads="1"/>
          </p:cNvSpPr>
          <p:nvPr/>
        </p:nvSpPr>
        <p:spPr bwMode="auto">
          <a:xfrm>
            <a:off x="4718050" y="3851275"/>
            <a:ext cx="3570288" cy="369888"/>
          </a:xfrm>
          <a:prstGeom prst="rect">
            <a:avLst/>
          </a:prstGeom>
          <a:noFill/>
          <a:ln w="9525">
            <a:noFill/>
            <a:miter lim="800000"/>
            <a:headEnd/>
            <a:tailEnd/>
          </a:ln>
        </p:spPr>
        <p:txBody>
          <a:bodyPr>
            <a:spAutoFit/>
          </a:bodyPr>
          <a:lstStyle/>
          <a:p>
            <a:r>
              <a:rPr lang="en-US" b="1" i="1" u="none">
                <a:latin typeface="Symbol" pitchFamily="18" charset="2"/>
                <a:sym typeface="Symbol" pitchFamily="18" charset="2"/>
              </a:rPr>
              <a:t>, </a:t>
            </a:r>
            <a:r>
              <a:rPr lang="en-US" b="1" i="1" u="none" baseline="-25000"/>
              <a:t>ph </a:t>
            </a:r>
            <a:r>
              <a:rPr lang="en-US" b="1" u="none"/>
              <a:t>, a phase velocity </a:t>
            </a:r>
            <a:r>
              <a:rPr lang="en-US" b="1" u="none">
                <a:cs typeface="Arial" charset="0"/>
              </a:rPr>
              <a:t>(</a:t>
            </a:r>
            <a:r>
              <a:rPr lang="en-US" b="1" i="1" u="none">
                <a:latin typeface="Symbol" pitchFamily="18" charset="2"/>
                <a:cs typeface="Arial" charset="0"/>
              </a:rPr>
              <a:t>n</a:t>
            </a:r>
            <a:r>
              <a:rPr lang="en-US" b="1" i="1" u="none" baseline="-25000">
                <a:cs typeface="Arial" charset="0"/>
              </a:rPr>
              <a:t>ph</a:t>
            </a:r>
            <a:r>
              <a:rPr lang="en-US" b="1" i="1" u="none">
                <a:cs typeface="Arial" charset="0"/>
              </a:rPr>
              <a:t>&gt;c</a:t>
            </a:r>
            <a:r>
              <a:rPr lang="en-US" b="1" u="none">
                <a:cs typeface="Arial" charset="0"/>
              </a:rPr>
              <a:t>)</a:t>
            </a:r>
            <a:endParaRPr lang="en-US" b="1" i="1" u="none"/>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Заголовок 1"/>
          <p:cNvSpPr>
            <a:spLocks noGrp="1"/>
          </p:cNvSpPr>
          <p:nvPr>
            <p:ph type="title"/>
          </p:nvPr>
        </p:nvSpPr>
        <p:spPr/>
        <p:txBody>
          <a:bodyPr/>
          <a:lstStyle/>
          <a:p>
            <a:r>
              <a:rPr lang="en-US" sz="2800" b="1" smtClean="0">
                <a:solidFill>
                  <a:srgbClr val="4607C5"/>
                </a:solidFill>
                <a:cs typeface="Arial" charset="0"/>
              </a:rPr>
              <a:t>Base example of round waveguide for FCCe+e-</a:t>
            </a:r>
            <a:endParaRPr lang="ru-RU" sz="2800" smtClean="0">
              <a:cs typeface="Arial" charset="0"/>
            </a:endParaRPr>
          </a:p>
        </p:txBody>
      </p:sp>
      <p:sp>
        <p:nvSpPr>
          <p:cNvPr id="61442" name="Объект 2"/>
          <p:cNvSpPr>
            <a:spLocks noGrp="1"/>
          </p:cNvSpPr>
          <p:nvPr>
            <p:ph idx="1"/>
          </p:nvPr>
        </p:nvSpPr>
        <p:spPr>
          <a:xfrm>
            <a:off x="611188" y="1484313"/>
            <a:ext cx="8229600" cy="4525962"/>
          </a:xfrm>
        </p:spPr>
        <p:txBody>
          <a:bodyPr/>
          <a:lstStyle/>
          <a:p>
            <a:r>
              <a:rPr lang="en-US" sz="2400" b="1" i="1" smtClean="0">
                <a:cs typeface="Times New Roman" pitchFamily="18" charset="0"/>
              </a:rPr>
              <a:t>a</a:t>
            </a:r>
            <a:r>
              <a:rPr lang="en-US" sz="2400" b="1" smtClean="0">
                <a:cs typeface="Times New Roman" pitchFamily="18" charset="0"/>
              </a:rPr>
              <a:t>=</a:t>
            </a:r>
            <a:r>
              <a:rPr lang="en-US" sz="2400" b="1" smtClean="0">
                <a:cs typeface="Arial" charset="0"/>
              </a:rPr>
              <a:t>4</a:t>
            </a:r>
            <a:r>
              <a:rPr lang="en-US" sz="2400" b="1" smtClean="0">
                <a:cs typeface="Times New Roman" pitchFamily="18" charset="0"/>
              </a:rPr>
              <a:t> </a:t>
            </a:r>
            <a:r>
              <a:rPr lang="en-US" sz="2400" b="1" smtClean="0">
                <a:cs typeface="Arial" charset="0"/>
              </a:rPr>
              <a:t>cm, diameter</a:t>
            </a:r>
            <a:endParaRPr lang="en-US" sz="2400" b="1" i="1" smtClean="0">
              <a:cs typeface="Arial" charset="0"/>
              <a:sym typeface="Symbol" pitchFamily="18" charset="2"/>
            </a:endParaRPr>
          </a:p>
          <a:p>
            <a:r>
              <a:rPr lang="ru-RU" sz="2400" b="1" i="1" smtClean="0">
                <a:sym typeface="Symbol" pitchFamily="18" charset="2"/>
              </a:rPr>
              <a:t></a:t>
            </a:r>
            <a:r>
              <a:rPr lang="en-US" sz="2400" b="1" i="1" baseline="-25000" smtClean="0">
                <a:sym typeface="Symbol" pitchFamily="18" charset="2"/>
              </a:rPr>
              <a:t>cr</a:t>
            </a:r>
            <a:r>
              <a:rPr lang="en-US" sz="2400" b="1" i="1" smtClean="0">
                <a:sym typeface="Symbol" pitchFamily="18" charset="2"/>
              </a:rPr>
              <a:t> =</a:t>
            </a:r>
            <a:r>
              <a:rPr lang="en-US" sz="2400" b="1" smtClean="0">
                <a:sym typeface="Symbol" pitchFamily="18" charset="2"/>
              </a:rPr>
              <a:t>6.82 </a:t>
            </a:r>
            <a:r>
              <a:rPr lang="ru-RU" sz="2400" b="1" smtClean="0">
                <a:sym typeface="Symbol" pitchFamily="18" charset="2"/>
              </a:rPr>
              <a:t>см</a:t>
            </a:r>
            <a:r>
              <a:rPr lang="en-US" sz="2400" b="1" smtClean="0">
                <a:sym typeface="Symbol" pitchFamily="18" charset="2"/>
              </a:rPr>
              <a:t>,</a:t>
            </a:r>
            <a:r>
              <a:rPr lang="ru-RU" sz="2400" b="1" smtClean="0">
                <a:sym typeface="Symbol" pitchFamily="18" charset="2"/>
              </a:rPr>
              <a:t> </a:t>
            </a:r>
            <a:r>
              <a:rPr lang="en-US" sz="2400" b="1" smtClean="0">
                <a:sym typeface="Symbol" pitchFamily="18" charset="2"/>
              </a:rPr>
              <a:t>critical wavelength of lowest mode</a:t>
            </a:r>
            <a:r>
              <a:rPr lang="ru-RU" sz="2400" b="1" smtClean="0">
                <a:sym typeface="Symbol" pitchFamily="18" charset="2"/>
              </a:rPr>
              <a:t>(</a:t>
            </a:r>
            <a:r>
              <a:rPr lang="en-US" sz="2400" b="1" smtClean="0">
                <a:sym typeface="Symbol" pitchFamily="18" charset="2"/>
              </a:rPr>
              <a:t>H</a:t>
            </a:r>
            <a:r>
              <a:rPr lang="en-US" sz="2400" b="1" baseline="-25000" smtClean="0">
                <a:sym typeface="Symbol" pitchFamily="18" charset="2"/>
              </a:rPr>
              <a:t>11</a:t>
            </a:r>
            <a:r>
              <a:rPr lang="en-US" sz="2400" b="1" smtClean="0">
                <a:sym typeface="Symbol" pitchFamily="18" charset="2"/>
              </a:rPr>
              <a:t>);</a:t>
            </a:r>
            <a:r>
              <a:rPr lang="ru-RU" sz="2400" b="1" smtClean="0">
                <a:sym typeface="Symbol" pitchFamily="18" charset="2"/>
              </a:rPr>
              <a:t> </a:t>
            </a:r>
            <a:endParaRPr lang="en-US" sz="2400" b="1" smtClean="0">
              <a:sym typeface="Symbol" pitchFamily="18" charset="2"/>
            </a:endParaRPr>
          </a:p>
          <a:p>
            <a:r>
              <a:rPr lang="ru-RU" sz="2400" b="1" i="1" smtClean="0">
                <a:sym typeface="Symbol" pitchFamily="18" charset="2"/>
              </a:rPr>
              <a:t>=</a:t>
            </a:r>
            <a:r>
              <a:rPr lang="ru-RU" sz="2400" b="1" smtClean="0">
                <a:sym typeface="Symbol" pitchFamily="18" charset="2"/>
              </a:rPr>
              <a:t>5.5 </a:t>
            </a:r>
            <a:r>
              <a:rPr lang="en-US" sz="2400" b="1" smtClean="0">
                <a:sym typeface="Symbol" pitchFamily="18" charset="2"/>
              </a:rPr>
              <a:t>cm,</a:t>
            </a:r>
            <a:r>
              <a:rPr lang="ru-RU" sz="2400" b="1" smtClean="0">
                <a:sym typeface="Symbol" pitchFamily="18" charset="2"/>
              </a:rPr>
              <a:t> </a:t>
            </a:r>
            <a:r>
              <a:rPr lang="en-US" sz="2400" b="1" smtClean="0">
                <a:sym typeface="Symbol" pitchFamily="18" charset="2"/>
              </a:rPr>
              <a:t>working wavelength</a:t>
            </a:r>
            <a:r>
              <a:rPr lang="ru-RU" sz="2400" b="1" smtClean="0">
                <a:sym typeface="Symbol" pitchFamily="18" charset="2"/>
              </a:rPr>
              <a:t> (5.45 </a:t>
            </a:r>
            <a:r>
              <a:rPr lang="en-US" sz="2400" b="1" smtClean="0">
                <a:sym typeface="Symbol" pitchFamily="18" charset="2"/>
              </a:rPr>
              <a:t>GHz</a:t>
            </a:r>
            <a:r>
              <a:rPr lang="ru-RU" sz="2400" b="1" smtClean="0">
                <a:sym typeface="Symbol" pitchFamily="18" charset="2"/>
              </a:rPr>
              <a:t>)</a:t>
            </a:r>
            <a:r>
              <a:rPr lang="en-US" sz="2400" b="1" smtClean="0">
                <a:sym typeface="Symbol" pitchFamily="18" charset="2"/>
              </a:rPr>
              <a:t>;</a:t>
            </a:r>
            <a:r>
              <a:rPr lang="ru-RU" sz="2400" b="1" smtClean="0">
                <a:sym typeface="Symbol" pitchFamily="18" charset="2"/>
              </a:rPr>
              <a:t> </a:t>
            </a:r>
            <a:endParaRPr lang="en-US" sz="2400" b="1" smtClean="0">
              <a:sym typeface="Symbol" pitchFamily="18" charset="2"/>
            </a:endParaRPr>
          </a:p>
          <a:p>
            <a:r>
              <a:rPr lang="ru-RU" sz="2400" b="1" smtClean="0">
                <a:sym typeface="Symbol" pitchFamily="18" charset="2"/>
              </a:rPr>
              <a:t>5.24 </a:t>
            </a:r>
            <a:r>
              <a:rPr lang="en-US" sz="2400" b="1" smtClean="0">
                <a:sym typeface="Symbol" pitchFamily="18" charset="2"/>
              </a:rPr>
              <a:t>cm,</a:t>
            </a:r>
            <a:r>
              <a:rPr lang="ru-RU" sz="2400" b="1" smtClean="0">
                <a:sym typeface="Symbol" pitchFamily="18" charset="2"/>
              </a:rPr>
              <a:t> </a:t>
            </a:r>
            <a:r>
              <a:rPr lang="en-US" sz="2400" b="1" smtClean="0">
                <a:sym typeface="Symbol" pitchFamily="18" charset="2"/>
              </a:rPr>
              <a:t>critical wavelength of next nearest mode </a:t>
            </a:r>
            <a:r>
              <a:rPr lang="ru-RU" sz="2400" b="1" smtClean="0">
                <a:sym typeface="Symbol" pitchFamily="18" charset="2"/>
              </a:rPr>
              <a:t>(</a:t>
            </a:r>
            <a:r>
              <a:rPr lang="en-US" sz="2400" b="1" smtClean="0">
                <a:sym typeface="Symbol" pitchFamily="18" charset="2"/>
              </a:rPr>
              <a:t>E</a:t>
            </a:r>
            <a:r>
              <a:rPr lang="en-US" sz="2400" b="1" baseline="-25000" smtClean="0">
                <a:sym typeface="Symbol" pitchFamily="18" charset="2"/>
              </a:rPr>
              <a:t>01</a:t>
            </a:r>
            <a:r>
              <a:rPr lang="ru-RU" sz="2400" b="1" smtClean="0">
                <a:sym typeface="Symbol" pitchFamily="18" charset="2"/>
              </a:rPr>
              <a:t>)</a:t>
            </a:r>
            <a:r>
              <a:rPr lang="en-US" sz="2400" b="1" smtClean="0">
                <a:sym typeface="Symbol" pitchFamily="18" charset="2"/>
              </a:rPr>
              <a:t> </a:t>
            </a:r>
            <a:r>
              <a:rPr lang="ru-RU" sz="2400" b="1" smtClean="0">
                <a:sym typeface="Symbol" pitchFamily="18" charset="2"/>
              </a:rPr>
              <a:t></a:t>
            </a:r>
            <a:r>
              <a:rPr lang="en-US" sz="2400" b="1" smtClean="0">
                <a:sym typeface="Symbol" pitchFamily="18" charset="2"/>
              </a:rPr>
              <a:t> </a:t>
            </a:r>
          </a:p>
          <a:p>
            <a:r>
              <a:rPr lang="en-US" sz="2400" b="1" smtClean="0">
                <a:sym typeface="Symbol" pitchFamily="18" charset="2"/>
              </a:rPr>
              <a:t>mono-wave condition fulfilled; </a:t>
            </a:r>
          </a:p>
          <a:p>
            <a:r>
              <a:rPr lang="en-US" sz="2400" b="1" smtClean="0">
                <a:sym typeface="Symbol" pitchFamily="18" charset="2"/>
              </a:rPr>
              <a:t>=36 so collision angle </a:t>
            </a:r>
            <a:r>
              <a:rPr lang="ru-RU" sz="2400" b="1" smtClean="0">
                <a:sym typeface="Symbol" pitchFamily="18" charset="2"/>
              </a:rPr>
              <a:t></a:t>
            </a:r>
            <a:r>
              <a:rPr lang="ru-RU" sz="2400" b="1" baseline="-25000" smtClean="0">
                <a:sym typeface="Symbol" pitchFamily="18" charset="2"/>
              </a:rPr>
              <a:t>1</a:t>
            </a:r>
            <a:r>
              <a:rPr lang="en-US" sz="2400" b="1" smtClean="0">
                <a:sym typeface="Symbol" pitchFamily="18" charset="2"/>
              </a:rPr>
              <a:t>≠</a:t>
            </a:r>
            <a:r>
              <a:rPr lang="ru-RU" sz="2400" b="1" smtClean="0">
                <a:sym typeface="Symbol" pitchFamily="18" charset="2"/>
              </a:rPr>
              <a:t>180</a:t>
            </a:r>
            <a:r>
              <a:rPr lang="en-US" sz="2400" b="1" smtClean="0">
                <a:sym typeface="Symbol" pitchFamily="18" charset="2"/>
              </a:rPr>
              <a:t> but</a:t>
            </a:r>
            <a:r>
              <a:rPr lang="ru-RU" sz="2400" b="1" smtClean="0">
                <a:sym typeface="Symbol" pitchFamily="18" charset="2"/>
              </a:rPr>
              <a:t> 127  </a:t>
            </a:r>
            <a:endParaRPr lang="en-US" sz="2400" b="1" smtClean="0">
              <a:sym typeface="Symbol" pitchFamily="18" charset="2"/>
            </a:endParaRPr>
          </a:p>
          <a:p>
            <a:r>
              <a:rPr lang="en-US" sz="2400" b="1" smtClean="0">
                <a:sym typeface="Symbol" pitchFamily="18" charset="2"/>
              </a:rPr>
              <a:t>CBS energy spectrum edge goes down as compared with “head on” case,  </a:t>
            </a:r>
          </a:p>
          <a:p>
            <a:r>
              <a:rPr lang="en-US" sz="2400" b="1" smtClean="0">
                <a:sym typeface="Symbol" pitchFamily="18" charset="2"/>
              </a:rPr>
              <a:t>E</a:t>
            </a:r>
            <a:r>
              <a:rPr lang="en-US" sz="2400" b="1" baseline="-25000" smtClean="0">
                <a:sym typeface="Symbol" pitchFamily="18" charset="2"/>
              </a:rPr>
              <a:t>edge</a:t>
            </a:r>
            <a:r>
              <a:rPr lang="en-US" sz="2400" b="1" smtClean="0">
                <a:sym typeface="Symbol" pitchFamily="18" charset="2"/>
              </a:rPr>
              <a:t>() /E</a:t>
            </a:r>
            <a:r>
              <a:rPr lang="en-US" sz="2400" b="1" baseline="-25000" smtClean="0">
                <a:sym typeface="Symbol" pitchFamily="18" charset="2"/>
              </a:rPr>
              <a:t>edge</a:t>
            </a:r>
            <a:r>
              <a:rPr lang="en-US" sz="2400" b="1" smtClean="0">
                <a:sym typeface="Symbol" pitchFamily="18" charset="2"/>
              </a:rPr>
              <a:t>(/2) =</a:t>
            </a:r>
            <a:r>
              <a:rPr lang="ru-RU" sz="2400" b="1" smtClean="0">
                <a:sym typeface="Symbol" pitchFamily="18" charset="2"/>
              </a:rPr>
              <a:t>(1+</a:t>
            </a:r>
            <a:r>
              <a:rPr lang="en-US" sz="2400" b="1" smtClean="0">
                <a:sym typeface="Symbol" pitchFamily="18" charset="2"/>
              </a:rPr>
              <a:t>sin )/2=0.795, ratio of edge energies</a:t>
            </a:r>
            <a:r>
              <a:rPr lang="ru-RU" sz="2400" smtClean="0">
                <a:sym typeface="Symbol" pitchFamily="18" charset="2"/>
              </a:rPr>
              <a:t> </a:t>
            </a:r>
            <a:endParaRPr lang="en-US" sz="2400" smtClean="0">
              <a:sym typeface="Symbol" pitchFamily="18" charset="2"/>
            </a:endParaRPr>
          </a:p>
          <a:p>
            <a:endParaRPr lang="ru-RU"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Заголовок 1"/>
          <p:cNvSpPr>
            <a:spLocks noGrp="1"/>
          </p:cNvSpPr>
          <p:nvPr>
            <p:ph type="title"/>
          </p:nvPr>
        </p:nvSpPr>
        <p:spPr/>
        <p:txBody>
          <a:bodyPr/>
          <a:lstStyle/>
          <a:p>
            <a:r>
              <a:rPr lang="en-US" sz="2800" b="1" smtClean="0">
                <a:solidFill>
                  <a:srgbClr val="4607C5"/>
                </a:solidFill>
                <a:latin typeface="Arial" charset="0"/>
                <a:cs typeface="Arial" charset="0"/>
              </a:rPr>
              <a:t>Problem of waveguide size uncertainty  </a:t>
            </a:r>
            <a:endParaRPr lang="ru-RU" sz="2800" smtClean="0">
              <a:latin typeface="Arial" charset="0"/>
              <a:cs typeface="Arial" charset="0"/>
            </a:endParaRPr>
          </a:p>
        </p:txBody>
      </p:sp>
      <p:sp>
        <p:nvSpPr>
          <p:cNvPr id="52226" name="Объект 2"/>
          <p:cNvSpPr>
            <a:spLocks noGrp="1"/>
          </p:cNvSpPr>
          <p:nvPr>
            <p:ph idx="1"/>
          </p:nvPr>
        </p:nvSpPr>
        <p:spPr/>
        <p:txBody>
          <a:bodyPr/>
          <a:lstStyle/>
          <a:p>
            <a:pPr marL="0" indent="0" algn="just">
              <a:buFont typeface="Arial" charset="0"/>
              <a:buNone/>
            </a:pPr>
            <a:r>
              <a:rPr lang="en-US" sz="2400" b="1" smtClean="0">
                <a:sym typeface="Symbol" pitchFamily="18" charset="2"/>
              </a:rPr>
              <a:t>Critical wavelength </a:t>
            </a:r>
            <a:r>
              <a:rPr lang="ru-RU" sz="2400" b="1" i="1" smtClean="0">
                <a:sym typeface="Symbol" pitchFamily="18" charset="2"/>
              </a:rPr>
              <a:t></a:t>
            </a:r>
            <a:r>
              <a:rPr lang="en-US" sz="2400" b="1" i="1" baseline="-25000" smtClean="0">
                <a:sym typeface="Symbol" pitchFamily="18" charset="2"/>
              </a:rPr>
              <a:t>cr</a:t>
            </a:r>
            <a:r>
              <a:rPr lang="en-US" sz="2400" b="1" i="1" smtClean="0">
                <a:sym typeface="Symbol" pitchFamily="18" charset="2"/>
              </a:rPr>
              <a:t>=3.41a/2  </a:t>
            </a:r>
            <a:r>
              <a:rPr lang="en-US" sz="2400" b="1" smtClean="0">
                <a:sym typeface="Symbol" pitchFamily="18" charset="2"/>
              </a:rPr>
              <a:t>(H</a:t>
            </a:r>
            <a:r>
              <a:rPr lang="en-US" sz="2400" b="1" baseline="-25000" smtClean="0">
                <a:sym typeface="Symbol" pitchFamily="18" charset="2"/>
              </a:rPr>
              <a:t>11</a:t>
            </a:r>
            <a:r>
              <a:rPr lang="en-US" sz="2400" b="1" i="1" smtClean="0">
                <a:sym typeface="Symbol" pitchFamily="18" charset="2"/>
              </a:rPr>
              <a:t>)</a:t>
            </a:r>
            <a:r>
              <a:rPr lang="en-US" sz="2400" b="1" smtClean="0">
                <a:sym typeface="Symbol" pitchFamily="18" charset="2"/>
              </a:rPr>
              <a:t> depends on transverse sizes of waveguide (</a:t>
            </a:r>
            <a:r>
              <a:rPr lang="en-US" sz="2400" b="1" i="1" smtClean="0">
                <a:sym typeface="Symbol" pitchFamily="18" charset="2"/>
              </a:rPr>
              <a:t>a</a:t>
            </a:r>
            <a:r>
              <a:rPr lang="en-US" sz="2400" b="1" smtClean="0">
                <a:sym typeface="Symbol" pitchFamily="18" charset="2"/>
              </a:rPr>
              <a:t>, diameter) so CBS spectrum edge does that too!</a:t>
            </a:r>
            <a:r>
              <a:rPr lang="en-US" sz="2400" i="1" smtClean="0">
                <a:sym typeface="Symbol" pitchFamily="18" charset="2"/>
              </a:rPr>
              <a:t> </a:t>
            </a:r>
            <a:r>
              <a:rPr lang="ru-RU" sz="2400" smtClean="0">
                <a:sym typeface="Symbol" pitchFamily="18" charset="2"/>
              </a:rPr>
              <a:t> </a:t>
            </a:r>
            <a:endParaRPr lang="en-US" sz="2400" smtClean="0">
              <a:sym typeface="Symbol" pitchFamily="18" charset="2"/>
            </a:endParaRPr>
          </a:p>
          <a:p>
            <a:pPr marL="0" indent="0" algn="just">
              <a:buFont typeface="Arial" charset="0"/>
              <a:buNone/>
            </a:pPr>
            <a:endParaRPr lang="en-US" sz="2400" smtClean="0">
              <a:sym typeface="Symbol" pitchFamily="18" charset="2"/>
            </a:endParaRPr>
          </a:p>
          <a:p>
            <a:pPr marL="0" indent="0" algn="just">
              <a:buFont typeface="Arial" charset="0"/>
              <a:buNone/>
            </a:pPr>
            <a:r>
              <a:rPr lang="en-US" sz="2400" b="1" smtClean="0">
                <a:solidFill>
                  <a:srgbClr val="FF0000"/>
                </a:solidFill>
                <a:sym typeface="Symbol" pitchFamily="18" charset="2"/>
              </a:rPr>
              <a:t>Use of waveguide CBS for beam energy measurement of, for instance, </a:t>
            </a:r>
            <a:r>
              <a:rPr lang="ru-RU" sz="2400" b="1" smtClean="0">
                <a:solidFill>
                  <a:srgbClr val="FF0000"/>
                </a:solidFill>
                <a:sym typeface="Symbol" pitchFamily="18" charset="2"/>
              </a:rPr>
              <a:t>10</a:t>
            </a:r>
            <a:r>
              <a:rPr lang="ru-RU" sz="2400" b="1" baseline="30000" smtClean="0">
                <a:solidFill>
                  <a:srgbClr val="FF0000"/>
                </a:solidFill>
                <a:sym typeface="Symbol" pitchFamily="18" charset="2"/>
              </a:rPr>
              <a:t>-4</a:t>
            </a:r>
            <a:r>
              <a:rPr lang="en-US" sz="2400" b="1" baseline="30000" smtClean="0">
                <a:solidFill>
                  <a:srgbClr val="FF0000"/>
                </a:solidFill>
                <a:sym typeface="Symbol" pitchFamily="18" charset="2"/>
              </a:rPr>
              <a:t> </a:t>
            </a:r>
            <a:r>
              <a:rPr lang="en-US" sz="2400" b="1" smtClean="0">
                <a:solidFill>
                  <a:srgbClr val="FF0000"/>
                </a:solidFill>
                <a:sym typeface="Symbol" pitchFamily="18" charset="2"/>
              </a:rPr>
              <a:t>accuracy</a:t>
            </a:r>
            <a:r>
              <a:rPr lang="ru-RU" sz="2400" b="1" baseline="30000" smtClean="0">
                <a:solidFill>
                  <a:srgbClr val="FF0000"/>
                </a:solidFill>
                <a:sym typeface="Symbol" pitchFamily="18" charset="2"/>
              </a:rPr>
              <a:t> </a:t>
            </a:r>
            <a:r>
              <a:rPr lang="en-US" sz="2400" b="1" smtClean="0">
                <a:solidFill>
                  <a:srgbClr val="FF0000"/>
                </a:solidFill>
                <a:sym typeface="Symbol" pitchFamily="18" charset="2"/>
              </a:rPr>
              <a:t>is not possible without knowledge of waveguide size of same accuracy accounting variation of sizes along wave-beam interaction region</a:t>
            </a:r>
          </a:p>
          <a:p>
            <a:pPr marL="0" indent="0" algn="just">
              <a:buFont typeface="Arial" charset="0"/>
              <a:buNone/>
            </a:pPr>
            <a:endParaRPr lang="en-US" sz="2400" baseline="-25000" smtClean="0">
              <a:sym typeface="Symbol" pitchFamily="18" charset="2"/>
            </a:endParaRPr>
          </a:p>
          <a:p>
            <a:pPr marL="0" indent="0" algn="just">
              <a:buFont typeface="Arial" charset="0"/>
              <a:buNone/>
            </a:pPr>
            <a:endParaRPr lang="en-US" sz="2400" baseline="-25000" smtClean="0">
              <a:sym typeface="Symbol" pitchFamily="18" charset="2"/>
            </a:endParaRPr>
          </a:p>
          <a:p>
            <a:pPr marL="0" indent="0" algn="just">
              <a:buFont typeface="Arial" charset="0"/>
              <a:buNone/>
            </a:pPr>
            <a:endParaRPr lang="en-US" sz="2400" baseline="-25000" smtClean="0">
              <a:sym typeface="Symbol" pitchFamily="18" charset="2"/>
            </a:endParaRPr>
          </a:p>
          <a:p>
            <a:pPr marL="0" indent="0" algn="ctr">
              <a:buFont typeface="Arial" charset="0"/>
              <a:buNone/>
            </a:pPr>
            <a:r>
              <a:rPr lang="en-US" sz="2400" b="1" smtClean="0">
                <a:solidFill>
                  <a:srgbClr val="4607C5"/>
                </a:solidFill>
              </a:rPr>
              <a:t>Way to avoid this obstacle is proposed in the next slide </a:t>
            </a:r>
            <a:endParaRPr lang="ru-RU" sz="2400" b="1" smtClean="0">
              <a:solidFill>
                <a:srgbClr val="4607C5"/>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042" name="Picture 424"/>
          <p:cNvPicPr>
            <a:picLocks noChangeAspect="1" noChangeArrowheads="1"/>
          </p:cNvPicPr>
          <p:nvPr/>
        </p:nvPicPr>
        <p:blipFill>
          <a:blip r:embed="rId3"/>
          <a:srcRect/>
          <a:stretch>
            <a:fillRect/>
          </a:stretch>
        </p:blipFill>
        <p:spPr bwMode="auto">
          <a:xfrm>
            <a:off x="2627313" y="1484313"/>
            <a:ext cx="4122737" cy="1724025"/>
          </a:xfrm>
          <a:prstGeom prst="rect">
            <a:avLst/>
          </a:prstGeom>
          <a:noFill/>
          <a:ln w="9525">
            <a:noFill/>
            <a:miter lim="800000"/>
            <a:headEnd/>
            <a:tailEnd/>
          </a:ln>
        </p:spPr>
      </p:pic>
      <p:sp>
        <p:nvSpPr>
          <p:cNvPr id="61043" name="Заголовок 1"/>
          <p:cNvSpPr>
            <a:spLocks noGrp="1"/>
          </p:cNvSpPr>
          <p:nvPr>
            <p:ph type="title"/>
          </p:nvPr>
        </p:nvSpPr>
        <p:spPr>
          <a:xfrm>
            <a:off x="457200" y="260350"/>
            <a:ext cx="8229600" cy="1143000"/>
          </a:xfrm>
        </p:spPr>
        <p:txBody>
          <a:bodyPr/>
          <a:lstStyle/>
          <a:p>
            <a:r>
              <a:rPr lang="en-US" sz="2800" b="1" smtClean="0">
                <a:solidFill>
                  <a:srgbClr val="4607C5"/>
                </a:solidFill>
                <a:latin typeface="Arial" charset="0"/>
                <a:cs typeface="Arial" charset="0"/>
              </a:rPr>
              <a:t>Backward and Forward waveguide waves </a:t>
            </a:r>
            <a:br>
              <a:rPr lang="en-US" sz="2800" b="1" smtClean="0">
                <a:solidFill>
                  <a:srgbClr val="4607C5"/>
                </a:solidFill>
                <a:latin typeface="Arial" charset="0"/>
                <a:cs typeface="Arial" charset="0"/>
              </a:rPr>
            </a:br>
            <a:r>
              <a:rPr lang="en-US" sz="2800" b="1" smtClean="0">
                <a:solidFill>
                  <a:srgbClr val="4607C5"/>
                </a:solidFill>
                <a:latin typeface="Arial" charset="0"/>
                <a:cs typeface="Arial" charset="0"/>
              </a:rPr>
              <a:t>for CBS edge measurement </a:t>
            </a:r>
            <a:r>
              <a:rPr lang="ru-RU" sz="2800" b="1" smtClean="0">
                <a:solidFill>
                  <a:srgbClr val="4607C5"/>
                </a:solidFill>
                <a:latin typeface="Arial" charset="0"/>
                <a:cs typeface="Arial" charset="0"/>
              </a:rPr>
              <a:t> </a:t>
            </a:r>
          </a:p>
        </p:txBody>
      </p:sp>
      <p:sp>
        <p:nvSpPr>
          <p:cNvPr id="6104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61037" name="Object 1645"/>
          <p:cNvGraphicFramePr>
            <a:graphicFrameLocks noChangeAspect="1"/>
          </p:cNvGraphicFramePr>
          <p:nvPr/>
        </p:nvGraphicFramePr>
        <p:xfrm>
          <a:off x="971550" y="1704975"/>
          <a:ext cx="2027238" cy="355600"/>
        </p:xfrm>
        <a:graphic>
          <a:graphicData uri="http://schemas.openxmlformats.org/presentationml/2006/ole">
            <p:oleObj spid="_x0000_s61037" name="Формула" r:id="rId4" imgW="1282700" imgH="228600" progId="Equation.3">
              <p:embed/>
            </p:oleObj>
          </a:graphicData>
        </a:graphic>
      </p:graphicFrame>
      <p:sp>
        <p:nvSpPr>
          <p:cNvPr id="6104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61038" name="Object 1646"/>
          <p:cNvGraphicFramePr>
            <a:graphicFrameLocks noChangeAspect="1"/>
          </p:cNvGraphicFramePr>
          <p:nvPr/>
        </p:nvGraphicFramePr>
        <p:xfrm>
          <a:off x="6227763" y="1700213"/>
          <a:ext cx="2036762" cy="360362"/>
        </p:xfrm>
        <a:graphic>
          <a:graphicData uri="http://schemas.openxmlformats.org/presentationml/2006/ole">
            <p:oleObj spid="_x0000_s61038" name="Формула" r:id="rId5" imgW="1270000" imgH="228600" progId="Equation.3">
              <p:embed/>
            </p:oleObj>
          </a:graphicData>
        </a:graphic>
      </p:graphicFrame>
      <p:sp>
        <p:nvSpPr>
          <p:cNvPr id="61046"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61047"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61048"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5" name="TextBox 14"/>
          <p:cNvSpPr txBox="1"/>
          <p:nvPr/>
        </p:nvSpPr>
        <p:spPr>
          <a:xfrm>
            <a:off x="649288" y="3208338"/>
            <a:ext cx="7777162" cy="3048000"/>
          </a:xfrm>
          <a:prstGeom prst="rect">
            <a:avLst/>
          </a:prstGeom>
          <a:noFill/>
        </p:spPr>
        <p:txBody>
          <a:bodyPr>
            <a:spAutoFit/>
          </a:bodyPr>
          <a:lstStyle/>
          <a:p>
            <a:pPr marL="285750" indent="-285750">
              <a:buSzPct val="150000"/>
              <a:buFont typeface="Arial" panose="020B0604020202020204" pitchFamily="34" charset="0"/>
              <a:buChar char="•"/>
              <a:defRPr/>
            </a:pPr>
            <a:r>
              <a:rPr lang="en-US" u="none" dirty="0"/>
              <a:t>Measure CBS spectrum edges at </a:t>
            </a:r>
            <a:r>
              <a:rPr lang="en-US" b="1" u="none" dirty="0"/>
              <a:t>BW</a:t>
            </a:r>
            <a:r>
              <a:rPr lang="en-US" u="none" dirty="0"/>
              <a:t> and </a:t>
            </a:r>
            <a:r>
              <a:rPr lang="en-US" b="1" u="none" dirty="0"/>
              <a:t>FW</a:t>
            </a:r>
            <a:r>
              <a:rPr lang="en-US" u="none" dirty="0"/>
              <a:t> to find their ratio</a:t>
            </a:r>
            <a:r>
              <a:rPr lang="ru-RU" u="none" dirty="0"/>
              <a:t> </a:t>
            </a:r>
          </a:p>
          <a:p>
            <a:pPr>
              <a:defRPr/>
            </a:pPr>
            <a:endParaRPr lang="en-US" u="none" dirty="0"/>
          </a:p>
          <a:p>
            <a:pPr marL="285750" indent="-285750">
              <a:buSzPct val="150000"/>
              <a:buFont typeface="Arial" panose="020B0604020202020204" pitchFamily="34" charset="0"/>
              <a:buChar char="•"/>
              <a:defRPr/>
            </a:pPr>
            <a:r>
              <a:rPr lang="en-US" u="none" dirty="0"/>
              <a:t>Calculate </a:t>
            </a:r>
            <a:endParaRPr lang="en-US" u="none" dirty="0">
              <a:sym typeface="Symbol"/>
            </a:endParaRPr>
          </a:p>
          <a:p>
            <a:pPr>
              <a:defRPr/>
            </a:pPr>
            <a:endParaRPr lang="en-US" u="none" dirty="0">
              <a:sym typeface="Symbol"/>
            </a:endParaRPr>
          </a:p>
          <a:p>
            <a:pPr marL="285750" indent="-285750">
              <a:buSzPct val="150000"/>
              <a:buFont typeface="Arial" panose="020B0604020202020204" pitchFamily="34" charset="0"/>
              <a:buChar char="•"/>
              <a:defRPr/>
            </a:pPr>
            <a:r>
              <a:rPr lang="en-US" u="none" dirty="0"/>
              <a:t>Determine beam energy from</a:t>
            </a:r>
            <a:r>
              <a:rPr lang="ru-RU" u="none" dirty="0"/>
              <a:t> </a:t>
            </a:r>
          </a:p>
          <a:p>
            <a:pPr marL="285750" indent="-285750">
              <a:buFont typeface="Arial" panose="020B0604020202020204" pitchFamily="34" charset="0"/>
              <a:buChar char="•"/>
              <a:defRPr/>
            </a:pPr>
            <a:endParaRPr lang="ru-RU" u="none" dirty="0"/>
          </a:p>
          <a:p>
            <a:pPr>
              <a:defRPr/>
            </a:pPr>
            <a:endParaRPr lang="en-US" u="none" dirty="0">
              <a:solidFill>
                <a:srgbClr val="FF0000"/>
              </a:solidFill>
            </a:endParaRPr>
          </a:p>
          <a:p>
            <a:pPr algn="ctr">
              <a:defRPr/>
            </a:pPr>
            <a:r>
              <a:rPr lang="en-US" sz="2400" b="1" u="none" dirty="0"/>
              <a:t>Knowledge of waveguide size is not at all required!</a:t>
            </a:r>
            <a:endParaRPr lang="ru-RU" sz="2400" b="1" u="none" dirty="0"/>
          </a:p>
          <a:p>
            <a:pPr algn="ctr">
              <a:defRPr/>
            </a:pPr>
            <a:endParaRPr lang="ru-RU" sz="2400" u="none" dirty="0"/>
          </a:p>
          <a:p>
            <a:pPr>
              <a:defRPr/>
            </a:pPr>
            <a:r>
              <a:rPr lang="en-US" u="none" dirty="0"/>
              <a:t>To example above (</a:t>
            </a:r>
            <a:r>
              <a:rPr lang="ru-RU" i="1" u="none" dirty="0">
                <a:sym typeface="Symbol"/>
              </a:rPr>
              <a:t>=</a:t>
            </a:r>
            <a:r>
              <a:rPr lang="ru-RU" u="none" dirty="0">
                <a:sym typeface="Symbol"/>
              </a:rPr>
              <a:t>5.5 </a:t>
            </a:r>
            <a:r>
              <a:rPr lang="en-US" u="none" dirty="0">
                <a:sym typeface="Symbol"/>
              </a:rPr>
              <a:t>cm</a:t>
            </a:r>
            <a:r>
              <a:rPr lang="ru-RU" u="none" dirty="0">
                <a:sym typeface="Symbol"/>
              </a:rPr>
              <a:t> </a:t>
            </a:r>
            <a:r>
              <a:rPr lang="en-US" u="none" dirty="0"/>
              <a:t>): </a:t>
            </a:r>
            <a:r>
              <a:rPr lang="en-US" i="1" u="none" dirty="0"/>
              <a:t>R=k</a:t>
            </a:r>
            <a:r>
              <a:rPr lang="en-US" i="1" u="none" baseline="-25000" dirty="0"/>
              <a:t>2</a:t>
            </a:r>
            <a:r>
              <a:rPr lang="en-US" i="1" u="none" dirty="0"/>
              <a:t>/k</a:t>
            </a:r>
            <a:r>
              <a:rPr lang="en-US" i="1" u="none" baseline="-25000" dirty="0"/>
              <a:t>2</a:t>
            </a:r>
            <a:r>
              <a:rPr lang="en-US" i="1" u="none" baseline="30000" dirty="0"/>
              <a:t>*</a:t>
            </a:r>
            <a:r>
              <a:rPr lang="en-US" i="1" u="none" dirty="0"/>
              <a:t>=(1+sin</a:t>
            </a:r>
            <a:r>
              <a:rPr lang="en-US" i="1" u="none" dirty="0">
                <a:sym typeface="Symbol"/>
              </a:rPr>
              <a:t></a:t>
            </a:r>
            <a:r>
              <a:rPr lang="en-US" i="1" u="none" dirty="0"/>
              <a:t>)/(1-sin</a:t>
            </a:r>
            <a:r>
              <a:rPr lang="en-US" i="1" u="none" dirty="0">
                <a:sym typeface="Symbol"/>
              </a:rPr>
              <a:t>)=</a:t>
            </a:r>
            <a:r>
              <a:rPr lang="en-US" i="1" u="none" dirty="0"/>
              <a:t>3.9</a:t>
            </a:r>
            <a:endParaRPr lang="ru-RU" i="1" u="none" dirty="0"/>
          </a:p>
        </p:txBody>
      </p:sp>
      <p:graphicFrame>
        <p:nvGraphicFramePr>
          <p:cNvPr id="61039" name="Object 1647"/>
          <p:cNvGraphicFramePr>
            <a:graphicFrameLocks noChangeAspect="1"/>
          </p:cNvGraphicFramePr>
          <p:nvPr/>
        </p:nvGraphicFramePr>
        <p:xfrm>
          <a:off x="7451725" y="3208338"/>
          <a:ext cx="1065213" cy="358775"/>
        </p:xfrm>
        <a:graphic>
          <a:graphicData uri="http://schemas.openxmlformats.org/presentationml/2006/ole">
            <p:oleObj spid="_x0000_s61039" name="Формула" r:id="rId6" imgW="672808" imgH="228501" progId="Equation.3">
              <p:embed/>
            </p:oleObj>
          </a:graphicData>
        </a:graphic>
      </p:graphicFrame>
      <p:sp>
        <p:nvSpPr>
          <p:cNvPr id="61050"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61040" name="Object 1648"/>
          <p:cNvGraphicFramePr>
            <a:graphicFrameLocks noChangeAspect="1"/>
          </p:cNvGraphicFramePr>
          <p:nvPr/>
        </p:nvGraphicFramePr>
        <p:xfrm>
          <a:off x="4187825" y="4149725"/>
          <a:ext cx="2741613" cy="738188"/>
        </p:xfrm>
        <a:graphic>
          <a:graphicData uri="http://schemas.openxmlformats.org/presentationml/2006/ole">
            <p:oleObj spid="_x0000_s61040" name="Формула" r:id="rId7" imgW="1815312" imgH="495085" progId="Equation.3">
              <p:embed/>
            </p:oleObj>
          </a:graphicData>
        </a:graphic>
      </p:graphicFrame>
      <p:sp>
        <p:nvSpPr>
          <p:cNvPr id="61051" name="Rectangle 3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61041" name="Object 1649"/>
          <p:cNvGraphicFramePr>
            <a:graphicFrameLocks noChangeAspect="1"/>
          </p:cNvGraphicFramePr>
          <p:nvPr/>
        </p:nvGraphicFramePr>
        <p:xfrm>
          <a:off x="2195513" y="3716338"/>
          <a:ext cx="1152525" cy="563562"/>
        </p:xfrm>
        <a:graphic>
          <a:graphicData uri="http://schemas.openxmlformats.org/presentationml/2006/ole">
            <p:oleObj spid="_x0000_s61041" name="Формула" r:id="rId8" imgW="799753" imgH="393529" progId="Equation.3">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Заголовок 1"/>
          <p:cNvSpPr>
            <a:spLocks noGrp="1"/>
          </p:cNvSpPr>
          <p:nvPr>
            <p:ph type="title"/>
          </p:nvPr>
        </p:nvSpPr>
        <p:spPr>
          <a:xfrm>
            <a:off x="468313" y="-15875"/>
            <a:ext cx="8229600" cy="1143000"/>
          </a:xfrm>
        </p:spPr>
        <p:txBody>
          <a:bodyPr/>
          <a:lstStyle/>
          <a:p>
            <a:r>
              <a:rPr lang="en-US" sz="2800" b="1" smtClean="0">
                <a:solidFill>
                  <a:srgbClr val="4607C5"/>
                </a:solidFill>
              </a:rPr>
              <a:t>Waveguide Compton monitor of FCCee beam energy</a:t>
            </a:r>
            <a:endParaRPr lang="ru-RU" sz="2800" b="1" smtClean="0">
              <a:solidFill>
                <a:srgbClr val="4607C5"/>
              </a:solidFill>
            </a:endParaRPr>
          </a:p>
        </p:txBody>
      </p:sp>
      <p:sp>
        <p:nvSpPr>
          <p:cNvPr id="3" name="TextBox 2"/>
          <p:cNvSpPr txBox="1"/>
          <p:nvPr/>
        </p:nvSpPr>
        <p:spPr>
          <a:xfrm>
            <a:off x="1288874" y="4797026"/>
            <a:ext cx="6672019" cy="1323439"/>
          </a:xfrm>
          <a:prstGeom prst="rect">
            <a:avLst/>
          </a:prstGeom>
          <a:solidFill>
            <a:srgbClr val="FFFF00"/>
          </a:solidFill>
          <a:ln>
            <a:noFill/>
          </a:ln>
          <a:effectLst>
            <a:glow rad="101600">
              <a:schemeClr val="accent2">
                <a:satMod val="175000"/>
                <a:alpha val="40000"/>
              </a:schemeClr>
            </a:glow>
          </a:effectLst>
        </p:spPr>
        <p:txBody>
          <a:bodyPr wrap="none">
            <a:spAutoFit/>
          </a:bodyPr>
          <a:lstStyle/>
          <a:p>
            <a:pPr>
              <a:defRPr/>
            </a:pPr>
            <a:r>
              <a:rPr lang="en-US" sz="1600" u="none" dirty="0"/>
              <a:t>Spectrum edge at </a:t>
            </a:r>
            <a:r>
              <a:rPr lang="ru-RU" sz="1600" u="none" dirty="0">
                <a:sym typeface="Symbol"/>
              </a:rPr>
              <a:t>=5.5 </a:t>
            </a:r>
            <a:r>
              <a:rPr lang="en-US" sz="1600" u="none" dirty="0">
                <a:sym typeface="Symbol"/>
              </a:rPr>
              <a:t>cm</a:t>
            </a:r>
            <a:r>
              <a:rPr lang="ru-RU" sz="1600" u="none" dirty="0">
                <a:sym typeface="Symbol"/>
              </a:rPr>
              <a:t> </a:t>
            </a:r>
            <a:r>
              <a:rPr lang="en-US" sz="1600" u="none" dirty="0">
                <a:sym typeface="Symbol"/>
              </a:rPr>
              <a:t>(5.45 GHz</a:t>
            </a:r>
            <a:r>
              <a:rPr lang="ru-RU" sz="1600" u="none" dirty="0">
                <a:sym typeface="Symbol"/>
              </a:rPr>
              <a:t>) </a:t>
            </a:r>
            <a:r>
              <a:rPr lang="en-US" sz="1600" u="none" dirty="0">
                <a:sym typeface="Symbol"/>
              </a:rPr>
              <a:t>for the set of  </a:t>
            </a:r>
            <a:r>
              <a:rPr lang="en-US" sz="1600" u="none" dirty="0" err="1">
                <a:sym typeface="Symbol"/>
              </a:rPr>
              <a:t>FCCe+e</a:t>
            </a:r>
            <a:r>
              <a:rPr lang="en-US" sz="1600" u="none" dirty="0">
                <a:sym typeface="Symbol"/>
              </a:rPr>
              <a:t>- energy:</a:t>
            </a:r>
          </a:p>
          <a:p>
            <a:pPr>
              <a:defRPr/>
            </a:pPr>
            <a:r>
              <a:rPr lang="en-US" sz="1600" u="none" dirty="0">
                <a:sym typeface="Symbol"/>
              </a:rPr>
              <a:t>0.55 MeV</a:t>
            </a:r>
            <a:r>
              <a:rPr lang="ru-RU" sz="1600" u="none" dirty="0">
                <a:sym typeface="Symbol"/>
              </a:rPr>
              <a:t>, </a:t>
            </a:r>
            <a:r>
              <a:rPr lang="en-US" sz="1600" u="none" dirty="0">
                <a:sym typeface="Symbol"/>
              </a:rPr>
              <a:t>E=45 </a:t>
            </a:r>
            <a:r>
              <a:rPr lang="ru-RU" sz="1600" u="none" dirty="0">
                <a:sym typeface="Symbol"/>
              </a:rPr>
              <a:t> </a:t>
            </a:r>
            <a:r>
              <a:rPr lang="en-US" sz="1600" u="none" dirty="0" err="1">
                <a:sym typeface="Symbol"/>
              </a:rPr>
              <a:t>GeV</a:t>
            </a:r>
            <a:r>
              <a:rPr lang="ru-RU" sz="1600" u="none" dirty="0">
                <a:sym typeface="Symbol"/>
              </a:rPr>
              <a:t> (</a:t>
            </a:r>
            <a:r>
              <a:rPr lang="en-US" sz="1600" u="none" dirty="0">
                <a:sym typeface="Symbol"/>
              </a:rPr>
              <a:t>Z)</a:t>
            </a:r>
            <a:endParaRPr lang="ru-RU" sz="1600" u="none" dirty="0">
              <a:sym typeface="Symbol"/>
            </a:endParaRPr>
          </a:p>
          <a:p>
            <a:pPr>
              <a:defRPr/>
            </a:pPr>
            <a:r>
              <a:rPr lang="ru-RU" sz="1600" u="none" dirty="0">
                <a:sym typeface="Symbol"/>
              </a:rPr>
              <a:t>2.21 </a:t>
            </a:r>
            <a:r>
              <a:rPr lang="en-US" sz="1600" u="none" dirty="0">
                <a:sym typeface="Symbol"/>
              </a:rPr>
              <a:t>MeV</a:t>
            </a:r>
            <a:r>
              <a:rPr lang="ru-RU" sz="1600" u="none" dirty="0">
                <a:sym typeface="Symbol"/>
              </a:rPr>
              <a:t>, </a:t>
            </a:r>
            <a:r>
              <a:rPr lang="en-US" sz="1600" u="none" dirty="0">
                <a:sym typeface="Symbol"/>
              </a:rPr>
              <a:t>E=</a:t>
            </a:r>
            <a:r>
              <a:rPr lang="ru-RU" sz="1600" u="none" dirty="0">
                <a:sym typeface="Symbol"/>
              </a:rPr>
              <a:t>90  </a:t>
            </a:r>
            <a:r>
              <a:rPr lang="en-US" sz="1600" u="none" dirty="0" err="1">
                <a:sym typeface="Symbol"/>
              </a:rPr>
              <a:t>GeV</a:t>
            </a:r>
            <a:r>
              <a:rPr lang="en-US" sz="1600" u="none" dirty="0">
                <a:sym typeface="Symbol"/>
              </a:rPr>
              <a:t> (W)</a:t>
            </a:r>
            <a:endParaRPr lang="ru-RU" sz="1600" u="none" dirty="0">
              <a:sym typeface="Symbol"/>
            </a:endParaRPr>
          </a:p>
          <a:p>
            <a:pPr>
              <a:defRPr/>
            </a:pPr>
            <a:r>
              <a:rPr lang="ru-RU" sz="1600" u="none" dirty="0">
                <a:sym typeface="Symbol"/>
              </a:rPr>
              <a:t>3.93 </a:t>
            </a:r>
            <a:r>
              <a:rPr lang="en-US" sz="1600" u="none" dirty="0">
                <a:sym typeface="Symbol"/>
              </a:rPr>
              <a:t>MeV</a:t>
            </a:r>
            <a:r>
              <a:rPr lang="ru-RU" sz="1600" u="none" dirty="0">
                <a:sym typeface="Symbol"/>
              </a:rPr>
              <a:t>, </a:t>
            </a:r>
            <a:r>
              <a:rPr lang="en-US" sz="1600" u="none" dirty="0">
                <a:sym typeface="Symbol"/>
              </a:rPr>
              <a:t>E=</a:t>
            </a:r>
            <a:r>
              <a:rPr lang="ru-RU" sz="1600" u="none" dirty="0">
                <a:sym typeface="Symbol"/>
              </a:rPr>
              <a:t>120 </a:t>
            </a:r>
            <a:r>
              <a:rPr lang="en-US" sz="1600" u="none" dirty="0" err="1">
                <a:sym typeface="Symbol"/>
              </a:rPr>
              <a:t>GeV</a:t>
            </a:r>
            <a:r>
              <a:rPr lang="en-US" sz="1600" u="none" dirty="0">
                <a:sym typeface="Symbol"/>
              </a:rPr>
              <a:t> (H)</a:t>
            </a:r>
            <a:endParaRPr lang="ru-RU" sz="1600" u="none" dirty="0">
              <a:sym typeface="Symbol"/>
            </a:endParaRPr>
          </a:p>
          <a:p>
            <a:pPr>
              <a:defRPr/>
            </a:pPr>
            <a:r>
              <a:rPr lang="en-US" sz="1600" u="none" dirty="0">
                <a:sym typeface="Symbol"/>
              </a:rPr>
              <a:t>8.35</a:t>
            </a:r>
            <a:r>
              <a:rPr lang="ru-RU" sz="1600" u="none" dirty="0">
                <a:sym typeface="Symbol"/>
              </a:rPr>
              <a:t> </a:t>
            </a:r>
            <a:r>
              <a:rPr lang="en-US" sz="1600" u="none" dirty="0">
                <a:sym typeface="Symbol"/>
              </a:rPr>
              <a:t>MeV</a:t>
            </a:r>
            <a:r>
              <a:rPr lang="ru-RU" sz="1600" u="none" dirty="0">
                <a:sym typeface="Symbol"/>
              </a:rPr>
              <a:t>, </a:t>
            </a:r>
            <a:r>
              <a:rPr lang="en-US" sz="1600" u="none" dirty="0">
                <a:sym typeface="Symbol"/>
              </a:rPr>
              <a:t>E=</a:t>
            </a:r>
            <a:r>
              <a:rPr lang="ru-RU" sz="1600" u="none" dirty="0">
                <a:sym typeface="Symbol"/>
              </a:rPr>
              <a:t>175 </a:t>
            </a:r>
            <a:r>
              <a:rPr lang="en-US" sz="1600" u="none" dirty="0" err="1">
                <a:sym typeface="Symbol"/>
              </a:rPr>
              <a:t>GeV</a:t>
            </a:r>
            <a:r>
              <a:rPr lang="en-US" sz="1600" u="none" dirty="0">
                <a:sym typeface="Symbol"/>
              </a:rPr>
              <a:t>  (t)</a:t>
            </a:r>
            <a:endParaRPr lang="ru-RU" u="none" dirty="0"/>
          </a:p>
        </p:txBody>
      </p:sp>
      <p:pic>
        <p:nvPicPr>
          <p:cNvPr id="62469" name="Picture 2"/>
          <p:cNvPicPr>
            <a:picLocks noChangeAspect="1" noChangeArrowheads="1"/>
          </p:cNvPicPr>
          <p:nvPr/>
        </p:nvPicPr>
        <p:blipFill>
          <a:blip r:embed="rId3"/>
          <a:srcRect/>
          <a:stretch>
            <a:fillRect/>
          </a:stretch>
        </p:blipFill>
        <p:spPr bwMode="auto">
          <a:xfrm>
            <a:off x="1763713" y="1168400"/>
            <a:ext cx="5722937" cy="3487738"/>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22665</TotalTime>
  <Words>1168</Words>
  <Application>Microsoft Office PowerPoint</Application>
  <PresentationFormat>Экран (4:3)</PresentationFormat>
  <Paragraphs>123</Paragraphs>
  <Slides>25</Slides>
  <Notes>2</Notes>
  <HiddenSlides>0</HiddenSlides>
  <MMClips>0</MMClips>
  <ScaleCrop>false</ScaleCrop>
  <HeadingPairs>
    <vt:vector size="8" baseType="variant">
      <vt:variant>
        <vt:lpstr>Использованные шрифты</vt:lpstr>
      </vt:variant>
      <vt:variant>
        <vt:i4>5</vt:i4>
      </vt:variant>
      <vt:variant>
        <vt:lpstr>Шаблон оформления</vt:lpstr>
      </vt:variant>
      <vt:variant>
        <vt:i4>1</vt:i4>
      </vt:variant>
      <vt:variant>
        <vt:lpstr>Внедренные серверы OLE</vt:lpstr>
      </vt:variant>
      <vt:variant>
        <vt:i4>1</vt:i4>
      </vt:variant>
      <vt:variant>
        <vt:lpstr>Заголовки слайдов</vt:lpstr>
      </vt:variant>
      <vt:variant>
        <vt:i4>25</vt:i4>
      </vt:variant>
    </vt:vector>
  </HeadingPairs>
  <TitlesOfParts>
    <vt:vector size="32" baseType="lpstr">
      <vt:lpstr>Arial</vt:lpstr>
      <vt:lpstr>Calibri</vt:lpstr>
      <vt:lpstr>Symbol</vt:lpstr>
      <vt:lpstr>Arial Narrow</vt:lpstr>
      <vt:lpstr>Times New Roman</vt:lpstr>
      <vt:lpstr>Тема Office</vt:lpstr>
      <vt:lpstr>Формула</vt:lpstr>
      <vt:lpstr> Possible Applications of Wave-Beam Interaction for Energy Measurement and Obtaining of Polarization at FCCee </vt:lpstr>
      <vt:lpstr>Слайд 2</vt:lpstr>
      <vt:lpstr>Слайд 3</vt:lpstr>
      <vt:lpstr>Compton kinematic relations</vt:lpstr>
      <vt:lpstr>Partial plane waves in waveguide</vt:lpstr>
      <vt:lpstr>Base example of round waveguide for FCCe+e-</vt:lpstr>
      <vt:lpstr>Problem of waveguide size uncertainty  </vt:lpstr>
      <vt:lpstr>Backward and Forward waveguide waves  for CBS edge measurement  </vt:lpstr>
      <vt:lpstr>Waveguide Compton monitor of FCCee beam energy</vt:lpstr>
      <vt:lpstr>Monochromaticity and effective length of interaction</vt:lpstr>
      <vt:lpstr>Relation between scattering angle and monochromaticity bandwidth</vt:lpstr>
      <vt:lpstr>Spectrum widening due to quads </vt:lpstr>
      <vt:lpstr>Estimate of scattering photon number</vt:lpstr>
      <vt:lpstr>Total statistics of scattered photons</vt:lpstr>
      <vt:lpstr>Estimate of Background</vt:lpstr>
      <vt:lpstr>Discussion on Waveguide Compton monitor</vt:lpstr>
      <vt:lpstr>Circularly polarized photons for obtaining of polarization in super high energy e+e- storage rings</vt:lpstr>
      <vt:lpstr>Soft Photon for FCCee</vt:lpstr>
      <vt:lpstr>Remark on Soft Photons </vt:lpstr>
      <vt:lpstr>Hard Photons at first sight</vt:lpstr>
      <vt:lpstr>Summary</vt:lpstr>
      <vt:lpstr>Acknowledgments</vt:lpstr>
      <vt:lpstr>Reserved</vt:lpstr>
      <vt:lpstr>Soft Photon for FCCee</vt:lpstr>
      <vt:lpstr>On Soft Photon mechanism</vt:lpstr>
    </vt:vector>
  </TitlesOfParts>
  <Company>BINP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Crab Waist Collision Scheme</dc:title>
  <dc:creator>Nikitin</dc:creator>
  <cp:lastModifiedBy>Сергей Никитин</cp:lastModifiedBy>
  <cp:revision>929</cp:revision>
  <cp:lastPrinted>2014-09-26T04:51:26Z</cp:lastPrinted>
  <dcterms:created xsi:type="dcterms:W3CDTF">2012-08-24T09:45:26Z</dcterms:created>
  <dcterms:modified xsi:type="dcterms:W3CDTF">2014-10-12T00:08:35Z</dcterms:modified>
</cp:coreProperties>
</file>