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vml" ContentType="application/vnd.openxmlformats-officedocument.vmlDrawing"/>
  <Default Extension="gif" ContentType="image/gif"/>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embeddings/oleObject1.bin" ContentType="application/vnd.openxmlformats-officedocument.oleObject"/>
  <Override PartName="/ppt/embeddings/oleObject2.bin" ContentType="application/vnd.openxmlformats-officedocument.oleObject"/>
  <Override PartName="/ppt/embeddings/oleObject3.bin" ContentType="application/vnd.openxmlformats-officedocument.oleObject"/>
  <Override PartName="/ppt/embeddings/oleObject4.bin" ContentType="application/vnd.openxmlformats-officedocument.oleObject"/>
  <Override PartName="/ppt/embeddings/oleObject5.bin" ContentType="application/vnd.openxmlformats-officedocument.oleObject"/>
  <Override PartName="/ppt/embeddings/oleObject6.bin" ContentType="application/vnd.openxmlformats-officedocument.oleObject"/>
  <Override PartName="/ppt/embeddings/oleObject7.bin" ContentType="application/vnd.openxmlformats-officedocument.oleObject"/>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8"/>
  </p:notesMasterIdLst>
  <p:sldIdLst>
    <p:sldId id="256" r:id="rId2"/>
    <p:sldId id="311" r:id="rId3"/>
    <p:sldId id="313" r:id="rId4"/>
    <p:sldId id="328" r:id="rId5"/>
    <p:sldId id="257" r:id="rId6"/>
    <p:sldId id="306" r:id="rId7"/>
    <p:sldId id="263" r:id="rId8"/>
    <p:sldId id="271" r:id="rId9"/>
    <p:sldId id="269" r:id="rId10"/>
    <p:sldId id="264" r:id="rId11"/>
    <p:sldId id="266" r:id="rId12"/>
    <p:sldId id="267" r:id="rId13"/>
    <p:sldId id="272" r:id="rId14"/>
    <p:sldId id="325" r:id="rId15"/>
    <p:sldId id="307" r:id="rId16"/>
    <p:sldId id="295" r:id="rId17"/>
    <p:sldId id="296" r:id="rId18"/>
    <p:sldId id="297" r:id="rId19"/>
    <p:sldId id="298" r:id="rId20"/>
    <p:sldId id="299" r:id="rId21"/>
    <p:sldId id="300" r:id="rId22"/>
    <p:sldId id="301" r:id="rId23"/>
    <p:sldId id="302" r:id="rId24"/>
    <p:sldId id="303" r:id="rId25"/>
    <p:sldId id="258" r:id="rId26"/>
    <p:sldId id="259" r:id="rId27"/>
    <p:sldId id="260" r:id="rId28"/>
    <p:sldId id="261" r:id="rId29"/>
    <p:sldId id="327" r:id="rId30"/>
    <p:sldId id="308" r:id="rId31"/>
    <p:sldId id="273" r:id="rId32"/>
    <p:sldId id="275" r:id="rId33"/>
    <p:sldId id="277" r:id="rId34"/>
    <p:sldId id="278" r:id="rId35"/>
    <p:sldId id="288" r:id="rId36"/>
    <p:sldId id="274" r:id="rId37"/>
    <p:sldId id="334" r:id="rId38"/>
    <p:sldId id="335" r:id="rId39"/>
    <p:sldId id="290" r:id="rId40"/>
    <p:sldId id="291" r:id="rId41"/>
    <p:sldId id="279" r:id="rId42"/>
    <p:sldId id="280" r:id="rId43"/>
    <p:sldId id="282" r:id="rId44"/>
    <p:sldId id="281" r:id="rId45"/>
    <p:sldId id="284" r:id="rId46"/>
    <p:sldId id="285" r:id="rId47"/>
    <p:sldId id="309" r:id="rId48"/>
    <p:sldId id="319" r:id="rId49"/>
    <p:sldId id="318" r:id="rId50"/>
    <p:sldId id="294" r:id="rId51"/>
    <p:sldId id="321" r:id="rId52"/>
    <p:sldId id="329" r:id="rId53"/>
    <p:sldId id="320" r:id="rId54"/>
    <p:sldId id="305" r:id="rId55"/>
    <p:sldId id="324" r:id="rId56"/>
    <p:sldId id="323" r:id="rId57"/>
    <p:sldId id="322" r:id="rId58"/>
    <p:sldId id="333" r:id="rId59"/>
    <p:sldId id="330" r:id="rId60"/>
    <p:sldId id="331" r:id="rId61"/>
    <p:sldId id="332" r:id="rId62"/>
    <p:sldId id="304" r:id="rId63"/>
    <p:sldId id="336" r:id="rId64"/>
    <p:sldId id="316" r:id="rId65"/>
    <p:sldId id="317" r:id="rId66"/>
    <p:sldId id="326" r:id="rId67"/>
  </p:sldIdLst>
  <p:sldSz cx="9144000" cy="6858000" type="screen4x3"/>
  <p:notesSz cx="6858000" cy="9144000"/>
  <p:defaultTex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中間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75" d="100"/>
          <a:sy n="75" d="100"/>
        </p:scale>
        <p:origin x="-760" y="-11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notesMaster" Target="notesMasters/notesMaster1.xml"/><Relationship Id="rId69" Type="http://schemas.openxmlformats.org/officeDocument/2006/relationships/printerSettings" Target="printerSettings/printerSettings1.bin"/><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presProps" Target="presProps.xml"/><Relationship Id="rId71" Type="http://schemas.openxmlformats.org/officeDocument/2006/relationships/viewProps" Target="viewProps.xml"/><Relationship Id="rId72" Type="http://schemas.openxmlformats.org/officeDocument/2006/relationships/theme" Target="theme/theme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tableStyles" Target="tableStyles.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35.emf"/><Relationship Id="rId4" Type="http://schemas.openxmlformats.org/officeDocument/2006/relationships/image" Target="../media/image36.emf"/><Relationship Id="rId5" Type="http://schemas.openxmlformats.org/officeDocument/2006/relationships/image" Target="../media/image37.emf"/><Relationship Id="rId6" Type="http://schemas.openxmlformats.org/officeDocument/2006/relationships/image" Target="../media/image38.emf"/><Relationship Id="rId1" Type="http://schemas.openxmlformats.org/officeDocument/2006/relationships/image" Target="../media/image33.emf"/><Relationship Id="rId2" Type="http://schemas.openxmlformats.org/officeDocument/2006/relationships/image" Target="../media/image34.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5.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E72032A-F3C8-FE40-92C8-11CFB4D192CF}" type="datetimeFigureOut">
              <a:rPr kumimoji="1" lang="ja-JP" altLang="en-US" smtClean="0"/>
              <a:t>2014/10/12</a:t>
            </a:fld>
            <a:endParaRPr kumimoji="1" lang="ja-JP" altLang="en-US"/>
          </a:p>
        </p:txBody>
      </p:sp>
      <p:sp>
        <p:nvSpPr>
          <p:cNvPr id="4" name="スライド イメージ プレースホルダー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A2247B1-9921-E840-A275-9865BB8440C7}" type="slidenum">
              <a:rPr kumimoji="1" lang="ja-JP" altLang="en-US" smtClean="0"/>
              <a:t>‹#›</a:t>
            </a:fld>
            <a:endParaRPr kumimoji="1" lang="ja-JP" altLang="en-US"/>
          </a:p>
        </p:txBody>
      </p:sp>
    </p:spTree>
    <p:extLst>
      <p:ext uri="{BB962C8B-B14F-4D97-AF65-F5344CB8AC3E}">
        <p14:creationId xmlns:p14="http://schemas.microsoft.com/office/powerpoint/2010/main" val="1630710795"/>
      </p:ext>
    </p:extLst>
  </p:cSld>
  <p:clrMap bg1="lt1" tx1="dk1" bg2="lt2" tx2="dk2" accent1="accent1" accent2="accent2" accent3="accent3" accent4="accent4" accent5="accent5" accent6="accent6" hlink="hlink" folHlink="folHlink"/>
  <p:notesStyle>
    <a:lvl1pPr marL="0" algn="l" defTabSz="457200" rtl="0" eaLnBrk="1" latinLnBrk="0" hangingPunct="1">
      <a:defRPr kumimoji="1" sz="1200" kern="1200">
        <a:solidFill>
          <a:schemeClr val="tx1"/>
        </a:solidFill>
        <a:latin typeface="+mn-lt"/>
        <a:ea typeface="+mn-ea"/>
        <a:cs typeface="+mn-cs"/>
      </a:defRPr>
    </a:lvl1pPr>
    <a:lvl2pPr marL="457200" algn="l" defTabSz="457200" rtl="0" eaLnBrk="1" latinLnBrk="0" hangingPunct="1">
      <a:defRPr kumimoji="1" sz="1200" kern="1200">
        <a:solidFill>
          <a:schemeClr val="tx1"/>
        </a:solidFill>
        <a:latin typeface="+mn-lt"/>
        <a:ea typeface="+mn-ea"/>
        <a:cs typeface="+mn-cs"/>
      </a:defRPr>
    </a:lvl2pPr>
    <a:lvl3pPr marL="914400" algn="l" defTabSz="457200" rtl="0" eaLnBrk="1" latinLnBrk="0" hangingPunct="1">
      <a:defRPr kumimoji="1" sz="1200" kern="1200">
        <a:solidFill>
          <a:schemeClr val="tx1"/>
        </a:solidFill>
        <a:latin typeface="+mn-lt"/>
        <a:ea typeface="+mn-ea"/>
        <a:cs typeface="+mn-cs"/>
      </a:defRPr>
    </a:lvl3pPr>
    <a:lvl4pPr marL="1371600" algn="l" defTabSz="457200" rtl="0" eaLnBrk="1" latinLnBrk="0" hangingPunct="1">
      <a:defRPr kumimoji="1" sz="1200" kern="1200">
        <a:solidFill>
          <a:schemeClr val="tx1"/>
        </a:solidFill>
        <a:latin typeface="+mn-lt"/>
        <a:ea typeface="+mn-ea"/>
        <a:cs typeface="+mn-cs"/>
      </a:defRPr>
    </a:lvl4pPr>
    <a:lvl5pPr marL="1828800" algn="l" defTabSz="457200" rtl="0" eaLnBrk="1" latinLnBrk="0" hangingPunct="1">
      <a:defRPr kumimoji="1" sz="1200" kern="1200">
        <a:solidFill>
          <a:schemeClr val="tx1"/>
        </a:solidFill>
        <a:latin typeface="+mn-lt"/>
        <a:ea typeface="+mn-ea"/>
        <a:cs typeface="+mn-cs"/>
      </a:defRPr>
    </a:lvl5pPr>
    <a:lvl6pPr marL="2286000" algn="l" defTabSz="457200" rtl="0" eaLnBrk="1" latinLnBrk="0" hangingPunct="1">
      <a:defRPr kumimoji="1" sz="1200" kern="1200">
        <a:solidFill>
          <a:schemeClr val="tx1"/>
        </a:solidFill>
        <a:latin typeface="+mn-lt"/>
        <a:ea typeface="+mn-ea"/>
        <a:cs typeface="+mn-cs"/>
      </a:defRPr>
    </a:lvl6pPr>
    <a:lvl7pPr marL="2743200" algn="l" defTabSz="457200" rtl="0" eaLnBrk="1" latinLnBrk="0" hangingPunct="1">
      <a:defRPr kumimoji="1" sz="1200" kern="1200">
        <a:solidFill>
          <a:schemeClr val="tx1"/>
        </a:solidFill>
        <a:latin typeface="+mn-lt"/>
        <a:ea typeface="+mn-ea"/>
        <a:cs typeface="+mn-cs"/>
      </a:defRPr>
    </a:lvl7pPr>
    <a:lvl8pPr marL="3200400" algn="l" defTabSz="457200" rtl="0" eaLnBrk="1" latinLnBrk="0" hangingPunct="1">
      <a:defRPr kumimoji="1" sz="1200" kern="1200">
        <a:solidFill>
          <a:schemeClr val="tx1"/>
        </a:solidFill>
        <a:latin typeface="+mn-lt"/>
        <a:ea typeface="+mn-ea"/>
        <a:cs typeface="+mn-cs"/>
      </a:defRPr>
    </a:lvl8pPr>
    <a:lvl9pPr marL="3657600" algn="l" defTabSz="4572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fld id="{EA12BC34-6E01-0C43-B8DA-74034DDD5945}" type="slidenum">
              <a:rPr lang="en-US" altLang="ja-JP" sz="1200">
                <a:latin typeface="Calibri" charset="0"/>
              </a:rPr>
              <a:pPr/>
              <a:t>2</a:t>
            </a:fld>
            <a:endParaRPr lang="en-US" altLang="ja-JP" sz="1200">
              <a:latin typeface="Calibri" charset="0"/>
            </a:endParaRPr>
          </a:p>
        </p:txBody>
      </p:sp>
      <p:sp>
        <p:nvSpPr>
          <p:cNvPr id="2253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2531"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a:spcBef>
                <a:spcPct val="0"/>
              </a:spcBef>
            </a:pPr>
            <a:endParaRPr lang="ja-JP" altLang="en-US">
              <a:latin typeface="Calibri" charset="0"/>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bwMode="auto">
          <a:ln>
            <a:miter lim="800000"/>
            <a:headEnd/>
            <a:tailEnd/>
          </a:ln>
        </p:spPr>
        <p:txBody>
          <a:bodyPr/>
          <a:lstStyle>
            <a:lvl1pPr>
              <a:defRPr kumimoji="1" sz="2400">
                <a:solidFill>
                  <a:schemeClr val="tx1"/>
                </a:solidFill>
                <a:latin typeface="Arial" charset="0"/>
                <a:ea typeface="ＭＳ Ｐゴシック" charset="0"/>
                <a:cs typeface="ＭＳ Ｐゴシック" charset="0"/>
              </a:defRPr>
            </a:lvl1pPr>
            <a:lvl2pPr marL="37931725" indent="-37474525">
              <a:defRPr kumimoji="1" sz="2400">
                <a:solidFill>
                  <a:schemeClr val="tx1"/>
                </a:solidFill>
                <a:latin typeface="Arial" charset="0"/>
                <a:ea typeface="ＭＳ Ｐゴシック" charset="0"/>
              </a:defRPr>
            </a:lvl2pPr>
            <a:lvl3pPr>
              <a:defRPr kumimoji="1" sz="2400">
                <a:solidFill>
                  <a:schemeClr val="tx1"/>
                </a:solidFill>
                <a:latin typeface="Arial" charset="0"/>
                <a:ea typeface="ＭＳ Ｐゴシック" charset="0"/>
              </a:defRPr>
            </a:lvl3pPr>
            <a:lvl4pPr>
              <a:defRPr kumimoji="1" sz="2400">
                <a:solidFill>
                  <a:schemeClr val="tx1"/>
                </a:solidFill>
                <a:latin typeface="Arial" charset="0"/>
                <a:ea typeface="ＭＳ Ｐゴシック" charset="0"/>
              </a:defRPr>
            </a:lvl4pPr>
            <a:lvl5pPr>
              <a:defRPr kumimoji="1" sz="2400">
                <a:solidFill>
                  <a:schemeClr val="tx1"/>
                </a:solidFill>
                <a:latin typeface="Arial" charset="0"/>
                <a:ea typeface="ＭＳ Ｐゴシック" charset="0"/>
              </a:defRPr>
            </a:lvl5pPr>
            <a:lvl6pPr marL="457200" fontAlgn="base">
              <a:spcBef>
                <a:spcPct val="0"/>
              </a:spcBef>
              <a:spcAft>
                <a:spcPct val="0"/>
              </a:spcAft>
              <a:defRPr kumimoji="1" sz="2400">
                <a:solidFill>
                  <a:schemeClr val="tx1"/>
                </a:solidFill>
                <a:latin typeface="Arial" charset="0"/>
                <a:ea typeface="ＭＳ Ｐゴシック" charset="0"/>
              </a:defRPr>
            </a:lvl6pPr>
            <a:lvl7pPr marL="914400" fontAlgn="base">
              <a:spcBef>
                <a:spcPct val="0"/>
              </a:spcBef>
              <a:spcAft>
                <a:spcPct val="0"/>
              </a:spcAft>
              <a:defRPr kumimoji="1" sz="2400">
                <a:solidFill>
                  <a:schemeClr val="tx1"/>
                </a:solidFill>
                <a:latin typeface="Arial" charset="0"/>
                <a:ea typeface="ＭＳ Ｐゴシック" charset="0"/>
              </a:defRPr>
            </a:lvl7pPr>
            <a:lvl8pPr marL="1371600" fontAlgn="base">
              <a:spcBef>
                <a:spcPct val="0"/>
              </a:spcBef>
              <a:spcAft>
                <a:spcPct val="0"/>
              </a:spcAft>
              <a:defRPr kumimoji="1" sz="2400">
                <a:solidFill>
                  <a:schemeClr val="tx1"/>
                </a:solidFill>
                <a:latin typeface="Arial" charset="0"/>
                <a:ea typeface="ＭＳ Ｐゴシック" charset="0"/>
              </a:defRPr>
            </a:lvl8pPr>
            <a:lvl9pPr marL="1828800" fontAlgn="base">
              <a:spcBef>
                <a:spcPct val="0"/>
              </a:spcBef>
              <a:spcAft>
                <a:spcPct val="0"/>
              </a:spcAft>
              <a:defRPr kumimoji="1" sz="2400">
                <a:solidFill>
                  <a:schemeClr val="tx1"/>
                </a:solidFill>
                <a:latin typeface="Arial" charset="0"/>
                <a:ea typeface="ＭＳ Ｐゴシック" charset="0"/>
              </a:defRPr>
            </a:lvl9pPr>
          </a:lstStyle>
          <a:p>
            <a:fld id="{BCF3FE32-9A8D-A34D-A89B-701635DBDFC1}" type="slidenum">
              <a:rPr lang="en-US" altLang="ja-JP" sz="1200">
                <a:latin typeface="Calibri" charset="0"/>
              </a:rPr>
              <a:pPr/>
              <a:t>64</a:t>
            </a:fld>
            <a:endParaRPr lang="en-US" altLang="ja-JP" sz="1200">
              <a:latin typeface="Calibri" charset="0"/>
            </a:endParaRPr>
          </a:p>
        </p:txBody>
      </p:sp>
      <p:sp>
        <p:nvSpPr>
          <p:cNvPr id="24579" name="Rectangle 2"/>
          <p:cNvSpPr>
            <a:spLocks noGrp="1" noRot="1" noChangeAspect="1" noChangeArrowheads="1"/>
          </p:cNvSpPr>
          <p:nvPr>
            <p:ph type="sldImg"/>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24580" name="Rectangle 3"/>
          <p:cNvSpPr>
            <a:spLocks noGrp="1" noChangeArrowheads="1"/>
          </p:cNvSpPr>
          <p:nvPr>
            <p:ph type="body" idx="1"/>
          </p:nvPr>
        </p:nvSpPr>
        <p:spPr bwMode="auto">
          <a:xfrm>
            <a:off x="914400" y="4343400"/>
            <a:ext cx="5029200" cy="4114800"/>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pPr>
              <a:spcBef>
                <a:spcPct val="0"/>
              </a:spcBef>
            </a:pPr>
            <a:endParaRPr lang="ja-JP" altLang="en-US">
              <a:latin typeface="Calibri" charset="0"/>
              <a:ea typeface="ＭＳ Ｐゴシック" charset="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Arial" charset="0"/>
                <a:ea typeface="ＭＳ Ｐゴシック" charset="0"/>
                <a:cs typeface="ＭＳ Ｐゴシック" charset="0"/>
              </a:defRPr>
            </a:lvl1pPr>
            <a:lvl2pPr marL="37931725" indent="-37474525">
              <a:defRPr kumimoji="1" sz="2400">
                <a:solidFill>
                  <a:schemeClr val="tx1"/>
                </a:solidFill>
                <a:latin typeface="Arial" charset="0"/>
                <a:ea typeface="ＭＳ Ｐゴシック" charset="0"/>
              </a:defRPr>
            </a:lvl2pPr>
            <a:lvl3pPr>
              <a:defRPr kumimoji="1" sz="2400">
                <a:solidFill>
                  <a:schemeClr val="tx1"/>
                </a:solidFill>
                <a:latin typeface="Arial" charset="0"/>
                <a:ea typeface="ＭＳ Ｐゴシック" charset="0"/>
              </a:defRPr>
            </a:lvl3pPr>
            <a:lvl4pPr>
              <a:defRPr kumimoji="1" sz="2400">
                <a:solidFill>
                  <a:schemeClr val="tx1"/>
                </a:solidFill>
                <a:latin typeface="Arial" charset="0"/>
                <a:ea typeface="ＭＳ Ｐゴシック" charset="0"/>
              </a:defRPr>
            </a:lvl4pPr>
            <a:lvl5pPr>
              <a:defRPr kumimoji="1" sz="2400">
                <a:solidFill>
                  <a:schemeClr val="tx1"/>
                </a:solidFill>
                <a:latin typeface="Arial" charset="0"/>
                <a:ea typeface="ＭＳ Ｐゴシック" charset="0"/>
              </a:defRPr>
            </a:lvl5pPr>
            <a:lvl6pPr marL="457200" fontAlgn="base">
              <a:spcBef>
                <a:spcPct val="0"/>
              </a:spcBef>
              <a:spcAft>
                <a:spcPct val="0"/>
              </a:spcAft>
              <a:defRPr kumimoji="1" sz="2400">
                <a:solidFill>
                  <a:schemeClr val="tx1"/>
                </a:solidFill>
                <a:latin typeface="Arial" charset="0"/>
                <a:ea typeface="ＭＳ Ｐゴシック" charset="0"/>
              </a:defRPr>
            </a:lvl6pPr>
            <a:lvl7pPr marL="914400" fontAlgn="base">
              <a:spcBef>
                <a:spcPct val="0"/>
              </a:spcBef>
              <a:spcAft>
                <a:spcPct val="0"/>
              </a:spcAft>
              <a:defRPr kumimoji="1" sz="2400">
                <a:solidFill>
                  <a:schemeClr val="tx1"/>
                </a:solidFill>
                <a:latin typeface="Arial" charset="0"/>
                <a:ea typeface="ＭＳ Ｐゴシック" charset="0"/>
              </a:defRPr>
            </a:lvl7pPr>
            <a:lvl8pPr marL="1371600" fontAlgn="base">
              <a:spcBef>
                <a:spcPct val="0"/>
              </a:spcBef>
              <a:spcAft>
                <a:spcPct val="0"/>
              </a:spcAft>
              <a:defRPr kumimoji="1" sz="2400">
                <a:solidFill>
                  <a:schemeClr val="tx1"/>
                </a:solidFill>
                <a:latin typeface="Arial" charset="0"/>
                <a:ea typeface="ＭＳ Ｐゴシック" charset="0"/>
              </a:defRPr>
            </a:lvl8pPr>
            <a:lvl9pPr marL="1828800" fontAlgn="base">
              <a:spcBef>
                <a:spcPct val="0"/>
              </a:spcBef>
              <a:spcAft>
                <a:spcPct val="0"/>
              </a:spcAft>
              <a:defRPr kumimoji="1" sz="2400">
                <a:solidFill>
                  <a:schemeClr val="tx1"/>
                </a:solidFill>
                <a:latin typeface="Arial" charset="0"/>
                <a:ea typeface="ＭＳ Ｐゴシック" charset="0"/>
              </a:defRPr>
            </a:lvl9pPr>
          </a:lstStyle>
          <a:p>
            <a:fld id="{42BFD289-117B-AB44-9F60-D05EFDA10C5B}" type="slidenum">
              <a:rPr lang="en-US" altLang="ja-JP" sz="1200">
                <a:latin typeface="Calibri" charset="0"/>
              </a:rPr>
              <a:pPr/>
              <a:t>65</a:t>
            </a:fld>
            <a:endParaRPr lang="en-US" altLang="ja-JP" sz="1200">
              <a:latin typeface="Calibri" charset="0"/>
            </a:endParaRPr>
          </a:p>
        </p:txBody>
      </p:sp>
      <p:sp>
        <p:nvSpPr>
          <p:cNvPr id="4608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608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ja-JP" altLang="en-US">
              <a:latin typeface="Calibri" charset="0"/>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F1B8E02-8B21-E945-851C-52B3F1EDEC8C}" type="slidenum">
              <a:rPr lang="en-US" altLang="ja-JP"/>
              <a:pPr/>
              <a:t>66</a:t>
            </a:fld>
            <a:endParaRPr lang="en-US" altLang="ja-JP"/>
          </a:p>
        </p:txBody>
      </p:sp>
      <p:sp>
        <p:nvSpPr>
          <p:cNvPr id="6553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65539" name="Rectangle 3"/>
          <p:cNvSpPr>
            <a:spLocks noGrp="1" noChangeArrowheads="1"/>
          </p:cNvSpPr>
          <p:nvPr>
            <p:ph type="body" idx="1"/>
          </p:nvPr>
        </p:nvSpPr>
        <p:spPr/>
        <p:txBody>
          <a:bodyPr/>
          <a:lstStyle/>
          <a:p>
            <a:endParaRPr lang="ja-JP"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4C390D7-DA82-6B48-9898-3AA6BE13D5A1}" type="slidenum">
              <a:rPr lang="en-US" altLang="ja-JP"/>
              <a:pPr/>
              <a:t>8</a:t>
            </a:fld>
            <a:endParaRPr lang="en-US" altLang="ja-JP"/>
          </a:p>
        </p:txBody>
      </p:sp>
      <p:sp>
        <p:nvSpPr>
          <p:cNvPr id="23654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36547" name="Rectangle 3"/>
          <p:cNvSpPr>
            <a:spLocks noGrp="1" noChangeArrowheads="1"/>
          </p:cNvSpPr>
          <p:nvPr>
            <p:ph type="body" idx="1"/>
          </p:nvPr>
        </p:nvSpPr>
        <p:spPr/>
        <p:txBody>
          <a:bodyPr/>
          <a:lstStyle/>
          <a:p>
            <a:endParaRPr lang="ja-JP"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F1ABFB2-5C95-034A-B449-B9547E428E15}" type="slidenum">
              <a:rPr lang="en-US" altLang="ja-JP"/>
              <a:pPr/>
              <a:t>13</a:t>
            </a:fld>
            <a:endParaRPr lang="en-US" altLang="ja-JP"/>
          </a:p>
        </p:txBody>
      </p:sp>
      <p:sp>
        <p:nvSpPr>
          <p:cNvPr id="234498" name="Rectangle 1026"/>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34499" name="Rectangle 1027"/>
          <p:cNvSpPr>
            <a:spLocks noGrp="1" noChangeArrowheads="1"/>
          </p:cNvSpPr>
          <p:nvPr>
            <p:ph type="body" idx="1"/>
          </p:nvPr>
        </p:nvSpPr>
        <p:spPr/>
        <p:txBody>
          <a:bodyPr/>
          <a:lstStyle/>
          <a:p>
            <a:endParaRPr lang="ja-JP"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EFC387D-C8D0-B74F-AC0B-3B8348E608B6}" type="slidenum">
              <a:rPr lang="en-US" altLang="ja-JP"/>
              <a:pPr/>
              <a:t>25</a:t>
            </a:fld>
            <a:endParaRPr lang="en-US" altLang="ja-JP"/>
          </a:p>
        </p:txBody>
      </p:sp>
      <p:sp>
        <p:nvSpPr>
          <p:cNvPr id="5939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59395" name="Rectangle 3"/>
          <p:cNvSpPr>
            <a:spLocks noGrp="1" noChangeArrowheads="1"/>
          </p:cNvSpPr>
          <p:nvPr>
            <p:ph type="body" idx="1"/>
          </p:nvPr>
        </p:nvSpPr>
        <p:spPr/>
        <p:txBody>
          <a:bodyPr/>
          <a:lstStyle/>
          <a:p>
            <a:endParaRPr lang="ja-JP"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9DABE2E-5C26-4042-A466-871DEDCB6DD4}" type="slidenum">
              <a:rPr lang="en-US" altLang="ja-JP"/>
              <a:pPr/>
              <a:t>26</a:t>
            </a:fld>
            <a:endParaRPr lang="en-US" altLang="ja-JP"/>
          </a:p>
        </p:txBody>
      </p:sp>
      <p:sp>
        <p:nvSpPr>
          <p:cNvPr id="6041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60419" name="Rectangle 3"/>
          <p:cNvSpPr>
            <a:spLocks noGrp="1" noChangeArrowheads="1"/>
          </p:cNvSpPr>
          <p:nvPr>
            <p:ph type="body" idx="1"/>
          </p:nvPr>
        </p:nvSpPr>
        <p:spPr/>
        <p:txBody>
          <a:bodyPr/>
          <a:lstStyle/>
          <a:p>
            <a:endParaRPr lang="ja-JP"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45726F6-9450-4644-94A9-4BF6CEFE14F3}" type="slidenum">
              <a:rPr lang="en-US" altLang="ja-JP"/>
              <a:pPr/>
              <a:t>27</a:t>
            </a:fld>
            <a:endParaRPr lang="en-US" altLang="ja-JP"/>
          </a:p>
        </p:txBody>
      </p:sp>
      <p:sp>
        <p:nvSpPr>
          <p:cNvPr id="6144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61443" name="Rectangle 3"/>
          <p:cNvSpPr>
            <a:spLocks noGrp="1" noChangeArrowheads="1"/>
          </p:cNvSpPr>
          <p:nvPr>
            <p:ph type="body" idx="1"/>
          </p:nvPr>
        </p:nvSpPr>
        <p:spPr/>
        <p:txBody>
          <a:bodyPr/>
          <a:lstStyle/>
          <a:p>
            <a:endParaRPr lang="ja-JP"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8702962-8D84-054F-A3D6-88C399555089}" type="slidenum">
              <a:rPr lang="en-US" altLang="ja-JP"/>
              <a:pPr/>
              <a:t>28</a:t>
            </a:fld>
            <a:endParaRPr lang="en-US" altLang="ja-JP"/>
          </a:p>
        </p:txBody>
      </p:sp>
      <p:sp>
        <p:nvSpPr>
          <p:cNvPr id="6246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62467" name="Rectangle 3"/>
          <p:cNvSpPr>
            <a:spLocks noGrp="1" noChangeArrowheads="1"/>
          </p:cNvSpPr>
          <p:nvPr>
            <p:ph type="body" idx="1"/>
          </p:nvPr>
        </p:nvSpPr>
        <p:spPr/>
        <p:txBody>
          <a:bodyPr/>
          <a:lstStyle/>
          <a:p>
            <a:endParaRPr lang="ja-JP"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30456AB5-FA93-4327-B27F-7BFF5C08EAD9}" type="slidenum">
              <a:rPr kumimoji="1" lang="ja-JP" altLang="en-US" smtClean="0"/>
              <a:pPr/>
              <a:t>44</a:t>
            </a:fld>
            <a:endParaRPr kumimoji="1" lang="ja-JP" altLang="en-US"/>
          </a:p>
        </p:txBody>
      </p:sp>
    </p:spTree>
    <p:extLst>
      <p:ext uri="{BB962C8B-B14F-4D97-AF65-F5344CB8AC3E}">
        <p14:creationId xmlns:p14="http://schemas.microsoft.com/office/powerpoint/2010/main" val="21855410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kern="1200" dirty="0" smtClean="0">
                <a:solidFill>
                  <a:schemeClr val="tx1"/>
                </a:solidFill>
                <a:latin typeface="+mn-lt"/>
                <a:ea typeface="+mn-ea"/>
                <a:cs typeface="+mn-cs"/>
              </a:rPr>
              <a:t>（３）南アークは</a:t>
            </a:r>
            <a:r>
              <a:rPr kumimoji="1" lang="en-US" altLang="ja-JP" sz="1200" kern="1200" dirty="0" smtClean="0">
                <a:solidFill>
                  <a:schemeClr val="tx1"/>
                </a:solidFill>
                <a:latin typeface="+mn-lt"/>
                <a:ea typeface="+mn-ea"/>
                <a:cs typeface="+mn-cs"/>
              </a:rPr>
              <a:t>PS</a:t>
            </a:r>
            <a:r>
              <a:rPr kumimoji="1" lang="ja-JP" altLang="en-US" sz="1200" kern="1200" dirty="0" smtClean="0">
                <a:solidFill>
                  <a:schemeClr val="tx1"/>
                </a:solidFill>
                <a:latin typeface="+mn-lt"/>
                <a:ea typeface="+mn-ea"/>
                <a:cs typeface="+mn-cs"/>
              </a:rPr>
              <a:t>の建物の下を通っている。他は開削して埋め戻しているがここは添付資料にあるようについたてをつくって埋め戻している（添付資料の１頁目：</a:t>
            </a:r>
            <a:r>
              <a:rPr kumimoji="1" lang="en-US" altLang="ja-JP" sz="1200" kern="1200" dirty="0" smtClean="0">
                <a:solidFill>
                  <a:schemeClr val="tx1"/>
                </a:solidFill>
                <a:latin typeface="+mn-lt"/>
                <a:ea typeface="+mn-ea"/>
                <a:cs typeface="+mn-cs"/>
              </a:rPr>
              <a:t>IWAA2012</a:t>
            </a:r>
            <a:r>
              <a:rPr kumimoji="1" lang="ja-JP" altLang="en-US" sz="1200" kern="1200" dirty="0" smtClean="0">
                <a:solidFill>
                  <a:schemeClr val="tx1"/>
                </a:solidFill>
                <a:latin typeface="+mn-lt"/>
                <a:ea typeface="+mn-ea"/>
                <a:cs typeface="+mn-cs"/>
              </a:rPr>
              <a:t>山岡さんの発表より）。</a:t>
            </a:r>
          </a:p>
          <a:p>
            <a:r>
              <a:rPr kumimoji="1" lang="ja-JP" altLang="en-US" sz="1200" kern="1200" dirty="0" smtClean="0">
                <a:solidFill>
                  <a:schemeClr val="tx1"/>
                </a:solidFill>
                <a:latin typeface="+mn-lt"/>
                <a:ea typeface="+mn-ea"/>
                <a:cs typeface="+mn-cs"/>
              </a:rPr>
              <a:t>トンネルの下にちゃんと埋め戻し土が入って行かなかったのではないか。</a:t>
            </a:r>
            <a:endParaRPr kumimoji="1" lang="ja-JP" altLang="en-US" dirty="0"/>
          </a:p>
        </p:txBody>
      </p:sp>
      <p:sp>
        <p:nvSpPr>
          <p:cNvPr id="4" name="スライド番号プレースホルダー 3"/>
          <p:cNvSpPr>
            <a:spLocks noGrp="1"/>
          </p:cNvSpPr>
          <p:nvPr>
            <p:ph type="sldNum" sz="quarter" idx="10"/>
          </p:nvPr>
        </p:nvSpPr>
        <p:spPr/>
        <p:txBody>
          <a:bodyPr/>
          <a:lstStyle/>
          <a:p>
            <a:fld id="{E4EF170E-A3AC-C546-BC71-6C8DC163A0C2}" type="slidenum">
              <a:rPr kumimoji="1" lang="ja-JP" altLang="en-US" smtClean="0"/>
              <a:t>62</a:t>
            </a:fld>
            <a:endParaRPr kumimoji="1" lang="ja-JP" altLang="en-US"/>
          </a:p>
        </p:txBody>
      </p:sp>
    </p:spTree>
    <p:extLst>
      <p:ext uri="{BB962C8B-B14F-4D97-AF65-F5344CB8AC3E}">
        <p14:creationId xmlns:p14="http://schemas.microsoft.com/office/powerpoint/2010/main" val="28168048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fld id="{317D15B4-5F38-B54D-8939-D9FA92EAFF55}" type="datetimeFigureOut">
              <a:rPr kumimoji="1" lang="ja-JP" altLang="en-US" smtClean="0"/>
              <a:t>2014/10/12</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3E5F2DE5-E68C-584C-9CD3-1D7E6D938197}" type="slidenum">
              <a:rPr kumimoji="1" lang="ja-JP" altLang="en-US" smtClean="0"/>
              <a:t>‹#›</a:t>
            </a:fld>
            <a:endParaRPr kumimoji="1" lang="ja-JP" altLang="en-US"/>
          </a:p>
        </p:txBody>
      </p:sp>
    </p:spTree>
    <p:extLst>
      <p:ext uri="{BB962C8B-B14F-4D97-AF65-F5344CB8AC3E}">
        <p14:creationId xmlns:p14="http://schemas.microsoft.com/office/powerpoint/2010/main" val="35988248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317D15B4-5F38-B54D-8939-D9FA92EAFF55}" type="datetimeFigureOut">
              <a:rPr kumimoji="1" lang="ja-JP" altLang="en-US" smtClean="0"/>
              <a:t>2014/10/12</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3E5F2DE5-E68C-584C-9CD3-1D7E6D938197}" type="slidenum">
              <a:rPr kumimoji="1" lang="ja-JP" altLang="en-US" smtClean="0"/>
              <a:t>‹#›</a:t>
            </a:fld>
            <a:endParaRPr kumimoji="1" lang="ja-JP" altLang="en-US"/>
          </a:p>
        </p:txBody>
      </p:sp>
    </p:spTree>
    <p:extLst>
      <p:ext uri="{BB962C8B-B14F-4D97-AF65-F5344CB8AC3E}">
        <p14:creationId xmlns:p14="http://schemas.microsoft.com/office/powerpoint/2010/main" val="41274800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317D15B4-5F38-B54D-8939-D9FA92EAFF55}" type="datetimeFigureOut">
              <a:rPr kumimoji="1" lang="ja-JP" altLang="en-US" smtClean="0"/>
              <a:t>2014/10/12</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3E5F2DE5-E68C-584C-9CD3-1D7E6D938197}" type="slidenum">
              <a:rPr kumimoji="1" lang="ja-JP" altLang="en-US" smtClean="0"/>
              <a:t>‹#›</a:t>
            </a:fld>
            <a:endParaRPr kumimoji="1" lang="ja-JP" altLang="en-US"/>
          </a:p>
        </p:txBody>
      </p:sp>
    </p:spTree>
    <p:extLst>
      <p:ext uri="{BB962C8B-B14F-4D97-AF65-F5344CB8AC3E}">
        <p14:creationId xmlns:p14="http://schemas.microsoft.com/office/powerpoint/2010/main" val="13932143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verTx">
  <p:cSld name="タイトル、コンテンツ、テキスト">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sz="half" idx="1"/>
          </p:nvPr>
        </p:nvSpPr>
        <p:spPr>
          <a:xfrm>
            <a:off x="457200" y="1600200"/>
            <a:ext cx="8229600" cy="218598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ー 3"/>
          <p:cNvSpPr>
            <a:spLocks noGrp="1"/>
          </p:cNvSpPr>
          <p:nvPr>
            <p:ph type="body" sz="half" idx="2"/>
          </p:nvPr>
        </p:nvSpPr>
        <p:spPr>
          <a:xfrm>
            <a:off x="457200" y="3938588"/>
            <a:ext cx="8229600" cy="2187575"/>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日付プレースホルダー 4"/>
          <p:cNvSpPr>
            <a:spLocks noGrp="1"/>
          </p:cNvSpPr>
          <p:nvPr>
            <p:ph type="dt" sz="half" idx="10"/>
          </p:nvPr>
        </p:nvSpPr>
        <p:spPr>
          <a:xfrm>
            <a:off x="457200" y="6245225"/>
            <a:ext cx="2133600" cy="476250"/>
          </a:xfrm>
        </p:spPr>
        <p:txBody>
          <a:bodyPr/>
          <a:lstStyle>
            <a:lvl1pPr>
              <a:defRPr/>
            </a:lvl1pPr>
          </a:lstStyle>
          <a:p>
            <a:endParaRPr lang="en-US" altLang="ja-JP"/>
          </a:p>
        </p:txBody>
      </p:sp>
      <p:sp>
        <p:nvSpPr>
          <p:cNvPr id="6" name="フッター プレースホルダー 5"/>
          <p:cNvSpPr>
            <a:spLocks noGrp="1"/>
          </p:cNvSpPr>
          <p:nvPr>
            <p:ph type="ftr" sz="quarter" idx="11"/>
          </p:nvPr>
        </p:nvSpPr>
        <p:spPr>
          <a:xfrm>
            <a:off x="3124200" y="6245225"/>
            <a:ext cx="2895600" cy="476250"/>
          </a:xfrm>
        </p:spPr>
        <p:txBody>
          <a:bodyPr/>
          <a:lstStyle>
            <a:lvl1pPr>
              <a:defRPr/>
            </a:lvl1pPr>
          </a:lstStyle>
          <a:p>
            <a:endParaRPr lang="en-US" altLang="ja-JP"/>
          </a:p>
        </p:txBody>
      </p:sp>
      <p:sp>
        <p:nvSpPr>
          <p:cNvPr id="7" name="スライド番号プレースホルダー 6"/>
          <p:cNvSpPr>
            <a:spLocks noGrp="1"/>
          </p:cNvSpPr>
          <p:nvPr>
            <p:ph type="sldNum" sz="quarter" idx="12"/>
          </p:nvPr>
        </p:nvSpPr>
        <p:spPr>
          <a:xfrm>
            <a:off x="6553200" y="6245225"/>
            <a:ext cx="2133600" cy="476250"/>
          </a:xfrm>
        </p:spPr>
        <p:txBody>
          <a:bodyPr/>
          <a:lstStyle>
            <a:lvl1pPr>
              <a:defRPr/>
            </a:lvl1pPr>
          </a:lstStyle>
          <a:p>
            <a:fld id="{0A50EAF5-85C7-AF40-8DFC-4CD91D1F2D35}" type="slidenum">
              <a:rPr lang="en-US" altLang="ja-JP"/>
              <a:pPr/>
              <a:t>‹#›</a:t>
            </a:fld>
            <a:endParaRPr lang="en-US" altLang="ja-JP"/>
          </a:p>
        </p:txBody>
      </p:sp>
    </p:spTree>
    <p:extLst>
      <p:ext uri="{BB962C8B-B14F-4D97-AF65-F5344CB8AC3E}">
        <p14:creationId xmlns:p14="http://schemas.microsoft.com/office/powerpoint/2010/main" val="26826640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cSld name="コンテンツ">
    <p:spTree>
      <p:nvGrpSpPr>
        <p:cNvPr id="1" name=""/>
        <p:cNvGrpSpPr/>
        <p:nvPr/>
      </p:nvGrpSpPr>
      <p:grpSpPr>
        <a:xfrm>
          <a:off x="0" y="0"/>
          <a:ext cx="0" cy="0"/>
          <a:chOff x="0" y="0"/>
          <a:chExt cx="0" cy="0"/>
        </a:xfrm>
      </p:grpSpPr>
      <p:sp>
        <p:nvSpPr>
          <p:cNvPr id="2" name="コンテンツ プレースホルダー 1"/>
          <p:cNvSpPr>
            <a:spLocks noGrp="1"/>
          </p:cNvSpPr>
          <p:nvPr>
            <p:ph/>
          </p:nvPr>
        </p:nvSpPr>
        <p:spPr>
          <a:xfrm>
            <a:off x="685800" y="609600"/>
            <a:ext cx="7772400" cy="5486400"/>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3" name="日付プレースホルダー 2"/>
          <p:cNvSpPr>
            <a:spLocks noGrp="1"/>
          </p:cNvSpPr>
          <p:nvPr>
            <p:ph type="dt" sz="half" idx="10"/>
          </p:nvPr>
        </p:nvSpPr>
        <p:spPr>
          <a:xfrm>
            <a:off x="685800" y="6248400"/>
            <a:ext cx="1905000" cy="457200"/>
          </a:xfrm>
        </p:spPr>
        <p:txBody>
          <a:bodyPr/>
          <a:lstStyle>
            <a:lvl1pPr>
              <a:defRPr/>
            </a:lvl1pPr>
          </a:lstStyle>
          <a:p>
            <a:endParaRPr lang="en-US" altLang="ja-JP"/>
          </a:p>
        </p:txBody>
      </p:sp>
      <p:sp>
        <p:nvSpPr>
          <p:cNvPr id="4" name="フッター プレースホルダー 3"/>
          <p:cNvSpPr>
            <a:spLocks noGrp="1"/>
          </p:cNvSpPr>
          <p:nvPr>
            <p:ph type="ftr" sz="quarter" idx="11"/>
          </p:nvPr>
        </p:nvSpPr>
        <p:spPr>
          <a:xfrm>
            <a:off x="3124200" y="6248400"/>
            <a:ext cx="2895600" cy="457200"/>
          </a:xfrm>
        </p:spPr>
        <p:txBody>
          <a:bodyPr/>
          <a:lstStyle>
            <a:lvl1pPr>
              <a:defRPr/>
            </a:lvl1pPr>
          </a:lstStyle>
          <a:p>
            <a:endParaRPr lang="en-US" altLang="ja-JP"/>
          </a:p>
        </p:txBody>
      </p:sp>
      <p:sp>
        <p:nvSpPr>
          <p:cNvPr id="5" name="スライド番号プレースホルダー 4"/>
          <p:cNvSpPr>
            <a:spLocks noGrp="1"/>
          </p:cNvSpPr>
          <p:nvPr>
            <p:ph type="sldNum" sz="quarter" idx="12"/>
          </p:nvPr>
        </p:nvSpPr>
        <p:spPr>
          <a:xfrm>
            <a:off x="6553200" y="6248400"/>
            <a:ext cx="1905000" cy="457200"/>
          </a:xfrm>
        </p:spPr>
        <p:txBody>
          <a:bodyPr/>
          <a:lstStyle>
            <a:lvl1pPr>
              <a:defRPr/>
            </a:lvl1pPr>
          </a:lstStyle>
          <a:p>
            <a:fld id="{28752C81-C6B8-2942-BCC2-5EC8A1FCDA66}" type="slidenum">
              <a:rPr lang="en-US" altLang="ja-JP"/>
              <a:pPr/>
              <a:t>‹#›</a:t>
            </a:fld>
            <a:endParaRPr lang="en-US" altLang="ja-JP"/>
          </a:p>
        </p:txBody>
      </p:sp>
    </p:spTree>
    <p:extLst>
      <p:ext uri="{BB962C8B-B14F-4D97-AF65-F5344CB8AC3E}">
        <p14:creationId xmlns:p14="http://schemas.microsoft.com/office/powerpoint/2010/main" val="30374157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317D15B4-5F38-B54D-8939-D9FA92EAFF55}" type="datetimeFigureOut">
              <a:rPr kumimoji="1" lang="ja-JP" altLang="en-US" smtClean="0"/>
              <a:t>2014/10/12</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3E5F2DE5-E68C-584C-9CD3-1D7E6D938197}" type="slidenum">
              <a:rPr kumimoji="1" lang="ja-JP" altLang="en-US" smtClean="0"/>
              <a:t>‹#›</a:t>
            </a:fld>
            <a:endParaRPr kumimoji="1" lang="ja-JP" altLang="en-US"/>
          </a:p>
        </p:txBody>
      </p:sp>
    </p:spTree>
    <p:extLst>
      <p:ext uri="{BB962C8B-B14F-4D97-AF65-F5344CB8AC3E}">
        <p14:creationId xmlns:p14="http://schemas.microsoft.com/office/powerpoint/2010/main" val="1780180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fld id="{317D15B4-5F38-B54D-8939-D9FA92EAFF55}" type="datetimeFigureOut">
              <a:rPr kumimoji="1" lang="ja-JP" altLang="en-US" smtClean="0"/>
              <a:t>2014/10/12</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3E5F2DE5-E68C-584C-9CD3-1D7E6D938197}" type="slidenum">
              <a:rPr kumimoji="1" lang="ja-JP" altLang="en-US" smtClean="0"/>
              <a:t>‹#›</a:t>
            </a:fld>
            <a:endParaRPr kumimoji="1" lang="ja-JP" altLang="en-US"/>
          </a:p>
        </p:txBody>
      </p:sp>
    </p:spTree>
    <p:extLst>
      <p:ext uri="{BB962C8B-B14F-4D97-AF65-F5344CB8AC3E}">
        <p14:creationId xmlns:p14="http://schemas.microsoft.com/office/powerpoint/2010/main" val="11654312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fld id="{317D15B4-5F38-B54D-8939-D9FA92EAFF55}" type="datetimeFigureOut">
              <a:rPr kumimoji="1" lang="ja-JP" altLang="en-US" smtClean="0"/>
              <a:t>2014/10/12</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3E5F2DE5-E68C-584C-9CD3-1D7E6D938197}" type="slidenum">
              <a:rPr kumimoji="1" lang="ja-JP" altLang="en-US" smtClean="0"/>
              <a:t>‹#›</a:t>
            </a:fld>
            <a:endParaRPr kumimoji="1" lang="ja-JP" altLang="en-US"/>
          </a:p>
        </p:txBody>
      </p:sp>
    </p:spTree>
    <p:extLst>
      <p:ext uri="{BB962C8B-B14F-4D97-AF65-F5344CB8AC3E}">
        <p14:creationId xmlns:p14="http://schemas.microsoft.com/office/powerpoint/2010/main" val="19664746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fld id="{317D15B4-5F38-B54D-8939-D9FA92EAFF55}" type="datetimeFigureOut">
              <a:rPr kumimoji="1" lang="ja-JP" altLang="en-US" smtClean="0"/>
              <a:t>2014/10/12</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3E5F2DE5-E68C-584C-9CD3-1D7E6D938197}" type="slidenum">
              <a:rPr kumimoji="1" lang="ja-JP" altLang="en-US" smtClean="0"/>
              <a:t>‹#›</a:t>
            </a:fld>
            <a:endParaRPr kumimoji="1" lang="ja-JP" altLang="en-US"/>
          </a:p>
        </p:txBody>
      </p:sp>
    </p:spTree>
    <p:extLst>
      <p:ext uri="{BB962C8B-B14F-4D97-AF65-F5344CB8AC3E}">
        <p14:creationId xmlns:p14="http://schemas.microsoft.com/office/powerpoint/2010/main" val="3368588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317D15B4-5F38-B54D-8939-D9FA92EAFF55}" type="datetimeFigureOut">
              <a:rPr kumimoji="1" lang="ja-JP" altLang="en-US" smtClean="0"/>
              <a:t>2014/10/12</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3E5F2DE5-E68C-584C-9CD3-1D7E6D938197}" type="slidenum">
              <a:rPr kumimoji="1" lang="ja-JP" altLang="en-US" smtClean="0"/>
              <a:t>‹#›</a:t>
            </a:fld>
            <a:endParaRPr kumimoji="1" lang="ja-JP" altLang="en-US"/>
          </a:p>
        </p:txBody>
      </p:sp>
    </p:spTree>
    <p:extLst>
      <p:ext uri="{BB962C8B-B14F-4D97-AF65-F5344CB8AC3E}">
        <p14:creationId xmlns:p14="http://schemas.microsoft.com/office/powerpoint/2010/main" val="21782075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317D15B4-5F38-B54D-8939-D9FA92EAFF55}" type="datetimeFigureOut">
              <a:rPr kumimoji="1" lang="ja-JP" altLang="en-US" smtClean="0"/>
              <a:t>2014/10/12</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3E5F2DE5-E68C-584C-9CD3-1D7E6D938197}" type="slidenum">
              <a:rPr kumimoji="1" lang="ja-JP" altLang="en-US" smtClean="0"/>
              <a:t>‹#›</a:t>
            </a:fld>
            <a:endParaRPr kumimoji="1" lang="ja-JP" altLang="en-US"/>
          </a:p>
        </p:txBody>
      </p:sp>
    </p:spTree>
    <p:extLst>
      <p:ext uri="{BB962C8B-B14F-4D97-AF65-F5344CB8AC3E}">
        <p14:creationId xmlns:p14="http://schemas.microsoft.com/office/powerpoint/2010/main" val="42542795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317D15B4-5F38-B54D-8939-D9FA92EAFF55}" type="datetimeFigureOut">
              <a:rPr kumimoji="1" lang="ja-JP" altLang="en-US" smtClean="0"/>
              <a:t>2014/10/12</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3E5F2DE5-E68C-584C-9CD3-1D7E6D938197}" type="slidenum">
              <a:rPr kumimoji="1" lang="ja-JP" altLang="en-US" smtClean="0"/>
              <a:t>‹#›</a:t>
            </a:fld>
            <a:endParaRPr kumimoji="1" lang="ja-JP" altLang="en-US"/>
          </a:p>
        </p:txBody>
      </p:sp>
    </p:spTree>
    <p:extLst>
      <p:ext uri="{BB962C8B-B14F-4D97-AF65-F5344CB8AC3E}">
        <p14:creationId xmlns:p14="http://schemas.microsoft.com/office/powerpoint/2010/main" val="21058232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317D15B4-5F38-B54D-8939-D9FA92EAFF55}" type="datetimeFigureOut">
              <a:rPr kumimoji="1" lang="ja-JP" altLang="en-US" smtClean="0"/>
              <a:t>2014/10/12</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3E5F2DE5-E68C-584C-9CD3-1D7E6D938197}" type="slidenum">
              <a:rPr kumimoji="1" lang="ja-JP" altLang="en-US" smtClean="0"/>
              <a:t>‹#›</a:t>
            </a:fld>
            <a:endParaRPr kumimoji="1" lang="ja-JP" altLang="en-US"/>
          </a:p>
        </p:txBody>
      </p:sp>
    </p:spTree>
    <p:extLst>
      <p:ext uri="{BB962C8B-B14F-4D97-AF65-F5344CB8AC3E}">
        <p14:creationId xmlns:p14="http://schemas.microsoft.com/office/powerpoint/2010/main" val="1370431751"/>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dirty="0" smtClean="0"/>
              <a:t>マスター タイトルの書式設定</a:t>
            </a:r>
            <a:endParaRPr kumimoji="1" lang="ja-JP" altLang="en-US" dirty="0"/>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7D15B4-5F38-B54D-8939-D9FA92EAFF55}" type="datetimeFigureOut">
              <a:rPr kumimoji="1" lang="ja-JP" altLang="en-US" smtClean="0"/>
              <a:t>2014/10/12</a:t>
            </a:fld>
            <a:endParaRPr kumimoji="1" lang="ja-JP" altLang="en-US"/>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E5F2DE5-E68C-584C-9CD3-1D7E6D938197}" type="slidenum">
              <a:rPr kumimoji="1" lang="ja-JP" altLang="en-US" smtClean="0"/>
              <a:t>‹#›</a:t>
            </a:fld>
            <a:endParaRPr kumimoji="1" lang="ja-JP" altLang="en-US"/>
          </a:p>
        </p:txBody>
      </p:sp>
    </p:spTree>
    <p:extLst>
      <p:ext uri="{BB962C8B-B14F-4D97-AF65-F5344CB8AC3E}">
        <p14:creationId xmlns:p14="http://schemas.microsoft.com/office/powerpoint/2010/main" val="9663572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defTabSz="457200" rtl="0" eaLnBrk="1" latinLnBrk="0" hangingPunct="1">
        <a:spcBef>
          <a:spcPct val="0"/>
        </a:spcBef>
        <a:buNone/>
        <a:defRPr kumimoji="1" sz="4400" kern="1200">
          <a:solidFill>
            <a:srgbClr val="660066"/>
          </a:solidFill>
          <a:latin typeface="Marker Felt Thin"/>
          <a:ea typeface=""/>
          <a:cs typeface="+mj-cs"/>
        </a:defRPr>
      </a:lvl1pPr>
    </p:titleStyle>
    <p:bodyStyle>
      <a:lvl1pPr marL="342900" indent="-342900" algn="l" defTabSz="457200" rtl="0" eaLnBrk="1" latinLnBrk="0" hangingPunct="1">
        <a:spcBef>
          <a:spcPct val="20000"/>
        </a:spcBef>
        <a:buFont typeface="Arial"/>
        <a:buChar char="•"/>
        <a:defRPr kumimoji="1"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kumimoji="1"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kumimoji="1"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g"/></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4" Type="http://schemas.openxmlformats.org/officeDocument/2006/relationships/image" Target="../media/image8.jpeg"/><Relationship Id="rId5" Type="http://schemas.openxmlformats.org/officeDocument/2006/relationships/image" Target="../media/image9.jpeg"/><Relationship Id="rId6" Type="http://schemas.openxmlformats.org/officeDocument/2006/relationships/image" Target="../media/image10.jpeg"/><Relationship Id="rId1" Type="http://schemas.openxmlformats.org/officeDocument/2006/relationships/slideLayout" Target="../slideLayouts/slideLayout7.xml"/><Relationship Id="rId2" Type="http://schemas.openxmlformats.org/officeDocument/2006/relationships/image" Target="../media/image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gif"/><Relationship Id="rId3" Type="http://schemas.openxmlformats.org/officeDocument/2006/relationships/image" Target="../media/image1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xml"/><Relationship Id="rId3" Type="http://schemas.openxmlformats.org/officeDocument/2006/relationships/image" Target="../media/image14.em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2.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4.png"/><Relationship Id="rId5" Type="http://schemas.openxmlformats.org/officeDocument/2006/relationships/image" Target="../media/image25.png"/><Relationship Id="rId6" Type="http://schemas.openxmlformats.org/officeDocument/2006/relationships/image" Target="../media/image26.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png"/><Relationship Id="rId5" Type="http://schemas.openxmlformats.org/officeDocument/2006/relationships/image" Target="../media/image29.png"/><Relationship Id="rId6" Type="http://schemas.openxmlformats.org/officeDocument/2006/relationships/image" Target="../media/image30.png"/><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png"/><Relationship Id="rId3" Type="http://schemas.openxmlformats.org/officeDocument/2006/relationships/image" Target="../media/image32.png"/></Relationships>
</file>

<file path=ppt/slides/_rels/slide32.xml.rels><?xml version="1.0" encoding="UTF-8" standalone="yes"?>
<Relationships xmlns="http://schemas.openxmlformats.org/package/2006/relationships"><Relationship Id="rId11" Type="http://schemas.openxmlformats.org/officeDocument/2006/relationships/oleObject" Target="../embeddings/oleObject4.bin"/><Relationship Id="rId12" Type="http://schemas.openxmlformats.org/officeDocument/2006/relationships/image" Target="../media/image36.emf"/><Relationship Id="rId13" Type="http://schemas.openxmlformats.org/officeDocument/2006/relationships/oleObject" Target="../embeddings/oleObject5.bin"/><Relationship Id="rId14" Type="http://schemas.openxmlformats.org/officeDocument/2006/relationships/image" Target="../media/image37.emf"/><Relationship Id="rId15" Type="http://schemas.openxmlformats.org/officeDocument/2006/relationships/oleObject" Target="../embeddings/oleObject6.bin"/><Relationship Id="rId16" Type="http://schemas.openxmlformats.org/officeDocument/2006/relationships/image" Target="../media/image38.emf"/><Relationship Id="rId1" Type="http://schemas.openxmlformats.org/officeDocument/2006/relationships/vmlDrawing" Target="../drawings/vmlDrawing1.vml"/><Relationship Id="rId2" Type="http://schemas.openxmlformats.org/officeDocument/2006/relationships/slideLayout" Target="../slideLayouts/slideLayout2.xml"/><Relationship Id="rId3" Type="http://schemas.openxmlformats.org/officeDocument/2006/relationships/oleObject" Target="../embeddings/oleObject1.bin"/><Relationship Id="rId4" Type="http://schemas.openxmlformats.org/officeDocument/2006/relationships/image" Target="../media/image33.emf"/><Relationship Id="rId5" Type="http://schemas.openxmlformats.org/officeDocument/2006/relationships/image" Target="../media/image39.png"/><Relationship Id="rId6" Type="http://schemas.openxmlformats.org/officeDocument/2006/relationships/image" Target="../media/image40.png"/><Relationship Id="rId7" Type="http://schemas.openxmlformats.org/officeDocument/2006/relationships/oleObject" Target="../embeddings/oleObject2.bin"/><Relationship Id="rId8" Type="http://schemas.openxmlformats.org/officeDocument/2006/relationships/image" Target="../media/image34.emf"/><Relationship Id="rId9" Type="http://schemas.openxmlformats.org/officeDocument/2006/relationships/oleObject" Target="../embeddings/oleObject3.bin"/><Relationship Id="rId10" Type="http://schemas.openxmlformats.org/officeDocument/2006/relationships/image" Target="../media/image35.emf"/></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42.png"/><Relationship Id="rId3" Type="http://schemas.openxmlformats.org/officeDocument/2006/relationships/image" Target="../media/image43.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png"/></Relationships>
</file>

<file path=ppt/slides/_rels/slide39.xml.rels><?xml version="1.0" encoding="UTF-8" standalone="yes"?>
<Relationships xmlns="http://schemas.openxmlformats.org/package/2006/relationships"><Relationship Id="rId3" Type="http://schemas.openxmlformats.org/officeDocument/2006/relationships/oleObject" Target="../embeddings/oleObject7.bin"/><Relationship Id="rId4" Type="http://schemas.openxmlformats.org/officeDocument/2006/relationships/image" Target="../media/image45.emf"/><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7.png"/><Relationship Id="rId4" Type="http://schemas.openxmlformats.org/officeDocument/2006/relationships/image" Target="../media/image48.png"/><Relationship Id="rId5" Type="http://schemas.openxmlformats.org/officeDocument/2006/relationships/image" Target="../media/image49.png"/><Relationship Id="rId6" Type="http://schemas.openxmlformats.org/officeDocument/2006/relationships/image" Target="../media/image50.png"/><Relationship Id="rId1" Type="http://schemas.openxmlformats.org/officeDocument/2006/relationships/slideLayout" Target="../slideLayouts/slideLayout7.xml"/><Relationship Id="rId2" Type="http://schemas.openxmlformats.org/officeDocument/2006/relationships/image" Target="../media/image46.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9.png"/><Relationship Id="rId3" Type="http://schemas.openxmlformats.org/officeDocument/2006/relationships/image" Target="../media/image50.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1.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2.png"/></Relationships>
</file>

<file path=ppt/slides/_rels/slide44.xml.rels><?xml version="1.0" encoding="UTF-8" standalone="yes"?>
<Relationships xmlns="http://schemas.openxmlformats.org/package/2006/relationships"><Relationship Id="rId3" Type="http://schemas.openxmlformats.org/officeDocument/2006/relationships/image" Target="../media/image53.png"/><Relationship Id="rId4" Type="http://schemas.microsoft.com/office/2007/relationships/hdphoto" Target="../media/hdphoto1.wdp"/><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4.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5.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6.png"/><Relationship Id="rId3" Type="http://schemas.openxmlformats.org/officeDocument/2006/relationships/image" Target="../media/image5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8.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9.png"/><Relationship Id="rId3" Type="http://schemas.openxmlformats.org/officeDocument/2006/relationships/image" Target="../media/image60.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1.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2.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4.jpe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5.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66.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7.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 Id="rId3" Type="http://schemas.openxmlformats.org/officeDocument/2006/relationships/image" Target="../media/image68.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 Id="rId3" Type="http://schemas.openxmlformats.org/officeDocument/2006/relationships/image" Target="../media/image6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image" Target="../media/image4.em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タイトル 1"/>
          <p:cNvSpPr>
            <a:spLocks noGrp="1"/>
          </p:cNvSpPr>
          <p:nvPr>
            <p:ph type="ctrTitle"/>
          </p:nvPr>
        </p:nvSpPr>
        <p:spPr/>
        <p:txBody>
          <a:bodyPr>
            <a:noAutofit/>
          </a:bodyPr>
          <a:lstStyle/>
          <a:p>
            <a:r>
              <a:rPr lang="en-US" altLang="ja-JP" sz="3600" dirty="0">
                <a:solidFill>
                  <a:schemeClr val="bg1"/>
                </a:solidFill>
              </a:rPr>
              <a:t>Lessons learned from the B-Factories and implications for a high-luminosity circular </a:t>
            </a:r>
            <a:r>
              <a:rPr lang="en-US" altLang="ja-JP" sz="3600" dirty="0" err="1">
                <a:solidFill>
                  <a:schemeClr val="bg1"/>
                </a:solidFill>
              </a:rPr>
              <a:t>e+e</a:t>
            </a:r>
            <a:r>
              <a:rPr lang="en-US" altLang="ja-JP" sz="3600" dirty="0">
                <a:solidFill>
                  <a:schemeClr val="bg1"/>
                </a:solidFill>
              </a:rPr>
              <a:t>- Higgs factory</a:t>
            </a:r>
            <a:endParaRPr kumimoji="1" lang="ja-JP" altLang="en-US" sz="3600" dirty="0">
              <a:solidFill>
                <a:schemeClr val="bg1"/>
              </a:solidFill>
            </a:endParaRPr>
          </a:p>
        </p:txBody>
      </p:sp>
      <p:sp>
        <p:nvSpPr>
          <p:cNvPr id="3" name="サブタイトル 2"/>
          <p:cNvSpPr>
            <a:spLocks noGrp="1"/>
          </p:cNvSpPr>
          <p:nvPr>
            <p:ph type="subTitle" idx="1"/>
          </p:nvPr>
        </p:nvSpPr>
        <p:spPr/>
        <p:txBody>
          <a:bodyPr/>
          <a:lstStyle/>
          <a:p>
            <a:r>
              <a:rPr kumimoji="1" lang="en-US" altLang="ja-JP" dirty="0" smtClean="0">
                <a:solidFill>
                  <a:srgbClr val="FFFFFF"/>
                </a:solidFill>
              </a:rPr>
              <a:t>Y. Funakoshi</a:t>
            </a:r>
          </a:p>
          <a:p>
            <a:r>
              <a:rPr lang="en-US" altLang="ja-JP" dirty="0" smtClean="0">
                <a:solidFill>
                  <a:srgbClr val="FFFFFF"/>
                </a:solidFill>
              </a:rPr>
              <a:t>2014 10.12</a:t>
            </a:r>
          </a:p>
          <a:p>
            <a:r>
              <a:rPr kumimoji="1" lang="en-US" altLang="ja-JP" dirty="0" smtClean="0">
                <a:solidFill>
                  <a:srgbClr val="FFFFFF"/>
                </a:solidFill>
              </a:rPr>
              <a:t>HF2014@IHEP</a:t>
            </a:r>
            <a:endParaRPr kumimoji="1" lang="ja-JP" altLang="en-US" dirty="0">
              <a:solidFill>
                <a:srgbClr val="FFFFFF"/>
              </a:solidFill>
            </a:endParaRPr>
          </a:p>
        </p:txBody>
      </p:sp>
    </p:spTree>
    <p:extLst>
      <p:ext uri="{BB962C8B-B14F-4D97-AF65-F5344CB8AC3E}">
        <p14:creationId xmlns:p14="http://schemas.microsoft.com/office/powerpoint/2010/main" val="4104739788"/>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5" descr="em1draw1_inv.TIF                                               00155E76Macintosh HD                   B191BFFC:"/>
          <p:cNvPicPr>
            <a:picLocks noChangeAspect="1" noChangeArrowheads="1"/>
          </p:cNvPicPr>
          <p:nvPr/>
        </p:nvPicPr>
        <p:blipFill>
          <a:blip r:embed="rId2">
            <a:extLst>
              <a:ext uri="{28A0092B-C50C-407E-A947-70E740481C1C}">
                <a14:useLocalDpi xmlns:a14="http://schemas.microsoft.com/office/drawing/2010/main" val="0"/>
              </a:ext>
            </a:extLst>
          </a:blip>
          <a:srcRect l="4871" t="1309" r="6250" b="2946"/>
          <a:stretch>
            <a:fillRect/>
          </a:stretch>
        </p:blipFill>
        <p:spPr bwMode="auto">
          <a:xfrm>
            <a:off x="1500188" y="1857375"/>
            <a:ext cx="4449762" cy="3960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5" name="Line 7"/>
          <p:cNvSpPr>
            <a:spLocks noChangeShapeType="1"/>
          </p:cNvSpPr>
          <p:nvPr/>
        </p:nvSpPr>
        <p:spPr bwMode="auto">
          <a:xfrm>
            <a:off x="2895600" y="4724400"/>
            <a:ext cx="152400" cy="914400"/>
          </a:xfrm>
          <a:prstGeom prst="line">
            <a:avLst/>
          </a:prstGeom>
          <a:noFill/>
          <a:ln w="19050">
            <a:solidFill>
              <a:schemeClr val="bg1"/>
            </a:solidFill>
            <a:round/>
            <a:headEnd type="triangle" w="med" len="me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3316" name="Line 8"/>
          <p:cNvSpPr>
            <a:spLocks noChangeShapeType="1"/>
          </p:cNvSpPr>
          <p:nvPr/>
        </p:nvSpPr>
        <p:spPr bwMode="auto">
          <a:xfrm>
            <a:off x="1905000" y="4267200"/>
            <a:ext cx="685800" cy="457200"/>
          </a:xfrm>
          <a:prstGeom prst="line">
            <a:avLst/>
          </a:prstGeom>
          <a:noFill/>
          <a:ln w="19050">
            <a:solidFill>
              <a:schemeClr val="bg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pic>
        <p:nvPicPr>
          <p:cNvPr id="7173" name="Picture 16" descr="ler_pump_port_2.jpeg                                           0003072BMacintosh HD                   B191BFFC:"/>
          <p:cNvPicPr>
            <a:picLocks noChangeAspect="1" noChangeArrowheads="1"/>
          </p:cNvPicPr>
          <p:nvPr/>
        </p:nvPicPr>
        <p:blipFill>
          <a:blip r:embed="rId3" cstate="print"/>
          <a:srcRect/>
          <a:stretch>
            <a:fillRect/>
          </a:stretch>
        </p:blipFill>
        <p:spPr bwMode="auto">
          <a:xfrm>
            <a:off x="5929322" y="642918"/>
            <a:ext cx="2926080" cy="1828800"/>
          </a:xfrm>
          <a:prstGeom prst="rect">
            <a:avLst/>
          </a:prstGeom>
          <a:noFill/>
          <a:ln w="9525">
            <a:noFill/>
            <a:miter lim="800000"/>
            <a:headEnd/>
            <a:tailEnd/>
          </a:ln>
          <a:effectLst>
            <a:softEdge rad="63500"/>
          </a:effectLst>
        </p:spPr>
      </p:pic>
      <p:pic>
        <p:nvPicPr>
          <p:cNvPr id="7174" name="Picture 17" descr="IMG_0005.jpg                                                   001037D8Macintosh HD                   B191BFFC:"/>
          <p:cNvPicPr>
            <a:picLocks noChangeAspect="1" noChangeArrowheads="1"/>
          </p:cNvPicPr>
          <p:nvPr/>
        </p:nvPicPr>
        <p:blipFill>
          <a:blip r:embed="rId4" cstate="print"/>
          <a:srcRect/>
          <a:stretch>
            <a:fillRect/>
          </a:stretch>
        </p:blipFill>
        <p:spPr bwMode="auto">
          <a:xfrm>
            <a:off x="6072198" y="2571744"/>
            <a:ext cx="2667000" cy="2000250"/>
          </a:xfrm>
          <a:prstGeom prst="rect">
            <a:avLst/>
          </a:prstGeom>
          <a:noFill/>
          <a:ln w="9525">
            <a:noFill/>
            <a:miter lim="800000"/>
            <a:headEnd/>
            <a:tailEnd/>
          </a:ln>
          <a:effectLst>
            <a:softEdge rad="63500"/>
          </a:effectLst>
        </p:spPr>
      </p:pic>
      <p:sp>
        <p:nvSpPr>
          <p:cNvPr id="13319" name="Text Box 18"/>
          <p:cNvSpPr txBox="1">
            <a:spLocks noChangeArrowheads="1"/>
          </p:cNvSpPr>
          <p:nvPr/>
        </p:nvSpPr>
        <p:spPr bwMode="auto">
          <a:xfrm>
            <a:off x="381000" y="273050"/>
            <a:ext cx="584835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3200">
                <a:solidFill>
                  <a:schemeClr val="tx1"/>
                </a:solidFill>
                <a:latin typeface="Calibri" charset="0"/>
                <a:ea typeface="ＭＳ Ｐゴシック" charset="0"/>
                <a:cs typeface="ＭＳ Ｐゴシック" charset="0"/>
              </a:defRPr>
            </a:lvl1pPr>
            <a:lvl2pPr>
              <a:defRPr kumimoji="1" sz="2800">
                <a:solidFill>
                  <a:schemeClr val="tx1"/>
                </a:solidFill>
                <a:latin typeface="Calibri" charset="0"/>
                <a:ea typeface="ＭＳ Ｐゴシック" charset="0"/>
              </a:defRPr>
            </a:lvl2pPr>
            <a:lvl3pPr>
              <a:defRPr kumimoji="1" sz="2400">
                <a:solidFill>
                  <a:schemeClr val="tx1"/>
                </a:solidFill>
                <a:latin typeface="Calibri" charset="0"/>
                <a:ea typeface="ＭＳ Ｐゴシック" charset="0"/>
              </a:defRPr>
            </a:lvl3pPr>
            <a:lvl4pPr>
              <a:defRPr kumimoji="1" sz="2000">
                <a:solidFill>
                  <a:schemeClr val="tx1"/>
                </a:solidFill>
                <a:latin typeface="Calibri" charset="0"/>
                <a:ea typeface="ＭＳ Ｐゴシック" charset="0"/>
              </a:defRPr>
            </a:lvl4pPr>
            <a:lvl5pPr>
              <a:defRPr kumimoji="1" sz="2000">
                <a:solidFill>
                  <a:schemeClr val="tx1"/>
                </a:solidFill>
                <a:latin typeface="Calibri" charset="0"/>
                <a:ea typeface="ＭＳ Ｐゴシック" charset="0"/>
              </a:defRPr>
            </a:lvl5pPr>
            <a:lvl6pPr eaLnBrk="0" fontAlgn="base" hangingPunct="0">
              <a:spcAft>
                <a:spcPct val="0"/>
              </a:spcAft>
              <a:buFont typeface="Arial" charset="0"/>
              <a:buChar char="»"/>
              <a:defRPr kumimoji="1" sz="2000">
                <a:solidFill>
                  <a:schemeClr val="tx1"/>
                </a:solidFill>
                <a:latin typeface="Calibri" charset="0"/>
                <a:ea typeface="ＭＳ Ｐゴシック" charset="0"/>
              </a:defRPr>
            </a:lvl6pPr>
            <a:lvl7pPr eaLnBrk="0" fontAlgn="base" hangingPunct="0">
              <a:spcAft>
                <a:spcPct val="0"/>
              </a:spcAft>
              <a:buFont typeface="Arial" charset="0"/>
              <a:buChar char="»"/>
              <a:defRPr kumimoji="1" sz="2000">
                <a:solidFill>
                  <a:schemeClr val="tx1"/>
                </a:solidFill>
                <a:latin typeface="Calibri" charset="0"/>
                <a:ea typeface="ＭＳ Ｐゴシック" charset="0"/>
              </a:defRPr>
            </a:lvl7pPr>
            <a:lvl8pPr eaLnBrk="0" fontAlgn="base" hangingPunct="0">
              <a:spcAft>
                <a:spcPct val="0"/>
              </a:spcAft>
              <a:buFont typeface="Arial" charset="0"/>
              <a:buChar char="»"/>
              <a:defRPr kumimoji="1" sz="2000">
                <a:solidFill>
                  <a:schemeClr val="tx1"/>
                </a:solidFill>
                <a:latin typeface="Calibri" charset="0"/>
                <a:ea typeface="ＭＳ Ｐゴシック" charset="0"/>
              </a:defRPr>
            </a:lvl8pPr>
            <a:lvl9pPr eaLnBrk="0" fontAlgn="base" hangingPunct="0">
              <a:spcAft>
                <a:spcPct val="0"/>
              </a:spcAft>
              <a:buFont typeface="Arial" charset="0"/>
              <a:buChar char="»"/>
              <a:defRPr kumimoji="1" sz="2000">
                <a:solidFill>
                  <a:schemeClr val="tx1"/>
                </a:solidFill>
                <a:latin typeface="Calibri" charset="0"/>
                <a:ea typeface="ＭＳ Ｐゴシック" charset="0"/>
              </a:defRPr>
            </a:lvl9pPr>
          </a:lstStyle>
          <a:p>
            <a:r>
              <a:rPr lang="en-US" altLang="ja-JP" sz="2000">
                <a:latin typeface="Times New Roman" charset="0"/>
              </a:rPr>
              <a:t>Estimation of the electron cloud density in a drift space</a:t>
            </a:r>
          </a:p>
          <a:p>
            <a:r>
              <a:rPr lang="en-US" altLang="ja-JP" sz="2800">
                <a:latin typeface="Times New Roman" charset="0"/>
                <a:cs typeface="Times New Roman" charset="0"/>
              </a:rPr>
              <a:t>RFA for a drift space</a:t>
            </a:r>
          </a:p>
        </p:txBody>
      </p:sp>
      <p:sp>
        <p:nvSpPr>
          <p:cNvPr id="13320" name="Text Box 20"/>
          <p:cNvSpPr txBox="1">
            <a:spLocks noChangeArrowheads="1"/>
          </p:cNvSpPr>
          <p:nvPr/>
        </p:nvSpPr>
        <p:spPr bwMode="auto">
          <a:xfrm>
            <a:off x="6072188" y="2000250"/>
            <a:ext cx="25828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3200">
                <a:solidFill>
                  <a:schemeClr val="tx1"/>
                </a:solidFill>
                <a:latin typeface="Calibri" charset="0"/>
                <a:ea typeface="ＭＳ Ｐゴシック" charset="0"/>
                <a:cs typeface="ＭＳ Ｐゴシック" charset="0"/>
              </a:defRPr>
            </a:lvl1pPr>
            <a:lvl2pPr>
              <a:defRPr kumimoji="1" sz="2800">
                <a:solidFill>
                  <a:schemeClr val="tx1"/>
                </a:solidFill>
                <a:latin typeface="Calibri" charset="0"/>
                <a:ea typeface="ＭＳ Ｐゴシック" charset="0"/>
              </a:defRPr>
            </a:lvl2pPr>
            <a:lvl3pPr>
              <a:defRPr kumimoji="1" sz="2400">
                <a:solidFill>
                  <a:schemeClr val="tx1"/>
                </a:solidFill>
                <a:latin typeface="Calibri" charset="0"/>
                <a:ea typeface="ＭＳ Ｐゴシック" charset="0"/>
              </a:defRPr>
            </a:lvl3pPr>
            <a:lvl4pPr>
              <a:defRPr kumimoji="1" sz="2000">
                <a:solidFill>
                  <a:schemeClr val="tx1"/>
                </a:solidFill>
                <a:latin typeface="Calibri" charset="0"/>
                <a:ea typeface="ＭＳ Ｐゴシック" charset="0"/>
              </a:defRPr>
            </a:lvl4pPr>
            <a:lvl5pPr>
              <a:defRPr kumimoji="1" sz="2000">
                <a:solidFill>
                  <a:schemeClr val="tx1"/>
                </a:solidFill>
                <a:latin typeface="Calibri" charset="0"/>
                <a:ea typeface="ＭＳ Ｐゴシック" charset="0"/>
              </a:defRPr>
            </a:lvl5pPr>
            <a:lvl6pPr eaLnBrk="0" fontAlgn="base" hangingPunct="0">
              <a:spcAft>
                <a:spcPct val="0"/>
              </a:spcAft>
              <a:buFont typeface="Arial" charset="0"/>
              <a:buChar char="»"/>
              <a:defRPr kumimoji="1" sz="2000">
                <a:solidFill>
                  <a:schemeClr val="tx1"/>
                </a:solidFill>
                <a:latin typeface="Calibri" charset="0"/>
                <a:ea typeface="ＭＳ Ｐゴシック" charset="0"/>
              </a:defRPr>
            </a:lvl6pPr>
            <a:lvl7pPr eaLnBrk="0" fontAlgn="base" hangingPunct="0">
              <a:spcAft>
                <a:spcPct val="0"/>
              </a:spcAft>
              <a:buFont typeface="Arial" charset="0"/>
              <a:buChar char="»"/>
              <a:defRPr kumimoji="1" sz="2000">
                <a:solidFill>
                  <a:schemeClr val="tx1"/>
                </a:solidFill>
                <a:latin typeface="Calibri" charset="0"/>
                <a:ea typeface="ＭＳ Ｐゴシック" charset="0"/>
              </a:defRPr>
            </a:lvl7pPr>
            <a:lvl8pPr eaLnBrk="0" fontAlgn="base" hangingPunct="0">
              <a:spcAft>
                <a:spcPct val="0"/>
              </a:spcAft>
              <a:buFont typeface="Arial" charset="0"/>
              <a:buChar char="»"/>
              <a:defRPr kumimoji="1" sz="2000">
                <a:solidFill>
                  <a:schemeClr val="tx1"/>
                </a:solidFill>
                <a:latin typeface="Calibri" charset="0"/>
                <a:ea typeface="ＭＳ Ｐゴシック" charset="0"/>
              </a:defRPr>
            </a:lvl8pPr>
            <a:lvl9pPr eaLnBrk="0" fontAlgn="base" hangingPunct="0">
              <a:spcAft>
                <a:spcPct val="0"/>
              </a:spcAft>
              <a:buFont typeface="Arial" charset="0"/>
              <a:buChar char="»"/>
              <a:defRPr kumimoji="1" sz="2000">
                <a:solidFill>
                  <a:schemeClr val="tx1"/>
                </a:solidFill>
                <a:latin typeface="Calibri" charset="0"/>
                <a:ea typeface="ＭＳ Ｐゴシック" charset="0"/>
              </a:defRPr>
            </a:lvl9pPr>
          </a:lstStyle>
          <a:p>
            <a:r>
              <a:rPr lang="en-US" altLang="ja-JP" sz="1800">
                <a:solidFill>
                  <a:schemeClr val="bg1"/>
                </a:solidFill>
                <a:latin typeface="Times New Roman" charset="0"/>
                <a:cs typeface="Times New Roman" charset="0"/>
              </a:rPr>
              <a:t>Pump port of KEKB LER</a:t>
            </a:r>
          </a:p>
        </p:txBody>
      </p:sp>
      <p:sp>
        <p:nvSpPr>
          <p:cNvPr id="13321" name="Text Box 21"/>
          <p:cNvSpPr txBox="1">
            <a:spLocks noChangeArrowheads="1"/>
          </p:cNvSpPr>
          <p:nvPr/>
        </p:nvSpPr>
        <p:spPr bwMode="auto">
          <a:xfrm>
            <a:off x="6215063" y="3857625"/>
            <a:ext cx="2274887"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3200">
                <a:solidFill>
                  <a:schemeClr val="tx1"/>
                </a:solidFill>
                <a:latin typeface="Calibri" charset="0"/>
                <a:ea typeface="ＭＳ Ｐゴシック" charset="0"/>
                <a:cs typeface="ＭＳ Ｐゴシック" charset="0"/>
              </a:defRPr>
            </a:lvl1pPr>
            <a:lvl2pPr>
              <a:defRPr kumimoji="1" sz="2800">
                <a:solidFill>
                  <a:schemeClr val="tx1"/>
                </a:solidFill>
                <a:latin typeface="Calibri" charset="0"/>
                <a:ea typeface="ＭＳ Ｐゴシック" charset="0"/>
              </a:defRPr>
            </a:lvl2pPr>
            <a:lvl3pPr>
              <a:defRPr kumimoji="1" sz="2400">
                <a:solidFill>
                  <a:schemeClr val="tx1"/>
                </a:solidFill>
                <a:latin typeface="Calibri" charset="0"/>
                <a:ea typeface="ＭＳ Ｐゴシック" charset="0"/>
              </a:defRPr>
            </a:lvl3pPr>
            <a:lvl4pPr>
              <a:defRPr kumimoji="1" sz="2000">
                <a:solidFill>
                  <a:schemeClr val="tx1"/>
                </a:solidFill>
                <a:latin typeface="Calibri" charset="0"/>
                <a:ea typeface="ＭＳ Ｐゴシック" charset="0"/>
              </a:defRPr>
            </a:lvl4pPr>
            <a:lvl5pPr>
              <a:defRPr kumimoji="1" sz="2000">
                <a:solidFill>
                  <a:schemeClr val="tx1"/>
                </a:solidFill>
                <a:latin typeface="Calibri" charset="0"/>
                <a:ea typeface="ＭＳ Ｐゴシック" charset="0"/>
              </a:defRPr>
            </a:lvl5pPr>
            <a:lvl6pPr eaLnBrk="0" fontAlgn="base" hangingPunct="0">
              <a:spcAft>
                <a:spcPct val="0"/>
              </a:spcAft>
              <a:buFont typeface="Arial" charset="0"/>
              <a:buChar char="»"/>
              <a:defRPr kumimoji="1" sz="2000">
                <a:solidFill>
                  <a:schemeClr val="tx1"/>
                </a:solidFill>
                <a:latin typeface="Calibri" charset="0"/>
                <a:ea typeface="ＭＳ Ｐゴシック" charset="0"/>
              </a:defRPr>
            </a:lvl6pPr>
            <a:lvl7pPr eaLnBrk="0" fontAlgn="base" hangingPunct="0">
              <a:spcAft>
                <a:spcPct val="0"/>
              </a:spcAft>
              <a:buFont typeface="Arial" charset="0"/>
              <a:buChar char="»"/>
              <a:defRPr kumimoji="1" sz="2000">
                <a:solidFill>
                  <a:schemeClr val="tx1"/>
                </a:solidFill>
                <a:latin typeface="Calibri" charset="0"/>
                <a:ea typeface="ＭＳ Ｐゴシック" charset="0"/>
              </a:defRPr>
            </a:lvl7pPr>
            <a:lvl8pPr eaLnBrk="0" fontAlgn="base" hangingPunct="0">
              <a:spcAft>
                <a:spcPct val="0"/>
              </a:spcAft>
              <a:buFont typeface="Arial" charset="0"/>
              <a:buChar char="»"/>
              <a:defRPr kumimoji="1" sz="2000">
                <a:solidFill>
                  <a:schemeClr val="tx1"/>
                </a:solidFill>
                <a:latin typeface="Calibri" charset="0"/>
                <a:ea typeface="ＭＳ Ｐゴシック" charset="0"/>
              </a:defRPr>
            </a:lvl8pPr>
            <a:lvl9pPr eaLnBrk="0" fontAlgn="base" hangingPunct="0">
              <a:spcAft>
                <a:spcPct val="0"/>
              </a:spcAft>
              <a:buFont typeface="Arial" charset="0"/>
              <a:buChar char="»"/>
              <a:defRPr kumimoji="1" sz="2000">
                <a:solidFill>
                  <a:schemeClr val="tx1"/>
                </a:solidFill>
                <a:latin typeface="Calibri" charset="0"/>
                <a:ea typeface="ＭＳ Ｐゴシック" charset="0"/>
              </a:defRPr>
            </a:lvl9pPr>
          </a:lstStyle>
          <a:p>
            <a:r>
              <a:rPr lang="en-US" altLang="ja-JP" sz="1800">
                <a:solidFill>
                  <a:schemeClr val="bg1"/>
                </a:solidFill>
                <a:latin typeface="Times New Roman" charset="0"/>
                <a:cs typeface="Times New Roman" charset="0"/>
              </a:rPr>
              <a:t>Electron Monitor</a:t>
            </a:r>
          </a:p>
          <a:p>
            <a:r>
              <a:rPr lang="en-US" altLang="ja-JP" sz="1800">
                <a:solidFill>
                  <a:schemeClr val="bg1"/>
                </a:solidFill>
                <a:latin typeface="Times New Roman" charset="0"/>
                <a:cs typeface="Times New Roman" charset="0"/>
              </a:rPr>
              <a:t>(with modified flange)</a:t>
            </a:r>
          </a:p>
        </p:txBody>
      </p:sp>
      <p:sp>
        <p:nvSpPr>
          <p:cNvPr id="5130" name="Text Box 27"/>
          <p:cNvSpPr txBox="1">
            <a:spLocks noChangeArrowheads="1"/>
          </p:cNvSpPr>
          <p:nvPr/>
        </p:nvSpPr>
        <p:spPr bwMode="auto">
          <a:xfrm>
            <a:off x="428625" y="1214438"/>
            <a:ext cx="5429250" cy="677862"/>
          </a:xfrm>
          <a:prstGeom prst="rect">
            <a:avLst/>
          </a:prstGeom>
          <a:ln>
            <a:solidFill>
              <a:srgbClr val="00CC00"/>
            </a:solidFill>
            <a:headEnd/>
            <a:tailEnd/>
          </a:ln>
        </p:spPr>
        <p:style>
          <a:lnRef idx="2">
            <a:schemeClr val="dk1"/>
          </a:lnRef>
          <a:fillRef idx="1">
            <a:schemeClr val="lt1"/>
          </a:fillRef>
          <a:effectRef idx="0">
            <a:schemeClr val="dk1"/>
          </a:effectRef>
          <a:fontRef idx="minor">
            <a:schemeClr val="dk1"/>
          </a:fontRef>
        </p:style>
        <p:txBody>
          <a:bodyPr>
            <a:spAutoFit/>
          </a:bodyPr>
          <a:lstStyle/>
          <a:p>
            <a:pPr>
              <a:spcBef>
                <a:spcPct val="50000"/>
              </a:spcBef>
              <a:defRPr/>
            </a:pPr>
            <a:r>
              <a:rPr lang="en-US" altLang="ja-JP" dirty="0">
                <a:solidFill>
                  <a:schemeClr val="accent2">
                    <a:lumMod val="75000"/>
                  </a:schemeClr>
                </a:solidFill>
                <a:latin typeface="Times New Roman" pitchFamily="18" charset="0"/>
                <a:cs typeface="Times New Roman" pitchFamily="18" charset="0"/>
              </a:rPr>
              <a:t>Retarding field analyzer (RFA) type electron monitors are set at pump ports of KEKB LER.</a:t>
            </a:r>
            <a:r>
              <a:rPr lang="en-US" altLang="ja-JP" sz="2000" dirty="0">
                <a:solidFill>
                  <a:schemeClr val="accent2">
                    <a:lumMod val="75000"/>
                  </a:schemeClr>
                </a:solidFill>
                <a:latin typeface="Times New Roman" pitchFamily="18" charset="0"/>
                <a:cs typeface="Times New Roman" pitchFamily="18" charset="0"/>
              </a:rPr>
              <a:t> </a:t>
            </a:r>
          </a:p>
        </p:txBody>
      </p:sp>
      <p:sp>
        <p:nvSpPr>
          <p:cNvPr id="5131" name="Text Box 28"/>
          <p:cNvSpPr txBox="1">
            <a:spLocks noChangeArrowheads="1"/>
          </p:cNvSpPr>
          <p:nvPr/>
        </p:nvSpPr>
        <p:spPr bwMode="auto">
          <a:xfrm>
            <a:off x="357188" y="3214688"/>
            <a:ext cx="1500187" cy="1016000"/>
          </a:xfrm>
          <a:prstGeom prst="rect">
            <a:avLst/>
          </a:prstGeom>
          <a:noFill/>
          <a:ln w="9525">
            <a:noFill/>
            <a:miter lim="800000"/>
            <a:headEnd/>
            <a:tailEnd/>
          </a:ln>
        </p:spPr>
        <p:txBody>
          <a:bodyPr>
            <a:spAutoFit/>
          </a:bodyPr>
          <a:lstStyle/>
          <a:p>
            <a:pPr>
              <a:spcBef>
                <a:spcPct val="50000"/>
              </a:spcBef>
              <a:defRPr/>
            </a:pPr>
            <a:r>
              <a:rPr lang="en-US" altLang="ja-JP" sz="2000" dirty="0">
                <a:solidFill>
                  <a:schemeClr val="accent2">
                    <a:lumMod val="75000"/>
                  </a:schemeClr>
                </a:solidFill>
                <a:latin typeface="Times New Roman" charset="0"/>
                <a:ea typeface="ＭＳ Ｐゴシック" charset="-128"/>
                <a:cs typeface="Times New Roman" charset="0"/>
              </a:rPr>
              <a:t>Conceptual drawing of the monitor.</a:t>
            </a:r>
          </a:p>
        </p:txBody>
      </p:sp>
      <p:pic>
        <p:nvPicPr>
          <p:cNvPr id="12" name="Picture 7" descr="&#10;top_outer.JPG                                                  00144726Macintosh HD                   B191BFFC:"/>
          <p:cNvPicPr>
            <a:picLocks noChangeAspect="1" noChangeArrowheads="1"/>
          </p:cNvPicPr>
          <p:nvPr/>
        </p:nvPicPr>
        <p:blipFill>
          <a:blip r:embed="rId5" cstate="print"/>
          <a:srcRect/>
          <a:stretch>
            <a:fillRect/>
          </a:stretch>
        </p:blipFill>
        <p:spPr bwMode="auto">
          <a:xfrm>
            <a:off x="6143636" y="4714884"/>
            <a:ext cx="2606040" cy="1955153"/>
          </a:xfrm>
          <a:prstGeom prst="rect">
            <a:avLst/>
          </a:prstGeom>
          <a:noFill/>
          <a:ln w="9525">
            <a:noFill/>
            <a:miter lim="800000"/>
            <a:headEnd/>
            <a:tailEnd/>
          </a:ln>
          <a:effectLst>
            <a:softEdge rad="63500"/>
          </a:effectLst>
        </p:spPr>
      </p:pic>
      <p:sp>
        <p:nvSpPr>
          <p:cNvPr id="13325" name="Text Box 8"/>
          <p:cNvSpPr txBox="1">
            <a:spLocks noChangeArrowheads="1"/>
          </p:cNvSpPr>
          <p:nvPr/>
        </p:nvSpPr>
        <p:spPr bwMode="auto">
          <a:xfrm>
            <a:off x="7215188" y="6215063"/>
            <a:ext cx="15716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3200">
                <a:solidFill>
                  <a:schemeClr val="tx1"/>
                </a:solidFill>
                <a:latin typeface="Calibri" charset="0"/>
                <a:ea typeface="ＭＳ Ｐゴシック" charset="0"/>
                <a:cs typeface="ＭＳ Ｐゴシック" charset="0"/>
              </a:defRPr>
            </a:lvl1pPr>
            <a:lvl2pPr>
              <a:defRPr kumimoji="1" sz="2800">
                <a:solidFill>
                  <a:schemeClr val="tx1"/>
                </a:solidFill>
                <a:latin typeface="Calibri" charset="0"/>
                <a:ea typeface="ＭＳ Ｐゴシック" charset="0"/>
              </a:defRPr>
            </a:lvl2pPr>
            <a:lvl3pPr>
              <a:defRPr kumimoji="1" sz="2400">
                <a:solidFill>
                  <a:schemeClr val="tx1"/>
                </a:solidFill>
                <a:latin typeface="Calibri" charset="0"/>
                <a:ea typeface="ＭＳ Ｐゴシック" charset="0"/>
              </a:defRPr>
            </a:lvl3pPr>
            <a:lvl4pPr>
              <a:defRPr kumimoji="1" sz="2000">
                <a:solidFill>
                  <a:schemeClr val="tx1"/>
                </a:solidFill>
                <a:latin typeface="Calibri" charset="0"/>
                <a:ea typeface="ＭＳ Ｐゴシック" charset="0"/>
              </a:defRPr>
            </a:lvl4pPr>
            <a:lvl5pPr>
              <a:defRPr kumimoji="1" sz="2000">
                <a:solidFill>
                  <a:schemeClr val="tx1"/>
                </a:solidFill>
                <a:latin typeface="Calibri" charset="0"/>
                <a:ea typeface="ＭＳ Ｐゴシック" charset="0"/>
              </a:defRPr>
            </a:lvl5pPr>
            <a:lvl6pPr eaLnBrk="0" fontAlgn="base" hangingPunct="0">
              <a:spcAft>
                <a:spcPct val="0"/>
              </a:spcAft>
              <a:buFont typeface="Arial" charset="0"/>
              <a:buChar char="»"/>
              <a:defRPr kumimoji="1" sz="2000">
                <a:solidFill>
                  <a:schemeClr val="tx1"/>
                </a:solidFill>
                <a:latin typeface="Calibri" charset="0"/>
                <a:ea typeface="ＭＳ Ｐゴシック" charset="0"/>
              </a:defRPr>
            </a:lvl6pPr>
            <a:lvl7pPr eaLnBrk="0" fontAlgn="base" hangingPunct="0">
              <a:spcAft>
                <a:spcPct val="0"/>
              </a:spcAft>
              <a:buFont typeface="Arial" charset="0"/>
              <a:buChar char="»"/>
              <a:defRPr kumimoji="1" sz="2000">
                <a:solidFill>
                  <a:schemeClr val="tx1"/>
                </a:solidFill>
                <a:latin typeface="Calibri" charset="0"/>
                <a:ea typeface="ＭＳ Ｐゴシック" charset="0"/>
              </a:defRPr>
            </a:lvl7pPr>
            <a:lvl8pPr eaLnBrk="0" fontAlgn="base" hangingPunct="0">
              <a:spcAft>
                <a:spcPct val="0"/>
              </a:spcAft>
              <a:buFont typeface="Arial" charset="0"/>
              <a:buChar char="»"/>
              <a:defRPr kumimoji="1" sz="2000">
                <a:solidFill>
                  <a:schemeClr val="tx1"/>
                </a:solidFill>
                <a:latin typeface="Calibri" charset="0"/>
                <a:ea typeface="ＭＳ Ｐゴシック" charset="0"/>
              </a:defRPr>
            </a:lvl8pPr>
            <a:lvl9pPr eaLnBrk="0" fontAlgn="base" hangingPunct="0">
              <a:spcAft>
                <a:spcPct val="0"/>
              </a:spcAft>
              <a:buFont typeface="Arial" charset="0"/>
              <a:buChar char="»"/>
              <a:defRPr kumimoji="1" sz="2000">
                <a:solidFill>
                  <a:schemeClr val="tx1"/>
                </a:solidFill>
                <a:latin typeface="Calibri" charset="0"/>
                <a:ea typeface="ＭＳ Ｐゴシック" charset="0"/>
              </a:defRPr>
            </a:lvl9pPr>
          </a:lstStyle>
          <a:p>
            <a:pPr>
              <a:spcBef>
                <a:spcPct val="50000"/>
              </a:spcBef>
            </a:pPr>
            <a:r>
              <a:rPr lang="en-US" altLang="ja-JP" sz="1800">
                <a:solidFill>
                  <a:schemeClr val="bg1"/>
                </a:solidFill>
                <a:latin typeface="Times New Roman" charset="0"/>
                <a:cs typeface="Times New Roman" charset="0"/>
              </a:rPr>
              <a:t>Recent design</a:t>
            </a:r>
          </a:p>
        </p:txBody>
      </p:sp>
      <p:pic>
        <p:nvPicPr>
          <p:cNvPr id="14" name="Picture 3" descr="電子モニター２-b.jpg                                           000021EEMacintosh HD                   B191BFFC:"/>
          <p:cNvPicPr>
            <a:picLocks noChangeAspect="1" noChangeArrowheads="1"/>
          </p:cNvPicPr>
          <p:nvPr/>
        </p:nvPicPr>
        <p:blipFill>
          <a:blip r:embed="rId6" cstate="print"/>
          <a:srcRect/>
          <a:stretch>
            <a:fillRect/>
          </a:stretch>
        </p:blipFill>
        <p:spPr bwMode="auto">
          <a:xfrm>
            <a:off x="142844" y="4500570"/>
            <a:ext cx="3022600" cy="2266950"/>
          </a:xfrm>
          <a:prstGeom prst="rect">
            <a:avLst/>
          </a:prstGeom>
          <a:noFill/>
          <a:ln w="9525">
            <a:noFill/>
            <a:miter lim="800000"/>
            <a:headEnd/>
            <a:tailEnd/>
          </a:ln>
          <a:effectLst>
            <a:softEdge rad="63500"/>
          </a:effectLst>
        </p:spPr>
      </p:pic>
      <p:sp>
        <p:nvSpPr>
          <p:cNvPr id="15" name="Text Box 10"/>
          <p:cNvSpPr txBox="1">
            <a:spLocks noChangeArrowheads="1"/>
          </p:cNvSpPr>
          <p:nvPr/>
        </p:nvSpPr>
        <p:spPr bwMode="auto">
          <a:xfrm>
            <a:off x="3357563" y="5857875"/>
            <a:ext cx="3000375" cy="830263"/>
          </a:xfrm>
          <a:prstGeom prst="rect">
            <a:avLst/>
          </a:prstGeom>
          <a:noFill/>
          <a:ln w="9525">
            <a:noFill/>
            <a:miter lim="800000"/>
            <a:headEnd/>
            <a:tailEnd/>
          </a:ln>
        </p:spPr>
        <p:txBody>
          <a:bodyPr>
            <a:spAutoFit/>
          </a:bodyPr>
          <a:lstStyle/>
          <a:p>
            <a:pPr>
              <a:spcBef>
                <a:spcPct val="50000"/>
              </a:spcBef>
              <a:defRPr/>
            </a:pPr>
            <a:r>
              <a:rPr lang="en-US" altLang="ja-JP" sz="1600" dirty="0">
                <a:solidFill>
                  <a:schemeClr val="accent2">
                    <a:lumMod val="75000"/>
                  </a:schemeClr>
                </a:solidFill>
                <a:latin typeface="Times New Roman" charset="0"/>
                <a:ea typeface="ＭＳ Ｐゴシック" charset="-128"/>
                <a:cs typeface="Times New Roman" charset="0"/>
              </a:rPr>
              <a:t>Monitor with a micro channel plate (</a:t>
            </a:r>
            <a:r>
              <a:rPr lang="en-US" altLang="ja-JP" sz="1600" dirty="0">
                <a:solidFill>
                  <a:srgbClr val="E33A2B"/>
                </a:solidFill>
                <a:latin typeface="Times New Roman" charset="0"/>
                <a:ea typeface="ＭＳ Ｐゴシック" charset="-128"/>
                <a:cs typeface="Times New Roman" charset="0"/>
              </a:rPr>
              <a:t>MCP</a:t>
            </a:r>
            <a:r>
              <a:rPr lang="en-US" altLang="ja-JP" sz="1600" dirty="0">
                <a:solidFill>
                  <a:schemeClr val="accent2">
                    <a:lumMod val="75000"/>
                  </a:schemeClr>
                </a:solidFill>
                <a:latin typeface="Times New Roman" charset="0"/>
                <a:ea typeface="ＭＳ Ｐゴシック" charset="-128"/>
                <a:cs typeface="Times New Roman" charset="0"/>
              </a:rPr>
              <a:t>) for quick response measurement</a:t>
            </a:r>
          </a:p>
        </p:txBody>
      </p:sp>
      <p:sp>
        <p:nvSpPr>
          <p:cNvPr id="13328" name="テキスト ボックス 15"/>
          <p:cNvSpPr txBox="1">
            <a:spLocks noChangeArrowheads="1"/>
          </p:cNvSpPr>
          <p:nvPr/>
        </p:nvSpPr>
        <p:spPr bwMode="auto">
          <a:xfrm>
            <a:off x="428625" y="6143625"/>
            <a:ext cx="13573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3200">
                <a:solidFill>
                  <a:schemeClr val="tx1"/>
                </a:solidFill>
                <a:latin typeface="Calibri" charset="0"/>
                <a:ea typeface="ＭＳ Ｐゴシック" charset="0"/>
                <a:cs typeface="ＭＳ Ｐゴシック" charset="0"/>
              </a:defRPr>
            </a:lvl1pPr>
            <a:lvl2pPr>
              <a:defRPr kumimoji="1" sz="2800">
                <a:solidFill>
                  <a:schemeClr val="tx1"/>
                </a:solidFill>
                <a:latin typeface="Calibri" charset="0"/>
                <a:ea typeface="ＭＳ Ｐゴシック" charset="0"/>
              </a:defRPr>
            </a:lvl2pPr>
            <a:lvl3pPr>
              <a:defRPr kumimoji="1" sz="2400">
                <a:solidFill>
                  <a:schemeClr val="tx1"/>
                </a:solidFill>
                <a:latin typeface="Calibri" charset="0"/>
                <a:ea typeface="ＭＳ Ｐゴシック" charset="0"/>
              </a:defRPr>
            </a:lvl3pPr>
            <a:lvl4pPr>
              <a:defRPr kumimoji="1" sz="2000">
                <a:solidFill>
                  <a:schemeClr val="tx1"/>
                </a:solidFill>
                <a:latin typeface="Calibri" charset="0"/>
                <a:ea typeface="ＭＳ Ｐゴシック" charset="0"/>
              </a:defRPr>
            </a:lvl4pPr>
            <a:lvl5pPr>
              <a:defRPr kumimoji="1" sz="2000">
                <a:solidFill>
                  <a:schemeClr val="tx1"/>
                </a:solidFill>
                <a:latin typeface="Calibri" charset="0"/>
                <a:ea typeface="ＭＳ Ｐゴシック" charset="0"/>
              </a:defRPr>
            </a:lvl5pPr>
            <a:lvl6pPr eaLnBrk="0" fontAlgn="base" hangingPunct="0">
              <a:spcAft>
                <a:spcPct val="0"/>
              </a:spcAft>
              <a:buFont typeface="Arial" charset="0"/>
              <a:buChar char="»"/>
              <a:defRPr kumimoji="1" sz="2000">
                <a:solidFill>
                  <a:schemeClr val="tx1"/>
                </a:solidFill>
                <a:latin typeface="Calibri" charset="0"/>
                <a:ea typeface="ＭＳ Ｐゴシック" charset="0"/>
              </a:defRPr>
            </a:lvl6pPr>
            <a:lvl7pPr eaLnBrk="0" fontAlgn="base" hangingPunct="0">
              <a:spcAft>
                <a:spcPct val="0"/>
              </a:spcAft>
              <a:buFont typeface="Arial" charset="0"/>
              <a:buChar char="»"/>
              <a:defRPr kumimoji="1" sz="2000">
                <a:solidFill>
                  <a:schemeClr val="tx1"/>
                </a:solidFill>
                <a:latin typeface="Calibri" charset="0"/>
                <a:ea typeface="ＭＳ Ｐゴシック" charset="0"/>
              </a:defRPr>
            </a:lvl7pPr>
            <a:lvl8pPr eaLnBrk="0" fontAlgn="base" hangingPunct="0">
              <a:spcAft>
                <a:spcPct val="0"/>
              </a:spcAft>
              <a:buFont typeface="Arial" charset="0"/>
              <a:buChar char="»"/>
              <a:defRPr kumimoji="1" sz="2000">
                <a:solidFill>
                  <a:schemeClr val="tx1"/>
                </a:solidFill>
                <a:latin typeface="Calibri" charset="0"/>
                <a:ea typeface="ＭＳ Ｐゴシック" charset="0"/>
              </a:defRPr>
            </a:lvl8pPr>
            <a:lvl9pPr eaLnBrk="0" fontAlgn="base" hangingPunct="0">
              <a:spcAft>
                <a:spcPct val="0"/>
              </a:spcAft>
              <a:buFont typeface="Arial" charset="0"/>
              <a:buChar char="»"/>
              <a:defRPr kumimoji="1" sz="2000">
                <a:solidFill>
                  <a:schemeClr val="tx1"/>
                </a:solidFill>
                <a:latin typeface="Calibri" charset="0"/>
                <a:ea typeface="ＭＳ Ｐゴシック" charset="0"/>
              </a:defRPr>
            </a:lvl9pPr>
          </a:lstStyle>
          <a:p>
            <a:r>
              <a:rPr lang="en-US" altLang="ja-JP" sz="1400">
                <a:solidFill>
                  <a:schemeClr val="bg1"/>
                </a:solidFill>
                <a:latin typeface="Times New Roman" charset="0"/>
                <a:cs typeface="Times New Roman" charset="0"/>
              </a:rPr>
              <a:t>HAMAMATSU F4655-12</a:t>
            </a:r>
            <a:endParaRPr lang="ja-JP" altLang="en-US" sz="1400">
              <a:solidFill>
                <a:schemeClr val="bg1"/>
              </a:solidFill>
              <a:latin typeface="Arial" charset="0"/>
            </a:endParaRPr>
          </a:p>
        </p:txBody>
      </p:sp>
      <p:cxnSp>
        <p:nvCxnSpPr>
          <p:cNvPr id="18" name="直線矢印コネクタ 17"/>
          <p:cNvCxnSpPr/>
          <p:nvPr/>
        </p:nvCxnSpPr>
        <p:spPr>
          <a:xfrm rot="5400000" flipH="1" flipV="1">
            <a:off x="1535906" y="5607844"/>
            <a:ext cx="1000125" cy="357188"/>
          </a:xfrm>
          <a:prstGeom prst="straightConnector1">
            <a:avLst/>
          </a:prstGeom>
          <a:ln w="25400" cmpd="sng">
            <a:solidFill>
              <a:srgbClr val="FFC000"/>
            </a:solidFill>
            <a:tailEnd type="arrow"/>
          </a:ln>
        </p:spPr>
        <p:style>
          <a:lnRef idx="1">
            <a:schemeClr val="accent1"/>
          </a:lnRef>
          <a:fillRef idx="0">
            <a:schemeClr val="accent1"/>
          </a:fillRef>
          <a:effectRef idx="0">
            <a:schemeClr val="accent1"/>
          </a:effectRef>
          <a:fontRef idx="minor">
            <a:schemeClr val="tx1"/>
          </a:fontRef>
        </p:style>
      </p:cxnSp>
      <p:sp>
        <p:nvSpPr>
          <p:cNvPr id="23" name="右矢印 22"/>
          <p:cNvSpPr/>
          <p:nvPr/>
        </p:nvSpPr>
        <p:spPr>
          <a:xfrm flipH="1">
            <a:off x="3143250" y="6072188"/>
            <a:ext cx="142875" cy="428625"/>
          </a:xfrm>
          <a:prstGeom prst="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dirty="0"/>
          </a:p>
        </p:txBody>
      </p:sp>
      <p:sp>
        <p:nvSpPr>
          <p:cNvPr id="24" name="右矢印 23"/>
          <p:cNvSpPr/>
          <p:nvPr/>
        </p:nvSpPr>
        <p:spPr>
          <a:xfrm>
            <a:off x="1785938" y="3500438"/>
            <a:ext cx="357187" cy="428625"/>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dirty="0"/>
          </a:p>
        </p:txBody>
      </p:sp>
    </p:spTree>
    <p:extLst>
      <p:ext uri="{BB962C8B-B14F-4D97-AF65-F5344CB8AC3E}">
        <p14:creationId xmlns:p14="http://schemas.microsoft.com/office/powerpoint/2010/main" val="719181268"/>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suetsugu\Desktop\AVS_1012_4\加速器_WEB_記事_2\Animation_Gif_Files\Taisaku_2_Coating.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5008133" y="1488104"/>
            <a:ext cx="4050519" cy="3291046"/>
          </a:xfrm>
          <a:prstGeom prst="rect">
            <a:avLst/>
          </a:prstGeom>
          <a:noFill/>
          <a:extLst>
            <a:ext uri="{909E8E84-426E-40dd-AFC4-6F175D3DCCD1}">
              <a14:hiddenFill xmlns:a14="http://schemas.microsoft.com/office/drawing/2010/main">
                <a:solidFill>
                  <a:srgbClr val="FFFFFF"/>
                </a:solidFill>
              </a14:hiddenFill>
            </a:ext>
          </a:extLst>
        </p:spPr>
      </p:pic>
      <p:sp>
        <p:nvSpPr>
          <p:cNvPr id="2" name="タイトル 1"/>
          <p:cNvSpPr>
            <a:spLocks noGrp="1"/>
          </p:cNvSpPr>
          <p:nvPr>
            <p:ph type="title"/>
          </p:nvPr>
        </p:nvSpPr>
        <p:spPr>
          <a:xfrm>
            <a:off x="457200" y="-193214"/>
            <a:ext cx="8229600" cy="1143000"/>
          </a:xfrm>
        </p:spPr>
        <p:txBody>
          <a:bodyPr/>
          <a:lstStyle/>
          <a:p>
            <a:r>
              <a:rPr lang="en-US" altLang="ja-JP" dirty="0" err="1" smtClean="0"/>
              <a:t>TiN</a:t>
            </a:r>
            <a:r>
              <a:rPr lang="en-US" altLang="ja-JP" dirty="0" smtClean="0"/>
              <a:t> coating</a:t>
            </a:r>
            <a:endParaRPr kumimoji="1" lang="ja-JP" altLang="en-US" sz="2800" dirty="0"/>
          </a:p>
        </p:txBody>
      </p:sp>
      <p:sp>
        <p:nvSpPr>
          <p:cNvPr id="3" name="コンテンツ プレースホルダ 2"/>
          <p:cNvSpPr>
            <a:spLocks noGrp="1"/>
          </p:cNvSpPr>
          <p:nvPr>
            <p:ph idx="1"/>
          </p:nvPr>
        </p:nvSpPr>
        <p:spPr>
          <a:xfrm>
            <a:off x="720000" y="904879"/>
            <a:ext cx="8424000" cy="1353992"/>
          </a:xfrm>
        </p:spPr>
        <p:txBody>
          <a:bodyPr>
            <a:normAutofit fontScale="92500" lnSpcReduction="10000"/>
          </a:bodyPr>
          <a:lstStyle/>
          <a:p>
            <a:pPr>
              <a:lnSpc>
                <a:spcPct val="97000"/>
              </a:lnSpc>
              <a:spcBef>
                <a:spcPts val="0"/>
              </a:spcBef>
            </a:pPr>
            <a:r>
              <a:rPr lang="en-US" altLang="ja-JP" dirty="0" smtClean="0"/>
              <a:t>Surfaces </a:t>
            </a:r>
            <a:r>
              <a:rPr lang="en-US" altLang="ja-JP" dirty="0"/>
              <a:t>with low SEY (</a:t>
            </a:r>
            <a:r>
              <a:rPr lang="en-US" altLang="ja-JP" dirty="0" err="1"/>
              <a:t>TiN</a:t>
            </a:r>
            <a:r>
              <a:rPr lang="en-US" altLang="ja-JP" dirty="0"/>
              <a:t> or NEG coating, </a:t>
            </a:r>
            <a:r>
              <a:rPr lang="en-US" altLang="ja-JP" dirty="0" smtClean="0"/>
              <a:t>etc.)</a:t>
            </a:r>
            <a:endParaRPr lang="en-US" altLang="ja-JP" dirty="0"/>
          </a:p>
          <a:p>
            <a:pPr>
              <a:lnSpc>
                <a:spcPct val="97000"/>
              </a:lnSpc>
              <a:spcBef>
                <a:spcPts val="0"/>
              </a:spcBef>
            </a:pPr>
            <a:r>
              <a:rPr lang="en-US" altLang="ja-JP" dirty="0"/>
              <a:t>Effective to reduce secondary </a:t>
            </a:r>
            <a:r>
              <a:rPr lang="en-US" altLang="ja-JP" dirty="0" smtClean="0"/>
              <a:t>electron emission</a:t>
            </a:r>
            <a:endParaRPr lang="en-US" altLang="ja-JP" dirty="0"/>
          </a:p>
          <a:p>
            <a:pPr>
              <a:lnSpc>
                <a:spcPct val="97000"/>
              </a:lnSpc>
              <a:spcBef>
                <a:spcPts val="0"/>
              </a:spcBef>
            </a:pPr>
            <a:r>
              <a:rPr lang="en-US" altLang="ja-JP" dirty="0" err="1">
                <a:latin typeface="Symbol" pitchFamily="18" charset="2"/>
              </a:rPr>
              <a:t>d</a:t>
            </a:r>
            <a:r>
              <a:rPr lang="en-US" altLang="ja-JP" baseline="-25000" dirty="0" err="1"/>
              <a:t>max</a:t>
            </a:r>
            <a:r>
              <a:rPr lang="en-US" altLang="ja-JP" dirty="0"/>
              <a:t> </a:t>
            </a:r>
            <a:r>
              <a:rPr lang="en-US" altLang="ja-JP" dirty="0" smtClean="0"/>
              <a:t>(Max. SEY) ~ </a:t>
            </a:r>
            <a:r>
              <a:rPr lang="en-US" altLang="ja-JP" dirty="0"/>
              <a:t>1.0 was </a:t>
            </a:r>
            <a:r>
              <a:rPr lang="en-US" altLang="ja-JP" dirty="0" smtClean="0"/>
              <a:t>achieved</a:t>
            </a:r>
            <a:endParaRPr lang="en-US" altLang="ja-JP" dirty="0"/>
          </a:p>
        </p:txBody>
      </p:sp>
      <p:sp>
        <p:nvSpPr>
          <p:cNvPr id="11" name="日付プレースホルダ 10"/>
          <p:cNvSpPr>
            <a:spLocks noGrp="1"/>
          </p:cNvSpPr>
          <p:nvPr>
            <p:ph type="dt" sz="half" idx="10"/>
          </p:nvPr>
        </p:nvSpPr>
        <p:spPr/>
        <p:txBody>
          <a:bodyPr/>
          <a:lstStyle/>
          <a:p>
            <a:r>
              <a:rPr lang="en-US" altLang="ja-JP" smtClean="0"/>
              <a:t>2012/11/30</a:t>
            </a:r>
            <a:endParaRPr lang="en-US" altLang="ja-JP"/>
          </a:p>
        </p:txBody>
      </p:sp>
      <p:sp>
        <p:nvSpPr>
          <p:cNvPr id="12" name="スライド番号プレースホルダ 11"/>
          <p:cNvSpPr>
            <a:spLocks noGrp="1"/>
          </p:cNvSpPr>
          <p:nvPr>
            <p:ph type="sldNum" sz="quarter" idx="12"/>
          </p:nvPr>
        </p:nvSpPr>
        <p:spPr/>
        <p:txBody>
          <a:bodyPr/>
          <a:lstStyle/>
          <a:p>
            <a:fld id="{1AB4610A-7B83-4138-AFF8-D0E9316B21DE}" type="slidenum">
              <a:rPr lang="en-US" altLang="ja-JP" smtClean="0"/>
              <a:pPr/>
              <a:t>11</a:t>
            </a:fld>
            <a:endParaRPr lang="en-US" altLang="ja-JP"/>
          </a:p>
        </p:txBody>
      </p:sp>
      <p:sp>
        <p:nvSpPr>
          <p:cNvPr id="13" name="フッター プレースホルダ 12"/>
          <p:cNvSpPr>
            <a:spLocks noGrp="1"/>
          </p:cNvSpPr>
          <p:nvPr>
            <p:ph type="ftr" sz="quarter" idx="11"/>
          </p:nvPr>
        </p:nvSpPr>
        <p:spPr/>
        <p:txBody>
          <a:bodyPr/>
          <a:lstStyle/>
          <a:p>
            <a:r>
              <a:rPr lang="en-US" altLang="ja-JP" smtClean="0"/>
              <a:t>AVS 2012 @Tampa</a:t>
            </a:r>
            <a:endParaRPr lang="en-US" altLang="ja-JP"/>
          </a:p>
        </p:txBody>
      </p:sp>
      <p:grpSp>
        <p:nvGrpSpPr>
          <p:cNvPr id="4" name="グループ化 3"/>
          <p:cNvGrpSpPr/>
          <p:nvPr/>
        </p:nvGrpSpPr>
        <p:grpSpPr>
          <a:xfrm>
            <a:off x="625409" y="2348880"/>
            <a:ext cx="8267071" cy="3827390"/>
            <a:chOff x="677526" y="2348880"/>
            <a:chExt cx="8955994" cy="3827390"/>
          </a:xfrm>
        </p:grpSpPr>
        <p:pic>
          <p:nvPicPr>
            <p:cNvPr id="8" name="Picture 3"/>
            <p:cNvPicPr>
              <a:picLocks noChangeAspect="1" noChangeArrowheads="1"/>
            </p:cNvPicPr>
            <p:nvPr/>
          </p:nvPicPr>
          <p:blipFill>
            <a:blip r:embed="rId3">
              <a:extLst>
                <a:ext uri="{28A0092B-C50C-407E-A947-70E740481C1C}">
                  <a14:useLocalDpi xmlns:a14="http://schemas.microsoft.com/office/drawing/2010/main" val="0"/>
                </a:ext>
              </a:extLst>
            </a:blip>
            <a:srcRect t="2116"/>
            <a:stretch>
              <a:fillRect/>
            </a:stretch>
          </p:blipFill>
          <p:spPr bwMode="auto">
            <a:xfrm>
              <a:off x="677526" y="2348880"/>
              <a:ext cx="5311954" cy="3827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コンテンツ プレースホルダ 2"/>
            <p:cNvSpPr txBox="1">
              <a:spLocks/>
            </p:cNvSpPr>
            <p:nvPr/>
          </p:nvSpPr>
          <p:spPr bwMode="gray">
            <a:xfrm>
              <a:off x="5988115" y="4239090"/>
              <a:ext cx="3645405" cy="193521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lr>
                  <a:schemeClr val="accent2"/>
                </a:buClr>
                <a:buSzPct val="50000"/>
                <a:buFont typeface="Wingdings" pitchFamily="2" charset="2"/>
                <a:buChar char="n"/>
                <a:defRPr kumimoji="1" sz="2400" b="1">
                  <a:solidFill>
                    <a:schemeClr val="tx1"/>
                  </a:solidFill>
                  <a:latin typeface="Arial" pitchFamily="34" charset="0"/>
                  <a:ea typeface="+mn-ea"/>
                  <a:cs typeface="Arial" pitchFamily="34" charset="0"/>
                </a:defRPr>
              </a:lvl1pPr>
              <a:lvl2pPr marL="742950" indent="-285750" algn="l" rtl="0" fontAlgn="base">
                <a:spcBef>
                  <a:spcPct val="20000"/>
                </a:spcBef>
                <a:spcAft>
                  <a:spcPct val="0"/>
                </a:spcAft>
                <a:buChar char="–"/>
                <a:defRPr kumimoji="1" sz="2000">
                  <a:solidFill>
                    <a:schemeClr val="tx1"/>
                  </a:solidFill>
                  <a:latin typeface="Arial" pitchFamily="34" charset="0"/>
                  <a:ea typeface="+mn-ea"/>
                  <a:cs typeface="Arial" pitchFamily="34" charset="0"/>
                </a:defRPr>
              </a:lvl2pPr>
              <a:lvl3pPr marL="1143000" indent="-228600" algn="l" rtl="0" fontAlgn="base">
                <a:spcBef>
                  <a:spcPct val="20000"/>
                </a:spcBef>
                <a:spcAft>
                  <a:spcPct val="0"/>
                </a:spcAft>
                <a:buClr>
                  <a:schemeClr val="hlink"/>
                </a:buClr>
                <a:buSzPct val="60000"/>
                <a:buFont typeface="Wingdings" pitchFamily="2" charset="2"/>
                <a:buChar char="n"/>
                <a:defRPr kumimoji="1">
                  <a:solidFill>
                    <a:schemeClr val="tx1"/>
                  </a:solidFill>
                  <a:latin typeface="Arial" pitchFamily="34" charset="0"/>
                  <a:ea typeface="+mn-ea"/>
                  <a:cs typeface="Arial" pitchFamily="34" charset="0"/>
                </a:defRPr>
              </a:lvl3pPr>
              <a:lvl4pPr marL="1600200" indent="-228600" algn="l" rtl="0" fontAlgn="base">
                <a:spcBef>
                  <a:spcPct val="20000"/>
                </a:spcBef>
                <a:spcAft>
                  <a:spcPct val="0"/>
                </a:spcAft>
                <a:buChar char="–"/>
                <a:defRPr kumimoji="1">
                  <a:solidFill>
                    <a:schemeClr val="tx1"/>
                  </a:solidFill>
                  <a:latin typeface="Arial" pitchFamily="34" charset="0"/>
                  <a:ea typeface="+mn-ea"/>
                  <a:cs typeface="Arial" pitchFamily="34" charset="0"/>
                </a:defRPr>
              </a:lvl4pPr>
              <a:lvl5pPr marL="2057400" indent="-228600" algn="l" rtl="0" fontAlgn="base">
                <a:spcBef>
                  <a:spcPct val="20000"/>
                </a:spcBef>
                <a:spcAft>
                  <a:spcPct val="0"/>
                </a:spcAft>
                <a:buChar char="•"/>
                <a:defRPr kumimoji="1">
                  <a:solidFill>
                    <a:schemeClr val="tx1"/>
                  </a:solidFill>
                  <a:latin typeface="Arial" pitchFamily="34" charset="0"/>
                  <a:ea typeface="+mn-ea"/>
                  <a:cs typeface="Arial" pitchFamily="34" charset="0"/>
                </a:defRPr>
              </a:lvl5pPr>
              <a:lvl6pPr marL="2514600" indent="-228600" algn="l" rtl="0" fontAlgn="base">
                <a:spcBef>
                  <a:spcPct val="20000"/>
                </a:spcBef>
                <a:spcAft>
                  <a:spcPct val="0"/>
                </a:spcAft>
                <a:buChar char="•"/>
                <a:defRPr kumimoji="1">
                  <a:solidFill>
                    <a:schemeClr val="tx1"/>
                  </a:solidFill>
                  <a:latin typeface="+mn-lt"/>
                  <a:ea typeface="+mn-ea"/>
                </a:defRPr>
              </a:lvl6pPr>
              <a:lvl7pPr marL="2971800" indent="-228600" algn="l" rtl="0" fontAlgn="base">
                <a:spcBef>
                  <a:spcPct val="20000"/>
                </a:spcBef>
                <a:spcAft>
                  <a:spcPct val="0"/>
                </a:spcAft>
                <a:buChar char="•"/>
                <a:defRPr kumimoji="1">
                  <a:solidFill>
                    <a:schemeClr val="tx1"/>
                  </a:solidFill>
                  <a:latin typeface="+mn-lt"/>
                  <a:ea typeface="+mn-ea"/>
                </a:defRPr>
              </a:lvl7pPr>
              <a:lvl8pPr marL="3429000" indent="-228600" algn="l" rtl="0" fontAlgn="base">
                <a:spcBef>
                  <a:spcPct val="20000"/>
                </a:spcBef>
                <a:spcAft>
                  <a:spcPct val="0"/>
                </a:spcAft>
                <a:buChar char="•"/>
                <a:defRPr kumimoji="1">
                  <a:solidFill>
                    <a:schemeClr val="tx1"/>
                  </a:solidFill>
                  <a:latin typeface="+mn-lt"/>
                  <a:ea typeface="+mn-ea"/>
                </a:defRPr>
              </a:lvl8pPr>
              <a:lvl9pPr marL="3886200" indent="-228600" algn="l" rtl="0" fontAlgn="base">
                <a:spcBef>
                  <a:spcPct val="20000"/>
                </a:spcBef>
                <a:spcAft>
                  <a:spcPct val="0"/>
                </a:spcAft>
                <a:buChar char="•"/>
                <a:defRPr kumimoji="1">
                  <a:solidFill>
                    <a:schemeClr val="tx1"/>
                  </a:solidFill>
                  <a:latin typeface="+mn-lt"/>
                  <a:ea typeface="+mn-ea"/>
                </a:defRPr>
              </a:lvl9pPr>
            </a:lstStyle>
            <a:p>
              <a:pPr>
                <a:lnSpc>
                  <a:spcPct val="97000"/>
                </a:lnSpc>
                <a:spcBef>
                  <a:spcPts val="0"/>
                </a:spcBef>
              </a:pPr>
              <a:r>
                <a:rPr lang="en-US" altLang="ja-JP" dirty="0" err="1" smtClean="0"/>
                <a:t>TiN</a:t>
              </a:r>
              <a:r>
                <a:rPr lang="en-US" altLang="ja-JP" dirty="0" smtClean="0"/>
                <a:t>: Technology is well established. Comparable or better than NEG coating.</a:t>
              </a:r>
            </a:p>
            <a:p>
              <a:pPr>
                <a:lnSpc>
                  <a:spcPct val="97000"/>
                </a:lnSpc>
                <a:spcBef>
                  <a:spcPts val="0"/>
                </a:spcBef>
              </a:pPr>
              <a:r>
                <a:rPr lang="en-US" altLang="ja-JP" dirty="0" smtClean="0"/>
                <a:t>Available in magnets</a:t>
              </a:r>
              <a:endParaRPr lang="en-US" altLang="ja-JP" dirty="0"/>
            </a:p>
          </p:txBody>
        </p:sp>
      </p:grpSp>
      <p:sp>
        <p:nvSpPr>
          <p:cNvPr id="14" name="左カーブ矢印 13"/>
          <p:cNvSpPr/>
          <p:nvPr/>
        </p:nvSpPr>
        <p:spPr bwMode="gray">
          <a:xfrm>
            <a:off x="4073484" y="3924055"/>
            <a:ext cx="249258" cy="1170130"/>
          </a:xfrm>
          <a:prstGeom prst="curvedLeftArrow">
            <a:avLst>
              <a:gd name="adj1" fmla="val 37685"/>
              <a:gd name="adj2" fmla="val 90001"/>
              <a:gd name="adj3" fmla="val 25000"/>
            </a:avLst>
          </a:prstGeom>
          <a:solidFill>
            <a:srgbClr val="FF0000"/>
          </a:solidFill>
          <a:ln w="9525">
            <a:noFill/>
            <a:round/>
            <a:headEnd/>
            <a:tailEnd/>
          </a:ln>
          <a:effectLst/>
        </p:spPr>
        <p:txBody>
          <a:bodyPr rtlCol="0" anchor="ctr"/>
          <a:lstStyle/>
          <a:p>
            <a:pPr algn="ctr"/>
            <a:endParaRPr kumimoji="1" lang="ja-JP" altLang="en-US">
              <a:latin typeface="Arial" pitchFamily="34" charset="0"/>
              <a:cs typeface="Arial" pitchFamily="34" charset="0"/>
            </a:endParaRPr>
          </a:p>
        </p:txBody>
      </p:sp>
      <p:sp>
        <p:nvSpPr>
          <p:cNvPr id="15" name="テキスト ボックス 14"/>
          <p:cNvSpPr txBox="1"/>
          <p:nvPr/>
        </p:nvSpPr>
        <p:spPr>
          <a:xfrm>
            <a:off x="3865768" y="5859271"/>
            <a:ext cx="1296749" cy="276999"/>
          </a:xfrm>
          <a:prstGeom prst="rect">
            <a:avLst/>
          </a:prstGeom>
          <a:noFill/>
        </p:spPr>
        <p:txBody>
          <a:bodyPr wrap="none" rtlCol="0">
            <a:spAutoFit/>
          </a:bodyPr>
          <a:lstStyle/>
          <a:p>
            <a:pPr marL="0" lvl="1"/>
            <a:r>
              <a:rPr lang="en-US" altLang="ja-JP" sz="1200" dirty="0" smtClean="0">
                <a:latin typeface="Arial" pitchFamily="34" charset="0"/>
                <a:cs typeface="Arial" pitchFamily="34" charset="0"/>
              </a:rPr>
              <a:t>by </a:t>
            </a:r>
            <a:r>
              <a:rPr lang="en-US" altLang="ja-JP" sz="1200" dirty="0">
                <a:latin typeface="Arial" pitchFamily="34" charset="0"/>
                <a:cs typeface="Arial" pitchFamily="34" charset="0"/>
              </a:rPr>
              <a:t>K</a:t>
            </a:r>
            <a:r>
              <a:rPr lang="en-US" altLang="ja-JP" sz="1200" dirty="0" smtClean="0">
                <a:latin typeface="Arial" pitchFamily="34" charset="0"/>
                <a:cs typeface="Arial" pitchFamily="34" charset="0"/>
              </a:rPr>
              <a:t>. Kanazawa</a:t>
            </a:r>
          </a:p>
        </p:txBody>
      </p:sp>
    </p:spTree>
    <p:extLst>
      <p:ext uri="{BB962C8B-B14F-4D97-AF65-F5344CB8AC3E}">
        <p14:creationId xmlns:p14="http://schemas.microsoft.com/office/powerpoint/2010/main" val="216041678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0" presetClass="entr" presetSubtype="0" repeatCount="3000" fill="hold" grpId="0" nodeType="afterEffect">
                                  <p:stCondLst>
                                    <p:cond delay="200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図 12" descr="SKEKB_Ne_ave_14(1_4).PNG"/>
          <p:cNvPicPr>
            <a:picLocks noChangeAspect="1"/>
          </p:cNvPicPr>
          <p:nvPr/>
        </p:nvPicPr>
        <p:blipFill>
          <a:blip r:embed="rId2" cstate="print"/>
          <a:srcRect t="15873"/>
          <a:stretch>
            <a:fillRect/>
          </a:stretch>
        </p:blipFill>
        <p:spPr>
          <a:xfrm>
            <a:off x="3418800" y="3054405"/>
            <a:ext cx="5434914" cy="3085137"/>
          </a:xfrm>
          <a:prstGeom prst="rect">
            <a:avLst/>
          </a:prstGeom>
        </p:spPr>
      </p:pic>
      <p:sp>
        <p:nvSpPr>
          <p:cNvPr id="2" name="タイトル 1"/>
          <p:cNvSpPr>
            <a:spLocks noGrp="1"/>
          </p:cNvSpPr>
          <p:nvPr>
            <p:ph type="title"/>
          </p:nvPr>
        </p:nvSpPr>
        <p:spPr>
          <a:xfrm>
            <a:off x="415924" y="-230588"/>
            <a:ext cx="8229600" cy="1143000"/>
          </a:xfrm>
        </p:spPr>
        <p:txBody>
          <a:bodyPr>
            <a:normAutofit/>
          </a:bodyPr>
          <a:lstStyle/>
          <a:p>
            <a:r>
              <a:rPr lang="en-US" altLang="ja-JP" sz="3600" dirty="0" smtClean="0">
                <a:latin typeface="Marker Felt"/>
                <a:cs typeface="Marker Felt"/>
              </a:rPr>
              <a:t>Expected electron density at </a:t>
            </a:r>
            <a:r>
              <a:rPr lang="en-US" altLang="ja-JP" sz="3600" dirty="0" err="1" smtClean="0">
                <a:latin typeface="Marker Felt"/>
                <a:cs typeface="Marker Felt"/>
              </a:rPr>
              <a:t>SuperKEKB</a:t>
            </a:r>
            <a:endParaRPr kumimoji="1" lang="ja-JP" altLang="en-US" sz="3600" dirty="0">
              <a:latin typeface="Marker Felt"/>
              <a:cs typeface="Marker Felt"/>
            </a:endParaRPr>
          </a:p>
        </p:txBody>
      </p:sp>
      <p:sp>
        <p:nvSpPr>
          <p:cNvPr id="3" name="コンテンツ プレースホルダ 2"/>
          <p:cNvSpPr>
            <a:spLocks noGrp="1"/>
          </p:cNvSpPr>
          <p:nvPr>
            <p:ph idx="1"/>
          </p:nvPr>
        </p:nvSpPr>
        <p:spPr>
          <a:xfrm>
            <a:off x="235578" y="904877"/>
            <a:ext cx="8908422" cy="1952619"/>
          </a:xfrm>
        </p:spPr>
        <p:txBody>
          <a:bodyPr>
            <a:normAutofit fontScale="77500" lnSpcReduction="20000"/>
          </a:bodyPr>
          <a:lstStyle/>
          <a:p>
            <a:pPr>
              <a:spcBef>
                <a:spcPts val="0"/>
              </a:spcBef>
            </a:pPr>
            <a:r>
              <a:rPr lang="en-US" altLang="ja-JP" dirty="0" smtClean="0"/>
              <a:t>n</a:t>
            </a:r>
            <a:r>
              <a:rPr lang="en-US" altLang="ja-JP" baseline="-25000" dirty="0" smtClean="0"/>
              <a:t>e</a:t>
            </a:r>
            <a:r>
              <a:rPr lang="en-US" altLang="ja-JP" dirty="0" smtClean="0"/>
              <a:t> after applying countermeasures: estimated from experiments (</a:t>
            </a:r>
            <a:r>
              <a:rPr lang="en-US" altLang="ja-JP" dirty="0" smtClean="0">
                <a:solidFill>
                  <a:srgbClr val="FF0000"/>
                </a:solidFill>
              </a:rPr>
              <a:t>Red</a:t>
            </a:r>
            <a:r>
              <a:rPr lang="en-US" altLang="ja-JP" dirty="0" smtClean="0"/>
              <a:t>)</a:t>
            </a:r>
          </a:p>
          <a:p>
            <a:pPr>
              <a:spcBef>
                <a:spcPts val="0"/>
              </a:spcBef>
            </a:pPr>
            <a:r>
              <a:rPr lang="en-US" altLang="ja-JP" b="0" dirty="0" smtClean="0"/>
              <a:t>Compared with results of CLOUDLAND (</a:t>
            </a:r>
            <a:r>
              <a:rPr lang="en-US" altLang="ja-JP" b="0" dirty="0" smtClean="0">
                <a:solidFill>
                  <a:srgbClr val="3366FF"/>
                </a:solidFill>
              </a:rPr>
              <a:t>Blue</a:t>
            </a:r>
            <a:r>
              <a:rPr lang="en-US" altLang="ja-JP" b="0" dirty="0" smtClean="0"/>
              <a:t>)</a:t>
            </a:r>
          </a:p>
          <a:p>
            <a:pPr lvl="1">
              <a:spcBef>
                <a:spcPts val="0"/>
              </a:spcBef>
            </a:pPr>
            <a:r>
              <a:rPr lang="en-US" altLang="ja-JP" dirty="0" smtClean="0"/>
              <a:t> </a:t>
            </a:r>
            <a:r>
              <a:rPr lang="en-US" altLang="ja-JP" i="1" dirty="0" err="1" smtClean="0">
                <a:latin typeface="Symbol" pitchFamily="18" charset="2"/>
              </a:rPr>
              <a:t>d</a:t>
            </a:r>
            <a:r>
              <a:rPr lang="en-US" altLang="ja-JP" baseline="-25000" dirty="0" err="1" smtClean="0"/>
              <a:t>max</a:t>
            </a:r>
            <a:r>
              <a:rPr lang="en-US" altLang="ja-JP" dirty="0" smtClean="0"/>
              <a:t>=1.2, Solenoid field=50G</a:t>
            </a:r>
            <a:r>
              <a:rPr lang="ja-JP" altLang="en-US" dirty="0" smtClean="0"/>
              <a:t> </a:t>
            </a:r>
            <a:r>
              <a:rPr lang="en-US" altLang="ja-JP" dirty="0" smtClean="0"/>
              <a:t>(</a:t>
            </a:r>
            <a:r>
              <a:rPr lang="en-US" altLang="ja-JP" dirty="0" smtClean="0">
                <a:sym typeface="Wingdings" pitchFamily="2" charset="2"/>
              </a:rPr>
              <a:t></a:t>
            </a:r>
            <a:r>
              <a:rPr lang="en-US" altLang="ja-JP" dirty="0" smtClean="0"/>
              <a:t>n</a:t>
            </a:r>
            <a:r>
              <a:rPr lang="en-US" altLang="ja-JP" baseline="-25000" dirty="0" smtClean="0"/>
              <a:t>e</a:t>
            </a:r>
            <a:r>
              <a:rPr lang="en-US" altLang="ja-JP" dirty="0" smtClean="0"/>
              <a:t>=0), Antechamber; photoelectron yield =0.01 (1/10)</a:t>
            </a:r>
          </a:p>
          <a:p>
            <a:pPr>
              <a:spcBef>
                <a:spcPts val="0"/>
              </a:spcBef>
            </a:pPr>
            <a:r>
              <a:rPr lang="en-US" altLang="ja-JP" dirty="0" smtClean="0">
                <a:solidFill>
                  <a:srgbClr val="FF0000"/>
                </a:solidFill>
              </a:rPr>
              <a:t>n</a:t>
            </a:r>
            <a:r>
              <a:rPr lang="en-US" altLang="ja-JP" baseline="-25000" dirty="0" smtClean="0">
                <a:solidFill>
                  <a:srgbClr val="FF0000"/>
                </a:solidFill>
              </a:rPr>
              <a:t>e</a:t>
            </a:r>
            <a:r>
              <a:rPr lang="en-US" altLang="ja-JP" dirty="0" smtClean="0">
                <a:solidFill>
                  <a:srgbClr val="FF0000"/>
                </a:solidFill>
              </a:rPr>
              <a:t> of approx. 1/5 of the target value is expected.</a:t>
            </a:r>
          </a:p>
        </p:txBody>
      </p:sp>
      <p:sp>
        <p:nvSpPr>
          <p:cNvPr id="6" name="スライド番号プレースホルダ 5"/>
          <p:cNvSpPr>
            <a:spLocks noGrp="1"/>
          </p:cNvSpPr>
          <p:nvPr>
            <p:ph type="sldNum" sz="quarter" idx="12"/>
          </p:nvPr>
        </p:nvSpPr>
        <p:spPr/>
        <p:txBody>
          <a:bodyPr/>
          <a:lstStyle/>
          <a:p>
            <a:fld id="{1AB4610A-7B83-4138-AFF8-D0E9316B21DE}" type="slidenum">
              <a:rPr lang="en-US" altLang="ja-JP" smtClean="0"/>
              <a:pPr/>
              <a:t>12</a:t>
            </a:fld>
            <a:endParaRPr lang="en-US" altLang="ja-JP" dirty="0"/>
          </a:p>
        </p:txBody>
      </p:sp>
      <p:sp>
        <p:nvSpPr>
          <p:cNvPr id="20" name="テキスト ボックス 24"/>
          <p:cNvSpPr txBox="1">
            <a:spLocks noChangeArrowheads="1"/>
          </p:cNvSpPr>
          <p:nvPr/>
        </p:nvSpPr>
        <p:spPr bwMode="auto">
          <a:xfrm>
            <a:off x="4677654" y="2731026"/>
            <a:ext cx="2964415" cy="400110"/>
          </a:xfrm>
          <a:prstGeom prst="rect">
            <a:avLst/>
          </a:prstGeom>
          <a:noFill/>
          <a:ln w="9525">
            <a:noFill/>
            <a:miter lim="800000"/>
            <a:headEnd/>
            <a:tailEnd/>
          </a:ln>
        </p:spPr>
        <p:txBody>
          <a:bodyPr wrap="none">
            <a:spAutoFit/>
          </a:bodyPr>
          <a:lstStyle/>
          <a:p>
            <a:r>
              <a:rPr lang="en-US" altLang="ja-JP" sz="2000" dirty="0" smtClean="0">
                <a:solidFill>
                  <a:srgbClr val="008000"/>
                </a:solidFill>
                <a:latin typeface="Arial" pitchFamily="34" charset="0"/>
                <a:cs typeface="Arial" pitchFamily="34" charset="0"/>
              </a:rPr>
              <a:t>Target value ne: ~1x10</a:t>
            </a:r>
            <a:r>
              <a:rPr lang="en-US" altLang="ja-JP" sz="2000" baseline="30000" dirty="0" smtClean="0">
                <a:solidFill>
                  <a:srgbClr val="008000"/>
                </a:solidFill>
                <a:latin typeface="Arial" pitchFamily="34" charset="0"/>
                <a:cs typeface="Arial" pitchFamily="34" charset="0"/>
              </a:rPr>
              <a:t>11</a:t>
            </a:r>
            <a:endParaRPr lang="ja-JP" altLang="en-US" sz="2000" dirty="0">
              <a:solidFill>
                <a:srgbClr val="008000"/>
              </a:solidFill>
              <a:latin typeface="Arial" pitchFamily="34" charset="0"/>
              <a:cs typeface="Arial" pitchFamily="34" charset="0"/>
            </a:endParaRPr>
          </a:p>
        </p:txBody>
      </p:sp>
      <p:sp>
        <p:nvSpPr>
          <p:cNvPr id="24" name="正方形/長方形 23"/>
          <p:cNvSpPr/>
          <p:nvPr/>
        </p:nvSpPr>
        <p:spPr>
          <a:xfrm>
            <a:off x="6495376" y="3168658"/>
            <a:ext cx="329631" cy="2477993"/>
          </a:xfrm>
          <a:prstGeom prst="rect">
            <a:avLst/>
          </a:prstGeom>
          <a:gradFill flip="none" rotWithShape="1">
            <a:gsLst>
              <a:gs pos="0">
                <a:srgbClr val="00B0F0">
                  <a:alpha val="46000"/>
                </a:srgbClr>
              </a:gs>
              <a:gs pos="100000">
                <a:schemeClr val="bg1">
                  <a:shade val="67500"/>
                  <a:satMod val="115000"/>
                  <a:alpha val="2000"/>
                </a:schemeClr>
              </a:gs>
              <a:gs pos="100000">
                <a:schemeClr val="bg1">
                  <a:shade val="100000"/>
                  <a:satMod val="11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Arial" pitchFamily="34" charset="0"/>
              <a:cs typeface="Arial" pitchFamily="34" charset="0"/>
            </a:endParaRPr>
          </a:p>
        </p:txBody>
      </p:sp>
      <p:sp>
        <p:nvSpPr>
          <p:cNvPr id="25" name="正方形/長方形 24"/>
          <p:cNvSpPr/>
          <p:nvPr/>
        </p:nvSpPr>
        <p:spPr>
          <a:xfrm flipH="1">
            <a:off x="6181341" y="3168658"/>
            <a:ext cx="316714" cy="2477993"/>
          </a:xfrm>
          <a:prstGeom prst="rect">
            <a:avLst/>
          </a:prstGeom>
          <a:gradFill flip="none" rotWithShape="1">
            <a:gsLst>
              <a:gs pos="0">
                <a:srgbClr val="00B0F0">
                  <a:alpha val="50000"/>
                </a:srgbClr>
              </a:gs>
              <a:gs pos="100000">
                <a:schemeClr val="bg1">
                  <a:shade val="67500"/>
                  <a:satMod val="115000"/>
                  <a:alpha val="2000"/>
                </a:schemeClr>
              </a:gs>
              <a:gs pos="100000">
                <a:schemeClr val="bg1">
                  <a:shade val="100000"/>
                  <a:satMod val="11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Arial" pitchFamily="34" charset="0"/>
              <a:cs typeface="Arial" pitchFamily="34" charset="0"/>
            </a:endParaRPr>
          </a:p>
        </p:txBody>
      </p:sp>
      <p:graphicFrame>
        <p:nvGraphicFramePr>
          <p:cNvPr id="19" name="表 18"/>
          <p:cNvGraphicFramePr>
            <a:graphicFrameLocks noGrp="1"/>
          </p:cNvGraphicFramePr>
          <p:nvPr/>
        </p:nvGraphicFramePr>
        <p:xfrm>
          <a:off x="537328" y="2783841"/>
          <a:ext cx="3874416" cy="2885454"/>
        </p:xfrm>
        <a:graphic>
          <a:graphicData uri="http://schemas.openxmlformats.org/drawingml/2006/table">
            <a:tbl>
              <a:tblPr firstRow="1" bandRow="1">
                <a:tableStyleId>{5C22544A-7EE6-4342-B048-85BDC9FD1C3A}</a:tableStyleId>
              </a:tblPr>
              <a:tblGrid>
                <a:gridCol w="2917072"/>
                <a:gridCol w="957344"/>
              </a:tblGrid>
              <a:tr h="336426">
                <a:tc>
                  <a:txBody>
                    <a:bodyPr/>
                    <a:lstStyle/>
                    <a:p>
                      <a:r>
                        <a:rPr kumimoji="1" lang="en-US" altLang="ja-JP" sz="1600" dirty="0" smtClean="0">
                          <a:solidFill>
                            <a:schemeClr val="tx1"/>
                          </a:solidFill>
                          <a:latin typeface="Arial" pitchFamily="34" charset="0"/>
                          <a:cs typeface="Arial" pitchFamily="34" charset="0"/>
                        </a:rPr>
                        <a:t>Condition</a:t>
                      </a:r>
                      <a:endParaRPr kumimoji="1" lang="ja-JP" altLang="en-US" sz="1600" dirty="0">
                        <a:solidFill>
                          <a:schemeClr val="tx1"/>
                        </a:solidFill>
                        <a:latin typeface="Arial" pitchFamily="34" charset="0"/>
                        <a:cs typeface="Arial" pitchFamily="34" charset="0"/>
                      </a:endParaRPr>
                    </a:p>
                  </a:txBody>
                  <a:tcPr/>
                </a:tc>
                <a:tc>
                  <a:txBody>
                    <a:bodyPr/>
                    <a:lstStyle/>
                    <a:p>
                      <a:r>
                        <a:rPr kumimoji="1" lang="en-US" altLang="ja-JP" sz="1600" dirty="0" smtClean="0">
                          <a:solidFill>
                            <a:schemeClr val="tx1"/>
                          </a:solidFill>
                          <a:latin typeface="Arial" pitchFamily="34" charset="0"/>
                          <a:cs typeface="Arial" pitchFamily="34" charset="0"/>
                        </a:rPr>
                        <a:t>ne</a:t>
                      </a:r>
                      <a:r>
                        <a:rPr kumimoji="1" lang="en-US" altLang="ja-JP" sz="1600" baseline="0" dirty="0" smtClean="0">
                          <a:solidFill>
                            <a:schemeClr val="tx1"/>
                          </a:solidFill>
                          <a:latin typeface="Arial" pitchFamily="34" charset="0"/>
                          <a:cs typeface="Arial" pitchFamily="34" charset="0"/>
                        </a:rPr>
                        <a:t> </a:t>
                      </a:r>
                      <a:r>
                        <a:rPr kumimoji="1" lang="en-US" altLang="ja-JP" sz="1600" dirty="0" smtClean="0">
                          <a:solidFill>
                            <a:schemeClr val="tx1"/>
                          </a:solidFill>
                          <a:latin typeface="Arial" pitchFamily="34" charset="0"/>
                          <a:cs typeface="Arial" pitchFamily="34" charset="0"/>
                        </a:rPr>
                        <a:t>[m</a:t>
                      </a:r>
                      <a:r>
                        <a:rPr kumimoji="1" lang="en-US" altLang="ja-JP" sz="1600" baseline="30000" dirty="0" smtClean="0">
                          <a:solidFill>
                            <a:schemeClr val="tx1"/>
                          </a:solidFill>
                          <a:latin typeface="Arial" pitchFamily="34" charset="0"/>
                          <a:cs typeface="Arial" pitchFamily="34" charset="0"/>
                        </a:rPr>
                        <a:t>-3</a:t>
                      </a:r>
                      <a:r>
                        <a:rPr kumimoji="1" lang="en-US" altLang="ja-JP" sz="1600" dirty="0" smtClean="0">
                          <a:solidFill>
                            <a:schemeClr val="tx1"/>
                          </a:solidFill>
                          <a:latin typeface="Arial" pitchFamily="34" charset="0"/>
                          <a:cs typeface="Arial" pitchFamily="34" charset="0"/>
                        </a:rPr>
                        <a:t>]</a:t>
                      </a:r>
                      <a:endParaRPr kumimoji="1" lang="ja-JP" altLang="en-US" sz="1600" dirty="0">
                        <a:solidFill>
                          <a:schemeClr val="tx1"/>
                        </a:solidFill>
                        <a:latin typeface="Arial" pitchFamily="34" charset="0"/>
                        <a:cs typeface="Arial" pitchFamily="34" charset="0"/>
                      </a:endParaRPr>
                    </a:p>
                  </a:txBody>
                  <a:tcPr/>
                </a:tc>
              </a:tr>
              <a:tr h="490194">
                <a:tc>
                  <a:txBody>
                    <a:bodyPr/>
                    <a:lstStyle/>
                    <a:p>
                      <a:r>
                        <a:rPr kumimoji="1" lang="en-US" altLang="ja-JP" sz="1600" dirty="0" smtClean="0">
                          <a:solidFill>
                            <a:schemeClr val="tx1"/>
                          </a:solidFill>
                          <a:latin typeface="Arial" pitchFamily="34" charset="0"/>
                          <a:cs typeface="Arial" pitchFamily="34" charset="0"/>
                        </a:rPr>
                        <a:t>Circular Cu</a:t>
                      </a:r>
                      <a:r>
                        <a:rPr kumimoji="1" lang="en-US" altLang="ja-JP" sz="1600" baseline="0" dirty="0" smtClean="0">
                          <a:solidFill>
                            <a:schemeClr val="tx1"/>
                          </a:solidFill>
                          <a:latin typeface="Arial" pitchFamily="34" charset="0"/>
                          <a:cs typeface="Arial" pitchFamily="34" charset="0"/>
                        </a:rPr>
                        <a:t> chamber</a:t>
                      </a:r>
                    </a:p>
                    <a:p>
                      <a:r>
                        <a:rPr kumimoji="1" lang="en-US" altLang="ja-JP" sz="1600" baseline="0" dirty="0" smtClean="0">
                          <a:solidFill>
                            <a:schemeClr val="tx1"/>
                          </a:solidFill>
                          <a:latin typeface="Arial" pitchFamily="34" charset="0"/>
                          <a:cs typeface="Arial" pitchFamily="34" charset="0"/>
                        </a:rPr>
                        <a:t>[KEKB beam pipe]</a:t>
                      </a:r>
                      <a:endParaRPr kumimoji="1" lang="ja-JP" altLang="en-US" sz="1600" dirty="0">
                        <a:solidFill>
                          <a:schemeClr val="tx1"/>
                        </a:solidFill>
                        <a:latin typeface="Arial" pitchFamily="34" charset="0"/>
                        <a:cs typeface="Arial" pitchFamily="34" charset="0"/>
                      </a:endParaRPr>
                    </a:p>
                  </a:txBody>
                  <a:tcPr/>
                </a:tc>
                <a:tc>
                  <a:txBody>
                    <a:bodyPr/>
                    <a:lstStyle/>
                    <a:p>
                      <a:r>
                        <a:rPr kumimoji="1" lang="en-US" altLang="ja-JP" sz="1600" dirty="0" smtClean="0">
                          <a:solidFill>
                            <a:srgbClr val="FF0000"/>
                          </a:solidFill>
                          <a:latin typeface="Arial" pitchFamily="34" charset="0"/>
                          <a:cs typeface="Arial" pitchFamily="34" charset="0"/>
                        </a:rPr>
                        <a:t>5.2E12</a:t>
                      </a:r>
                      <a:endParaRPr kumimoji="1" lang="ja-JP" altLang="en-US" sz="1600" dirty="0">
                        <a:solidFill>
                          <a:srgbClr val="FF0000"/>
                        </a:solidFill>
                        <a:latin typeface="Arial" pitchFamily="34" charset="0"/>
                        <a:cs typeface="Arial" pitchFamily="34" charset="0"/>
                      </a:endParaRPr>
                    </a:p>
                  </a:txBody>
                  <a:tcPr/>
                </a:tc>
              </a:tr>
              <a:tr h="44790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600" dirty="0" smtClean="0">
                          <a:solidFill>
                            <a:schemeClr val="tx1"/>
                          </a:solidFill>
                          <a:latin typeface="Arial" pitchFamily="34" charset="0"/>
                          <a:cs typeface="Arial" pitchFamily="34" charset="0"/>
                        </a:rPr>
                        <a:t>+Solenoid</a:t>
                      </a:r>
                      <a:r>
                        <a:rPr kumimoji="1" lang="en-US" altLang="ja-JP" sz="1600" baseline="0" dirty="0" smtClean="0">
                          <a:solidFill>
                            <a:schemeClr val="tx1"/>
                          </a:solidFill>
                          <a:latin typeface="Arial" pitchFamily="34" charset="0"/>
                          <a:cs typeface="Arial" pitchFamily="34" charset="0"/>
                        </a:rPr>
                        <a:t> at  Drift (1/50)</a:t>
                      </a:r>
                      <a:r>
                        <a:rPr kumimoji="1" lang="en-US" altLang="ja-JP" sz="1600" dirty="0" smtClean="0">
                          <a:solidFill>
                            <a:schemeClr val="tx1"/>
                          </a:solidFill>
                          <a:latin typeface="Arial" pitchFamily="34" charset="0"/>
                          <a:cs typeface="Arial" pitchFamily="34" charset="0"/>
                        </a:rPr>
                        <a:t> </a:t>
                      </a:r>
                      <a:endParaRPr kumimoji="1" lang="ja-JP" altLang="en-US" sz="1600" dirty="0" smtClean="0">
                        <a:solidFill>
                          <a:schemeClr val="tx1"/>
                        </a:solidFill>
                        <a:latin typeface="Arial" pitchFamily="34" charset="0"/>
                        <a:cs typeface="Arial" pitchFamily="34" charset="0"/>
                      </a:endParaRPr>
                    </a:p>
                  </a:txBody>
                  <a:tcPr/>
                </a:tc>
                <a:tc>
                  <a:txBody>
                    <a:bodyPr/>
                    <a:lstStyle/>
                    <a:p>
                      <a:r>
                        <a:rPr kumimoji="1" lang="en-US" altLang="ja-JP" sz="1600" dirty="0" smtClean="0">
                          <a:solidFill>
                            <a:schemeClr val="tx1"/>
                          </a:solidFill>
                          <a:latin typeface="Arial" pitchFamily="34" charset="0"/>
                          <a:cs typeface="Arial" pitchFamily="34" charset="0"/>
                        </a:rPr>
                        <a:t>4.7E11</a:t>
                      </a:r>
                      <a:endParaRPr kumimoji="1" lang="ja-JP" altLang="en-US" sz="1600" dirty="0">
                        <a:solidFill>
                          <a:schemeClr val="tx1"/>
                        </a:solidFill>
                        <a:latin typeface="Arial" pitchFamily="34" charset="0"/>
                        <a:cs typeface="Arial" pitchFamily="34" charset="0"/>
                      </a:endParaRPr>
                    </a:p>
                  </a:txBody>
                  <a:tcPr/>
                </a:tc>
              </a:tr>
              <a:tr h="44790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600" dirty="0" smtClean="0">
                          <a:solidFill>
                            <a:schemeClr val="tx1"/>
                          </a:solidFill>
                          <a:latin typeface="Arial" pitchFamily="34" charset="0"/>
                          <a:cs typeface="Arial" pitchFamily="34" charset="0"/>
                        </a:rPr>
                        <a:t>+Antechamber (1/5)+</a:t>
                      </a:r>
                      <a:r>
                        <a:rPr kumimoji="1" lang="en-US" altLang="ja-JP" sz="1600" dirty="0" err="1" smtClean="0">
                          <a:solidFill>
                            <a:schemeClr val="tx1"/>
                          </a:solidFill>
                          <a:latin typeface="Arial" pitchFamily="34" charset="0"/>
                          <a:cs typeface="Arial" pitchFamily="34" charset="0"/>
                        </a:rPr>
                        <a:t>TiN</a:t>
                      </a:r>
                      <a:r>
                        <a:rPr kumimoji="1" lang="en-US" altLang="ja-JP" sz="1600" dirty="0" smtClean="0">
                          <a:solidFill>
                            <a:schemeClr val="tx1"/>
                          </a:solidFill>
                          <a:latin typeface="Arial" pitchFamily="34" charset="0"/>
                          <a:cs typeface="Arial" pitchFamily="34" charset="0"/>
                        </a:rPr>
                        <a:t> (3/5)</a:t>
                      </a:r>
                      <a:endParaRPr kumimoji="1" lang="ja-JP" altLang="en-US" sz="1600" dirty="0" smtClean="0">
                        <a:solidFill>
                          <a:schemeClr val="tx1"/>
                        </a:solidFill>
                        <a:latin typeface="Arial" pitchFamily="34" charset="0"/>
                        <a:cs typeface="Arial"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1600" dirty="0" smtClean="0">
                        <a:solidFill>
                          <a:schemeClr val="tx1"/>
                        </a:solidFill>
                        <a:latin typeface="Arial" pitchFamily="34" charset="0"/>
                        <a:cs typeface="Arial" pitchFamily="34" charset="0"/>
                      </a:endParaRPr>
                    </a:p>
                  </a:txBody>
                  <a:tcPr/>
                </a:tc>
                <a:tc>
                  <a:txBody>
                    <a:bodyPr/>
                    <a:lstStyle/>
                    <a:p>
                      <a:r>
                        <a:rPr kumimoji="1" lang="en-US" altLang="ja-JP" sz="1600" dirty="0" smtClean="0">
                          <a:solidFill>
                            <a:schemeClr val="tx1"/>
                          </a:solidFill>
                          <a:latin typeface="Arial" pitchFamily="34" charset="0"/>
                          <a:cs typeface="Arial" pitchFamily="34" charset="0"/>
                        </a:rPr>
                        <a:t>5.7e10</a:t>
                      </a:r>
                      <a:endParaRPr kumimoji="1" lang="ja-JP" altLang="en-US" sz="1600" dirty="0">
                        <a:solidFill>
                          <a:schemeClr val="tx1"/>
                        </a:solidFill>
                        <a:latin typeface="Arial" pitchFamily="34" charset="0"/>
                        <a:cs typeface="Arial" pitchFamily="34" charset="0"/>
                      </a:endParaRPr>
                    </a:p>
                  </a:txBody>
                  <a:tcPr/>
                </a:tc>
              </a:tr>
              <a:tr h="44790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600" dirty="0" smtClean="0">
                          <a:solidFill>
                            <a:schemeClr val="tx1"/>
                          </a:solidFill>
                          <a:latin typeface="Arial" pitchFamily="34" charset="0"/>
                          <a:cs typeface="Arial" pitchFamily="34" charset="0"/>
                        </a:rPr>
                        <a:t>+Electrode in Wiggler (1/100) </a:t>
                      </a:r>
                      <a:endParaRPr kumimoji="1" lang="ja-JP" altLang="en-US" sz="1600" dirty="0" smtClean="0">
                        <a:solidFill>
                          <a:schemeClr val="tx1"/>
                        </a:solidFill>
                        <a:latin typeface="Arial" pitchFamily="34" charset="0"/>
                        <a:cs typeface="Arial" pitchFamily="34" charset="0"/>
                      </a:endParaRPr>
                    </a:p>
                  </a:txBody>
                  <a:tcPr/>
                </a:tc>
                <a:tc>
                  <a:txBody>
                    <a:bodyPr/>
                    <a:lstStyle/>
                    <a:p>
                      <a:r>
                        <a:rPr kumimoji="1" lang="en-US" altLang="ja-JP" sz="1600" dirty="0" smtClean="0">
                          <a:solidFill>
                            <a:schemeClr val="tx1"/>
                          </a:solidFill>
                          <a:latin typeface="Arial" pitchFamily="34" charset="0"/>
                          <a:cs typeface="Arial" pitchFamily="34" charset="0"/>
                        </a:rPr>
                        <a:t>3.5e10</a:t>
                      </a:r>
                      <a:endParaRPr kumimoji="1" lang="ja-JP" altLang="en-US" sz="1600" dirty="0">
                        <a:solidFill>
                          <a:schemeClr val="tx1"/>
                        </a:solidFill>
                        <a:latin typeface="Arial" pitchFamily="34" charset="0"/>
                        <a:cs typeface="Arial" pitchFamily="34" charset="0"/>
                      </a:endParaRPr>
                    </a:p>
                  </a:txBody>
                  <a:tcPr/>
                </a:tc>
              </a:tr>
              <a:tr h="49498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600" dirty="0" smtClean="0">
                          <a:solidFill>
                            <a:schemeClr val="tx1"/>
                          </a:solidFill>
                          <a:latin typeface="Arial" pitchFamily="34" charset="0"/>
                          <a:cs typeface="Arial" pitchFamily="34" charset="0"/>
                        </a:rPr>
                        <a:t>+Groove in Bend</a:t>
                      </a:r>
                      <a:r>
                        <a:rPr kumimoji="1" lang="en-US" altLang="ja-JP" sz="1600" baseline="0" dirty="0" smtClean="0">
                          <a:solidFill>
                            <a:schemeClr val="tx1"/>
                          </a:solidFill>
                          <a:latin typeface="Arial" pitchFamily="34" charset="0"/>
                          <a:cs typeface="Arial" pitchFamily="34" charset="0"/>
                        </a:rPr>
                        <a:t> </a:t>
                      </a:r>
                      <a:r>
                        <a:rPr kumimoji="1" lang="en-US" altLang="ja-JP" sz="1600" dirty="0" smtClean="0">
                          <a:solidFill>
                            <a:schemeClr val="tx1"/>
                          </a:solidFill>
                          <a:latin typeface="Arial" pitchFamily="34" charset="0"/>
                          <a:cs typeface="Arial" pitchFamily="34" charset="0"/>
                        </a:rPr>
                        <a:t>(1/4) </a:t>
                      </a:r>
                      <a:endParaRPr kumimoji="1" lang="ja-JP" altLang="en-US" sz="1600" dirty="0" smtClean="0">
                        <a:solidFill>
                          <a:schemeClr val="tx1"/>
                        </a:solidFill>
                        <a:latin typeface="Arial" pitchFamily="34" charset="0"/>
                        <a:cs typeface="Arial" pitchFamily="34" charset="0"/>
                      </a:endParaRPr>
                    </a:p>
                  </a:txBody>
                  <a:tcPr/>
                </a:tc>
                <a:tc>
                  <a:txBody>
                    <a:bodyPr/>
                    <a:lstStyle/>
                    <a:p>
                      <a:r>
                        <a:rPr kumimoji="1" lang="en-US" altLang="ja-JP" sz="1600" dirty="0" smtClean="0">
                          <a:solidFill>
                            <a:srgbClr val="FF0000"/>
                          </a:solidFill>
                          <a:latin typeface="Arial" pitchFamily="34" charset="0"/>
                          <a:cs typeface="Arial" pitchFamily="34" charset="0"/>
                        </a:rPr>
                        <a:t>2.0E10</a:t>
                      </a:r>
                    </a:p>
                  </a:txBody>
                  <a:tcPr/>
                </a:tc>
              </a:tr>
            </a:tbl>
          </a:graphicData>
        </a:graphic>
      </p:graphicFrame>
      <p:sp>
        <p:nvSpPr>
          <p:cNvPr id="14" name="テキスト ボックス 24"/>
          <p:cNvSpPr txBox="1">
            <a:spLocks noChangeArrowheads="1"/>
          </p:cNvSpPr>
          <p:nvPr/>
        </p:nvSpPr>
        <p:spPr bwMode="auto">
          <a:xfrm>
            <a:off x="7404705" y="3712090"/>
            <a:ext cx="1434495" cy="338554"/>
          </a:xfrm>
          <a:prstGeom prst="rect">
            <a:avLst/>
          </a:prstGeom>
          <a:noFill/>
          <a:ln w="9525">
            <a:noFill/>
            <a:miter lim="800000"/>
            <a:headEnd/>
            <a:tailEnd/>
          </a:ln>
        </p:spPr>
        <p:txBody>
          <a:bodyPr wrap="none">
            <a:spAutoFit/>
          </a:bodyPr>
          <a:lstStyle/>
          <a:p>
            <a:r>
              <a:rPr lang="en-US" altLang="ja-JP" sz="1600" dirty="0" smtClean="0">
                <a:solidFill>
                  <a:srgbClr val="008000"/>
                </a:solidFill>
                <a:latin typeface="Arial" pitchFamily="34" charset="0"/>
                <a:cs typeface="Arial" pitchFamily="34" charset="0"/>
              </a:rPr>
              <a:t>KEKB~3x10</a:t>
            </a:r>
            <a:r>
              <a:rPr lang="en-US" altLang="ja-JP" sz="1600" baseline="30000" dirty="0" smtClean="0">
                <a:solidFill>
                  <a:srgbClr val="008000"/>
                </a:solidFill>
                <a:latin typeface="Arial" pitchFamily="34" charset="0"/>
                <a:cs typeface="Arial" pitchFamily="34" charset="0"/>
              </a:rPr>
              <a:t>11</a:t>
            </a:r>
            <a:endParaRPr lang="ja-JP" altLang="en-US" sz="1600" dirty="0">
              <a:solidFill>
                <a:srgbClr val="008000"/>
              </a:solidFill>
              <a:latin typeface="Arial" pitchFamily="34" charset="0"/>
              <a:cs typeface="Arial" pitchFamily="34" charset="0"/>
            </a:endParaRPr>
          </a:p>
        </p:txBody>
      </p:sp>
      <p:sp>
        <p:nvSpPr>
          <p:cNvPr id="7" name="テキスト ボックス 6"/>
          <p:cNvSpPr txBox="1"/>
          <p:nvPr/>
        </p:nvSpPr>
        <p:spPr>
          <a:xfrm>
            <a:off x="537328" y="6123944"/>
            <a:ext cx="8149962" cy="369332"/>
          </a:xfrm>
          <a:prstGeom prst="rect">
            <a:avLst/>
          </a:prstGeom>
          <a:noFill/>
        </p:spPr>
        <p:txBody>
          <a:bodyPr wrap="none" rtlCol="0">
            <a:spAutoFit/>
          </a:bodyPr>
          <a:lstStyle/>
          <a:p>
            <a:r>
              <a:rPr kumimoji="1" lang="en-US" altLang="ja-JP" dirty="0" smtClean="0">
                <a:solidFill>
                  <a:srgbClr val="FF0000"/>
                </a:solidFill>
              </a:rPr>
              <a:t>If the latest simulation result on the threshold is true, there is a margin of a factor 25!</a:t>
            </a:r>
            <a:endParaRPr kumimoji="1" lang="ja-JP" altLang="en-US" dirty="0">
              <a:solidFill>
                <a:srgbClr val="FF0000"/>
              </a:solidFill>
            </a:endParaRPr>
          </a:p>
        </p:txBody>
      </p:sp>
      <p:sp>
        <p:nvSpPr>
          <p:cNvPr id="8" name="正方形/長方形 7"/>
          <p:cNvSpPr/>
          <p:nvPr/>
        </p:nvSpPr>
        <p:spPr>
          <a:xfrm>
            <a:off x="235578" y="6381947"/>
            <a:ext cx="1268609" cy="369332"/>
          </a:xfrm>
          <a:prstGeom prst="rect">
            <a:avLst/>
          </a:prstGeom>
        </p:spPr>
        <p:txBody>
          <a:bodyPr wrap="none">
            <a:spAutoFit/>
          </a:bodyPr>
          <a:lstStyle/>
          <a:p>
            <a:r>
              <a:rPr lang="en-US" altLang="ja-JP" dirty="0"/>
              <a:t>Y. </a:t>
            </a:r>
            <a:r>
              <a:rPr lang="en-US" altLang="ja-JP" dirty="0" err="1"/>
              <a:t>Suetsugu</a:t>
            </a:r>
            <a:endParaRPr lang="ja-JP" altLang="en-US" dirty="0"/>
          </a:p>
        </p:txBody>
      </p:sp>
    </p:spTree>
    <p:extLst>
      <p:ext uri="{BB962C8B-B14F-4D97-AF65-F5344CB8AC3E}">
        <p14:creationId xmlns:p14="http://schemas.microsoft.com/office/powerpoint/2010/main" val="2577103539"/>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314" name="Picture 2" descr="ave49"/>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a:xfrm>
            <a:off x="0" y="457200"/>
            <a:ext cx="9144000" cy="6400800"/>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
        <p:nvSpPr>
          <p:cNvPr id="141316" name="Text Box 4"/>
          <p:cNvSpPr txBox="1">
            <a:spLocks noChangeArrowheads="1"/>
          </p:cNvSpPr>
          <p:nvPr/>
        </p:nvSpPr>
        <p:spPr bwMode="auto">
          <a:xfrm>
            <a:off x="1524000" y="4572000"/>
            <a:ext cx="5110163"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ja-JP" sz="2000">
                <a:solidFill>
                  <a:schemeClr val="accent2"/>
                </a:solidFill>
                <a:latin typeface="Arial" charset="0"/>
                <a:ea typeface="ＭＳ Ｐゴシック" charset="0"/>
                <a:cs typeface="ＭＳ Ｐゴシック" charset="0"/>
              </a:rPr>
              <a:t>Bunch-by-bunch Luminosity by ZDLM</a:t>
            </a:r>
          </a:p>
          <a:p>
            <a:r>
              <a:rPr lang="en-US" altLang="ja-JP" sz="2000">
                <a:solidFill>
                  <a:schemeClr val="accent2"/>
                </a:solidFill>
                <a:latin typeface="Arial" charset="0"/>
                <a:ea typeface="ＭＳ Ｐゴシック" charset="0"/>
                <a:cs typeface="ＭＳ Ｐゴシック" charset="0"/>
              </a:rPr>
              <a:t>Average of all bunches in the equivalent </a:t>
            </a:r>
          </a:p>
          <a:p>
            <a:r>
              <a:rPr lang="en-US" altLang="ja-JP" sz="2000">
                <a:solidFill>
                  <a:schemeClr val="accent2"/>
                </a:solidFill>
                <a:latin typeface="Arial" charset="0"/>
                <a:ea typeface="ＭＳ Ｐゴシック" charset="0"/>
                <a:cs typeface="ＭＳ Ｐゴシック" charset="0"/>
              </a:rPr>
              <a:t>buckets in the train. </a:t>
            </a:r>
          </a:p>
        </p:txBody>
      </p:sp>
      <p:sp>
        <p:nvSpPr>
          <p:cNvPr id="141317" name="Text Box 5"/>
          <p:cNvSpPr txBox="1">
            <a:spLocks noChangeArrowheads="1"/>
          </p:cNvSpPr>
          <p:nvPr/>
        </p:nvSpPr>
        <p:spPr bwMode="auto">
          <a:xfrm>
            <a:off x="7467600" y="5334000"/>
            <a:ext cx="1327150" cy="366713"/>
          </a:xfrm>
          <a:prstGeom prst="rect">
            <a:avLst/>
          </a:prstGeom>
          <a:solidFill>
            <a:schemeClr val="bg1"/>
          </a:solidFill>
          <a:ln>
            <a:noFill/>
          </a:ln>
          <a:effectLst/>
          <a:extLs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ja-JP" sz="1800">
                <a:latin typeface="Times" charset="0"/>
              </a:rPr>
              <a:t>J. Flanagan</a:t>
            </a:r>
          </a:p>
        </p:txBody>
      </p:sp>
      <p:sp>
        <p:nvSpPr>
          <p:cNvPr id="141318" name="Line 6"/>
          <p:cNvSpPr>
            <a:spLocks noChangeShapeType="1"/>
          </p:cNvSpPr>
          <p:nvPr/>
        </p:nvSpPr>
        <p:spPr bwMode="auto">
          <a:xfrm>
            <a:off x="1203325" y="1452563"/>
            <a:ext cx="76200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ja-JP" altLang="en-US"/>
          </a:p>
        </p:txBody>
      </p:sp>
      <p:sp>
        <p:nvSpPr>
          <p:cNvPr id="141319" name="Line 7"/>
          <p:cNvSpPr>
            <a:spLocks noChangeShapeType="1"/>
          </p:cNvSpPr>
          <p:nvPr/>
        </p:nvSpPr>
        <p:spPr bwMode="auto">
          <a:xfrm>
            <a:off x="1203325" y="1204913"/>
            <a:ext cx="7620000" cy="0"/>
          </a:xfrm>
          <a:prstGeom prst="line">
            <a:avLst/>
          </a:prstGeom>
          <a:noFill/>
          <a:ln w="952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ja-JP" altLang="en-US"/>
          </a:p>
        </p:txBody>
      </p:sp>
      <p:sp>
        <p:nvSpPr>
          <p:cNvPr id="141320" name="Line 8"/>
          <p:cNvSpPr>
            <a:spLocks noChangeShapeType="1"/>
          </p:cNvSpPr>
          <p:nvPr/>
        </p:nvSpPr>
        <p:spPr bwMode="auto">
          <a:xfrm>
            <a:off x="788988" y="1165225"/>
            <a:ext cx="0" cy="277813"/>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ja-JP" altLang="en-US"/>
          </a:p>
        </p:txBody>
      </p:sp>
      <p:sp>
        <p:nvSpPr>
          <p:cNvPr id="141321" name="Text Box 9"/>
          <p:cNvSpPr txBox="1">
            <a:spLocks noChangeArrowheads="1"/>
          </p:cNvSpPr>
          <p:nvPr/>
        </p:nvSpPr>
        <p:spPr bwMode="auto">
          <a:xfrm>
            <a:off x="23813" y="1103313"/>
            <a:ext cx="7556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ja-JP" sz="2400" b="0">
                <a:latin typeface="Times" charset="0"/>
              </a:rPr>
              <a:t>~5%</a:t>
            </a:r>
          </a:p>
        </p:txBody>
      </p:sp>
      <p:sp>
        <p:nvSpPr>
          <p:cNvPr id="141322" name="Text Box 10"/>
          <p:cNvSpPr txBox="1">
            <a:spLocks noChangeArrowheads="1"/>
          </p:cNvSpPr>
          <p:nvPr/>
        </p:nvSpPr>
        <p:spPr bwMode="auto">
          <a:xfrm>
            <a:off x="1524000" y="2286000"/>
            <a:ext cx="5110163" cy="396875"/>
          </a:xfrm>
          <a:prstGeom prst="rect">
            <a:avLst/>
          </a:prstGeom>
          <a:solidFill>
            <a:srgbClr val="FF8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ja-JP" sz="2000" b="0">
                <a:latin typeface="Times" charset="0"/>
              </a:rPr>
              <a:t>Difference in averaged specific luminosity: ~5%</a:t>
            </a:r>
          </a:p>
        </p:txBody>
      </p:sp>
      <p:sp>
        <p:nvSpPr>
          <p:cNvPr id="141323" name="Rectangle 11"/>
          <p:cNvSpPr>
            <a:spLocks noChangeArrowheads="1"/>
          </p:cNvSpPr>
          <p:nvPr/>
        </p:nvSpPr>
        <p:spPr bwMode="auto">
          <a:xfrm>
            <a:off x="0" y="304800"/>
            <a:ext cx="9144000" cy="2286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ja-JP" altLang="en-US"/>
          </a:p>
        </p:txBody>
      </p:sp>
      <p:sp>
        <p:nvSpPr>
          <p:cNvPr id="141315" name="Text Box 3"/>
          <p:cNvSpPr txBox="1">
            <a:spLocks noChangeArrowheads="1"/>
          </p:cNvSpPr>
          <p:nvPr/>
        </p:nvSpPr>
        <p:spPr bwMode="auto">
          <a:xfrm>
            <a:off x="1066800" y="0"/>
            <a:ext cx="7514916"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ja-JP" sz="3600" b="0" dirty="0">
                <a:solidFill>
                  <a:srgbClr val="660066"/>
                </a:solidFill>
                <a:latin typeface="Marker Felt"/>
                <a:ea typeface="ＭＳ Ｐゴシック" charset="0"/>
                <a:cs typeface="Marker Felt"/>
              </a:rPr>
              <a:t>Bunch-by-bunch specific luminosity</a:t>
            </a:r>
          </a:p>
        </p:txBody>
      </p:sp>
      <p:sp>
        <p:nvSpPr>
          <p:cNvPr id="141324" name="Text Box 12"/>
          <p:cNvSpPr txBox="1">
            <a:spLocks noChangeArrowheads="1"/>
          </p:cNvSpPr>
          <p:nvPr/>
        </p:nvSpPr>
        <p:spPr bwMode="auto">
          <a:xfrm>
            <a:off x="1600200" y="3114675"/>
            <a:ext cx="6827838" cy="1076325"/>
          </a:xfrm>
          <a:prstGeom prst="rect">
            <a:avLst/>
          </a:prstGeom>
          <a:solidFill>
            <a:schemeClr val="bg1"/>
          </a:solidFill>
          <a:ln w="9525">
            <a:solidFill>
              <a:srgbClr val="FF0000"/>
            </a:solidFill>
            <a:miter lim="800000"/>
            <a:headEnd/>
            <a:tailEnd/>
          </a:ln>
        </p:spPr>
        <p:txBody>
          <a:bodyPr wrap="none">
            <a:spAutoFit/>
          </a:bodyPr>
          <a:lstStyle/>
          <a:p>
            <a:r>
              <a:rPr lang="en-US" altLang="ja-JP" sz="3200" b="0">
                <a:solidFill>
                  <a:srgbClr val="FF0000"/>
                </a:solidFill>
                <a:latin typeface="Futura" charset="0"/>
                <a:ea typeface="ＭＳ Ｐゴシック" charset="0"/>
                <a:cs typeface="ＭＳ Ｐゴシック" charset="0"/>
              </a:rPr>
              <a:t>Electron clouds still restrict the KEKB</a:t>
            </a:r>
          </a:p>
          <a:p>
            <a:r>
              <a:rPr lang="en-US" altLang="ja-JP" sz="3200" b="0">
                <a:solidFill>
                  <a:srgbClr val="FF0000"/>
                </a:solidFill>
                <a:latin typeface="Futura" charset="0"/>
                <a:ea typeface="ＭＳ Ｐゴシック" charset="0"/>
                <a:cs typeface="ＭＳ Ｐゴシック" charset="0"/>
              </a:rPr>
              <a:t>performance severely!</a:t>
            </a:r>
            <a:endParaRPr lang="en-US" altLang="ja-JP" sz="3200" b="0">
              <a:latin typeface="Arial" charset="0"/>
              <a:ea typeface="ＭＳ Ｐゴシック" charset="0"/>
              <a:cs typeface="ＭＳ Ｐゴシック" charset="0"/>
            </a:endParaRPr>
          </a:p>
        </p:txBody>
      </p:sp>
    </p:spTree>
    <p:extLst>
      <p:ext uri="{BB962C8B-B14F-4D97-AF65-F5344CB8AC3E}">
        <p14:creationId xmlns:p14="http://schemas.microsoft.com/office/powerpoint/2010/main" val="192085002"/>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a:normAutofit fontScale="90000"/>
          </a:bodyPr>
          <a:lstStyle/>
          <a:p>
            <a:r>
              <a:rPr lang="en-US" altLang="ja-JP" dirty="0" smtClean="0"/>
              <a:t>E</a:t>
            </a:r>
            <a:r>
              <a:rPr kumimoji="1" lang="en-US" altLang="ja-JP" dirty="0" smtClean="0"/>
              <a:t>xperiences on electron clouds at KEKB</a:t>
            </a:r>
            <a:endParaRPr kumimoji="1" lang="ja-JP" altLang="en-US" dirty="0"/>
          </a:p>
        </p:txBody>
      </p:sp>
      <p:sp>
        <p:nvSpPr>
          <p:cNvPr id="4" name="コンテンツ プレースホルダー 3"/>
          <p:cNvSpPr>
            <a:spLocks noGrp="1"/>
          </p:cNvSpPr>
          <p:nvPr>
            <p:ph idx="1"/>
          </p:nvPr>
        </p:nvSpPr>
        <p:spPr/>
        <p:txBody>
          <a:bodyPr/>
          <a:lstStyle/>
          <a:p>
            <a:r>
              <a:rPr kumimoji="1" lang="en-US" altLang="ja-JP" dirty="0" smtClean="0"/>
              <a:t>Counter-measure</a:t>
            </a:r>
          </a:p>
          <a:p>
            <a:pPr lvl="1"/>
            <a:r>
              <a:rPr lang="en-US" altLang="ja-JP" dirty="0" smtClean="0"/>
              <a:t>Winding solenoid coils in the drift space in the ring</a:t>
            </a:r>
          </a:p>
          <a:p>
            <a:r>
              <a:rPr lang="en-US" altLang="ja-JP" dirty="0" smtClean="0"/>
              <a:t>Tools for analyzing phenomena</a:t>
            </a:r>
          </a:p>
          <a:p>
            <a:pPr lvl="1"/>
            <a:r>
              <a:rPr lang="en-US" altLang="ja-JP" dirty="0" smtClean="0"/>
              <a:t>Bunch-by-bunch measurement system has been important</a:t>
            </a:r>
          </a:p>
          <a:p>
            <a:pPr lvl="2"/>
            <a:r>
              <a:rPr lang="en-US" altLang="ja-JP" dirty="0" smtClean="0"/>
              <a:t>Bunch-by-bunch BPM</a:t>
            </a:r>
          </a:p>
          <a:p>
            <a:pPr lvl="2"/>
            <a:r>
              <a:rPr lang="en-US" altLang="ja-JP" dirty="0" smtClean="0"/>
              <a:t>Bunch-by-bunch luminosity monitor</a:t>
            </a:r>
          </a:p>
          <a:p>
            <a:pPr lvl="1"/>
            <a:r>
              <a:rPr lang="en-US" altLang="ja-JP" dirty="0" smtClean="0"/>
              <a:t>RFA monitor has been used to measure electron cloud density </a:t>
            </a:r>
            <a:endParaRPr kumimoji="1" lang="ja-JP" altLang="en-US" dirty="0"/>
          </a:p>
        </p:txBody>
      </p:sp>
    </p:spTree>
    <p:extLst>
      <p:ext uri="{BB962C8B-B14F-4D97-AF65-F5344CB8AC3E}">
        <p14:creationId xmlns:p14="http://schemas.microsoft.com/office/powerpoint/2010/main" val="3730140442"/>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ctrTitle"/>
          </p:nvPr>
        </p:nvSpPr>
        <p:spPr/>
        <p:txBody>
          <a:bodyPr/>
          <a:lstStyle/>
          <a:p>
            <a:r>
              <a:rPr kumimoji="1" lang="en-US" altLang="ja-JP" dirty="0" smtClean="0"/>
              <a:t>BPMs</a:t>
            </a:r>
            <a:endParaRPr kumimoji="1" lang="ja-JP" altLang="en-US" dirty="0"/>
          </a:p>
        </p:txBody>
      </p:sp>
      <p:sp>
        <p:nvSpPr>
          <p:cNvPr id="5" name="サブタイトル 4"/>
          <p:cNvSpPr>
            <a:spLocks noGrp="1"/>
          </p:cNvSpPr>
          <p:nvPr>
            <p:ph type="subTitle" idx="1"/>
          </p:nvPr>
        </p:nvSpPr>
        <p:spPr/>
        <p:txBody>
          <a:bodyPr/>
          <a:lstStyle/>
          <a:p>
            <a:endParaRPr kumimoji="1" lang="ja-JP" altLang="en-US"/>
          </a:p>
        </p:txBody>
      </p:sp>
    </p:spTree>
    <p:extLst>
      <p:ext uri="{BB962C8B-B14F-4D97-AF65-F5344CB8AC3E}">
        <p14:creationId xmlns:p14="http://schemas.microsoft.com/office/powerpoint/2010/main" val="3216599556"/>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BPM at KEKB</a:t>
            </a:r>
            <a:endParaRPr kumimoji="1" lang="ja-JP" altLang="en-US" dirty="0"/>
          </a:p>
        </p:txBody>
      </p:sp>
      <p:sp>
        <p:nvSpPr>
          <p:cNvPr id="3" name="コンテンツ プレースホルダー 2"/>
          <p:cNvSpPr>
            <a:spLocks noGrp="1"/>
          </p:cNvSpPr>
          <p:nvPr>
            <p:ph idx="1"/>
          </p:nvPr>
        </p:nvSpPr>
        <p:spPr/>
        <p:txBody>
          <a:bodyPr>
            <a:normAutofit fontScale="70000" lnSpcReduction="20000"/>
          </a:bodyPr>
          <a:lstStyle/>
          <a:p>
            <a:r>
              <a:rPr kumimoji="1" lang="en-US" altLang="ja-JP" dirty="0" smtClean="0"/>
              <a:t>BPM for closed orbit measurements</a:t>
            </a:r>
          </a:p>
          <a:p>
            <a:pPr lvl="1"/>
            <a:r>
              <a:rPr lang="en-US" altLang="ja-JP" dirty="0" smtClean="0"/>
              <a:t>equipped at every quadruple magnets (~470 BPMs for each ring)</a:t>
            </a:r>
          </a:p>
          <a:p>
            <a:pPr lvl="1"/>
            <a:r>
              <a:rPr kumimoji="1" lang="en-US" altLang="ja-JP" dirty="0" smtClean="0"/>
              <a:t>position resolution: ~ 1 </a:t>
            </a:r>
            <a:r>
              <a:rPr lang="en-US" altLang="ja-JP" dirty="0" smtClean="0">
                <a:latin typeface="Symbol" charset="2"/>
                <a:cs typeface="Symbol" charset="2"/>
              </a:rPr>
              <a:t>m</a:t>
            </a:r>
            <a:r>
              <a:rPr lang="en-US" altLang="ja-JP" dirty="0" smtClean="0"/>
              <a:t>m </a:t>
            </a:r>
            <a:r>
              <a:rPr kumimoji="1" lang="en-US" altLang="ja-JP" dirty="0" smtClean="0"/>
              <a:t>(@ </a:t>
            </a:r>
            <a:r>
              <a:rPr kumimoji="1" lang="en-US" altLang="ja-JP" dirty="0" smtClean="0"/>
              <a:t>30m</a:t>
            </a:r>
            <a:r>
              <a:rPr lang="en-US" altLang="ja-JP" dirty="0" smtClean="0"/>
              <a:t>A</a:t>
            </a:r>
            <a:r>
              <a:rPr kumimoji="1" lang="en-US" altLang="ja-JP" dirty="0" smtClean="0"/>
              <a:t>)</a:t>
            </a:r>
          </a:p>
          <a:p>
            <a:pPr lvl="1"/>
            <a:r>
              <a:rPr lang="en-US" altLang="ja-JP" dirty="0" smtClean="0"/>
              <a:t>orbit correction and optics corrections for routine beam operation is done with these BPMs</a:t>
            </a:r>
          </a:p>
          <a:p>
            <a:pPr lvl="2"/>
            <a:r>
              <a:rPr lang="en-US" altLang="ja-JP" dirty="0" smtClean="0"/>
              <a:t>global orbit correction: every ~20 sec.</a:t>
            </a:r>
          </a:p>
          <a:p>
            <a:pPr lvl="2"/>
            <a:r>
              <a:rPr lang="en-US" altLang="ja-JP" dirty="0" smtClean="0"/>
              <a:t>Optics correction: every two weeks (after regular maintenance time)</a:t>
            </a:r>
          </a:p>
          <a:p>
            <a:pPr lvl="2"/>
            <a:r>
              <a:rPr lang="en-US" altLang="ja-JP" dirty="0" smtClean="0"/>
              <a:t>BPM gain mapping (using beams): typically once a month</a:t>
            </a:r>
          </a:p>
          <a:p>
            <a:pPr lvl="2"/>
            <a:r>
              <a:rPr lang="en-US" altLang="ja-JP" dirty="0" smtClean="0"/>
              <a:t>Quad BPM (BPM offsets relative to </a:t>
            </a:r>
            <a:r>
              <a:rPr lang="en-US" altLang="ja-JP" dirty="0" err="1" smtClean="0"/>
              <a:t>quadrupoles</a:t>
            </a:r>
            <a:r>
              <a:rPr lang="en-US" altLang="ja-JP" dirty="0" smtClean="0"/>
              <a:t>): typically once a year</a:t>
            </a:r>
          </a:p>
          <a:p>
            <a:r>
              <a:rPr kumimoji="1" lang="en-US" altLang="ja-JP" dirty="0" smtClean="0"/>
              <a:t>Turn-by-turn BPMs</a:t>
            </a:r>
          </a:p>
          <a:p>
            <a:pPr lvl="1"/>
            <a:r>
              <a:rPr lang="en-US" altLang="ja-JP" dirty="0" smtClean="0"/>
              <a:t>38 BPMs for each ring (monitor heads are </a:t>
            </a:r>
            <a:r>
              <a:rPr lang="en-US" altLang="ja-JP" dirty="0" smtClean="0"/>
              <a:t>common for </a:t>
            </a:r>
            <a:r>
              <a:rPr lang="en-US" altLang="ja-JP" dirty="0" smtClean="0"/>
              <a:t>COD measurements)</a:t>
            </a:r>
          </a:p>
          <a:p>
            <a:pPr lvl="1"/>
            <a:r>
              <a:rPr kumimoji="1" lang="en-US" altLang="ja-JP" dirty="0" smtClean="0"/>
              <a:t>used for orbit measurements after long-shut down (before beam accumulation) </a:t>
            </a:r>
          </a:p>
          <a:p>
            <a:pPr lvl="1"/>
            <a:r>
              <a:rPr lang="en-US" altLang="ja-JP" dirty="0" smtClean="0"/>
              <a:t>used for machine studies</a:t>
            </a:r>
            <a:endParaRPr kumimoji="1" lang="ja-JP" altLang="en-US" dirty="0"/>
          </a:p>
        </p:txBody>
      </p:sp>
    </p:spTree>
    <p:extLst>
      <p:ext uri="{BB962C8B-B14F-4D97-AF65-F5344CB8AC3E}">
        <p14:creationId xmlns:p14="http://schemas.microsoft.com/office/powerpoint/2010/main" val="2757237313"/>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2"/>
          <a:stretch>
            <a:fillRect/>
          </a:stretch>
        </p:blipFill>
        <p:spPr>
          <a:xfrm>
            <a:off x="0" y="12700"/>
            <a:ext cx="9144000" cy="6828260"/>
          </a:xfrm>
          <a:prstGeom prst="rect">
            <a:avLst/>
          </a:prstGeom>
        </p:spPr>
      </p:pic>
    </p:spTree>
    <p:extLst>
      <p:ext uri="{BB962C8B-B14F-4D97-AF65-F5344CB8AC3E}">
        <p14:creationId xmlns:p14="http://schemas.microsoft.com/office/powerpoint/2010/main" val="1601198253"/>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2"/>
          <a:stretch>
            <a:fillRect/>
          </a:stretch>
        </p:blipFill>
        <p:spPr>
          <a:xfrm>
            <a:off x="0" y="25400"/>
            <a:ext cx="9144000" cy="6798572"/>
          </a:xfrm>
          <a:prstGeom prst="rect">
            <a:avLst/>
          </a:prstGeom>
        </p:spPr>
      </p:pic>
    </p:spTree>
    <p:extLst>
      <p:ext uri="{BB962C8B-B14F-4D97-AF65-F5344CB8AC3E}">
        <p14:creationId xmlns:p14="http://schemas.microsoft.com/office/powerpoint/2010/main" val="2039832698"/>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a:stretch>
            <a:fillRect/>
          </a:stretch>
        </p:blipFill>
        <p:spPr>
          <a:xfrm>
            <a:off x="0" y="81228"/>
            <a:ext cx="9144000" cy="6796750"/>
          </a:xfrm>
          <a:prstGeom prst="rect">
            <a:avLst/>
          </a:prstGeom>
        </p:spPr>
      </p:pic>
    </p:spTree>
    <p:extLst>
      <p:ext uri="{BB962C8B-B14F-4D97-AF65-F5344CB8AC3E}">
        <p14:creationId xmlns:p14="http://schemas.microsoft.com/office/powerpoint/2010/main" val="1235217594"/>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ChangeArrowheads="1"/>
          </p:cNvSpPr>
          <p:nvPr>
            <p:ph type="title"/>
          </p:nvPr>
        </p:nvSpPr>
        <p:spPr>
          <a:xfrm>
            <a:off x="685800" y="-152400"/>
            <a:ext cx="7772400" cy="1143000"/>
          </a:xfrm>
        </p:spPr>
        <p:txBody>
          <a:bodyPr/>
          <a:lstStyle/>
          <a:p>
            <a:r>
              <a:rPr lang="en-US" altLang="ja-JP" sz="4000">
                <a:latin typeface="Marker Felt" charset="0"/>
                <a:cs typeface="Marker Felt" charset="0"/>
              </a:rPr>
              <a:t>KEKB B-Factory</a:t>
            </a:r>
          </a:p>
        </p:txBody>
      </p:sp>
      <p:grpSp>
        <p:nvGrpSpPr>
          <p:cNvPr id="2" name="Group 3"/>
          <p:cNvGrpSpPr>
            <a:grpSpLocks/>
          </p:cNvGrpSpPr>
          <p:nvPr/>
        </p:nvGrpSpPr>
        <p:grpSpPr bwMode="auto">
          <a:xfrm>
            <a:off x="4572000" y="1138238"/>
            <a:ext cx="4445000" cy="5035550"/>
            <a:chOff x="0" y="588"/>
            <a:chExt cx="2800" cy="3732"/>
          </a:xfrm>
        </p:grpSpPr>
        <p:grpSp>
          <p:nvGrpSpPr>
            <p:cNvPr id="21517" name="Group 4"/>
            <p:cNvGrpSpPr>
              <a:grpSpLocks/>
            </p:cNvGrpSpPr>
            <p:nvPr/>
          </p:nvGrpSpPr>
          <p:grpSpPr bwMode="auto">
            <a:xfrm>
              <a:off x="0" y="588"/>
              <a:ext cx="2800" cy="3732"/>
              <a:chOff x="0" y="588"/>
              <a:chExt cx="2800" cy="3732"/>
            </a:xfrm>
          </p:grpSpPr>
          <p:grpSp>
            <p:nvGrpSpPr>
              <p:cNvPr id="21519" name="Group 5"/>
              <p:cNvGrpSpPr>
                <a:grpSpLocks/>
              </p:cNvGrpSpPr>
              <p:nvPr/>
            </p:nvGrpSpPr>
            <p:grpSpPr bwMode="auto">
              <a:xfrm>
                <a:off x="0" y="602"/>
                <a:ext cx="2800" cy="3718"/>
                <a:chOff x="0" y="359"/>
                <a:chExt cx="2800" cy="3718"/>
              </a:xfrm>
            </p:grpSpPr>
            <p:pic>
              <p:nvPicPr>
                <p:cNvPr id="21531"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59"/>
                  <a:ext cx="2800" cy="37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32" name="Freeform 7"/>
                <p:cNvSpPr>
                  <a:spLocks/>
                </p:cNvSpPr>
                <p:nvPr/>
              </p:nvSpPr>
              <p:spPr bwMode="auto">
                <a:xfrm>
                  <a:off x="2152" y="518"/>
                  <a:ext cx="382" cy="329"/>
                </a:xfrm>
                <a:custGeom>
                  <a:avLst/>
                  <a:gdLst>
                    <a:gd name="T0" fmla="*/ 0 w 382"/>
                    <a:gd name="T1" fmla="*/ 0 h 329"/>
                    <a:gd name="T2" fmla="*/ 75 w 382"/>
                    <a:gd name="T3" fmla="*/ 6 h 329"/>
                    <a:gd name="T4" fmla="*/ 162 w 382"/>
                    <a:gd name="T5" fmla="*/ 35 h 329"/>
                    <a:gd name="T6" fmla="*/ 213 w 382"/>
                    <a:gd name="T7" fmla="*/ 46 h 329"/>
                    <a:gd name="T8" fmla="*/ 248 w 382"/>
                    <a:gd name="T9" fmla="*/ 58 h 329"/>
                    <a:gd name="T10" fmla="*/ 288 w 382"/>
                    <a:gd name="T11" fmla="*/ 104 h 329"/>
                    <a:gd name="T12" fmla="*/ 311 w 382"/>
                    <a:gd name="T13" fmla="*/ 138 h 329"/>
                    <a:gd name="T14" fmla="*/ 369 w 382"/>
                    <a:gd name="T15" fmla="*/ 248 h 329"/>
                    <a:gd name="T16" fmla="*/ 323 w 382"/>
                    <a:gd name="T17" fmla="*/ 299 h 329"/>
                    <a:gd name="T18" fmla="*/ 271 w 382"/>
                    <a:gd name="T19" fmla="*/ 328 h 329"/>
                    <a:gd name="T20" fmla="*/ 196 w 382"/>
                    <a:gd name="T21" fmla="*/ 323 h 329"/>
                    <a:gd name="T22" fmla="*/ 185 w 382"/>
                    <a:gd name="T23" fmla="*/ 305 h 329"/>
                    <a:gd name="T24" fmla="*/ 150 w 382"/>
                    <a:gd name="T25" fmla="*/ 288 h 329"/>
                    <a:gd name="T26" fmla="*/ 23 w 382"/>
                    <a:gd name="T27" fmla="*/ 156 h 329"/>
                    <a:gd name="T28" fmla="*/ 35 w 382"/>
                    <a:gd name="T29" fmla="*/ 58 h 329"/>
                    <a:gd name="T30" fmla="*/ 0 w 382"/>
                    <a:gd name="T31" fmla="*/ 0 h 32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82"/>
                    <a:gd name="T49" fmla="*/ 0 h 329"/>
                    <a:gd name="T50" fmla="*/ 382 w 382"/>
                    <a:gd name="T51" fmla="*/ 329 h 329"/>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82" h="329">
                      <a:moveTo>
                        <a:pt x="0" y="0"/>
                      </a:moveTo>
                      <a:cubicBezTo>
                        <a:pt x="25" y="2"/>
                        <a:pt x="50" y="2"/>
                        <a:pt x="75" y="6"/>
                      </a:cubicBezTo>
                      <a:cubicBezTo>
                        <a:pt x="104" y="9"/>
                        <a:pt x="132" y="29"/>
                        <a:pt x="162" y="35"/>
                      </a:cubicBezTo>
                      <a:cubicBezTo>
                        <a:pt x="183" y="38"/>
                        <a:pt x="192" y="39"/>
                        <a:pt x="213" y="46"/>
                      </a:cubicBezTo>
                      <a:cubicBezTo>
                        <a:pt x="224" y="49"/>
                        <a:pt x="248" y="58"/>
                        <a:pt x="248" y="58"/>
                      </a:cubicBezTo>
                      <a:cubicBezTo>
                        <a:pt x="274" y="97"/>
                        <a:pt x="259" y="84"/>
                        <a:pt x="288" y="104"/>
                      </a:cubicBezTo>
                      <a:cubicBezTo>
                        <a:pt x="295" y="115"/>
                        <a:pt x="306" y="125"/>
                        <a:pt x="311" y="138"/>
                      </a:cubicBezTo>
                      <a:cubicBezTo>
                        <a:pt x="325" y="179"/>
                        <a:pt x="330" y="222"/>
                        <a:pt x="369" y="248"/>
                      </a:cubicBezTo>
                      <a:cubicBezTo>
                        <a:pt x="382" y="299"/>
                        <a:pt x="364" y="286"/>
                        <a:pt x="323" y="299"/>
                      </a:cubicBezTo>
                      <a:cubicBezTo>
                        <a:pt x="283" y="326"/>
                        <a:pt x="301" y="319"/>
                        <a:pt x="271" y="328"/>
                      </a:cubicBezTo>
                      <a:cubicBezTo>
                        <a:pt x="246" y="326"/>
                        <a:pt x="220" y="329"/>
                        <a:pt x="196" y="323"/>
                      </a:cubicBezTo>
                      <a:cubicBezTo>
                        <a:pt x="189" y="321"/>
                        <a:pt x="190" y="309"/>
                        <a:pt x="185" y="305"/>
                      </a:cubicBezTo>
                      <a:cubicBezTo>
                        <a:pt x="175" y="296"/>
                        <a:pt x="160" y="295"/>
                        <a:pt x="150" y="288"/>
                      </a:cubicBezTo>
                      <a:cubicBezTo>
                        <a:pt x="115" y="235"/>
                        <a:pt x="86" y="173"/>
                        <a:pt x="23" y="156"/>
                      </a:cubicBezTo>
                      <a:cubicBezTo>
                        <a:pt x="11" y="115"/>
                        <a:pt x="9" y="94"/>
                        <a:pt x="35" y="58"/>
                      </a:cubicBezTo>
                      <a:cubicBezTo>
                        <a:pt x="18" y="17"/>
                        <a:pt x="29" y="37"/>
                        <a:pt x="0" y="0"/>
                      </a:cubicBezTo>
                      <a:close/>
                    </a:path>
                  </a:pathLst>
                </a:custGeom>
                <a:solidFill>
                  <a:schemeClr val="bg1"/>
                </a:solidFill>
                <a:ln w="9525">
                  <a:solidFill>
                    <a:schemeClr val="bg1"/>
                  </a:solidFill>
                  <a:round/>
                  <a:headEnd/>
                  <a:tailEnd/>
                </a:ln>
              </p:spPr>
              <p:txBody>
                <a:bodyPr wrap="none" anchor="ctr"/>
                <a:lstStyle/>
                <a:p>
                  <a:endParaRPr lang="ja-JP" altLang="en-US"/>
                </a:p>
              </p:txBody>
            </p:sp>
            <p:sp>
              <p:nvSpPr>
                <p:cNvPr id="21533" name="Freeform 8"/>
                <p:cNvSpPr>
                  <a:spLocks/>
                </p:cNvSpPr>
                <p:nvPr/>
              </p:nvSpPr>
              <p:spPr bwMode="auto">
                <a:xfrm>
                  <a:off x="1669" y="1583"/>
                  <a:ext cx="340" cy="208"/>
                </a:xfrm>
                <a:custGeom>
                  <a:avLst/>
                  <a:gdLst>
                    <a:gd name="T0" fmla="*/ 0 w 340"/>
                    <a:gd name="T1" fmla="*/ 0 h 208"/>
                    <a:gd name="T2" fmla="*/ 29 w 340"/>
                    <a:gd name="T3" fmla="*/ 51 h 208"/>
                    <a:gd name="T4" fmla="*/ 40 w 340"/>
                    <a:gd name="T5" fmla="*/ 149 h 208"/>
                    <a:gd name="T6" fmla="*/ 127 w 340"/>
                    <a:gd name="T7" fmla="*/ 172 h 208"/>
                    <a:gd name="T8" fmla="*/ 340 w 340"/>
                    <a:gd name="T9" fmla="*/ 138 h 208"/>
                    <a:gd name="T10" fmla="*/ 334 w 340"/>
                    <a:gd name="T11" fmla="*/ 103 h 208"/>
                    <a:gd name="T12" fmla="*/ 265 w 340"/>
                    <a:gd name="T13" fmla="*/ 69 h 208"/>
                    <a:gd name="T14" fmla="*/ 115 w 340"/>
                    <a:gd name="T15" fmla="*/ 11 h 208"/>
                    <a:gd name="T16" fmla="*/ 0 w 340"/>
                    <a:gd name="T17" fmla="*/ 0 h 20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40"/>
                    <a:gd name="T28" fmla="*/ 0 h 208"/>
                    <a:gd name="T29" fmla="*/ 340 w 340"/>
                    <a:gd name="T30" fmla="*/ 208 h 20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40" h="208">
                      <a:moveTo>
                        <a:pt x="0" y="0"/>
                      </a:moveTo>
                      <a:cubicBezTo>
                        <a:pt x="6" y="18"/>
                        <a:pt x="29" y="51"/>
                        <a:pt x="29" y="51"/>
                      </a:cubicBezTo>
                      <a:cubicBezTo>
                        <a:pt x="39" y="82"/>
                        <a:pt x="26" y="118"/>
                        <a:pt x="40" y="149"/>
                      </a:cubicBezTo>
                      <a:cubicBezTo>
                        <a:pt x="45" y="161"/>
                        <a:pt x="114" y="170"/>
                        <a:pt x="127" y="172"/>
                      </a:cubicBezTo>
                      <a:cubicBezTo>
                        <a:pt x="233" y="169"/>
                        <a:pt x="290" y="208"/>
                        <a:pt x="340" y="138"/>
                      </a:cubicBezTo>
                      <a:cubicBezTo>
                        <a:pt x="338" y="126"/>
                        <a:pt x="340" y="112"/>
                        <a:pt x="334" y="103"/>
                      </a:cubicBezTo>
                      <a:cubicBezTo>
                        <a:pt x="320" y="83"/>
                        <a:pt x="286" y="75"/>
                        <a:pt x="265" y="69"/>
                      </a:cubicBezTo>
                      <a:cubicBezTo>
                        <a:pt x="217" y="35"/>
                        <a:pt x="172" y="19"/>
                        <a:pt x="115" y="11"/>
                      </a:cubicBezTo>
                      <a:cubicBezTo>
                        <a:pt x="5" y="17"/>
                        <a:pt x="31" y="45"/>
                        <a:pt x="0" y="0"/>
                      </a:cubicBezTo>
                      <a:close/>
                    </a:path>
                  </a:pathLst>
                </a:custGeom>
                <a:solidFill>
                  <a:schemeClr val="bg1"/>
                </a:solidFill>
                <a:ln w="9525">
                  <a:solidFill>
                    <a:schemeClr val="bg1"/>
                  </a:solidFill>
                  <a:round/>
                  <a:headEnd/>
                  <a:tailEnd/>
                </a:ln>
              </p:spPr>
              <p:txBody>
                <a:bodyPr wrap="none" anchor="ctr"/>
                <a:lstStyle/>
                <a:p>
                  <a:endParaRPr lang="ja-JP" altLang="en-US"/>
                </a:p>
              </p:txBody>
            </p:sp>
            <p:sp>
              <p:nvSpPr>
                <p:cNvPr id="21534" name="Rectangle 9"/>
                <p:cNvSpPr>
                  <a:spLocks noChangeArrowheads="1"/>
                </p:cNvSpPr>
                <p:nvPr/>
              </p:nvSpPr>
              <p:spPr bwMode="auto">
                <a:xfrm>
                  <a:off x="1922" y="2901"/>
                  <a:ext cx="530" cy="201"/>
                </a:xfrm>
                <a:prstGeom prst="rect">
                  <a:avLst/>
                </a:prstGeom>
                <a:solidFill>
                  <a:schemeClr val="bg1"/>
                </a:solidFill>
                <a:ln w="9525">
                  <a:solidFill>
                    <a:schemeClr val="bg1"/>
                  </a:solidFill>
                  <a:miter lim="800000"/>
                  <a:headEnd/>
                  <a:tailEnd/>
                </a:ln>
              </p:spPr>
              <p:txBody>
                <a:bodyPr wrap="none" anchor="ctr"/>
                <a:lstStyle/>
                <a:p>
                  <a:pPr algn="ctr"/>
                  <a:endParaRPr lang="ja-JP" altLang="en-US">
                    <a:solidFill>
                      <a:schemeClr val="bg1"/>
                    </a:solidFill>
                    <a:latin typeface="Lucida Grande" charset="0"/>
                    <a:ea typeface="Osaka" charset="0"/>
                    <a:cs typeface="Osaka" charset="0"/>
                  </a:endParaRPr>
                </a:p>
              </p:txBody>
            </p:sp>
          </p:grpSp>
          <p:sp>
            <p:nvSpPr>
              <p:cNvPr id="21520" name="Text Box 10"/>
              <p:cNvSpPr txBox="1">
                <a:spLocks noChangeArrowheads="1"/>
              </p:cNvSpPr>
              <p:nvPr/>
            </p:nvSpPr>
            <p:spPr bwMode="auto">
              <a:xfrm>
                <a:off x="126" y="588"/>
                <a:ext cx="842" cy="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pPr algn="ctr">
                  <a:spcBef>
                    <a:spcPct val="50000"/>
                  </a:spcBef>
                </a:pPr>
                <a:r>
                  <a:rPr lang="en-US" altLang="ja-JP" sz="1000">
                    <a:latin typeface="Lucida Grande" charset="0"/>
                    <a:ea typeface="Osaka" charset="0"/>
                    <a:cs typeface="Osaka" charset="0"/>
                  </a:rPr>
                  <a:t>Superconducting cavities (HER)</a:t>
                </a:r>
              </a:p>
            </p:txBody>
          </p:sp>
          <p:sp>
            <p:nvSpPr>
              <p:cNvPr id="21521" name="Text Box 11"/>
              <p:cNvSpPr txBox="1">
                <a:spLocks noChangeArrowheads="1"/>
              </p:cNvSpPr>
              <p:nvPr/>
            </p:nvSpPr>
            <p:spPr bwMode="auto">
              <a:xfrm>
                <a:off x="1552" y="946"/>
                <a:ext cx="227" cy="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pPr algn="ctr">
                  <a:spcBef>
                    <a:spcPct val="50000"/>
                  </a:spcBef>
                </a:pPr>
                <a:r>
                  <a:rPr lang="en-US" altLang="ja-JP" sz="1000">
                    <a:latin typeface="Lucida Grande" charset="0"/>
                    <a:ea typeface="Osaka" charset="0"/>
                    <a:cs typeface="Osaka" charset="0"/>
                  </a:rPr>
                  <a:t>e-</a:t>
                </a:r>
              </a:p>
            </p:txBody>
          </p:sp>
          <p:sp>
            <p:nvSpPr>
              <p:cNvPr id="21522" name="Line 12"/>
              <p:cNvSpPr>
                <a:spLocks noChangeShapeType="1"/>
              </p:cNvSpPr>
              <p:nvPr/>
            </p:nvSpPr>
            <p:spPr bwMode="auto">
              <a:xfrm flipH="1" flipV="1">
                <a:off x="2153" y="1185"/>
                <a:ext cx="133" cy="65"/>
              </a:xfrm>
              <a:prstGeom prst="line">
                <a:avLst/>
              </a:prstGeom>
              <a:noFill/>
              <a:ln w="28575">
                <a:solidFill>
                  <a:srgbClr val="E7512E"/>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1523" name="Text Box 13"/>
              <p:cNvSpPr txBox="1">
                <a:spLocks noChangeArrowheads="1"/>
              </p:cNvSpPr>
              <p:nvPr/>
            </p:nvSpPr>
            <p:spPr bwMode="auto">
              <a:xfrm>
                <a:off x="2190" y="1229"/>
                <a:ext cx="227" cy="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pPr algn="ctr">
                  <a:spcBef>
                    <a:spcPct val="50000"/>
                  </a:spcBef>
                </a:pPr>
                <a:r>
                  <a:rPr lang="en-US" altLang="ja-JP" sz="1000">
                    <a:latin typeface="Lucida Grande" charset="0"/>
                    <a:ea typeface="Osaka" charset="0"/>
                    <a:cs typeface="Osaka" charset="0"/>
                  </a:rPr>
                  <a:t>e+</a:t>
                </a:r>
              </a:p>
            </p:txBody>
          </p:sp>
          <p:sp>
            <p:nvSpPr>
              <p:cNvPr id="21524" name="Line 14"/>
              <p:cNvSpPr>
                <a:spLocks noChangeShapeType="1"/>
              </p:cNvSpPr>
              <p:nvPr/>
            </p:nvSpPr>
            <p:spPr bwMode="auto">
              <a:xfrm>
                <a:off x="1733" y="994"/>
                <a:ext cx="146" cy="72"/>
              </a:xfrm>
              <a:prstGeom prst="line">
                <a:avLst/>
              </a:prstGeom>
              <a:noFill/>
              <a:ln w="28575">
                <a:solidFill>
                  <a:srgbClr val="00A5FC"/>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1525" name="Text Box 15"/>
              <p:cNvSpPr txBox="1">
                <a:spLocks noChangeArrowheads="1"/>
              </p:cNvSpPr>
              <p:nvPr/>
            </p:nvSpPr>
            <p:spPr bwMode="auto">
              <a:xfrm>
                <a:off x="121" y="2065"/>
                <a:ext cx="721" cy="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pPr algn="ctr">
                  <a:spcBef>
                    <a:spcPct val="50000"/>
                  </a:spcBef>
                </a:pPr>
                <a:r>
                  <a:rPr lang="en-US" altLang="ja-JP" sz="1000">
                    <a:latin typeface="Lucida Grande" charset="0"/>
                    <a:ea typeface="Osaka" charset="0"/>
                    <a:cs typeface="Osaka" charset="0"/>
                  </a:rPr>
                  <a:t>ARES copper cavities (LER)</a:t>
                </a:r>
              </a:p>
            </p:txBody>
          </p:sp>
          <p:sp>
            <p:nvSpPr>
              <p:cNvPr id="21526" name="Text Box 16"/>
              <p:cNvSpPr txBox="1">
                <a:spLocks noChangeArrowheads="1"/>
              </p:cNvSpPr>
              <p:nvPr/>
            </p:nvSpPr>
            <p:spPr bwMode="auto">
              <a:xfrm>
                <a:off x="873" y="2892"/>
                <a:ext cx="565" cy="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pPr algn="ctr">
                  <a:spcBef>
                    <a:spcPct val="50000"/>
                  </a:spcBef>
                </a:pPr>
                <a:r>
                  <a:rPr lang="en-US" altLang="ja-JP" sz="1000">
                    <a:latin typeface="Lucida Grande" charset="0"/>
                    <a:ea typeface="Osaka" charset="0"/>
                    <a:cs typeface="Osaka" charset="0"/>
                  </a:rPr>
                  <a:t>8 GeV e- 3.5 GeV e+ Linac</a:t>
                </a:r>
              </a:p>
            </p:txBody>
          </p:sp>
          <p:sp>
            <p:nvSpPr>
              <p:cNvPr id="21527" name="Text Box 17"/>
              <p:cNvSpPr txBox="1">
                <a:spLocks noChangeArrowheads="1"/>
              </p:cNvSpPr>
              <p:nvPr/>
            </p:nvSpPr>
            <p:spPr bwMode="auto">
              <a:xfrm>
                <a:off x="1851" y="3194"/>
                <a:ext cx="548" cy="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pPr algn="ctr">
                  <a:spcBef>
                    <a:spcPct val="50000"/>
                  </a:spcBef>
                </a:pPr>
                <a:r>
                  <a:rPr lang="en-US" altLang="ja-JP" sz="1000">
                    <a:latin typeface="Lucida Grande" charset="0"/>
                    <a:ea typeface="Osaka" charset="0"/>
                    <a:cs typeface="Osaka" charset="0"/>
                  </a:rPr>
                  <a:t>e+ target</a:t>
                </a:r>
              </a:p>
            </p:txBody>
          </p:sp>
          <p:sp>
            <p:nvSpPr>
              <p:cNvPr id="21528" name="Text Box 18"/>
              <p:cNvSpPr txBox="1">
                <a:spLocks noChangeArrowheads="1"/>
              </p:cNvSpPr>
              <p:nvPr/>
            </p:nvSpPr>
            <p:spPr bwMode="auto">
              <a:xfrm>
                <a:off x="1582" y="1517"/>
                <a:ext cx="721" cy="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pPr algn="ctr">
                  <a:spcBef>
                    <a:spcPct val="50000"/>
                  </a:spcBef>
                </a:pPr>
                <a:r>
                  <a:rPr lang="en-US" altLang="ja-JP" sz="1000">
                    <a:latin typeface="Lucida Grande" charset="0"/>
                    <a:ea typeface="Osaka" charset="0"/>
                    <a:cs typeface="Osaka" charset="0"/>
                  </a:rPr>
                  <a:t>ARES copper cavities (HER)</a:t>
                </a:r>
              </a:p>
            </p:txBody>
          </p:sp>
          <p:sp>
            <p:nvSpPr>
              <p:cNvPr id="21529" name="Text Box 19"/>
              <p:cNvSpPr txBox="1">
                <a:spLocks noChangeArrowheads="1"/>
              </p:cNvSpPr>
              <p:nvPr/>
            </p:nvSpPr>
            <p:spPr bwMode="auto">
              <a:xfrm>
                <a:off x="2076" y="777"/>
                <a:ext cx="721" cy="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pPr algn="ctr">
                  <a:spcBef>
                    <a:spcPct val="50000"/>
                  </a:spcBef>
                </a:pPr>
                <a:r>
                  <a:rPr lang="en-US" altLang="ja-JP" sz="1000">
                    <a:latin typeface="Lucida Grande" charset="0"/>
                    <a:ea typeface="Osaka" charset="0"/>
                    <a:cs typeface="Osaka" charset="0"/>
                  </a:rPr>
                  <a:t>Belle detector</a:t>
                </a:r>
              </a:p>
            </p:txBody>
          </p:sp>
          <p:sp>
            <p:nvSpPr>
              <p:cNvPr id="21530" name="Text Box 20"/>
              <p:cNvSpPr txBox="1">
                <a:spLocks noChangeArrowheads="1"/>
              </p:cNvSpPr>
              <p:nvPr/>
            </p:nvSpPr>
            <p:spPr bwMode="auto">
              <a:xfrm>
                <a:off x="620" y="1188"/>
                <a:ext cx="1790" cy="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pPr algn="ctr">
                  <a:lnSpc>
                    <a:spcPct val="80000"/>
                  </a:lnSpc>
                  <a:spcBef>
                    <a:spcPct val="50000"/>
                  </a:spcBef>
                </a:pPr>
                <a:r>
                  <a:rPr lang="en-US" altLang="ja-JP" sz="1800" u="sng">
                    <a:latin typeface="Lucida Grande" charset="0"/>
                    <a:ea typeface="Osaka" charset="0"/>
                    <a:cs typeface="Osaka" charset="0"/>
                  </a:rPr>
                  <a:t>KEKB B-Factory</a:t>
                </a:r>
              </a:p>
            </p:txBody>
          </p:sp>
        </p:grpSp>
        <p:sp>
          <p:nvSpPr>
            <p:cNvPr id="21518" name="Text Box 21"/>
            <p:cNvSpPr txBox="1">
              <a:spLocks noChangeArrowheads="1"/>
            </p:cNvSpPr>
            <p:nvPr/>
          </p:nvSpPr>
          <p:spPr bwMode="auto">
            <a:xfrm>
              <a:off x="1830" y="2281"/>
              <a:ext cx="595" cy="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pPr algn="ctr">
                <a:spcBef>
                  <a:spcPct val="50000"/>
                </a:spcBef>
              </a:pPr>
              <a:r>
                <a:rPr lang="en-US" altLang="ja-JP" sz="1000">
                  <a:latin typeface="Lucida Grande" charset="0"/>
                  <a:ea typeface="Osaka" charset="0"/>
                  <a:cs typeface="Osaka" charset="0"/>
                </a:rPr>
                <a:t>TRISTAN tunnel</a:t>
              </a:r>
            </a:p>
          </p:txBody>
        </p:sp>
      </p:grpSp>
      <p:sp>
        <p:nvSpPr>
          <p:cNvPr id="19460" name="Text Box 23"/>
          <p:cNvSpPr txBox="1">
            <a:spLocks noChangeArrowheads="1"/>
          </p:cNvSpPr>
          <p:nvPr/>
        </p:nvSpPr>
        <p:spPr bwMode="auto">
          <a:xfrm>
            <a:off x="0" y="2116138"/>
            <a:ext cx="6383338" cy="129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4572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endParaRPr lang="en-US" altLang="ja-JP" sz="1800">
              <a:latin typeface="Marker Felt" charset="0"/>
              <a:cs typeface="Marker Felt" charset="0"/>
            </a:endParaRPr>
          </a:p>
          <a:p>
            <a:r>
              <a:rPr lang="en-US" altLang="ja-JP">
                <a:latin typeface="Marker Felt" charset="0"/>
                <a:cs typeface="Marker Felt" charset="0"/>
              </a:rPr>
              <a:t>♦World-highest Peak Luminosity</a:t>
            </a:r>
            <a:endParaRPr lang="en-US" altLang="ja-JP" sz="1800">
              <a:latin typeface="Lucida Sans" charset="0"/>
              <a:cs typeface="Lucida Sans" charset="0"/>
            </a:endParaRPr>
          </a:p>
          <a:p>
            <a:pPr lvl="2">
              <a:buFontTx/>
              <a:buChar char="•"/>
            </a:pPr>
            <a:r>
              <a:rPr lang="en-US" altLang="ja-JP" sz="1800">
                <a:solidFill>
                  <a:srgbClr val="FF0000"/>
                </a:solidFill>
                <a:latin typeface="Lucida Sans" charset="0"/>
                <a:cs typeface="Lucida Sans" charset="0"/>
              </a:rPr>
              <a:t>2.11 x 10</a:t>
            </a:r>
            <a:r>
              <a:rPr lang="en-US" altLang="ja-JP" sz="1800" baseline="30000">
                <a:solidFill>
                  <a:srgbClr val="FF0000"/>
                </a:solidFill>
                <a:latin typeface="Lucida Sans" charset="0"/>
                <a:cs typeface="Lucida Sans" charset="0"/>
              </a:rPr>
              <a:t>34</a:t>
            </a:r>
            <a:r>
              <a:rPr lang="en-US" altLang="ja-JP" sz="1800">
                <a:solidFill>
                  <a:srgbClr val="FF0000"/>
                </a:solidFill>
                <a:latin typeface="Lucida Sans" charset="0"/>
                <a:cs typeface="Lucida Sans" charset="0"/>
              </a:rPr>
              <a:t>cm</a:t>
            </a:r>
            <a:r>
              <a:rPr lang="en-US" altLang="ja-JP" sz="1800" baseline="30000">
                <a:solidFill>
                  <a:srgbClr val="FF0000"/>
                </a:solidFill>
                <a:latin typeface="Lucida Sans" charset="0"/>
                <a:cs typeface="Lucida Sans" charset="0"/>
              </a:rPr>
              <a:t>-2</a:t>
            </a:r>
            <a:r>
              <a:rPr lang="en-US" altLang="ja-JP" sz="1800">
                <a:solidFill>
                  <a:srgbClr val="FF0000"/>
                </a:solidFill>
                <a:latin typeface="Lucida Sans" charset="0"/>
                <a:cs typeface="Lucida Sans" charset="0"/>
              </a:rPr>
              <a:t>s</a:t>
            </a:r>
            <a:r>
              <a:rPr lang="en-US" altLang="ja-JP" sz="1800" baseline="30000">
                <a:solidFill>
                  <a:srgbClr val="FF0000"/>
                </a:solidFill>
                <a:latin typeface="Lucida Sans" charset="0"/>
                <a:cs typeface="Lucida Sans" charset="0"/>
              </a:rPr>
              <a:t>-1 </a:t>
            </a:r>
          </a:p>
          <a:p>
            <a:pPr lvl="2">
              <a:buFontTx/>
              <a:buChar char="•"/>
            </a:pPr>
            <a:r>
              <a:rPr lang="en-US" altLang="ja-JP" sz="1800">
                <a:solidFill>
                  <a:srgbClr val="FF0000"/>
                </a:solidFill>
                <a:latin typeface="Lucida Sans" charset="0"/>
                <a:cs typeface="Lucida Sans" charset="0"/>
              </a:rPr>
              <a:t>Twice as high as design value</a:t>
            </a:r>
            <a:endParaRPr lang="en-US" altLang="ja-JP" sz="1800">
              <a:latin typeface="Lucida Sans" charset="0"/>
              <a:cs typeface="Lucida Sans" charset="0"/>
            </a:endParaRPr>
          </a:p>
        </p:txBody>
      </p:sp>
      <p:sp>
        <p:nvSpPr>
          <p:cNvPr id="29" name="テキスト ボックス 28"/>
          <p:cNvSpPr txBox="1">
            <a:spLocks noChangeArrowheads="1"/>
          </p:cNvSpPr>
          <p:nvPr/>
        </p:nvSpPr>
        <p:spPr bwMode="auto">
          <a:xfrm>
            <a:off x="0" y="3654425"/>
            <a:ext cx="536575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r>
              <a:rPr lang="en-US" altLang="ja-JP" dirty="0">
                <a:latin typeface="Marker Felt" charset="0"/>
                <a:cs typeface="Marker Felt" charset="0"/>
              </a:rPr>
              <a:t>♦World-highest Integrated Luminosity</a:t>
            </a:r>
          </a:p>
          <a:p>
            <a:pPr lvl="1">
              <a:buFontTx/>
              <a:buChar char="•"/>
            </a:pPr>
            <a:r>
              <a:rPr lang="en-US" altLang="ja-JP" sz="1800" dirty="0">
                <a:latin typeface="Lucida Sans" charset="0"/>
                <a:cs typeface="Marker Felt" charset="0"/>
              </a:rPr>
              <a:t> </a:t>
            </a:r>
            <a:r>
              <a:rPr lang="en-US" altLang="ja-JP" sz="1800" dirty="0">
                <a:solidFill>
                  <a:srgbClr val="FF0000"/>
                </a:solidFill>
                <a:latin typeface="Lucida Sans" charset="0"/>
                <a:cs typeface="Marker Felt" charset="0"/>
              </a:rPr>
              <a:t>Total: 1040fb</a:t>
            </a:r>
            <a:r>
              <a:rPr lang="en-US" altLang="ja-JP" sz="1800" baseline="30000" dirty="0">
                <a:solidFill>
                  <a:srgbClr val="FF0000"/>
                </a:solidFill>
                <a:latin typeface="Lucida Sans" charset="0"/>
                <a:cs typeface="Marker Felt" charset="0"/>
              </a:rPr>
              <a:t>-1</a:t>
            </a:r>
            <a:r>
              <a:rPr lang="en-US" altLang="ja-JP" sz="1800" dirty="0">
                <a:solidFill>
                  <a:srgbClr val="FF0000"/>
                </a:solidFill>
                <a:latin typeface="Lucida Sans" charset="0"/>
                <a:cs typeface="Marker Felt" charset="0"/>
              </a:rPr>
              <a:t> </a:t>
            </a:r>
            <a:r>
              <a:rPr lang="en-US" altLang="ja-JP" sz="1800" dirty="0">
                <a:latin typeface="Lucida Sans" charset="0"/>
                <a:cs typeface="Marker Felt" charset="0"/>
              </a:rPr>
              <a:t>as of June 30</a:t>
            </a:r>
            <a:r>
              <a:rPr lang="en-US" altLang="ja-JP" sz="1800" baseline="30000" dirty="0">
                <a:latin typeface="Lucida Sans" charset="0"/>
                <a:cs typeface="Marker Felt" charset="0"/>
              </a:rPr>
              <a:t>th</a:t>
            </a:r>
            <a:r>
              <a:rPr lang="en-US" altLang="ja-JP" sz="1800" dirty="0">
                <a:latin typeface="Lucida Sans" charset="0"/>
                <a:cs typeface="Marker Felt" charset="0"/>
              </a:rPr>
              <a:t> 2010</a:t>
            </a:r>
          </a:p>
        </p:txBody>
      </p:sp>
      <p:grpSp>
        <p:nvGrpSpPr>
          <p:cNvPr id="5" name="図形グループ 31"/>
          <p:cNvGrpSpPr>
            <a:grpSpLocks/>
          </p:cNvGrpSpPr>
          <p:nvPr/>
        </p:nvGrpSpPr>
        <p:grpSpPr bwMode="auto">
          <a:xfrm>
            <a:off x="484188" y="409575"/>
            <a:ext cx="7735887" cy="5052489"/>
            <a:chOff x="483419" y="410220"/>
            <a:chExt cx="7735918" cy="5052193"/>
          </a:xfrm>
        </p:grpSpPr>
        <p:grpSp>
          <p:nvGrpSpPr>
            <p:cNvPr id="21512" name="図形グループ 27"/>
            <p:cNvGrpSpPr>
              <a:grpSpLocks/>
            </p:cNvGrpSpPr>
            <p:nvPr/>
          </p:nvGrpSpPr>
          <p:grpSpPr bwMode="auto">
            <a:xfrm>
              <a:off x="5908675" y="410220"/>
              <a:ext cx="2310662" cy="1405915"/>
              <a:chOff x="5908675" y="410220"/>
              <a:chExt cx="2310662" cy="1405915"/>
            </a:xfrm>
          </p:grpSpPr>
          <p:cxnSp>
            <p:nvCxnSpPr>
              <p:cNvPr id="24" name="直線矢印コネクタ 23"/>
              <p:cNvCxnSpPr/>
              <p:nvPr/>
            </p:nvCxnSpPr>
            <p:spPr>
              <a:xfrm rot="5400000">
                <a:off x="5665869" y="930076"/>
                <a:ext cx="1128646" cy="64452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6" name="直線矢印コネクタ 25"/>
              <p:cNvCxnSpPr/>
              <p:nvPr/>
            </p:nvCxnSpPr>
            <p:spPr>
              <a:xfrm rot="5400000">
                <a:off x="5976217" y="959454"/>
                <a:ext cx="847676" cy="30480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7" name="TextBox 26"/>
              <p:cNvSpPr txBox="1"/>
              <p:nvPr/>
            </p:nvSpPr>
            <p:spPr>
              <a:xfrm>
                <a:off x="6534993" y="410220"/>
                <a:ext cx="1684344" cy="707984"/>
              </a:xfrm>
              <a:prstGeom prst="rect">
                <a:avLst/>
              </a:prstGeom>
            </p:spPr>
            <p:style>
              <a:lnRef idx="1">
                <a:schemeClr val="accent3"/>
              </a:lnRef>
              <a:fillRef idx="2">
                <a:schemeClr val="accent3"/>
              </a:fillRef>
              <a:effectRef idx="1">
                <a:schemeClr val="accent3"/>
              </a:effectRef>
              <a:fontRef idx="minor">
                <a:schemeClr val="dk1"/>
              </a:fontRef>
            </p:style>
            <p:txBody>
              <a:bodyPr wrap="none">
                <a:spAutoFit/>
              </a:bodyPr>
              <a:lstStyle>
                <a:lvl1pPr>
                  <a:defRPr kumimoji="1" sz="2400">
                    <a:solidFill>
                      <a:schemeClr val="tx1"/>
                    </a:solidFill>
                    <a:latin typeface="Arial" charset="0"/>
                    <a:ea typeface="ＭＳ Ｐゴシック" charset="0"/>
                    <a:cs typeface="ＭＳ Ｐゴシック" charset="0"/>
                  </a:defRPr>
                </a:lvl1pPr>
                <a:lvl2pPr marL="37931725" indent="-37474525">
                  <a:defRPr kumimoji="1" sz="2400">
                    <a:solidFill>
                      <a:schemeClr val="tx1"/>
                    </a:solidFill>
                    <a:latin typeface="Arial" charset="0"/>
                    <a:ea typeface="ＭＳ Ｐゴシック" charset="0"/>
                  </a:defRPr>
                </a:lvl2pPr>
                <a:lvl3pPr>
                  <a:defRPr kumimoji="1" sz="2400">
                    <a:solidFill>
                      <a:schemeClr val="tx1"/>
                    </a:solidFill>
                    <a:latin typeface="Arial" charset="0"/>
                    <a:ea typeface="ＭＳ Ｐゴシック" charset="0"/>
                  </a:defRPr>
                </a:lvl3pPr>
                <a:lvl4pPr>
                  <a:defRPr kumimoji="1" sz="2400">
                    <a:solidFill>
                      <a:schemeClr val="tx1"/>
                    </a:solidFill>
                    <a:latin typeface="Arial" charset="0"/>
                    <a:ea typeface="ＭＳ Ｐゴシック" charset="0"/>
                  </a:defRPr>
                </a:lvl4pPr>
                <a:lvl5pPr>
                  <a:defRPr kumimoji="1" sz="2400">
                    <a:solidFill>
                      <a:schemeClr val="tx1"/>
                    </a:solidFill>
                    <a:latin typeface="Arial" charset="0"/>
                    <a:ea typeface="ＭＳ Ｐゴシック" charset="0"/>
                  </a:defRPr>
                </a:lvl5pPr>
                <a:lvl6pPr marL="457200" fontAlgn="base">
                  <a:spcBef>
                    <a:spcPct val="0"/>
                  </a:spcBef>
                  <a:spcAft>
                    <a:spcPct val="0"/>
                  </a:spcAft>
                  <a:defRPr kumimoji="1" sz="2400">
                    <a:solidFill>
                      <a:schemeClr val="tx1"/>
                    </a:solidFill>
                    <a:latin typeface="Arial" charset="0"/>
                    <a:ea typeface="ＭＳ Ｐゴシック" charset="0"/>
                  </a:defRPr>
                </a:lvl6pPr>
                <a:lvl7pPr marL="914400" fontAlgn="base">
                  <a:spcBef>
                    <a:spcPct val="0"/>
                  </a:spcBef>
                  <a:spcAft>
                    <a:spcPct val="0"/>
                  </a:spcAft>
                  <a:defRPr kumimoji="1" sz="2400">
                    <a:solidFill>
                      <a:schemeClr val="tx1"/>
                    </a:solidFill>
                    <a:latin typeface="Arial" charset="0"/>
                    <a:ea typeface="ＭＳ Ｐゴシック" charset="0"/>
                  </a:defRPr>
                </a:lvl7pPr>
                <a:lvl8pPr marL="1371600" fontAlgn="base">
                  <a:spcBef>
                    <a:spcPct val="0"/>
                  </a:spcBef>
                  <a:spcAft>
                    <a:spcPct val="0"/>
                  </a:spcAft>
                  <a:defRPr kumimoji="1" sz="2400">
                    <a:solidFill>
                      <a:schemeClr val="tx1"/>
                    </a:solidFill>
                    <a:latin typeface="Arial" charset="0"/>
                    <a:ea typeface="ＭＳ Ｐゴシック" charset="0"/>
                  </a:defRPr>
                </a:lvl8pPr>
                <a:lvl9pPr marL="1828800" fontAlgn="base">
                  <a:spcBef>
                    <a:spcPct val="0"/>
                  </a:spcBef>
                  <a:spcAft>
                    <a:spcPct val="0"/>
                  </a:spcAft>
                  <a:defRPr kumimoji="1" sz="2400">
                    <a:solidFill>
                      <a:schemeClr val="tx1"/>
                    </a:solidFill>
                    <a:latin typeface="Arial" charset="0"/>
                    <a:ea typeface="ＭＳ Ｐゴシック" charset="0"/>
                  </a:defRPr>
                </a:lvl9pPr>
              </a:lstStyle>
              <a:p>
                <a:pPr>
                  <a:defRPr/>
                </a:pPr>
                <a:r>
                  <a:rPr lang="en-US" altLang="ja-JP" sz="2000" smtClean="0">
                    <a:solidFill>
                      <a:srgbClr val="FF0000"/>
                    </a:solidFill>
                    <a:latin typeface="Calibri" charset="0"/>
                  </a:rPr>
                  <a:t>Crab cavities</a:t>
                </a:r>
              </a:p>
              <a:p>
                <a:pPr>
                  <a:defRPr/>
                </a:pPr>
                <a:r>
                  <a:rPr lang="en-US" altLang="ja-JP" sz="2000" smtClean="0">
                    <a:solidFill>
                      <a:srgbClr val="FF0000"/>
                    </a:solidFill>
                    <a:latin typeface="Calibri" charset="0"/>
                  </a:rPr>
                  <a:t>1 for each ring</a:t>
                </a:r>
                <a:endParaRPr lang="ja-JP" altLang="en-US" sz="2000" smtClean="0">
                  <a:solidFill>
                    <a:srgbClr val="FF0000"/>
                  </a:solidFill>
                  <a:latin typeface="Calibri" charset="0"/>
                </a:endParaRPr>
              </a:p>
            </p:txBody>
          </p:sp>
        </p:grpSp>
        <p:sp>
          <p:nvSpPr>
            <p:cNvPr id="21513" name="テキスト ボックス 29"/>
            <p:cNvSpPr txBox="1">
              <a:spLocks noChangeArrowheads="1"/>
            </p:cNvSpPr>
            <p:nvPr/>
          </p:nvSpPr>
          <p:spPr bwMode="auto">
            <a:xfrm>
              <a:off x="483419" y="4508353"/>
              <a:ext cx="4881582" cy="9540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r>
                <a:rPr lang="en-US" altLang="ja-JP" sz="2800" dirty="0">
                  <a:latin typeface="Marker Felt" charset="0"/>
                  <a:cs typeface="Marker Felt" charset="0"/>
                </a:rPr>
                <a:t>♦Crab crossing (</a:t>
              </a:r>
              <a:r>
                <a:rPr lang="en-US" altLang="ja-JP" sz="2800" dirty="0">
                  <a:latin typeface="Symbol" charset="0"/>
                  <a:cs typeface="Symbol" charset="0"/>
                </a:rPr>
                <a:t>f</a:t>
              </a:r>
              <a:r>
                <a:rPr lang="en-US" altLang="ja-JP" sz="2800" dirty="0">
                  <a:latin typeface="Marker Felt" charset="0"/>
                  <a:cs typeface="Marker Felt" charset="0"/>
                </a:rPr>
                <a:t> = 11 </a:t>
              </a:r>
              <a:r>
                <a:rPr lang="en-US" altLang="ja-JP" sz="2800" dirty="0" err="1">
                  <a:latin typeface="Marker Felt" charset="0"/>
                  <a:cs typeface="Marker Felt" charset="0"/>
                </a:rPr>
                <a:t>mrad</a:t>
              </a:r>
              <a:r>
                <a:rPr lang="en-US" altLang="ja-JP" sz="2800" dirty="0">
                  <a:latin typeface="Marker Felt" charset="0"/>
                  <a:cs typeface="Marker Felt" charset="0"/>
                </a:rPr>
                <a:t>)  </a:t>
              </a:r>
            </a:p>
            <a:p>
              <a:endParaRPr lang="ja-JP" altLang="en-US" sz="2800" dirty="0"/>
            </a:p>
          </p:txBody>
        </p:sp>
      </p:grpSp>
      <p:sp>
        <p:nvSpPr>
          <p:cNvPr id="31" name="テキスト ボックス 30"/>
          <p:cNvSpPr txBox="1">
            <a:spLocks noChangeArrowheads="1"/>
          </p:cNvSpPr>
          <p:nvPr/>
        </p:nvSpPr>
        <p:spPr bwMode="auto">
          <a:xfrm>
            <a:off x="484188" y="4997988"/>
            <a:ext cx="43862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r>
              <a:rPr lang="en-US" altLang="ja-JP" sz="2800" dirty="0">
                <a:latin typeface="Marker Felt" charset="0"/>
                <a:cs typeface="Marker Felt" charset="0"/>
              </a:rPr>
              <a:t>♦Skew-</a:t>
            </a:r>
            <a:r>
              <a:rPr lang="en-US" altLang="ja-JP" sz="2800" dirty="0" err="1">
                <a:latin typeface="Marker Felt" charset="0"/>
                <a:cs typeface="Marker Felt" charset="0"/>
              </a:rPr>
              <a:t>sextupole</a:t>
            </a:r>
            <a:r>
              <a:rPr lang="en-US" altLang="ja-JP" sz="2800" dirty="0">
                <a:latin typeface="Marker Felt" charset="0"/>
                <a:cs typeface="Marker Felt" charset="0"/>
              </a:rPr>
              <a:t> magnets</a:t>
            </a:r>
          </a:p>
        </p:txBody>
      </p:sp>
      <p:sp>
        <p:nvSpPr>
          <p:cNvPr id="32" name="テキスト ボックス 31"/>
          <p:cNvSpPr txBox="1"/>
          <p:nvPr/>
        </p:nvSpPr>
        <p:spPr>
          <a:xfrm>
            <a:off x="1200150" y="5858938"/>
            <a:ext cx="7134548" cy="923330"/>
          </a:xfrm>
          <a:prstGeom prst="rect">
            <a:avLst/>
          </a:prstGeom>
          <a:solidFill>
            <a:schemeClr val="accent6">
              <a:lumMod val="75000"/>
            </a:schemeClr>
          </a:solidFill>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37931725" indent="-37474525">
              <a:defRPr kumimoji="1" sz="2400">
                <a:solidFill>
                  <a:schemeClr val="tx1"/>
                </a:solidFill>
                <a:latin typeface="Arial" charset="0"/>
                <a:ea typeface="ＭＳ Ｐゴシック" charset="0"/>
              </a:defRPr>
            </a:lvl2pPr>
            <a:lvl3pPr>
              <a:defRPr kumimoji="1" sz="2400">
                <a:solidFill>
                  <a:schemeClr val="tx1"/>
                </a:solidFill>
                <a:latin typeface="Arial" charset="0"/>
                <a:ea typeface="ＭＳ Ｐゴシック" charset="0"/>
              </a:defRPr>
            </a:lvl3pPr>
            <a:lvl4pPr>
              <a:defRPr kumimoji="1" sz="2400">
                <a:solidFill>
                  <a:schemeClr val="tx1"/>
                </a:solidFill>
                <a:latin typeface="Arial" charset="0"/>
                <a:ea typeface="ＭＳ Ｐゴシック" charset="0"/>
              </a:defRPr>
            </a:lvl4pPr>
            <a:lvl5pPr>
              <a:defRPr kumimoji="1" sz="2400">
                <a:solidFill>
                  <a:schemeClr val="tx1"/>
                </a:solidFill>
                <a:latin typeface="Arial" charset="0"/>
                <a:ea typeface="ＭＳ Ｐゴシック" charset="0"/>
              </a:defRPr>
            </a:lvl5pPr>
            <a:lvl6pPr marL="457200" fontAlgn="base">
              <a:spcBef>
                <a:spcPct val="0"/>
              </a:spcBef>
              <a:spcAft>
                <a:spcPct val="0"/>
              </a:spcAft>
              <a:defRPr kumimoji="1" sz="2400">
                <a:solidFill>
                  <a:schemeClr val="tx1"/>
                </a:solidFill>
                <a:latin typeface="Arial" charset="0"/>
                <a:ea typeface="ＭＳ Ｐゴシック" charset="0"/>
              </a:defRPr>
            </a:lvl6pPr>
            <a:lvl7pPr marL="914400" fontAlgn="base">
              <a:spcBef>
                <a:spcPct val="0"/>
              </a:spcBef>
              <a:spcAft>
                <a:spcPct val="0"/>
              </a:spcAft>
              <a:defRPr kumimoji="1" sz="2400">
                <a:solidFill>
                  <a:schemeClr val="tx1"/>
                </a:solidFill>
                <a:latin typeface="Arial" charset="0"/>
                <a:ea typeface="ＭＳ Ｐゴシック" charset="0"/>
              </a:defRPr>
            </a:lvl7pPr>
            <a:lvl8pPr marL="1371600" fontAlgn="base">
              <a:spcBef>
                <a:spcPct val="0"/>
              </a:spcBef>
              <a:spcAft>
                <a:spcPct val="0"/>
              </a:spcAft>
              <a:defRPr kumimoji="1" sz="2400">
                <a:solidFill>
                  <a:schemeClr val="tx1"/>
                </a:solidFill>
                <a:latin typeface="Arial" charset="0"/>
                <a:ea typeface="ＭＳ Ｐゴシック" charset="0"/>
              </a:defRPr>
            </a:lvl8pPr>
            <a:lvl9pPr marL="1828800" fontAlgn="base">
              <a:spcBef>
                <a:spcPct val="0"/>
              </a:spcBef>
              <a:spcAft>
                <a:spcPct val="0"/>
              </a:spcAft>
              <a:defRPr kumimoji="1" sz="2400">
                <a:solidFill>
                  <a:schemeClr val="tx1"/>
                </a:solidFill>
                <a:latin typeface="Arial" charset="0"/>
                <a:ea typeface="ＭＳ Ｐゴシック" charset="0"/>
              </a:defRPr>
            </a:lvl9pPr>
          </a:lstStyle>
          <a:p>
            <a:pPr>
              <a:defRPr/>
            </a:pPr>
            <a:r>
              <a:rPr lang="en-US" altLang="ja-JP" sz="1800" dirty="0" smtClean="0"/>
              <a:t>The KEKB operation was terminated at the end of June 2010 for the</a:t>
            </a:r>
            <a:br>
              <a:rPr lang="en-US" altLang="ja-JP" sz="1800" dirty="0" smtClean="0"/>
            </a:br>
            <a:r>
              <a:rPr lang="en-US" altLang="ja-JP" sz="1800" dirty="0" smtClean="0"/>
              <a:t>upgrade toward </a:t>
            </a:r>
            <a:r>
              <a:rPr lang="en-US" altLang="ja-JP" sz="1800" dirty="0" err="1" smtClean="0"/>
              <a:t>SuperKEKB</a:t>
            </a:r>
            <a:r>
              <a:rPr lang="en-US" altLang="ja-JP" sz="1800" dirty="0" smtClean="0"/>
              <a:t>. The commissioning of </a:t>
            </a:r>
            <a:r>
              <a:rPr lang="en-US" altLang="ja-JP" sz="1800" dirty="0" err="1" smtClean="0"/>
              <a:t>SuperKEKB</a:t>
            </a:r>
            <a:r>
              <a:rPr lang="en-US" altLang="ja-JP" sz="1800" dirty="0" smtClean="0"/>
              <a:t> will </a:t>
            </a:r>
            <a:br>
              <a:rPr lang="en-US" altLang="ja-JP" sz="1800" dirty="0" smtClean="0"/>
            </a:br>
            <a:r>
              <a:rPr lang="en-US" altLang="ja-JP" sz="1800" dirty="0" smtClean="0"/>
              <a:t>start in autumn in 2015.</a:t>
            </a:r>
            <a:endParaRPr lang="ja-JP" altLang="en-US" sz="1800" dirty="0" smtClean="0"/>
          </a:p>
        </p:txBody>
      </p:sp>
    </p:spTree>
    <p:extLst>
      <p:ext uri="{BB962C8B-B14F-4D97-AF65-F5344CB8AC3E}">
        <p14:creationId xmlns:p14="http://schemas.microsoft.com/office/powerpoint/2010/main" val="3263394648"/>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a:stretch>
            <a:fillRect/>
          </a:stretch>
        </p:blipFill>
        <p:spPr>
          <a:xfrm>
            <a:off x="0" y="50800"/>
            <a:ext cx="9144000" cy="6748021"/>
          </a:xfrm>
          <a:prstGeom prst="rect">
            <a:avLst/>
          </a:prstGeom>
        </p:spPr>
      </p:pic>
    </p:spTree>
    <p:extLst>
      <p:ext uri="{BB962C8B-B14F-4D97-AF65-F5344CB8AC3E}">
        <p14:creationId xmlns:p14="http://schemas.microsoft.com/office/powerpoint/2010/main" val="30571416"/>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a:stretch>
            <a:fillRect/>
          </a:stretch>
        </p:blipFill>
        <p:spPr>
          <a:xfrm>
            <a:off x="0" y="38100"/>
            <a:ext cx="9144000" cy="6779172"/>
          </a:xfrm>
          <a:prstGeom prst="rect">
            <a:avLst/>
          </a:prstGeom>
        </p:spPr>
      </p:pic>
    </p:spTree>
    <p:extLst>
      <p:ext uri="{BB962C8B-B14F-4D97-AF65-F5344CB8AC3E}">
        <p14:creationId xmlns:p14="http://schemas.microsoft.com/office/powerpoint/2010/main" val="4236005096"/>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a:stretch>
            <a:fillRect/>
          </a:stretch>
        </p:blipFill>
        <p:spPr>
          <a:xfrm>
            <a:off x="0" y="38100"/>
            <a:ext cx="9144000" cy="6779830"/>
          </a:xfrm>
          <a:prstGeom prst="rect">
            <a:avLst/>
          </a:prstGeom>
        </p:spPr>
      </p:pic>
    </p:spTree>
    <p:extLst>
      <p:ext uri="{BB962C8B-B14F-4D97-AF65-F5344CB8AC3E}">
        <p14:creationId xmlns:p14="http://schemas.microsoft.com/office/powerpoint/2010/main" val="2095792892"/>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a:stretch>
            <a:fillRect/>
          </a:stretch>
        </p:blipFill>
        <p:spPr>
          <a:xfrm>
            <a:off x="0" y="38100"/>
            <a:ext cx="9144000" cy="6774180"/>
          </a:xfrm>
          <a:prstGeom prst="rect">
            <a:avLst/>
          </a:prstGeom>
        </p:spPr>
      </p:pic>
    </p:spTree>
    <p:extLst>
      <p:ext uri="{BB962C8B-B14F-4D97-AF65-F5344CB8AC3E}">
        <p14:creationId xmlns:p14="http://schemas.microsoft.com/office/powerpoint/2010/main" val="2348558162"/>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a:lstStyle/>
          <a:p>
            <a:r>
              <a:rPr kumimoji="1" lang="en-US" altLang="ja-JP" dirty="0" smtClean="0"/>
              <a:t>Deformation of KEKB tunnel</a:t>
            </a:r>
            <a:endParaRPr kumimoji="1" lang="ja-JP" altLang="en-US" dirty="0"/>
          </a:p>
        </p:txBody>
      </p:sp>
      <p:pic>
        <p:nvPicPr>
          <p:cNvPr id="5" name="コンテンツ プレースホルダー 4" descr="プロット 14.png"/>
          <p:cNvPicPr>
            <a:picLocks noGrp="1" noChangeAspect="1"/>
          </p:cNvPicPr>
          <p:nvPr>
            <p:ph idx="1"/>
          </p:nvPr>
        </p:nvPicPr>
        <p:blipFill>
          <a:blip r:embed="rId2">
            <a:extLst>
              <a:ext uri="{28A0092B-C50C-407E-A947-70E740481C1C}">
                <a14:useLocalDpi xmlns:a14="http://schemas.microsoft.com/office/drawing/2010/main" val="0"/>
              </a:ext>
            </a:extLst>
          </a:blip>
          <a:srcRect l="-15701" r="-15701"/>
          <a:stretch>
            <a:fillRect/>
          </a:stretch>
        </p:blipFill>
        <p:spPr/>
      </p:pic>
      <p:sp>
        <p:nvSpPr>
          <p:cNvPr id="6" name="正方形/長方形 5"/>
          <p:cNvSpPr/>
          <p:nvPr/>
        </p:nvSpPr>
        <p:spPr>
          <a:xfrm>
            <a:off x="343232" y="6191283"/>
            <a:ext cx="8686801" cy="646331"/>
          </a:xfrm>
          <a:prstGeom prst="rect">
            <a:avLst/>
          </a:prstGeom>
        </p:spPr>
        <p:txBody>
          <a:bodyPr wrap="square">
            <a:spAutoFit/>
          </a:bodyPr>
          <a:lstStyle/>
          <a:p>
            <a:r>
              <a:rPr lang="en-US" altLang="ja-JP" dirty="0"/>
              <a:t>In the construction period of KEKB (1998)</a:t>
            </a:r>
            <a:r>
              <a:rPr lang="en-US" altLang="ja-JP" dirty="0" smtClean="0"/>
              <a:t>, all </a:t>
            </a:r>
            <a:r>
              <a:rPr lang="en-US" altLang="ja-JP" dirty="0"/>
              <a:t>magnets were aligned on a horizontal plane</a:t>
            </a:r>
            <a:r>
              <a:rPr lang="en-US" altLang="ja-JP" dirty="0" smtClean="0"/>
              <a:t>.</a:t>
            </a:r>
          </a:p>
          <a:p>
            <a:r>
              <a:rPr lang="en-US" altLang="ja-JP" dirty="0" smtClean="0"/>
              <a:t>The tunnel deformation has been well compensated by frequent optic corrections.</a:t>
            </a:r>
            <a:endParaRPr lang="ja-JP" altLang="en-US" dirty="0"/>
          </a:p>
        </p:txBody>
      </p:sp>
    </p:spTree>
    <p:extLst>
      <p:ext uri="{BB962C8B-B14F-4D97-AF65-F5344CB8AC3E}">
        <p14:creationId xmlns:p14="http://schemas.microsoft.com/office/powerpoint/2010/main" val="3991158423"/>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r>
              <a:rPr lang="en-US" altLang="ja-JP" dirty="0"/>
              <a:t>Day-night </a:t>
            </a:r>
            <a:r>
              <a:rPr lang="en-US" altLang="ja-JP" dirty="0" smtClean="0"/>
              <a:t>change of luminosity</a:t>
            </a:r>
            <a:endParaRPr lang="en-US" altLang="ja-JP" dirty="0"/>
          </a:p>
        </p:txBody>
      </p:sp>
      <p:sp>
        <p:nvSpPr>
          <p:cNvPr id="26627" name="Rectangle 3"/>
          <p:cNvSpPr>
            <a:spLocks noGrp="1" noChangeArrowheads="1"/>
          </p:cNvSpPr>
          <p:nvPr>
            <p:ph type="body" idx="1"/>
          </p:nvPr>
        </p:nvSpPr>
        <p:spPr/>
        <p:txBody>
          <a:bodyPr>
            <a:normAutofit/>
          </a:bodyPr>
          <a:lstStyle/>
          <a:p>
            <a:r>
              <a:rPr lang="en-US" altLang="ja-JP" sz="2400" dirty="0" smtClean="0"/>
              <a:t>The </a:t>
            </a:r>
            <a:r>
              <a:rPr lang="en-US" altLang="ja-JP" sz="2400" dirty="0"/>
              <a:t>problem </a:t>
            </a:r>
            <a:r>
              <a:rPr lang="en-US" altLang="ja-JP" sz="2400" dirty="0" smtClean="0"/>
              <a:t>became first </a:t>
            </a:r>
            <a:r>
              <a:rPr lang="en-US" altLang="ja-JP" sz="2400" dirty="0"/>
              <a:t>conspicuous in March 2003</a:t>
            </a:r>
            <a:r>
              <a:rPr lang="en-US" altLang="ja-JP" sz="2400" dirty="0" smtClean="0"/>
              <a:t>.</a:t>
            </a:r>
          </a:p>
          <a:p>
            <a:r>
              <a:rPr lang="en-US" altLang="ja-JP" sz="2400" dirty="0" smtClean="0"/>
              <a:t>The problem became serious in spring 2005.</a:t>
            </a:r>
          </a:p>
          <a:p>
            <a:r>
              <a:rPr lang="en-US" altLang="ja-JP" sz="2400" dirty="0" smtClean="0"/>
              <a:t>Observations:</a:t>
            </a:r>
          </a:p>
          <a:p>
            <a:pPr lvl="1"/>
            <a:r>
              <a:rPr lang="en-US" altLang="ja-JP" sz="2000" dirty="0" smtClean="0"/>
              <a:t>The </a:t>
            </a:r>
            <a:r>
              <a:rPr lang="en-US" altLang="ja-JP" sz="2000" dirty="0"/>
              <a:t>KEKB luminosity degrades in the daytime by about 20% at the worst.</a:t>
            </a:r>
          </a:p>
          <a:p>
            <a:pPr lvl="1">
              <a:lnSpc>
                <a:spcPct val="90000"/>
              </a:lnSpc>
            </a:pPr>
            <a:r>
              <a:rPr lang="en-US" altLang="ja-JP" sz="2000" dirty="0"/>
              <a:t>The luminosity degradation seems to depend on temperature difference between day and night.</a:t>
            </a:r>
          </a:p>
          <a:p>
            <a:pPr lvl="1">
              <a:lnSpc>
                <a:spcPct val="90000"/>
              </a:lnSpc>
            </a:pPr>
            <a:r>
              <a:rPr lang="en-US" altLang="ja-JP" sz="2000" dirty="0"/>
              <a:t>The effect is not remarkable in winter or on a rainy day.</a:t>
            </a:r>
          </a:p>
          <a:p>
            <a:pPr lvl="1">
              <a:lnSpc>
                <a:spcPct val="90000"/>
              </a:lnSpc>
            </a:pPr>
            <a:r>
              <a:rPr lang="en-US" altLang="ja-JP" sz="2000" dirty="0"/>
              <a:t>When the luminosity degrades, the HER beam blowup is observed.</a:t>
            </a:r>
          </a:p>
          <a:p>
            <a:pPr lvl="1">
              <a:lnSpc>
                <a:spcPct val="90000"/>
              </a:lnSpc>
            </a:pPr>
            <a:r>
              <a:rPr lang="en-US" altLang="ja-JP" sz="2000" dirty="0"/>
              <a:t>Tuning on the x-y coupling parameters at IP is somewhat effective to mitigate the degradation, although its effectiveness is insufficient.</a:t>
            </a:r>
          </a:p>
          <a:p>
            <a:pPr>
              <a:lnSpc>
                <a:spcPct val="90000"/>
              </a:lnSpc>
            </a:pPr>
            <a:endParaRPr lang="en-US" altLang="ja-JP" sz="2400" dirty="0"/>
          </a:p>
        </p:txBody>
      </p:sp>
    </p:spTree>
    <p:extLst>
      <p:ext uri="{BB962C8B-B14F-4D97-AF65-F5344CB8AC3E}">
        <p14:creationId xmlns:p14="http://schemas.microsoft.com/office/powerpoint/2010/main" val="3171920749"/>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609600" y="304800"/>
            <a:ext cx="7772400" cy="1143000"/>
          </a:xfrm>
        </p:spPr>
        <p:txBody>
          <a:bodyPr>
            <a:normAutofit/>
          </a:bodyPr>
          <a:lstStyle/>
          <a:p>
            <a:r>
              <a:rPr lang="en-US" altLang="ja-JP" sz="4000" dirty="0" smtClean="0"/>
              <a:t>Efforts to solve the problem</a:t>
            </a:r>
            <a:endParaRPr lang="en-US" altLang="ja-JP" sz="4000" dirty="0"/>
          </a:p>
        </p:txBody>
      </p:sp>
      <p:sp>
        <p:nvSpPr>
          <p:cNvPr id="27651" name="Rectangle 3"/>
          <p:cNvSpPr>
            <a:spLocks noGrp="1" noChangeArrowheads="1"/>
          </p:cNvSpPr>
          <p:nvPr>
            <p:ph type="body" idx="1"/>
          </p:nvPr>
        </p:nvSpPr>
        <p:spPr>
          <a:xfrm>
            <a:off x="457200" y="1981200"/>
            <a:ext cx="8229600" cy="4378325"/>
          </a:xfrm>
        </p:spPr>
        <p:txBody>
          <a:bodyPr>
            <a:normAutofit lnSpcReduction="10000"/>
          </a:bodyPr>
          <a:lstStyle/>
          <a:p>
            <a:pPr>
              <a:lnSpc>
                <a:spcPct val="90000"/>
              </a:lnSpc>
            </a:pPr>
            <a:r>
              <a:rPr lang="en-US" altLang="ja-JP" sz="2400" dirty="0" smtClean="0"/>
              <a:t>Efforts toward solving the problem</a:t>
            </a:r>
            <a:endParaRPr lang="en-US" altLang="ja-JP" sz="2400" dirty="0"/>
          </a:p>
          <a:p>
            <a:pPr lvl="1">
              <a:lnSpc>
                <a:spcPct val="90000"/>
              </a:lnSpc>
            </a:pPr>
            <a:r>
              <a:rPr lang="en-US" altLang="ja-JP" sz="2000" dirty="0" smtClean="0"/>
              <a:t>Many efforts had been devoted in vain.</a:t>
            </a:r>
          </a:p>
          <a:p>
            <a:pPr lvl="2">
              <a:lnSpc>
                <a:spcPct val="90000"/>
              </a:lnSpc>
            </a:pPr>
            <a:r>
              <a:rPr lang="en-US" altLang="ja-JP" sz="1600" dirty="0" smtClean="0"/>
              <a:t>Such as spraying water on the building where the Belle detector is located.</a:t>
            </a:r>
            <a:endParaRPr lang="en-US" altLang="ja-JP" sz="1600" dirty="0"/>
          </a:p>
          <a:p>
            <a:pPr lvl="1">
              <a:lnSpc>
                <a:spcPct val="90000"/>
              </a:lnSpc>
            </a:pPr>
            <a:r>
              <a:rPr lang="en-US" altLang="ja-JP" sz="2000" dirty="0" smtClean="0"/>
              <a:t>Finally we found the reason for the problem: </a:t>
            </a:r>
          </a:p>
          <a:p>
            <a:pPr lvl="2">
              <a:lnSpc>
                <a:spcPct val="90000"/>
              </a:lnSpc>
            </a:pPr>
            <a:r>
              <a:rPr lang="en-US" altLang="ja-JP" sz="1600" dirty="0" smtClean="0"/>
              <a:t>We found that the </a:t>
            </a:r>
            <a:r>
              <a:rPr lang="en-US" altLang="ja-JP" sz="1600" dirty="0"/>
              <a:t>BPM consistency also </a:t>
            </a:r>
            <a:r>
              <a:rPr lang="en-US" altLang="ja-JP" sz="1600" dirty="0" smtClean="0"/>
              <a:t>showed </a:t>
            </a:r>
            <a:r>
              <a:rPr lang="en-US" altLang="ja-JP" sz="1600" dirty="0"/>
              <a:t>day-night difference.</a:t>
            </a:r>
          </a:p>
          <a:p>
            <a:pPr lvl="2">
              <a:lnSpc>
                <a:spcPct val="90000"/>
              </a:lnSpc>
            </a:pPr>
            <a:r>
              <a:rPr lang="en-US" altLang="ja-JP" sz="1600" dirty="0"/>
              <a:t>A part of BPM cables go through the outside of buildings and </a:t>
            </a:r>
            <a:r>
              <a:rPr lang="en-US" altLang="ja-JP" sz="1600" dirty="0" smtClean="0"/>
              <a:t>were affected </a:t>
            </a:r>
            <a:r>
              <a:rPr lang="en-US" altLang="ja-JP" sz="1600" dirty="0"/>
              <a:t>by the temperature change.</a:t>
            </a:r>
          </a:p>
          <a:p>
            <a:pPr lvl="2">
              <a:lnSpc>
                <a:spcPct val="90000"/>
              </a:lnSpc>
            </a:pPr>
            <a:r>
              <a:rPr lang="en-US" altLang="ja-JP" sz="1600" dirty="0"/>
              <a:t>Orbit corrections based on inaccurate BPM </a:t>
            </a:r>
            <a:r>
              <a:rPr lang="en-US" altLang="ja-JP" sz="1600" dirty="0" smtClean="0"/>
              <a:t>readings seemed to </a:t>
            </a:r>
            <a:r>
              <a:rPr lang="en-US" altLang="ja-JP" sz="1600" dirty="0"/>
              <a:t>bring the optics deformation and </a:t>
            </a:r>
            <a:r>
              <a:rPr lang="en-US" altLang="ja-JP" sz="1600" dirty="0" smtClean="0"/>
              <a:t>result </a:t>
            </a:r>
            <a:r>
              <a:rPr lang="en-US" altLang="ja-JP" sz="1600" dirty="0"/>
              <a:t>in the luminosity degradation.</a:t>
            </a:r>
          </a:p>
          <a:p>
            <a:pPr>
              <a:lnSpc>
                <a:spcPct val="90000"/>
              </a:lnSpc>
            </a:pPr>
            <a:r>
              <a:rPr lang="en-US" altLang="ja-JP" sz="2400" dirty="0"/>
              <a:t>Countermeasure</a:t>
            </a:r>
          </a:p>
          <a:p>
            <a:pPr lvl="1">
              <a:lnSpc>
                <a:spcPct val="90000"/>
              </a:lnSpc>
            </a:pPr>
            <a:r>
              <a:rPr lang="en-US" altLang="ja-JP" sz="2000" dirty="0"/>
              <a:t>Installation of thermal insulator sheets for the BPM cables in the outside.</a:t>
            </a:r>
          </a:p>
          <a:p>
            <a:pPr lvl="1">
              <a:lnSpc>
                <a:spcPct val="90000"/>
              </a:lnSpc>
            </a:pPr>
            <a:r>
              <a:rPr lang="en-US" altLang="ja-JP" sz="2000" dirty="0"/>
              <a:t>The BPM consistency </a:t>
            </a:r>
            <a:r>
              <a:rPr lang="en-US" altLang="ja-JP" sz="2000" dirty="0" smtClean="0"/>
              <a:t>difference (day-night) was </a:t>
            </a:r>
            <a:r>
              <a:rPr lang="en-US" altLang="ja-JP" sz="2000" dirty="0"/>
              <a:t>reduced by 30 or 50 %.</a:t>
            </a:r>
          </a:p>
          <a:p>
            <a:pPr lvl="1">
              <a:lnSpc>
                <a:spcPct val="90000"/>
              </a:lnSpc>
            </a:pPr>
            <a:r>
              <a:rPr lang="en-US" altLang="ja-JP" sz="2000" dirty="0"/>
              <a:t>The day-night difference in the luminosity almost disappeared. </a:t>
            </a:r>
          </a:p>
        </p:txBody>
      </p:sp>
      <p:grpSp>
        <p:nvGrpSpPr>
          <p:cNvPr id="27662" name="Group 14"/>
          <p:cNvGrpSpPr>
            <a:grpSpLocks/>
          </p:cNvGrpSpPr>
          <p:nvPr/>
        </p:nvGrpSpPr>
        <p:grpSpPr bwMode="auto">
          <a:xfrm>
            <a:off x="8229600" y="1524000"/>
            <a:ext cx="762000" cy="914400"/>
            <a:chOff x="4656" y="384"/>
            <a:chExt cx="480" cy="576"/>
          </a:xfrm>
        </p:grpSpPr>
        <p:sp>
          <p:nvSpPr>
            <p:cNvPr id="27652" name="Oval 4"/>
            <p:cNvSpPr>
              <a:spLocks noChangeArrowheads="1"/>
            </p:cNvSpPr>
            <p:nvPr/>
          </p:nvSpPr>
          <p:spPr bwMode="auto">
            <a:xfrm>
              <a:off x="4656" y="432"/>
              <a:ext cx="480" cy="480"/>
            </a:xfrm>
            <a:prstGeom prst="ellipse">
              <a:avLst/>
            </a:prstGeom>
            <a:noFill/>
            <a:ln w="9525">
              <a:solidFill>
                <a:schemeClr val="tx1"/>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ja-JP" altLang="en-US"/>
            </a:p>
          </p:txBody>
        </p:sp>
        <p:sp>
          <p:nvSpPr>
            <p:cNvPr id="27653" name="Line 5"/>
            <p:cNvSpPr>
              <a:spLocks noChangeShapeType="1"/>
            </p:cNvSpPr>
            <p:nvPr/>
          </p:nvSpPr>
          <p:spPr bwMode="auto">
            <a:xfrm>
              <a:off x="4752" y="576"/>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7654" name="Line 6"/>
            <p:cNvSpPr>
              <a:spLocks noChangeShapeType="1"/>
            </p:cNvSpPr>
            <p:nvPr/>
          </p:nvSpPr>
          <p:spPr bwMode="auto">
            <a:xfrm>
              <a:off x="4944" y="576"/>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7655" name="Line 7"/>
            <p:cNvSpPr>
              <a:spLocks noChangeShapeType="1"/>
            </p:cNvSpPr>
            <p:nvPr/>
          </p:nvSpPr>
          <p:spPr bwMode="auto">
            <a:xfrm>
              <a:off x="4944" y="768"/>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7656" name="Line 8"/>
            <p:cNvSpPr>
              <a:spLocks noChangeShapeType="1"/>
            </p:cNvSpPr>
            <p:nvPr/>
          </p:nvSpPr>
          <p:spPr bwMode="auto">
            <a:xfrm>
              <a:off x="4752" y="768"/>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7657" name="Line 9"/>
            <p:cNvSpPr>
              <a:spLocks noChangeShapeType="1"/>
            </p:cNvSpPr>
            <p:nvPr/>
          </p:nvSpPr>
          <p:spPr bwMode="auto">
            <a:xfrm>
              <a:off x="4800" y="384"/>
              <a:ext cx="0" cy="19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7658" name="Line 10"/>
            <p:cNvSpPr>
              <a:spLocks noChangeShapeType="1"/>
            </p:cNvSpPr>
            <p:nvPr/>
          </p:nvSpPr>
          <p:spPr bwMode="auto">
            <a:xfrm>
              <a:off x="4800" y="768"/>
              <a:ext cx="0" cy="19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7659" name="Line 11"/>
            <p:cNvSpPr>
              <a:spLocks noChangeShapeType="1"/>
            </p:cNvSpPr>
            <p:nvPr/>
          </p:nvSpPr>
          <p:spPr bwMode="auto">
            <a:xfrm>
              <a:off x="4992" y="768"/>
              <a:ext cx="0" cy="19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7660" name="Line 12"/>
            <p:cNvSpPr>
              <a:spLocks noChangeShapeType="1"/>
            </p:cNvSpPr>
            <p:nvPr/>
          </p:nvSpPr>
          <p:spPr bwMode="auto">
            <a:xfrm>
              <a:off x="4992" y="384"/>
              <a:ext cx="0" cy="19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sp>
        <p:nvSpPr>
          <p:cNvPr id="27661" name="Text Box 13"/>
          <p:cNvSpPr txBox="1">
            <a:spLocks noChangeArrowheads="1"/>
          </p:cNvSpPr>
          <p:nvPr/>
        </p:nvSpPr>
        <p:spPr bwMode="auto">
          <a:xfrm>
            <a:off x="6096000" y="306741"/>
            <a:ext cx="3333750" cy="1435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buFontTx/>
              <a:buChar char="•"/>
            </a:pPr>
            <a:r>
              <a:rPr lang="en-US" altLang="ja-JP" sz="1800" dirty="0"/>
              <a:t>3 electrodes -&gt; beam position</a:t>
            </a:r>
            <a:br>
              <a:rPr lang="en-US" altLang="ja-JP" sz="1800" dirty="0"/>
            </a:br>
            <a:r>
              <a:rPr lang="en-US" altLang="ja-JP" sz="1800" dirty="0"/>
              <a:t>     -&gt; 4 sets of beam position</a:t>
            </a:r>
          </a:p>
          <a:p>
            <a:pPr>
              <a:buFontTx/>
              <a:buChar char="•"/>
            </a:pPr>
            <a:r>
              <a:rPr lang="en-US" altLang="ja-JP" sz="1800" dirty="0"/>
              <a:t>BPM consistency</a:t>
            </a:r>
          </a:p>
          <a:p>
            <a:pPr lvl="1">
              <a:buFontTx/>
              <a:buChar char="•"/>
            </a:pPr>
            <a:r>
              <a:rPr lang="en-US" altLang="ja-JP" sz="1600" dirty="0"/>
              <a:t>RMS of 4 beam position data</a:t>
            </a:r>
            <a:endParaRPr lang="en-US" altLang="ja-JP" sz="1800" dirty="0"/>
          </a:p>
          <a:p>
            <a:pPr lvl="1">
              <a:buFontTx/>
              <a:buChar char="•"/>
            </a:pPr>
            <a:endParaRPr lang="ja-JP" altLang="en-US" sz="1800" dirty="0"/>
          </a:p>
        </p:txBody>
      </p:sp>
      <p:sp>
        <p:nvSpPr>
          <p:cNvPr id="27663" name="Text Box 15"/>
          <p:cNvSpPr txBox="1">
            <a:spLocks noChangeArrowheads="1"/>
          </p:cNvSpPr>
          <p:nvPr/>
        </p:nvSpPr>
        <p:spPr bwMode="auto">
          <a:xfrm>
            <a:off x="6096000" y="39688"/>
            <a:ext cx="2522538"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altLang="ja-JP">
                <a:solidFill>
                  <a:schemeClr val="hlink"/>
                </a:solidFill>
              </a:rPr>
              <a:t>BPM consistency</a:t>
            </a:r>
          </a:p>
        </p:txBody>
      </p:sp>
    </p:spTree>
    <p:extLst>
      <p:ext uri="{BB962C8B-B14F-4D97-AF65-F5344CB8AC3E}">
        <p14:creationId xmlns:p14="http://schemas.microsoft.com/office/powerpoint/2010/main" val="966037810"/>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4114800"/>
            <a:ext cx="3397250" cy="2519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286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800" y="4114800"/>
            <a:ext cx="3449638" cy="2519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8676" name="Rectangle 4"/>
          <p:cNvSpPr>
            <a:spLocks noChangeArrowheads="1"/>
          </p:cNvSpPr>
          <p:nvPr/>
        </p:nvSpPr>
        <p:spPr bwMode="auto">
          <a:xfrm>
            <a:off x="0" y="554038"/>
            <a:ext cx="57150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ctr"/>
            <a:r>
              <a:rPr lang="ja-JP" altLang="en-US">
                <a:solidFill>
                  <a:schemeClr val="tx2"/>
                </a:solidFill>
              </a:rPr>
              <a:t>　</a:t>
            </a:r>
            <a:r>
              <a:rPr lang="en-US" altLang="ja-JP" sz="1800">
                <a:solidFill>
                  <a:schemeClr val="tx2"/>
                </a:solidFill>
              </a:rPr>
              <a:t>2005/04/22</a:t>
            </a:r>
            <a:endParaRPr lang="en-US" altLang="ja-JP" sz="4400">
              <a:solidFill>
                <a:schemeClr val="tx2"/>
              </a:solidFill>
            </a:endParaRPr>
          </a:p>
        </p:txBody>
      </p:sp>
      <p:pic>
        <p:nvPicPr>
          <p:cNvPr id="2867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35550" y="1219200"/>
            <a:ext cx="3346450" cy="2519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28678"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69975" y="1219200"/>
            <a:ext cx="3354388" cy="2519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8679" name="Text Box 7"/>
          <p:cNvSpPr txBox="1">
            <a:spLocks noChangeArrowheads="1"/>
          </p:cNvSpPr>
          <p:nvPr/>
        </p:nvSpPr>
        <p:spPr bwMode="auto">
          <a:xfrm>
            <a:off x="3657600" y="3276600"/>
            <a:ext cx="7254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ja-JP">
                <a:solidFill>
                  <a:schemeClr val="bg1"/>
                </a:solidFill>
                <a:latin typeface="Times" charset="0"/>
                <a:ea typeface="Osaka" charset="0"/>
                <a:cs typeface="Osaka" charset="0"/>
              </a:rPr>
              <a:t>LC4</a:t>
            </a:r>
          </a:p>
        </p:txBody>
      </p:sp>
      <p:sp>
        <p:nvSpPr>
          <p:cNvPr id="28680" name="Text Box 8"/>
          <p:cNvSpPr txBox="1">
            <a:spLocks noChangeArrowheads="1"/>
          </p:cNvSpPr>
          <p:nvPr/>
        </p:nvSpPr>
        <p:spPr bwMode="auto">
          <a:xfrm>
            <a:off x="7543800" y="3276600"/>
            <a:ext cx="7096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ja-JP">
                <a:solidFill>
                  <a:schemeClr val="bg1"/>
                </a:solidFill>
                <a:latin typeface="Times" charset="0"/>
                <a:ea typeface="Osaka" charset="0"/>
                <a:cs typeface="Osaka" charset="0"/>
              </a:rPr>
              <a:t>D06</a:t>
            </a:r>
          </a:p>
        </p:txBody>
      </p:sp>
      <p:sp>
        <p:nvSpPr>
          <p:cNvPr id="28681" name="Text Box 9"/>
          <p:cNvSpPr txBox="1">
            <a:spLocks noChangeArrowheads="1"/>
          </p:cNvSpPr>
          <p:nvPr/>
        </p:nvSpPr>
        <p:spPr bwMode="auto">
          <a:xfrm>
            <a:off x="3581400" y="6019800"/>
            <a:ext cx="7096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ja-JP">
                <a:solidFill>
                  <a:schemeClr val="bg1"/>
                </a:solidFill>
                <a:latin typeface="Times" charset="0"/>
                <a:ea typeface="Osaka" charset="0"/>
                <a:cs typeface="Osaka" charset="0"/>
              </a:rPr>
              <a:t>D03</a:t>
            </a:r>
          </a:p>
        </p:txBody>
      </p:sp>
      <p:sp>
        <p:nvSpPr>
          <p:cNvPr id="28682" name="Text Box 10"/>
          <p:cNvSpPr txBox="1">
            <a:spLocks noChangeArrowheads="1"/>
          </p:cNvSpPr>
          <p:nvPr/>
        </p:nvSpPr>
        <p:spPr bwMode="auto">
          <a:xfrm>
            <a:off x="7696200" y="6096000"/>
            <a:ext cx="7254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ja-JP">
                <a:solidFill>
                  <a:schemeClr val="bg1"/>
                </a:solidFill>
                <a:latin typeface="Times" charset="0"/>
                <a:ea typeface="Osaka" charset="0"/>
                <a:cs typeface="Osaka" charset="0"/>
              </a:rPr>
              <a:t>LC2</a:t>
            </a:r>
          </a:p>
        </p:txBody>
      </p:sp>
      <p:sp>
        <p:nvSpPr>
          <p:cNvPr id="28683" name="Text Box 11"/>
          <p:cNvSpPr txBox="1">
            <a:spLocks noChangeArrowheads="1"/>
          </p:cNvSpPr>
          <p:nvPr/>
        </p:nvSpPr>
        <p:spPr bwMode="auto">
          <a:xfrm>
            <a:off x="7829814" y="800215"/>
            <a:ext cx="1138878" cy="369332"/>
          </a:xfrm>
          <a:prstGeom prst="rect">
            <a:avLst/>
          </a:prstGeom>
          <a:noFill/>
          <a:ln w="9525">
            <a:solidFill>
              <a:srgbClr val="FF8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ja-JP" dirty="0" smtClean="0">
                <a:latin typeface="Times" charset="0"/>
                <a:ea typeface="Osaka" charset="0"/>
                <a:cs typeface="Osaka" charset="0"/>
              </a:rPr>
              <a:t>M. </a:t>
            </a:r>
            <a:r>
              <a:rPr lang="en-US" altLang="ja-JP" dirty="0" err="1" smtClean="0">
                <a:latin typeface="Times" charset="0"/>
                <a:ea typeface="Osaka" charset="0"/>
                <a:cs typeface="Osaka" charset="0"/>
              </a:rPr>
              <a:t>Tejima</a:t>
            </a:r>
            <a:endParaRPr lang="en-US" altLang="ja-JP" dirty="0">
              <a:latin typeface="Times" charset="0"/>
              <a:ea typeface="Osaka" charset="0"/>
              <a:cs typeface="Osaka" charset="0"/>
            </a:endParaRPr>
          </a:p>
        </p:txBody>
      </p:sp>
      <p:sp>
        <p:nvSpPr>
          <p:cNvPr id="2" name="タイトル 1"/>
          <p:cNvSpPr>
            <a:spLocks noGrp="1"/>
          </p:cNvSpPr>
          <p:nvPr>
            <p:ph type="title"/>
          </p:nvPr>
        </p:nvSpPr>
        <p:spPr>
          <a:xfrm>
            <a:off x="552450" y="-17462"/>
            <a:ext cx="8229600" cy="1143000"/>
          </a:xfrm>
        </p:spPr>
        <p:txBody>
          <a:bodyPr>
            <a:noAutofit/>
          </a:bodyPr>
          <a:lstStyle/>
          <a:p>
            <a:r>
              <a:rPr lang="en-US" altLang="ja-JP" sz="3600" dirty="0" smtClean="0">
                <a:latin typeface="Marker Felt"/>
                <a:ea typeface="Osaka" charset="0"/>
                <a:cs typeface="Marker Felt"/>
              </a:rPr>
              <a:t>Installation of thermal insulator sheets</a:t>
            </a:r>
            <a:endParaRPr kumimoji="1" lang="ja-JP" altLang="en-US" sz="3600" dirty="0">
              <a:latin typeface="Marker Felt"/>
              <a:cs typeface="Marker Felt"/>
            </a:endParaRPr>
          </a:p>
        </p:txBody>
      </p:sp>
    </p:spTree>
    <p:extLst>
      <p:ext uri="{BB962C8B-B14F-4D97-AF65-F5344CB8AC3E}">
        <p14:creationId xmlns:p14="http://schemas.microsoft.com/office/powerpoint/2010/main" val="1960176466"/>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Text Box 3"/>
          <p:cNvSpPr txBox="1">
            <a:spLocks noChangeArrowheads="1"/>
          </p:cNvSpPr>
          <p:nvPr/>
        </p:nvSpPr>
        <p:spPr bwMode="auto">
          <a:xfrm>
            <a:off x="1143000" y="4038600"/>
            <a:ext cx="27305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ja-JP" sz="1800">
                <a:latin typeface="Times" charset="0"/>
                <a:ea typeface="Osaka" charset="0"/>
                <a:cs typeface="Osaka" charset="0"/>
              </a:rPr>
              <a:t>LER D06 BPM consistency</a:t>
            </a:r>
            <a:endParaRPr lang="en-US" altLang="ja-JP">
              <a:latin typeface="Times" charset="0"/>
              <a:ea typeface="Osaka" charset="0"/>
              <a:cs typeface="Osaka" charset="0"/>
            </a:endParaRPr>
          </a:p>
        </p:txBody>
      </p:sp>
      <p:sp>
        <p:nvSpPr>
          <p:cNvPr id="29700" name="Text Box 4"/>
          <p:cNvSpPr txBox="1">
            <a:spLocks noChangeArrowheads="1"/>
          </p:cNvSpPr>
          <p:nvPr/>
        </p:nvSpPr>
        <p:spPr bwMode="auto">
          <a:xfrm>
            <a:off x="5410200" y="4038600"/>
            <a:ext cx="27559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ja-JP" sz="1800">
                <a:latin typeface="Times" charset="0"/>
                <a:ea typeface="Osaka" charset="0"/>
                <a:cs typeface="Osaka" charset="0"/>
              </a:rPr>
              <a:t>HER D06 BPM consistency</a:t>
            </a:r>
            <a:endParaRPr lang="en-US" altLang="ja-JP">
              <a:latin typeface="Times" charset="0"/>
              <a:ea typeface="Osaka" charset="0"/>
              <a:cs typeface="Osaka" charset="0"/>
            </a:endParaRPr>
          </a:p>
        </p:txBody>
      </p:sp>
      <p:sp>
        <p:nvSpPr>
          <p:cNvPr id="29701" name="Line 5"/>
          <p:cNvSpPr>
            <a:spLocks noChangeShapeType="1"/>
          </p:cNvSpPr>
          <p:nvPr/>
        </p:nvSpPr>
        <p:spPr bwMode="auto">
          <a:xfrm>
            <a:off x="2362200" y="6705600"/>
            <a:ext cx="15240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ja-JP" altLang="en-US"/>
          </a:p>
        </p:txBody>
      </p:sp>
      <p:pic>
        <p:nvPicPr>
          <p:cNvPr id="29702"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4338638"/>
            <a:ext cx="4054475" cy="2519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29703"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0600" y="4338638"/>
            <a:ext cx="4087813" cy="2519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9704" name="Text Box 8"/>
          <p:cNvSpPr txBox="1">
            <a:spLocks noChangeArrowheads="1"/>
          </p:cNvSpPr>
          <p:nvPr/>
        </p:nvSpPr>
        <p:spPr bwMode="auto">
          <a:xfrm>
            <a:off x="1143000" y="1143000"/>
            <a:ext cx="27305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ja-JP" sz="1800">
                <a:latin typeface="Times" charset="0"/>
                <a:ea typeface="Osaka" charset="0"/>
                <a:cs typeface="Osaka" charset="0"/>
              </a:rPr>
              <a:t>LER D03 BPM consistency</a:t>
            </a:r>
            <a:endParaRPr lang="en-US" altLang="ja-JP">
              <a:latin typeface="Times" charset="0"/>
              <a:ea typeface="Osaka" charset="0"/>
              <a:cs typeface="Osaka" charset="0"/>
            </a:endParaRPr>
          </a:p>
        </p:txBody>
      </p:sp>
      <p:sp>
        <p:nvSpPr>
          <p:cNvPr id="29705" name="Text Box 9"/>
          <p:cNvSpPr txBox="1">
            <a:spLocks noChangeArrowheads="1"/>
          </p:cNvSpPr>
          <p:nvPr/>
        </p:nvSpPr>
        <p:spPr bwMode="auto">
          <a:xfrm>
            <a:off x="5410200" y="1143000"/>
            <a:ext cx="27559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ja-JP" sz="1800">
                <a:latin typeface="Times" charset="0"/>
                <a:ea typeface="Osaka" charset="0"/>
                <a:cs typeface="Osaka" charset="0"/>
              </a:rPr>
              <a:t>HER D03 BPM consistency</a:t>
            </a:r>
            <a:endParaRPr lang="en-US" altLang="ja-JP">
              <a:latin typeface="Times" charset="0"/>
              <a:ea typeface="Osaka" charset="0"/>
              <a:cs typeface="Osaka" charset="0"/>
            </a:endParaRPr>
          </a:p>
        </p:txBody>
      </p:sp>
      <p:pic>
        <p:nvPicPr>
          <p:cNvPr id="29706"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 y="1524000"/>
            <a:ext cx="4041775" cy="2519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29707" name="Picture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97425" y="1524000"/>
            <a:ext cx="4041775" cy="2519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9708" name="Line 12"/>
          <p:cNvSpPr>
            <a:spLocks noChangeShapeType="1"/>
          </p:cNvSpPr>
          <p:nvPr/>
        </p:nvSpPr>
        <p:spPr bwMode="auto">
          <a:xfrm>
            <a:off x="3581400" y="5105400"/>
            <a:ext cx="5334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ja-JP" altLang="en-US"/>
          </a:p>
        </p:txBody>
      </p:sp>
      <p:sp>
        <p:nvSpPr>
          <p:cNvPr id="29709" name="Line 13"/>
          <p:cNvSpPr>
            <a:spLocks noChangeShapeType="1"/>
          </p:cNvSpPr>
          <p:nvPr/>
        </p:nvSpPr>
        <p:spPr bwMode="auto">
          <a:xfrm>
            <a:off x="2133600" y="4800600"/>
            <a:ext cx="3048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ja-JP" altLang="en-US"/>
          </a:p>
        </p:txBody>
      </p:sp>
      <p:sp>
        <p:nvSpPr>
          <p:cNvPr id="29710" name="Line 14"/>
          <p:cNvSpPr>
            <a:spLocks noChangeShapeType="1"/>
          </p:cNvSpPr>
          <p:nvPr/>
        </p:nvSpPr>
        <p:spPr bwMode="auto">
          <a:xfrm>
            <a:off x="1905000" y="5791200"/>
            <a:ext cx="3048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ja-JP" altLang="en-US"/>
          </a:p>
        </p:txBody>
      </p:sp>
      <p:sp>
        <p:nvSpPr>
          <p:cNvPr id="29711" name="Line 15"/>
          <p:cNvSpPr>
            <a:spLocks noChangeShapeType="1"/>
          </p:cNvSpPr>
          <p:nvPr/>
        </p:nvSpPr>
        <p:spPr bwMode="auto">
          <a:xfrm>
            <a:off x="3505200" y="5486400"/>
            <a:ext cx="6096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ja-JP" altLang="en-US"/>
          </a:p>
        </p:txBody>
      </p:sp>
      <p:sp>
        <p:nvSpPr>
          <p:cNvPr id="29712" name="Line 16"/>
          <p:cNvSpPr>
            <a:spLocks noChangeShapeType="1"/>
          </p:cNvSpPr>
          <p:nvPr/>
        </p:nvSpPr>
        <p:spPr bwMode="auto">
          <a:xfrm>
            <a:off x="2286000" y="4800600"/>
            <a:ext cx="0" cy="99060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ja-JP" altLang="en-US"/>
          </a:p>
        </p:txBody>
      </p:sp>
      <p:sp>
        <p:nvSpPr>
          <p:cNvPr id="29713" name="Line 17"/>
          <p:cNvSpPr>
            <a:spLocks noChangeShapeType="1"/>
          </p:cNvSpPr>
          <p:nvPr/>
        </p:nvSpPr>
        <p:spPr bwMode="auto">
          <a:xfrm>
            <a:off x="3810000" y="5105400"/>
            <a:ext cx="0" cy="38100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ja-JP" altLang="en-US"/>
          </a:p>
        </p:txBody>
      </p:sp>
      <p:sp>
        <p:nvSpPr>
          <p:cNvPr id="29714" name="Line 18"/>
          <p:cNvSpPr>
            <a:spLocks noChangeShapeType="1"/>
          </p:cNvSpPr>
          <p:nvPr/>
        </p:nvSpPr>
        <p:spPr bwMode="auto">
          <a:xfrm>
            <a:off x="2438400" y="3429000"/>
            <a:ext cx="0" cy="3048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ja-JP" altLang="en-US"/>
          </a:p>
        </p:txBody>
      </p:sp>
      <p:sp>
        <p:nvSpPr>
          <p:cNvPr id="29715" name="Line 19"/>
          <p:cNvSpPr>
            <a:spLocks noChangeShapeType="1"/>
          </p:cNvSpPr>
          <p:nvPr/>
        </p:nvSpPr>
        <p:spPr bwMode="auto">
          <a:xfrm>
            <a:off x="2438400" y="3581400"/>
            <a:ext cx="457200"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ja-JP" altLang="en-US"/>
          </a:p>
        </p:txBody>
      </p:sp>
      <p:sp>
        <p:nvSpPr>
          <p:cNvPr id="29716" name="Text Box 20"/>
          <p:cNvSpPr txBox="1">
            <a:spLocks noChangeArrowheads="1"/>
          </p:cNvSpPr>
          <p:nvPr/>
        </p:nvSpPr>
        <p:spPr bwMode="auto">
          <a:xfrm>
            <a:off x="2879725" y="3459163"/>
            <a:ext cx="560745"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ja-JP" sz="1200" dirty="0" smtClean="0">
                <a:latin typeface="Times" charset="0"/>
                <a:ea typeface="Osaka" charset="0"/>
                <a:cs typeface="Osaka" charset="0"/>
              </a:rPr>
              <a:t>sheets</a:t>
            </a:r>
            <a:endParaRPr lang="ja-JP" altLang="en-US" dirty="0">
              <a:latin typeface="Times" charset="0"/>
              <a:ea typeface="Osaka" charset="0"/>
              <a:cs typeface="Osaka" charset="0"/>
            </a:endParaRPr>
          </a:p>
        </p:txBody>
      </p:sp>
      <p:sp>
        <p:nvSpPr>
          <p:cNvPr id="29717" name="Line 21"/>
          <p:cNvSpPr>
            <a:spLocks noChangeShapeType="1"/>
          </p:cNvSpPr>
          <p:nvPr/>
        </p:nvSpPr>
        <p:spPr bwMode="auto">
          <a:xfrm>
            <a:off x="6613525" y="3505200"/>
            <a:ext cx="0" cy="3048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ja-JP" altLang="en-US"/>
          </a:p>
        </p:txBody>
      </p:sp>
      <p:sp>
        <p:nvSpPr>
          <p:cNvPr id="29718" name="Line 22"/>
          <p:cNvSpPr>
            <a:spLocks noChangeShapeType="1"/>
          </p:cNvSpPr>
          <p:nvPr/>
        </p:nvSpPr>
        <p:spPr bwMode="auto">
          <a:xfrm>
            <a:off x="6613525" y="3657600"/>
            <a:ext cx="457200"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ja-JP" altLang="en-US"/>
          </a:p>
        </p:txBody>
      </p:sp>
      <p:sp>
        <p:nvSpPr>
          <p:cNvPr id="29719" name="Text Box 23"/>
          <p:cNvSpPr txBox="1">
            <a:spLocks noChangeArrowheads="1"/>
          </p:cNvSpPr>
          <p:nvPr/>
        </p:nvSpPr>
        <p:spPr bwMode="auto">
          <a:xfrm>
            <a:off x="7054850" y="3535363"/>
            <a:ext cx="560745"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ja-JP" sz="1200" dirty="0" smtClean="0">
                <a:latin typeface="Times" charset="0"/>
                <a:ea typeface="Osaka" charset="0"/>
                <a:cs typeface="Osaka" charset="0"/>
              </a:rPr>
              <a:t>sheets</a:t>
            </a:r>
            <a:endParaRPr lang="ja-JP" altLang="en-US" dirty="0">
              <a:latin typeface="Times" charset="0"/>
              <a:ea typeface="Osaka" charset="0"/>
              <a:cs typeface="Osaka" charset="0"/>
            </a:endParaRPr>
          </a:p>
        </p:txBody>
      </p:sp>
      <p:sp>
        <p:nvSpPr>
          <p:cNvPr id="29720" name="Line 24"/>
          <p:cNvSpPr>
            <a:spLocks noChangeShapeType="1"/>
          </p:cNvSpPr>
          <p:nvPr/>
        </p:nvSpPr>
        <p:spPr bwMode="auto">
          <a:xfrm>
            <a:off x="2286000" y="6248400"/>
            <a:ext cx="0" cy="3048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ja-JP" altLang="en-US"/>
          </a:p>
        </p:txBody>
      </p:sp>
      <p:sp>
        <p:nvSpPr>
          <p:cNvPr id="29721" name="Line 25"/>
          <p:cNvSpPr>
            <a:spLocks noChangeShapeType="1"/>
          </p:cNvSpPr>
          <p:nvPr/>
        </p:nvSpPr>
        <p:spPr bwMode="auto">
          <a:xfrm>
            <a:off x="2286000" y="6400800"/>
            <a:ext cx="457200"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ja-JP" altLang="en-US"/>
          </a:p>
        </p:txBody>
      </p:sp>
      <p:sp>
        <p:nvSpPr>
          <p:cNvPr id="29722" name="Text Box 26"/>
          <p:cNvSpPr txBox="1">
            <a:spLocks noChangeArrowheads="1"/>
          </p:cNvSpPr>
          <p:nvPr/>
        </p:nvSpPr>
        <p:spPr bwMode="auto">
          <a:xfrm>
            <a:off x="2727325" y="6278563"/>
            <a:ext cx="560745"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ja-JP" sz="1200" dirty="0" smtClean="0">
                <a:latin typeface="Times" charset="0"/>
                <a:ea typeface="Osaka" charset="0"/>
                <a:cs typeface="Osaka" charset="0"/>
              </a:rPr>
              <a:t>sheets</a:t>
            </a:r>
            <a:endParaRPr lang="ja-JP" altLang="en-US" dirty="0">
              <a:latin typeface="Times" charset="0"/>
              <a:ea typeface="Osaka" charset="0"/>
              <a:cs typeface="Osaka" charset="0"/>
            </a:endParaRPr>
          </a:p>
        </p:txBody>
      </p:sp>
      <p:sp>
        <p:nvSpPr>
          <p:cNvPr id="29723" name="Line 27"/>
          <p:cNvSpPr>
            <a:spLocks noChangeShapeType="1"/>
          </p:cNvSpPr>
          <p:nvPr/>
        </p:nvSpPr>
        <p:spPr bwMode="auto">
          <a:xfrm>
            <a:off x="6537325" y="6240463"/>
            <a:ext cx="0" cy="3048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ja-JP" altLang="en-US"/>
          </a:p>
        </p:txBody>
      </p:sp>
      <p:sp>
        <p:nvSpPr>
          <p:cNvPr id="29724" name="Line 28"/>
          <p:cNvSpPr>
            <a:spLocks noChangeShapeType="1"/>
          </p:cNvSpPr>
          <p:nvPr/>
        </p:nvSpPr>
        <p:spPr bwMode="auto">
          <a:xfrm>
            <a:off x="6537325" y="6392863"/>
            <a:ext cx="457200"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ja-JP" altLang="en-US"/>
          </a:p>
        </p:txBody>
      </p:sp>
      <p:sp>
        <p:nvSpPr>
          <p:cNvPr id="29725" name="Text Box 29"/>
          <p:cNvSpPr txBox="1">
            <a:spLocks noChangeArrowheads="1"/>
          </p:cNvSpPr>
          <p:nvPr/>
        </p:nvSpPr>
        <p:spPr bwMode="auto">
          <a:xfrm>
            <a:off x="6978650" y="6270625"/>
            <a:ext cx="560745"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ja-JP" sz="1200" dirty="0" smtClean="0">
                <a:latin typeface="Times" charset="0"/>
                <a:ea typeface="Osaka" charset="0"/>
                <a:cs typeface="Osaka" charset="0"/>
              </a:rPr>
              <a:t>sheets</a:t>
            </a:r>
            <a:endParaRPr lang="ja-JP" altLang="en-US" dirty="0">
              <a:latin typeface="Times" charset="0"/>
              <a:ea typeface="Osaka" charset="0"/>
              <a:cs typeface="Osaka" charset="0"/>
            </a:endParaRPr>
          </a:p>
        </p:txBody>
      </p:sp>
      <p:sp>
        <p:nvSpPr>
          <p:cNvPr id="30" name="Rectangle 2"/>
          <p:cNvSpPr txBox="1">
            <a:spLocks noChangeArrowheads="1"/>
          </p:cNvSpPr>
          <p:nvPr/>
        </p:nvSpPr>
        <p:spPr>
          <a:xfrm>
            <a:off x="536575" y="157275"/>
            <a:ext cx="8229600" cy="1143000"/>
          </a:xfrm>
          <a:prstGeom prst="rect">
            <a:avLst/>
          </a:prstGeom>
        </p:spPr>
        <p:txBody>
          <a:bodyPr/>
          <a:lstStyle>
            <a:lvl1pPr algn="ctr" defTabSz="457200" rtl="0" eaLnBrk="1" latinLnBrk="0" hangingPunct="1">
              <a:spcBef>
                <a:spcPct val="0"/>
              </a:spcBef>
              <a:buNone/>
              <a:defRPr kumimoji="1" sz="4400" kern="1200">
                <a:solidFill>
                  <a:srgbClr val="660066"/>
                </a:solidFill>
                <a:latin typeface="Marker Felt Thin"/>
                <a:ea typeface=""/>
                <a:cs typeface="+mj-cs"/>
              </a:defRPr>
            </a:lvl1pPr>
          </a:lstStyle>
          <a:p>
            <a:r>
              <a:rPr lang="en-US" altLang="ja-JP" sz="3600" dirty="0" smtClean="0"/>
              <a:t>Effectiveness of thermal insulator sheets</a:t>
            </a:r>
            <a:endParaRPr lang="en-US" altLang="ja-JP" sz="3600" dirty="0"/>
          </a:p>
        </p:txBody>
      </p:sp>
      <p:sp>
        <p:nvSpPr>
          <p:cNvPr id="2" name="テキスト ボックス 1"/>
          <p:cNvSpPr txBox="1"/>
          <p:nvPr/>
        </p:nvSpPr>
        <p:spPr>
          <a:xfrm>
            <a:off x="-451905" y="2479471"/>
            <a:ext cx="1862371" cy="369332"/>
          </a:xfrm>
          <a:prstGeom prst="rect">
            <a:avLst/>
          </a:prstGeom>
          <a:noFill/>
          <a:scene3d>
            <a:camera prst="orthographicFront">
              <a:rot lat="0" lon="0" rev="5400000"/>
            </a:camera>
            <a:lightRig rig="threePt" dir="t"/>
          </a:scene3d>
        </p:spPr>
        <p:txBody>
          <a:bodyPr wrap="none" rtlCol="0">
            <a:spAutoFit/>
          </a:bodyPr>
          <a:lstStyle/>
          <a:p>
            <a:r>
              <a:rPr kumimoji="1" lang="en-US" altLang="ja-JP" dirty="0" smtClean="0"/>
              <a:t>Consistency [mm]</a:t>
            </a:r>
            <a:endParaRPr kumimoji="1" lang="ja-JP" altLang="en-US" dirty="0"/>
          </a:p>
        </p:txBody>
      </p:sp>
    </p:spTree>
    <p:extLst>
      <p:ext uri="{BB962C8B-B14F-4D97-AF65-F5344CB8AC3E}">
        <p14:creationId xmlns:p14="http://schemas.microsoft.com/office/powerpoint/2010/main" val="2226110644"/>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kumimoji="1" lang="en-US" altLang="ja-JP" dirty="0" smtClean="0"/>
              <a:t>Experiences of optics corrections at KEKB</a:t>
            </a:r>
            <a:endParaRPr kumimoji="1" lang="ja-JP" altLang="en-US" dirty="0"/>
          </a:p>
        </p:txBody>
      </p:sp>
      <p:sp>
        <p:nvSpPr>
          <p:cNvPr id="3" name="コンテンツ プレースホルダー 2"/>
          <p:cNvSpPr>
            <a:spLocks noGrp="1"/>
          </p:cNvSpPr>
          <p:nvPr>
            <p:ph idx="1"/>
          </p:nvPr>
        </p:nvSpPr>
        <p:spPr/>
        <p:txBody>
          <a:bodyPr>
            <a:normAutofit fontScale="85000" lnSpcReduction="20000"/>
          </a:bodyPr>
          <a:lstStyle/>
          <a:p>
            <a:r>
              <a:rPr lang="en-US" altLang="ja-JP" dirty="0" smtClean="0"/>
              <a:t>Corrections based on the COD measurement</a:t>
            </a:r>
          </a:p>
          <a:p>
            <a:pPr lvl="1"/>
            <a:r>
              <a:rPr kumimoji="1" lang="en-US" altLang="ja-JP" dirty="0" smtClean="0"/>
              <a:t>KEKB </a:t>
            </a:r>
            <a:r>
              <a:rPr lang="en-US" altLang="ja-JP" dirty="0" smtClean="0"/>
              <a:t>did not have many turn-by-turn BPMs</a:t>
            </a:r>
          </a:p>
          <a:p>
            <a:pPr lvl="1"/>
            <a:r>
              <a:rPr kumimoji="1" lang="en-US" altLang="ja-JP" dirty="0" smtClean="0"/>
              <a:t>Global COD correction was done continuously every ~20 seconds.</a:t>
            </a:r>
          </a:p>
          <a:p>
            <a:pPr lvl="1"/>
            <a:r>
              <a:rPr kumimoji="1" lang="en-US" altLang="ja-JP" dirty="0" smtClean="0"/>
              <a:t>Optics corrections were done every 2 weeks.</a:t>
            </a:r>
          </a:p>
          <a:p>
            <a:pPr lvl="2"/>
            <a:r>
              <a:rPr lang="en-US" altLang="ja-JP" dirty="0" smtClean="0"/>
              <a:t>Method of iteration of x-y coupling, dispersions and </a:t>
            </a:r>
            <a:r>
              <a:rPr lang="en-US" altLang="ja-JP" dirty="0" smtClean="0">
                <a:latin typeface="Symbol" charset="2"/>
                <a:cs typeface="Symbol" charset="2"/>
              </a:rPr>
              <a:t>b</a:t>
            </a:r>
            <a:r>
              <a:rPr lang="en-US" altLang="ja-JP" dirty="0" smtClean="0"/>
              <a:t>-beating was used.</a:t>
            </a:r>
          </a:p>
          <a:p>
            <a:pPr lvl="2"/>
            <a:r>
              <a:rPr lang="en-US" altLang="ja-JP" dirty="0" smtClean="0"/>
              <a:t>The methods worked very well even with the large tunnel deformation based on BPM measurements.</a:t>
            </a:r>
          </a:p>
          <a:p>
            <a:pPr lvl="2"/>
            <a:r>
              <a:rPr lang="en-US" altLang="ja-JP" dirty="0" smtClean="0">
                <a:solidFill>
                  <a:srgbClr val="FF0000"/>
                </a:solidFill>
              </a:rPr>
              <a:t>However, when the BPMs give the incorrect values, the luminosity tuning has a trouble such as the day-night problem which KEKB encountered.</a:t>
            </a:r>
          </a:p>
          <a:p>
            <a:pPr lvl="2"/>
            <a:r>
              <a:rPr lang="en-US" altLang="ja-JP" dirty="0" smtClean="0">
                <a:solidFill>
                  <a:srgbClr val="FF0000"/>
                </a:solidFill>
              </a:rPr>
              <a:t>It seems that the BPM gain mapping and Quad-BPM tuning are very important at high luminosity machines.</a:t>
            </a:r>
          </a:p>
        </p:txBody>
      </p:sp>
    </p:spTree>
    <p:extLst>
      <p:ext uri="{BB962C8B-B14F-4D97-AF65-F5344CB8AC3E}">
        <p14:creationId xmlns:p14="http://schemas.microsoft.com/office/powerpoint/2010/main" val="2125830668"/>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図 12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84163"/>
            <a:ext cx="9170988" cy="6040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8" name="テキスト ボックス 44"/>
          <p:cNvSpPr txBox="1">
            <a:spLocks noChangeArrowheads="1"/>
          </p:cNvSpPr>
          <p:nvPr/>
        </p:nvSpPr>
        <p:spPr bwMode="auto">
          <a:xfrm>
            <a:off x="6343650" y="190500"/>
            <a:ext cx="1325563" cy="2762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r>
              <a:rPr lang="en-US" altLang="ja-JP" sz="1200">
                <a:latin typeface="Calibri" charset="0"/>
              </a:rPr>
              <a:t>skew-sextupoles</a:t>
            </a:r>
          </a:p>
        </p:txBody>
      </p:sp>
      <p:cxnSp>
        <p:nvCxnSpPr>
          <p:cNvPr id="11" name="直線矢印コネクタ 10"/>
          <p:cNvCxnSpPr>
            <a:stCxn id="24578" idx="2"/>
          </p:cNvCxnSpPr>
          <p:nvPr/>
        </p:nvCxnSpPr>
        <p:spPr>
          <a:xfrm rot="16200000" flipH="1">
            <a:off x="6677025" y="795338"/>
            <a:ext cx="658813" cy="1587"/>
          </a:xfrm>
          <a:prstGeom prst="straightConnector1">
            <a:avLst/>
          </a:prstGeom>
          <a:ln w="15875">
            <a:tailEnd type="arrow"/>
          </a:ln>
        </p:spPr>
        <p:style>
          <a:lnRef idx="2">
            <a:schemeClr val="accent1"/>
          </a:lnRef>
          <a:fillRef idx="0">
            <a:schemeClr val="accent1"/>
          </a:fillRef>
          <a:effectRef idx="1">
            <a:schemeClr val="accent1"/>
          </a:effectRef>
          <a:fontRef idx="minor">
            <a:schemeClr val="tx1"/>
          </a:fontRef>
        </p:style>
      </p:cxnSp>
      <p:sp>
        <p:nvSpPr>
          <p:cNvPr id="8" name="正方形/長方形 7"/>
          <p:cNvSpPr/>
          <p:nvPr/>
        </p:nvSpPr>
        <p:spPr>
          <a:xfrm>
            <a:off x="8515350" y="4597400"/>
            <a:ext cx="266700" cy="18415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ja-JP" altLang="en-US"/>
          </a:p>
        </p:txBody>
      </p:sp>
      <p:sp>
        <p:nvSpPr>
          <p:cNvPr id="24581" name="テキスト ボックス 6"/>
          <p:cNvSpPr txBox="1">
            <a:spLocks noChangeArrowheads="1"/>
          </p:cNvSpPr>
          <p:nvPr/>
        </p:nvSpPr>
        <p:spPr bwMode="auto">
          <a:xfrm>
            <a:off x="8410575" y="4567238"/>
            <a:ext cx="47625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r>
              <a:rPr lang="en-US" altLang="ja-JP" sz="1000">
                <a:solidFill>
                  <a:srgbClr val="CC00CC"/>
                </a:solidFill>
              </a:rPr>
              <a:t>1040</a:t>
            </a:r>
            <a:endParaRPr lang="ja-JP" altLang="en-US" sz="1000">
              <a:solidFill>
                <a:srgbClr val="CC00CC"/>
              </a:solidFill>
            </a:endParaRPr>
          </a:p>
        </p:txBody>
      </p:sp>
    </p:spTree>
    <p:extLst>
      <p:ext uri="{BB962C8B-B14F-4D97-AF65-F5344CB8AC3E}">
        <p14:creationId xmlns:p14="http://schemas.microsoft.com/office/powerpoint/2010/main" val="1173101525"/>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ctrTitle"/>
          </p:nvPr>
        </p:nvSpPr>
        <p:spPr/>
        <p:txBody>
          <a:bodyPr/>
          <a:lstStyle/>
          <a:p>
            <a:r>
              <a:rPr kumimoji="1" lang="en-US" altLang="ja-JP" dirty="0" smtClean="0"/>
              <a:t>Collision feedback</a:t>
            </a:r>
            <a:endParaRPr kumimoji="1" lang="ja-JP" altLang="en-US" dirty="0"/>
          </a:p>
        </p:txBody>
      </p:sp>
      <p:sp>
        <p:nvSpPr>
          <p:cNvPr id="5" name="サブタイトル 4"/>
          <p:cNvSpPr>
            <a:spLocks noGrp="1"/>
          </p:cNvSpPr>
          <p:nvPr>
            <p:ph type="subTitle" idx="1"/>
          </p:nvPr>
        </p:nvSpPr>
        <p:spPr/>
        <p:txBody>
          <a:bodyPr/>
          <a:lstStyle/>
          <a:p>
            <a:endParaRPr kumimoji="1" lang="ja-JP" altLang="en-US"/>
          </a:p>
        </p:txBody>
      </p:sp>
    </p:spTree>
    <p:extLst>
      <p:ext uri="{BB962C8B-B14F-4D97-AF65-F5344CB8AC3E}">
        <p14:creationId xmlns:p14="http://schemas.microsoft.com/office/powerpoint/2010/main" val="3216599556"/>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図 3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36688" y="5530850"/>
            <a:ext cx="1789112" cy="105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6" name="タイトル 1"/>
          <p:cNvSpPr>
            <a:spLocks noGrp="1"/>
          </p:cNvSpPr>
          <p:nvPr>
            <p:ph type="title"/>
          </p:nvPr>
        </p:nvSpPr>
        <p:spPr>
          <a:xfrm>
            <a:off x="457200" y="-182563"/>
            <a:ext cx="8229600" cy="1143001"/>
          </a:xfrm>
        </p:spPr>
        <p:txBody>
          <a:bodyPr/>
          <a:lstStyle/>
          <a:p>
            <a:r>
              <a:rPr lang="en-US" altLang="ja-JP">
                <a:latin typeface="Marker Felt" charset="0"/>
                <a:ea typeface="ＭＳ Ｐゴシック" charset="0"/>
                <a:cs typeface="Marker Felt" charset="0"/>
              </a:rPr>
              <a:t>Orbit feedback at IP :Algorism </a:t>
            </a:r>
            <a:endParaRPr lang="ja-JP" altLang="en-US">
              <a:latin typeface="Marker Felt" charset="0"/>
              <a:ea typeface="ＭＳ Ｐゴシック" charset="0"/>
              <a:cs typeface="Marker Felt" charset="0"/>
            </a:endParaRPr>
          </a:p>
        </p:txBody>
      </p:sp>
      <p:sp>
        <p:nvSpPr>
          <p:cNvPr id="16387" name="コンテンツ プレースホルダー 2"/>
          <p:cNvSpPr>
            <a:spLocks noGrp="1"/>
          </p:cNvSpPr>
          <p:nvPr>
            <p:ph idx="1"/>
          </p:nvPr>
        </p:nvSpPr>
        <p:spPr>
          <a:xfrm>
            <a:off x="392113" y="793750"/>
            <a:ext cx="8229600" cy="6084888"/>
          </a:xfrm>
        </p:spPr>
        <p:txBody>
          <a:bodyPr/>
          <a:lstStyle/>
          <a:p>
            <a:r>
              <a:rPr lang="en-US" altLang="ja-JP" dirty="0">
                <a:latin typeface="Calibri" charset="0"/>
                <a:ea typeface="ＭＳ Ｐゴシック" charset="0"/>
              </a:rPr>
              <a:t>Beam-beam deflection (SLC, KEKB vertical)</a:t>
            </a:r>
          </a:p>
          <a:p>
            <a:endParaRPr lang="en-US" altLang="ja-JP" dirty="0">
              <a:latin typeface="Calibri" charset="0"/>
              <a:ea typeface="ＭＳ Ｐゴシック" charset="0"/>
            </a:endParaRPr>
          </a:p>
          <a:p>
            <a:endParaRPr lang="en-US" altLang="ja-JP" dirty="0">
              <a:latin typeface="Calibri" charset="0"/>
              <a:ea typeface="ＭＳ Ｐゴシック" charset="0"/>
            </a:endParaRPr>
          </a:p>
          <a:p>
            <a:endParaRPr lang="en-US" altLang="ja-JP" dirty="0">
              <a:latin typeface="Calibri" charset="0"/>
              <a:ea typeface="ＭＳ Ｐゴシック" charset="0"/>
            </a:endParaRPr>
          </a:p>
          <a:p>
            <a:r>
              <a:rPr lang="en-US" altLang="ja-JP" dirty="0">
                <a:latin typeface="Calibri" charset="0"/>
                <a:ea typeface="ＭＳ Ｐゴシック" charset="0"/>
              </a:rPr>
              <a:t>Luminosity feedback (</a:t>
            </a:r>
            <a:r>
              <a:rPr lang="en-US" altLang="ja-JP" sz="2400" dirty="0">
                <a:latin typeface="Calibri" charset="0"/>
                <a:ea typeface="ＭＳ Ｐゴシック" charset="0"/>
              </a:rPr>
              <a:t>dithering</a:t>
            </a:r>
            <a:r>
              <a:rPr lang="en-US" altLang="ja-JP" dirty="0">
                <a:latin typeface="Calibri" charset="0"/>
                <a:ea typeface="ＭＳ Ｐゴシック" charset="0"/>
              </a:rPr>
              <a:t>)</a:t>
            </a:r>
            <a:r>
              <a:rPr lang="en-US" altLang="ja-JP" sz="2800" dirty="0">
                <a:latin typeface="Calibri" charset="0"/>
                <a:ea typeface="ＭＳ Ｐゴシック" charset="0"/>
              </a:rPr>
              <a:t>(PEP-II</a:t>
            </a:r>
            <a:r>
              <a:rPr lang="en-US" altLang="ja-JP" sz="2800" dirty="0" smtClean="0">
                <a:latin typeface="Calibri" charset="0"/>
                <a:ea typeface="ＭＳ Ｐゴシック" charset="0"/>
              </a:rPr>
              <a:t>)-</a:t>
            </a:r>
            <a:r>
              <a:rPr lang="en-US" altLang="ja-JP" sz="2400" dirty="0" smtClean="0">
                <a:latin typeface="Calibri" charset="0"/>
                <a:ea typeface="ＭＳ Ｐゴシック" charset="0"/>
              </a:rPr>
              <a:t>&gt;</a:t>
            </a:r>
            <a:r>
              <a:rPr lang="en-US" altLang="ja-JP" sz="2400" dirty="0" err="1" smtClean="0">
                <a:solidFill>
                  <a:srgbClr val="FF0000"/>
                </a:solidFill>
                <a:latin typeface="Calibri" charset="0"/>
                <a:ea typeface="ＭＳ Ｐゴシック" charset="0"/>
              </a:rPr>
              <a:t>SuperKEKB</a:t>
            </a:r>
            <a:endParaRPr lang="en-US" altLang="ja-JP" dirty="0">
              <a:solidFill>
                <a:srgbClr val="FF0000"/>
              </a:solidFill>
              <a:latin typeface="Calibri" charset="0"/>
              <a:ea typeface="ＭＳ Ｐゴシック" charset="0"/>
            </a:endParaRPr>
          </a:p>
          <a:p>
            <a:endParaRPr lang="en-US" altLang="ja-JP" dirty="0">
              <a:latin typeface="Calibri" charset="0"/>
              <a:ea typeface="ＭＳ Ｐゴシック" charset="0"/>
            </a:endParaRPr>
          </a:p>
          <a:p>
            <a:endParaRPr lang="en-US" altLang="ja-JP" dirty="0">
              <a:latin typeface="Calibri" charset="0"/>
              <a:ea typeface="ＭＳ Ｐゴシック" charset="0"/>
            </a:endParaRPr>
          </a:p>
          <a:p>
            <a:r>
              <a:rPr lang="en-US" altLang="ja-JP" dirty="0">
                <a:latin typeface="Calibri" charset="0"/>
                <a:ea typeface="ＭＳ Ｐゴシック" charset="0"/>
              </a:rPr>
              <a:t>Beam size feedback (KEKB horizontal)</a:t>
            </a:r>
            <a:endParaRPr lang="ja-JP" altLang="en-US" dirty="0">
              <a:latin typeface="Calibri" charset="0"/>
              <a:ea typeface="ＭＳ Ｐゴシック" charset="0"/>
            </a:endParaRPr>
          </a:p>
        </p:txBody>
      </p:sp>
      <p:grpSp>
        <p:nvGrpSpPr>
          <p:cNvPr id="16388" name="図形グループ 14"/>
          <p:cNvGrpSpPr>
            <a:grpSpLocks/>
          </p:cNvGrpSpPr>
          <p:nvPr/>
        </p:nvGrpSpPr>
        <p:grpSpPr bwMode="auto">
          <a:xfrm>
            <a:off x="960438" y="1465263"/>
            <a:ext cx="7010400" cy="1870075"/>
            <a:chOff x="960039" y="2218318"/>
            <a:chExt cx="7010328" cy="1869974"/>
          </a:xfrm>
        </p:grpSpPr>
        <p:cxnSp>
          <p:nvCxnSpPr>
            <p:cNvPr id="5" name="直線コネクタ 4"/>
            <p:cNvCxnSpPr/>
            <p:nvPr/>
          </p:nvCxnSpPr>
          <p:spPr>
            <a:xfrm flipV="1">
              <a:off x="3407939" y="2399283"/>
              <a:ext cx="2287564" cy="776245"/>
            </a:xfrm>
            <a:prstGeom prst="line">
              <a:avLst/>
            </a:prstGeom>
          </p:spPr>
          <p:style>
            <a:lnRef idx="2">
              <a:schemeClr val="accent1"/>
            </a:lnRef>
            <a:fillRef idx="0">
              <a:schemeClr val="accent1"/>
            </a:fillRef>
            <a:effectRef idx="1">
              <a:schemeClr val="accent1"/>
            </a:effectRef>
            <a:fontRef idx="minor">
              <a:schemeClr val="tx1"/>
            </a:fontRef>
          </p:style>
        </p:cxnSp>
        <p:cxnSp>
          <p:nvCxnSpPr>
            <p:cNvPr id="6" name="直線コネクタ 5"/>
            <p:cNvCxnSpPr/>
            <p:nvPr/>
          </p:nvCxnSpPr>
          <p:spPr>
            <a:xfrm flipH="1" flipV="1">
              <a:off x="1142599" y="2402458"/>
              <a:ext cx="2287565" cy="776245"/>
            </a:xfrm>
            <a:prstGeom prst="line">
              <a:avLst/>
            </a:prstGeom>
            <a:ln>
              <a:tailEnd type="triangle" w="lg" len="lg"/>
            </a:ln>
          </p:spPr>
          <p:style>
            <a:lnRef idx="2">
              <a:schemeClr val="accent1"/>
            </a:lnRef>
            <a:fillRef idx="0">
              <a:schemeClr val="accent1"/>
            </a:fillRef>
            <a:effectRef idx="1">
              <a:schemeClr val="accent1"/>
            </a:effectRef>
            <a:fontRef idx="minor">
              <a:schemeClr val="tx1"/>
            </a:fontRef>
          </p:style>
        </p:cxnSp>
        <p:cxnSp>
          <p:nvCxnSpPr>
            <p:cNvPr id="7" name="直線コネクタ 6"/>
            <p:cNvCxnSpPr/>
            <p:nvPr/>
          </p:nvCxnSpPr>
          <p:spPr>
            <a:xfrm>
              <a:off x="3420639" y="2945354"/>
              <a:ext cx="2287564" cy="774658"/>
            </a:xfrm>
            <a:prstGeom prst="line">
              <a:avLst/>
            </a:prstGeom>
            <a:ln>
              <a:tailEnd type="triangle" w="lg" len="lg"/>
            </a:ln>
          </p:spPr>
          <p:style>
            <a:lnRef idx="2">
              <a:schemeClr val="accent1"/>
            </a:lnRef>
            <a:fillRef idx="0">
              <a:schemeClr val="accent1"/>
            </a:fillRef>
            <a:effectRef idx="1">
              <a:schemeClr val="accent1"/>
            </a:effectRef>
            <a:fontRef idx="minor">
              <a:schemeClr val="tx1"/>
            </a:fontRef>
          </p:style>
        </p:cxnSp>
        <p:cxnSp>
          <p:nvCxnSpPr>
            <p:cNvPr id="8" name="直線コネクタ 7"/>
            <p:cNvCxnSpPr/>
            <p:nvPr/>
          </p:nvCxnSpPr>
          <p:spPr>
            <a:xfrm flipV="1">
              <a:off x="1129899" y="2939004"/>
              <a:ext cx="2287565" cy="774658"/>
            </a:xfrm>
            <a:prstGeom prst="line">
              <a:avLst/>
            </a:prstGeom>
          </p:spPr>
          <p:style>
            <a:lnRef idx="2">
              <a:schemeClr val="accent1"/>
            </a:lnRef>
            <a:fillRef idx="0">
              <a:schemeClr val="accent1"/>
            </a:fillRef>
            <a:effectRef idx="1">
              <a:schemeClr val="accent1"/>
            </a:effectRef>
            <a:fontRef idx="minor">
              <a:schemeClr val="tx1"/>
            </a:fontRef>
          </p:style>
        </p:cxnSp>
        <p:sp>
          <p:nvSpPr>
            <p:cNvPr id="16406" name="テキスト ボックス 8"/>
            <p:cNvSpPr txBox="1">
              <a:spLocks noChangeArrowheads="1"/>
            </p:cNvSpPr>
            <p:nvPr/>
          </p:nvSpPr>
          <p:spPr bwMode="auto">
            <a:xfrm>
              <a:off x="2613070" y="2302319"/>
              <a:ext cx="161508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r>
                <a:rPr lang="en-US" altLang="ja-JP" sz="1800">
                  <a:latin typeface="Symbol" charset="0"/>
                  <a:cs typeface="Symbol" charset="0"/>
                </a:rPr>
                <a:t>D</a:t>
              </a:r>
              <a:r>
                <a:rPr lang="en-US" altLang="ja-JP" sz="1800"/>
                <a:t>y at IP= </a:t>
              </a:r>
            </a:p>
            <a:p>
              <a:r>
                <a:rPr lang="en-US" altLang="ja-JP" sz="1800"/>
                <a:t>~5nm ~1/10</a:t>
              </a:r>
              <a:r>
                <a:rPr lang="en-US" altLang="ja-JP" sz="1800">
                  <a:latin typeface="Symbol" charset="0"/>
                  <a:cs typeface="Symbol" charset="0"/>
                </a:rPr>
                <a:t>s</a:t>
              </a:r>
              <a:r>
                <a:rPr lang="en-US" altLang="ja-JP" sz="1800" baseline="-25000"/>
                <a:t>y</a:t>
              </a:r>
              <a:r>
                <a:rPr lang="en-US" altLang="ja-JP" sz="1800" baseline="30000"/>
                <a:t>*</a:t>
              </a:r>
              <a:endParaRPr lang="ja-JP" altLang="en-US" sz="1800" baseline="30000"/>
            </a:p>
          </p:txBody>
        </p:sp>
        <p:sp>
          <p:nvSpPr>
            <p:cNvPr id="16407" name="テキスト ボックス 9"/>
            <p:cNvSpPr txBox="1">
              <a:spLocks noChangeArrowheads="1"/>
            </p:cNvSpPr>
            <p:nvPr/>
          </p:nvSpPr>
          <p:spPr bwMode="auto">
            <a:xfrm>
              <a:off x="5708363" y="2218318"/>
              <a:ext cx="62683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r>
                <a:rPr lang="en-US" altLang="ja-JP" sz="1800"/>
                <a:t>BPM</a:t>
              </a:r>
              <a:endParaRPr lang="ja-JP" altLang="en-US" sz="1800"/>
            </a:p>
          </p:txBody>
        </p:sp>
        <p:sp>
          <p:nvSpPr>
            <p:cNvPr id="16408" name="テキスト ボックス 10"/>
            <p:cNvSpPr txBox="1">
              <a:spLocks noChangeArrowheads="1"/>
            </p:cNvSpPr>
            <p:nvPr/>
          </p:nvSpPr>
          <p:spPr bwMode="auto">
            <a:xfrm>
              <a:off x="3226181" y="3180677"/>
              <a:ext cx="36420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r>
                <a:rPr lang="en-US" altLang="ja-JP" sz="1800"/>
                <a:t>IP</a:t>
              </a:r>
              <a:endParaRPr lang="ja-JP" altLang="en-US" sz="1800"/>
            </a:p>
          </p:txBody>
        </p:sp>
        <p:sp>
          <p:nvSpPr>
            <p:cNvPr id="16409" name="テキスト ボックス 11"/>
            <p:cNvSpPr txBox="1">
              <a:spLocks noChangeArrowheads="1"/>
            </p:cNvSpPr>
            <p:nvPr/>
          </p:nvSpPr>
          <p:spPr bwMode="auto">
            <a:xfrm>
              <a:off x="960039" y="3718960"/>
              <a:ext cx="62683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r>
                <a:rPr lang="en-US" altLang="ja-JP" sz="1800"/>
                <a:t>BPM</a:t>
              </a:r>
              <a:endParaRPr lang="ja-JP" altLang="en-US" sz="1800"/>
            </a:p>
          </p:txBody>
        </p:sp>
        <p:sp>
          <p:nvSpPr>
            <p:cNvPr id="16410" name="テキスト ボックス 12"/>
            <p:cNvSpPr txBox="1">
              <a:spLocks noChangeArrowheads="1"/>
            </p:cNvSpPr>
            <p:nvPr/>
          </p:nvSpPr>
          <p:spPr bwMode="auto">
            <a:xfrm>
              <a:off x="5913794" y="2538860"/>
              <a:ext cx="205657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r>
                <a:rPr lang="en-US" altLang="ja-JP" sz="1800" dirty="0" err="1">
                  <a:latin typeface="Symbol" charset="0"/>
                  <a:cs typeface="Symbol" charset="0"/>
                </a:rPr>
                <a:t>D</a:t>
              </a:r>
              <a:r>
                <a:rPr lang="en-US" altLang="ja-JP" sz="1800" dirty="0" err="1"/>
                <a:t>y</a:t>
              </a:r>
              <a:r>
                <a:rPr lang="en-US" altLang="ja-JP" sz="1800" dirty="0"/>
                <a:t> at BPM= ~</a:t>
              </a:r>
              <a:r>
                <a:rPr lang="en-US" altLang="ja-JP" sz="1800" dirty="0" smtClean="0"/>
                <a:t>1.4</a:t>
              </a:r>
              <a:r>
                <a:rPr lang="en-US" altLang="ja-JP" sz="1800" dirty="0" smtClean="0">
                  <a:latin typeface="Symbol" charset="0"/>
                  <a:cs typeface="Symbol" charset="0"/>
                </a:rPr>
                <a:t>m</a:t>
              </a:r>
              <a:r>
                <a:rPr lang="en-US" altLang="ja-JP" sz="1800" dirty="0" smtClean="0"/>
                <a:t>m</a:t>
              </a:r>
              <a:endParaRPr lang="ja-JP" altLang="en-US" sz="1800" dirty="0"/>
            </a:p>
          </p:txBody>
        </p:sp>
        <p:sp>
          <p:nvSpPr>
            <p:cNvPr id="14" name="テキスト ボックス 13"/>
            <p:cNvSpPr txBox="1"/>
            <p:nvPr/>
          </p:nvSpPr>
          <p:spPr>
            <a:xfrm>
              <a:off x="6162223" y="2925433"/>
              <a:ext cx="1592247" cy="369868"/>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none">
              <a:spAutoFit/>
            </a:bodyPr>
            <a:lstStyle/>
            <a:p>
              <a:pPr fontAlgn="auto">
                <a:spcBef>
                  <a:spcPts val="0"/>
                </a:spcBef>
                <a:spcAft>
                  <a:spcPts val="0"/>
                </a:spcAft>
                <a:defRPr/>
              </a:pPr>
              <a:r>
                <a:rPr lang="en-US" altLang="ja-JP" dirty="0" err="1"/>
                <a:t>SupeKEKB</a:t>
              </a:r>
              <a:r>
                <a:rPr lang="en-US" altLang="ja-JP" dirty="0"/>
                <a:t> case</a:t>
              </a:r>
              <a:endParaRPr lang="ja-JP" altLang="en-US" dirty="0"/>
            </a:p>
          </p:txBody>
        </p:sp>
      </p:grpSp>
      <p:pic>
        <p:nvPicPr>
          <p:cNvPr id="16389" name="図 1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76375" y="3800475"/>
            <a:ext cx="1757363" cy="108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1" name="直線矢印コネクタ 20"/>
          <p:cNvCxnSpPr/>
          <p:nvPr/>
        </p:nvCxnSpPr>
        <p:spPr>
          <a:xfrm>
            <a:off x="1241425" y="4889500"/>
            <a:ext cx="2166938"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3" name="直線矢印コネクタ 22"/>
          <p:cNvCxnSpPr/>
          <p:nvPr/>
        </p:nvCxnSpPr>
        <p:spPr>
          <a:xfrm flipV="1">
            <a:off x="1241425" y="3632200"/>
            <a:ext cx="0" cy="12573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6392" name="テキスト ボックス 23"/>
          <p:cNvSpPr txBox="1">
            <a:spLocks noChangeArrowheads="1"/>
          </p:cNvSpPr>
          <p:nvPr/>
        </p:nvSpPr>
        <p:spPr bwMode="auto">
          <a:xfrm>
            <a:off x="3460750" y="4632325"/>
            <a:ext cx="2889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r>
              <a:rPr lang="en-US" altLang="ja-JP" sz="1800"/>
              <a:t>y</a:t>
            </a:r>
            <a:endParaRPr lang="ja-JP" altLang="en-US" sz="1800"/>
          </a:p>
        </p:txBody>
      </p:sp>
      <p:sp>
        <p:nvSpPr>
          <p:cNvPr id="16393" name="テキスト ボックス 25"/>
          <p:cNvSpPr txBox="1">
            <a:spLocks noChangeArrowheads="1"/>
          </p:cNvSpPr>
          <p:nvPr/>
        </p:nvSpPr>
        <p:spPr bwMode="auto">
          <a:xfrm rot="-5400000">
            <a:off x="385762" y="4100513"/>
            <a:ext cx="12096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r>
              <a:rPr lang="en-US" altLang="ja-JP" sz="1800"/>
              <a:t>Luminosity</a:t>
            </a:r>
            <a:endParaRPr lang="ja-JP" altLang="en-US" sz="1800"/>
          </a:p>
        </p:txBody>
      </p:sp>
      <p:sp>
        <p:nvSpPr>
          <p:cNvPr id="16394" name="テキスト ボックス 26"/>
          <p:cNvSpPr txBox="1">
            <a:spLocks noChangeArrowheads="1"/>
          </p:cNvSpPr>
          <p:nvPr/>
        </p:nvSpPr>
        <p:spPr bwMode="auto">
          <a:xfrm>
            <a:off x="3980819" y="3678528"/>
            <a:ext cx="5077456"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r>
              <a:rPr lang="en-US" altLang="ja-JP" sz="1800" dirty="0"/>
              <a:t>When we shake the beam at around the peak of </a:t>
            </a:r>
            <a:br>
              <a:rPr lang="en-US" altLang="ja-JP" sz="1800" dirty="0"/>
            </a:br>
            <a:r>
              <a:rPr lang="en-US" altLang="ja-JP" sz="1800" dirty="0"/>
              <a:t>the luminosity, there appears twice of the </a:t>
            </a:r>
            <a:br>
              <a:rPr lang="en-US" altLang="ja-JP" sz="1800" dirty="0"/>
            </a:br>
            <a:r>
              <a:rPr lang="en-US" altLang="ja-JP" sz="1800" dirty="0"/>
              <a:t>frequency of the dithering </a:t>
            </a:r>
            <a:r>
              <a:rPr lang="en-US" altLang="ja-JP" sz="1800" dirty="0" smtClean="0"/>
              <a:t>frequency, while the </a:t>
            </a:r>
            <a:br>
              <a:rPr lang="en-US" altLang="ja-JP" sz="1800" dirty="0" smtClean="0"/>
            </a:br>
            <a:r>
              <a:rPr lang="en-US" altLang="ja-JP" sz="1800" dirty="0" smtClean="0"/>
              <a:t>dithering frequency component becomes minimum.</a:t>
            </a:r>
            <a:endParaRPr lang="en-US" altLang="ja-JP" sz="1800" dirty="0"/>
          </a:p>
        </p:txBody>
      </p:sp>
      <p:cxnSp>
        <p:nvCxnSpPr>
          <p:cNvPr id="29" name="直線矢印コネクタ 28"/>
          <p:cNvCxnSpPr/>
          <p:nvPr/>
        </p:nvCxnSpPr>
        <p:spPr>
          <a:xfrm>
            <a:off x="1293813" y="6616700"/>
            <a:ext cx="2166937"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6396" name="テキスト ボックス 29"/>
          <p:cNvSpPr txBox="1">
            <a:spLocks noChangeArrowheads="1"/>
          </p:cNvSpPr>
          <p:nvPr/>
        </p:nvSpPr>
        <p:spPr bwMode="auto">
          <a:xfrm>
            <a:off x="3468688" y="6427788"/>
            <a:ext cx="2889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r>
              <a:rPr lang="en-US" altLang="ja-JP" sz="1800"/>
              <a:t>x</a:t>
            </a:r>
            <a:endParaRPr lang="ja-JP" altLang="en-US" sz="1800"/>
          </a:p>
        </p:txBody>
      </p:sp>
      <p:cxnSp>
        <p:nvCxnSpPr>
          <p:cNvPr id="32" name="直線矢印コネクタ 31"/>
          <p:cNvCxnSpPr/>
          <p:nvPr/>
        </p:nvCxnSpPr>
        <p:spPr>
          <a:xfrm flipV="1">
            <a:off x="1036638" y="5921375"/>
            <a:ext cx="1120775" cy="50641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6398" name="テキスト ボックス 32"/>
          <p:cNvSpPr txBox="1">
            <a:spLocks noChangeArrowheads="1"/>
          </p:cNvSpPr>
          <p:nvPr/>
        </p:nvSpPr>
        <p:spPr bwMode="auto">
          <a:xfrm>
            <a:off x="80963" y="6254750"/>
            <a:ext cx="1122362"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r>
              <a:rPr lang="en-US" altLang="ja-JP" sz="1800"/>
              <a:t>Beam size</a:t>
            </a:r>
          </a:p>
          <a:p>
            <a:r>
              <a:rPr lang="en-US" altLang="ja-JP" sz="1800">
                <a:latin typeface="Symbol" charset="0"/>
                <a:cs typeface="Symbol" charset="0"/>
              </a:rPr>
              <a:t>s</a:t>
            </a:r>
            <a:r>
              <a:rPr lang="en-US" altLang="ja-JP" sz="1800" baseline="-25000"/>
              <a:t>y </a:t>
            </a:r>
            <a:r>
              <a:rPr lang="en-US" altLang="ja-JP" sz="1800"/>
              <a:t> (LER)</a:t>
            </a:r>
          </a:p>
          <a:p>
            <a:endParaRPr lang="ja-JP" altLang="en-US" sz="1800"/>
          </a:p>
        </p:txBody>
      </p:sp>
      <p:cxnSp>
        <p:nvCxnSpPr>
          <p:cNvPr id="35" name="直線矢印コネクタ 34"/>
          <p:cNvCxnSpPr/>
          <p:nvPr/>
        </p:nvCxnSpPr>
        <p:spPr>
          <a:xfrm flipH="1">
            <a:off x="2819400" y="5705475"/>
            <a:ext cx="723900" cy="2159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6400" name="テキスト ボックス 35"/>
          <p:cNvSpPr txBox="1">
            <a:spLocks noChangeArrowheads="1"/>
          </p:cNvSpPr>
          <p:nvPr/>
        </p:nvSpPr>
        <p:spPr bwMode="auto">
          <a:xfrm>
            <a:off x="3506788" y="5532438"/>
            <a:ext cx="12096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r>
              <a:rPr lang="en-US" altLang="ja-JP" sz="1800"/>
              <a:t>Luminosity</a:t>
            </a:r>
            <a:endParaRPr lang="ja-JP" altLang="en-US" sz="1800"/>
          </a:p>
        </p:txBody>
      </p:sp>
      <p:sp>
        <p:nvSpPr>
          <p:cNvPr id="16401" name="テキスト ボックス 36"/>
          <p:cNvSpPr txBox="1">
            <a:spLocks noChangeArrowheads="1"/>
          </p:cNvSpPr>
          <p:nvPr/>
        </p:nvSpPr>
        <p:spPr bwMode="auto">
          <a:xfrm>
            <a:off x="4848225" y="5705475"/>
            <a:ext cx="421005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r>
              <a:rPr lang="en-US" altLang="ja-JP" sz="1800"/>
              <a:t>At KEKB before installation of crab cavities,</a:t>
            </a:r>
            <a:br>
              <a:rPr lang="en-US" altLang="ja-JP" sz="1800"/>
            </a:br>
            <a:r>
              <a:rPr lang="en-US" altLang="ja-JP" sz="1800"/>
              <a:t>the vertical beam of LER was used for the</a:t>
            </a:r>
            <a:br>
              <a:rPr lang="en-US" altLang="ja-JP" sz="1800"/>
            </a:br>
            <a:r>
              <a:rPr lang="en-US" altLang="ja-JP" sz="1800"/>
              <a:t>horizontal orbit feedback at IP.</a:t>
            </a:r>
            <a:endParaRPr lang="ja-JP" altLang="en-US" sz="1800"/>
          </a:p>
        </p:txBody>
      </p:sp>
    </p:spTree>
    <p:extLst>
      <p:ext uri="{BB962C8B-B14F-4D97-AF65-F5344CB8AC3E}">
        <p14:creationId xmlns:p14="http://schemas.microsoft.com/office/powerpoint/2010/main" val="2830410550"/>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46050" y="-123825"/>
            <a:ext cx="8997950" cy="1143000"/>
          </a:xfrm>
        </p:spPr>
        <p:txBody>
          <a:bodyPr rtlCol="0">
            <a:noAutofit/>
          </a:bodyPr>
          <a:lstStyle/>
          <a:p>
            <a:pPr fontAlgn="auto">
              <a:spcAft>
                <a:spcPts val="0"/>
              </a:spcAft>
              <a:defRPr/>
            </a:pPr>
            <a:r>
              <a:rPr lang="en-US" altLang="ja-JP" sz="3600" dirty="0" smtClean="0">
                <a:cs typeface="+mj-cs"/>
              </a:rPr>
              <a:t>Sensitivity of detection of beam-beam kick</a:t>
            </a:r>
            <a:endParaRPr lang="ja-JP" altLang="en-US" sz="3600" dirty="0" smtClean="0">
              <a:cs typeface="+mj-cs"/>
            </a:endParaRPr>
          </a:p>
        </p:txBody>
      </p:sp>
      <p:sp>
        <p:nvSpPr>
          <p:cNvPr id="18434" name="コンテンツ プレースホルダー 2"/>
          <p:cNvSpPr>
            <a:spLocks noGrp="1"/>
          </p:cNvSpPr>
          <p:nvPr>
            <p:ph idx="1"/>
          </p:nvPr>
        </p:nvSpPr>
        <p:spPr>
          <a:xfrm>
            <a:off x="333375" y="768350"/>
            <a:ext cx="8229600" cy="4525963"/>
          </a:xfrm>
        </p:spPr>
        <p:txBody>
          <a:bodyPr/>
          <a:lstStyle/>
          <a:p>
            <a:r>
              <a:rPr lang="en-US" altLang="ja-JP">
                <a:latin typeface="Calibri" charset="0"/>
                <a:ea typeface="ＭＳ Ｐゴシック" charset="0"/>
              </a:rPr>
              <a:t>Comparison between KEKB</a:t>
            </a:r>
            <a:br>
              <a:rPr lang="en-US" altLang="ja-JP">
                <a:latin typeface="Calibri" charset="0"/>
                <a:ea typeface="ＭＳ Ｐゴシック" charset="0"/>
              </a:rPr>
            </a:br>
            <a:r>
              <a:rPr lang="en-US" altLang="ja-JP">
                <a:latin typeface="Calibri" charset="0"/>
                <a:ea typeface="ＭＳ Ｐゴシック" charset="0"/>
              </a:rPr>
              <a:t>and SuperKEKB</a:t>
            </a:r>
            <a:endParaRPr lang="ja-JP" altLang="en-US">
              <a:latin typeface="Calibri" charset="0"/>
              <a:ea typeface="ＭＳ Ｐゴシック" charset="0"/>
            </a:endParaRPr>
          </a:p>
        </p:txBody>
      </p:sp>
      <p:graphicFrame>
        <p:nvGraphicFramePr>
          <p:cNvPr id="18435" name="オブジェクト 3"/>
          <p:cNvGraphicFramePr>
            <a:graphicFrameLocks noChangeAspect="1"/>
          </p:cNvGraphicFramePr>
          <p:nvPr/>
        </p:nvGraphicFramePr>
        <p:xfrm>
          <a:off x="1155700" y="1870075"/>
          <a:ext cx="1552575" cy="2592388"/>
        </p:xfrm>
        <a:graphic>
          <a:graphicData uri="http://schemas.openxmlformats.org/presentationml/2006/ole">
            <mc:AlternateContent xmlns:mc="http://schemas.openxmlformats.org/markup-compatibility/2006">
              <mc:Choice xmlns:v="urn:schemas-microsoft-com:vml" Requires="v">
                <p:oleObj spid="_x0000_s3408" name="Equation" r:id="rId3" imgW="1117600" imgH="1866900" progId="Equation.3">
                  <p:embed/>
                </p:oleObj>
              </mc:Choice>
              <mc:Fallback>
                <p:oleObj name="Equation" r:id="rId3" imgW="1117600" imgH="18669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55700" y="1870075"/>
                        <a:ext cx="1552575" cy="25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8436" name="図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76275" y="4462463"/>
            <a:ext cx="3651250"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8437" name="図形グループ 13"/>
          <p:cNvGrpSpPr>
            <a:grpSpLocks/>
          </p:cNvGrpSpPr>
          <p:nvPr/>
        </p:nvGrpSpPr>
        <p:grpSpPr bwMode="auto">
          <a:xfrm>
            <a:off x="5829300" y="4045816"/>
            <a:ext cx="2676046" cy="2399434"/>
            <a:chOff x="5179110" y="1537707"/>
            <a:chExt cx="5255338" cy="5175830"/>
          </a:xfrm>
        </p:grpSpPr>
        <p:pic>
          <p:nvPicPr>
            <p:cNvPr id="18473" name="図 16"/>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179110" y="1908175"/>
              <a:ext cx="3794125" cy="4805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74" name="円/楕円 17"/>
            <p:cNvSpPr>
              <a:spLocks noChangeArrowheads="1"/>
            </p:cNvSpPr>
            <p:nvPr/>
          </p:nvSpPr>
          <p:spPr bwMode="auto">
            <a:xfrm>
              <a:off x="6390373" y="4595812"/>
              <a:ext cx="147637" cy="147638"/>
            </a:xfrm>
            <a:prstGeom prst="ellipse">
              <a:avLst/>
            </a:prstGeom>
            <a:solidFill>
              <a:srgbClr val="FF0000"/>
            </a:solidFill>
            <a:ln w="9525">
              <a:solidFill>
                <a:schemeClr val="tx1"/>
              </a:solidFill>
              <a:round/>
              <a:headEnd/>
              <a:tailEnd/>
            </a:ln>
          </p:spPr>
          <p:txBody>
            <a:bodyPr/>
            <a:lstStyle/>
            <a:p>
              <a:endParaRPr lang="ja-JP" altLang="en-US">
                <a:latin typeface="ＭＳ Ｐゴシック" charset="0"/>
              </a:endParaRPr>
            </a:p>
          </p:txBody>
        </p:sp>
        <p:sp>
          <p:nvSpPr>
            <p:cNvPr id="18475" name="円/楕円 18"/>
            <p:cNvSpPr>
              <a:spLocks noChangeArrowheads="1"/>
            </p:cNvSpPr>
            <p:nvPr/>
          </p:nvSpPr>
          <p:spPr bwMode="auto">
            <a:xfrm>
              <a:off x="6653898" y="1782762"/>
              <a:ext cx="149225" cy="147638"/>
            </a:xfrm>
            <a:prstGeom prst="ellipse">
              <a:avLst/>
            </a:prstGeom>
            <a:solidFill>
              <a:srgbClr val="FF0000"/>
            </a:solidFill>
            <a:ln w="9525">
              <a:solidFill>
                <a:schemeClr val="tx1"/>
              </a:solidFill>
              <a:round/>
              <a:headEnd/>
              <a:tailEnd/>
            </a:ln>
          </p:spPr>
          <p:txBody>
            <a:bodyPr/>
            <a:lstStyle/>
            <a:p>
              <a:endParaRPr lang="ja-JP" altLang="en-US">
                <a:latin typeface="ＭＳ Ｐゴシック" charset="0"/>
              </a:endParaRPr>
            </a:p>
          </p:txBody>
        </p:sp>
        <p:sp>
          <p:nvSpPr>
            <p:cNvPr id="18476" name="テキスト ボックス 19"/>
            <p:cNvSpPr txBox="1">
              <a:spLocks noChangeArrowheads="1"/>
            </p:cNvSpPr>
            <p:nvPr/>
          </p:nvSpPr>
          <p:spPr bwMode="auto">
            <a:xfrm>
              <a:off x="6930926" y="1537707"/>
              <a:ext cx="3503522" cy="6639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r>
                <a:rPr lang="en-US" altLang="ja-JP" sz="1400" dirty="0"/>
                <a:t>BPM </a:t>
              </a:r>
              <a:r>
                <a:rPr lang="en-US" altLang="ja-JP" sz="1400" dirty="0" smtClean="0"/>
                <a:t>(~ 50cm from IP)</a:t>
              </a:r>
              <a:endParaRPr lang="ja-JP" altLang="en-US" sz="1400" dirty="0"/>
            </a:p>
          </p:txBody>
        </p:sp>
        <p:sp>
          <p:nvSpPr>
            <p:cNvPr id="18477" name="円/楕円 17"/>
            <p:cNvSpPr>
              <a:spLocks noChangeArrowheads="1"/>
            </p:cNvSpPr>
            <p:nvPr/>
          </p:nvSpPr>
          <p:spPr bwMode="auto">
            <a:xfrm>
              <a:off x="7550835" y="4595812"/>
              <a:ext cx="147638" cy="147638"/>
            </a:xfrm>
            <a:prstGeom prst="ellipse">
              <a:avLst/>
            </a:prstGeom>
            <a:solidFill>
              <a:srgbClr val="FF0000"/>
            </a:solidFill>
            <a:ln w="9525">
              <a:solidFill>
                <a:schemeClr val="tx1"/>
              </a:solidFill>
              <a:round/>
              <a:headEnd/>
              <a:tailEnd/>
            </a:ln>
          </p:spPr>
          <p:txBody>
            <a:bodyPr/>
            <a:lstStyle/>
            <a:p>
              <a:endParaRPr lang="ja-JP" altLang="en-US">
                <a:latin typeface="ＭＳ Ｐゴシック" charset="0"/>
              </a:endParaRPr>
            </a:p>
          </p:txBody>
        </p:sp>
        <p:sp>
          <p:nvSpPr>
            <p:cNvPr id="18478" name="円/楕円 18"/>
            <p:cNvSpPr>
              <a:spLocks noChangeArrowheads="1"/>
            </p:cNvSpPr>
            <p:nvPr/>
          </p:nvSpPr>
          <p:spPr bwMode="auto">
            <a:xfrm>
              <a:off x="7546073" y="3862387"/>
              <a:ext cx="147637" cy="147638"/>
            </a:xfrm>
            <a:prstGeom prst="ellipse">
              <a:avLst/>
            </a:prstGeom>
            <a:solidFill>
              <a:srgbClr val="FF0000"/>
            </a:solidFill>
            <a:ln w="9525">
              <a:solidFill>
                <a:schemeClr val="tx1"/>
              </a:solidFill>
              <a:round/>
              <a:headEnd/>
              <a:tailEnd/>
            </a:ln>
          </p:spPr>
          <p:txBody>
            <a:bodyPr/>
            <a:lstStyle/>
            <a:p>
              <a:endParaRPr lang="ja-JP" altLang="en-US">
                <a:latin typeface="ＭＳ Ｐゴシック" charset="0"/>
              </a:endParaRPr>
            </a:p>
          </p:txBody>
        </p:sp>
        <p:sp>
          <p:nvSpPr>
            <p:cNvPr id="18479" name="円/楕円 19"/>
            <p:cNvSpPr>
              <a:spLocks noChangeArrowheads="1"/>
            </p:cNvSpPr>
            <p:nvPr/>
          </p:nvSpPr>
          <p:spPr bwMode="auto">
            <a:xfrm>
              <a:off x="6422123" y="3852862"/>
              <a:ext cx="147637" cy="147638"/>
            </a:xfrm>
            <a:prstGeom prst="ellipse">
              <a:avLst/>
            </a:prstGeom>
            <a:solidFill>
              <a:srgbClr val="FF0000"/>
            </a:solidFill>
            <a:ln w="9525">
              <a:solidFill>
                <a:schemeClr val="tx1"/>
              </a:solidFill>
              <a:round/>
              <a:headEnd/>
              <a:tailEnd/>
            </a:ln>
          </p:spPr>
          <p:txBody>
            <a:bodyPr/>
            <a:lstStyle/>
            <a:p>
              <a:endParaRPr lang="ja-JP" altLang="en-US">
                <a:latin typeface="ＭＳ Ｐゴシック" charset="0"/>
              </a:endParaRPr>
            </a:p>
          </p:txBody>
        </p:sp>
      </p:grpSp>
      <p:graphicFrame>
        <p:nvGraphicFramePr>
          <p:cNvPr id="18438" name="Object 4"/>
          <p:cNvGraphicFramePr>
            <a:graphicFrameLocks noChangeAspect="1"/>
          </p:cNvGraphicFramePr>
          <p:nvPr/>
        </p:nvGraphicFramePr>
        <p:xfrm>
          <a:off x="5878513" y="1282700"/>
          <a:ext cx="2425700" cy="823913"/>
        </p:xfrm>
        <a:graphic>
          <a:graphicData uri="http://schemas.openxmlformats.org/presentationml/2006/ole">
            <mc:AlternateContent xmlns:mc="http://schemas.openxmlformats.org/markup-compatibility/2006">
              <mc:Choice xmlns:v="urn:schemas-microsoft-com:vml" Requires="v">
                <p:oleObj spid="_x0000_s3409" name="Equation" r:id="rId7" imgW="1384300" imgH="469900" progId="Equation.3">
                  <p:embed/>
                </p:oleObj>
              </mc:Choice>
              <mc:Fallback>
                <p:oleObj name="Equation" r:id="rId7" imgW="1384300" imgH="46990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878513" y="1282700"/>
                        <a:ext cx="2425700"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8439" name="Object 4"/>
          <p:cNvGraphicFramePr>
            <a:graphicFrameLocks noChangeAspect="1"/>
          </p:cNvGraphicFramePr>
          <p:nvPr/>
        </p:nvGraphicFramePr>
        <p:xfrm>
          <a:off x="803275" y="5992813"/>
          <a:ext cx="1311275" cy="369887"/>
        </p:xfrm>
        <a:graphic>
          <a:graphicData uri="http://schemas.openxmlformats.org/presentationml/2006/ole">
            <mc:AlternateContent xmlns:mc="http://schemas.openxmlformats.org/markup-compatibility/2006">
              <mc:Choice xmlns:v="urn:schemas-microsoft-com:vml" Requires="v">
                <p:oleObj spid="_x0000_s3410" name="Equation" r:id="rId9" imgW="1079500" imgH="304800" progId="Equation.3">
                  <p:embed/>
                </p:oleObj>
              </mc:Choice>
              <mc:Fallback>
                <p:oleObj name="Equation" r:id="rId9" imgW="1079500" imgH="304800" progId="Equation.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03275" y="5992813"/>
                        <a:ext cx="13112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8440" name="Object 4"/>
          <p:cNvGraphicFramePr>
            <a:graphicFrameLocks noChangeAspect="1"/>
          </p:cNvGraphicFramePr>
          <p:nvPr/>
        </p:nvGraphicFramePr>
        <p:xfrm>
          <a:off x="7718425" y="5453063"/>
          <a:ext cx="1295400" cy="369887"/>
        </p:xfrm>
        <a:graphic>
          <a:graphicData uri="http://schemas.openxmlformats.org/presentationml/2006/ole">
            <mc:AlternateContent xmlns:mc="http://schemas.openxmlformats.org/markup-compatibility/2006">
              <mc:Choice xmlns:v="urn:schemas-microsoft-com:vml" Requires="v">
                <p:oleObj spid="_x0000_s3411" name="Equation" r:id="rId11" imgW="1066800" imgH="304800" progId="Equation.3">
                  <p:embed/>
                </p:oleObj>
              </mc:Choice>
              <mc:Fallback>
                <p:oleObj name="Equation" r:id="rId11" imgW="1066800" imgH="304800" progId="Equation.3">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718425" y="5453063"/>
                        <a:ext cx="12954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8441" name="テキスト ボックス 17"/>
          <p:cNvSpPr txBox="1">
            <a:spLocks noChangeArrowheads="1"/>
          </p:cNvSpPr>
          <p:nvPr/>
        </p:nvSpPr>
        <p:spPr bwMode="auto">
          <a:xfrm>
            <a:off x="2198688" y="6170613"/>
            <a:ext cx="27686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r>
              <a:rPr lang="en-US" altLang="ja-JP" sz="1800"/>
              <a:t>A,B,C,D: BPM ~2.4m fromIP</a:t>
            </a:r>
            <a:endParaRPr lang="ja-JP" altLang="en-US" sz="1800"/>
          </a:p>
        </p:txBody>
      </p:sp>
      <p:sp>
        <p:nvSpPr>
          <p:cNvPr id="18442" name="テキスト ボックス 18"/>
          <p:cNvSpPr txBox="1">
            <a:spLocks noChangeArrowheads="1"/>
          </p:cNvSpPr>
          <p:nvPr/>
        </p:nvSpPr>
        <p:spPr bwMode="auto">
          <a:xfrm>
            <a:off x="3821113" y="5524500"/>
            <a:ext cx="1141412" cy="646113"/>
          </a:xfrm>
          <a:prstGeom prst="rect">
            <a:avLst/>
          </a:prstGeom>
          <a:noFill/>
          <a:ln w="9525">
            <a:solidFill>
              <a:srgbClr val="3366FF"/>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r>
              <a:rPr lang="en-US" altLang="ja-JP" sz="3600"/>
              <a:t>KEKB</a:t>
            </a:r>
            <a:endParaRPr lang="ja-JP" altLang="en-US" sz="3600"/>
          </a:p>
        </p:txBody>
      </p:sp>
      <p:sp>
        <p:nvSpPr>
          <p:cNvPr id="18443" name="テキスト ボックス 19"/>
          <p:cNvSpPr txBox="1">
            <a:spLocks noChangeArrowheads="1"/>
          </p:cNvSpPr>
          <p:nvPr/>
        </p:nvSpPr>
        <p:spPr bwMode="auto">
          <a:xfrm>
            <a:off x="7715250" y="4867275"/>
            <a:ext cx="1547813" cy="461963"/>
          </a:xfrm>
          <a:prstGeom prst="rect">
            <a:avLst/>
          </a:prstGeom>
          <a:noFill/>
          <a:ln w="9525">
            <a:solidFill>
              <a:srgbClr val="3366FF"/>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r>
              <a:rPr lang="en-US" altLang="ja-JP"/>
              <a:t>SuperKEKB</a:t>
            </a:r>
            <a:endParaRPr lang="ja-JP" altLang="en-US"/>
          </a:p>
        </p:txBody>
      </p:sp>
      <p:sp>
        <p:nvSpPr>
          <p:cNvPr id="21" name="テキスト ボックス 20"/>
          <p:cNvSpPr txBox="1">
            <a:spLocks noChangeArrowheads="1"/>
          </p:cNvSpPr>
          <p:nvPr/>
        </p:nvSpPr>
        <p:spPr bwMode="auto">
          <a:xfrm>
            <a:off x="2636838" y="1893888"/>
            <a:ext cx="2954337" cy="1201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r>
              <a:rPr lang="en-US" altLang="ja-JP" sz="1800" dirty="0"/>
              <a:t>BPMs at </a:t>
            </a:r>
            <a:r>
              <a:rPr lang="en-US" altLang="ja-JP" sz="1800" dirty="0" err="1"/>
              <a:t>SuperKEKB</a:t>
            </a:r>
            <a:r>
              <a:rPr lang="en-US" altLang="ja-JP" sz="1800" dirty="0"/>
              <a:t> should</a:t>
            </a:r>
            <a:br>
              <a:rPr lang="en-US" altLang="ja-JP" sz="1800" dirty="0"/>
            </a:br>
            <a:r>
              <a:rPr lang="en-US" altLang="ja-JP" sz="1800" dirty="0"/>
              <a:t>have 4 times higher </a:t>
            </a:r>
            <a:br>
              <a:rPr lang="en-US" altLang="ja-JP" sz="1800" dirty="0"/>
            </a:br>
            <a:r>
              <a:rPr lang="en-US" altLang="ja-JP" sz="1800" dirty="0"/>
              <a:t>sensitivity than KEKB.</a:t>
            </a:r>
          </a:p>
          <a:p>
            <a:r>
              <a:rPr lang="en-US" altLang="ja-JP" sz="1800" dirty="0"/>
              <a:t>-&gt; ~1</a:t>
            </a:r>
            <a:r>
              <a:rPr lang="en-US" altLang="ja-JP" sz="1800" dirty="0">
                <a:latin typeface="Symbol" charset="0"/>
                <a:cs typeface="Symbol" charset="0"/>
              </a:rPr>
              <a:t>m</a:t>
            </a:r>
            <a:r>
              <a:rPr lang="en-US" altLang="ja-JP" sz="1800" dirty="0"/>
              <a:t>m resolution with 1kHz</a:t>
            </a:r>
            <a:endParaRPr lang="ja-JP" altLang="en-US" sz="1800" dirty="0"/>
          </a:p>
        </p:txBody>
      </p:sp>
      <p:graphicFrame>
        <p:nvGraphicFramePr>
          <p:cNvPr id="22" name="表 21"/>
          <p:cNvGraphicFramePr>
            <a:graphicFrameLocks noGrp="1"/>
          </p:cNvGraphicFramePr>
          <p:nvPr/>
        </p:nvGraphicFramePr>
        <p:xfrm>
          <a:off x="5721350" y="2152650"/>
          <a:ext cx="3138489" cy="1828800"/>
        </p:xfrm>
        <a:graphic>
          <a:graphicData uri="http://schemas.openxmlformats.org/drawingml/2006/table">
            <a:tbl>
              <a:tblPr firstRow="1" bandRow="1">
                <a:tableStyleId>{5940675A-B579-460E-94D1-54222C63F5DA}</a:tableStyleId>
              </a:tblPr>
              <a:tblGrid>
                <a:gridCol w="1046163"/>
                <a:gridCol w="1046163"/>
                <a:gridCol w="1046163"/>
              </a:tblGrid>
              <a:tr h="263005">
                <a:tc>
                  <a:txBody>
                    <a:bodyPr/>
                    <a:lstStyle/>
                    <a:p>
                      <a:endParaRPr kumimoji="1" lang="ja-JP" altLang="en-US" dirty="0"/>
                    </a:p>
                  </a:txBody>
                  <a:tcPr marL="91424" marR="91424"/>
                </a:tc>
                <a:tc>
                  <a:txBody>
                    <a:bodyPr/>
                    <a:lstStyle/>
                    <a:p>
                      <a:pPr algn="ctr"/>
                      <a:r>
                        <a:rPr kumimoji="1" lang="en-US" altLang="ja-JP" sz="1400" dirty="0" smtClean="0"/>
                        <a:t>KEKB</a:t>
                      </a:r>
                      <a:endParaRPr kumimoji="1" lang="ja-JP" altLang="en-US" dirty="0"/>
                    </a:p>
                  </a:txBody>
                  <a:tcPr marL="91424" marR="91424"/>
                </a:tc>
                <a:tc>
                  <a:txBody>
                    <a:bodyPr/>
                    <a:lstStyle/>
                    <a:p>
                      <a:pPr algn="ctr"/>
                      <a:r>
                        <a:rPr kumimoji="1" lang="en-US" altLang="ja-JP" sz="1400" dirty="0" err="1" smtClean="0"/>
                        <a:t>SuperKEKB</a:t>
                      </a:r>
                      <a:endParaRPr kumimoji="1" lang="ja-JP" altLang="en-US" sz="1400" dirty="0"/>
                    </a:p>
                  </a:txBody>
                  <a:tcPr marL="91424" marR="91424"/>
                </a:tc>
              </a:tr>
              <a:tr h="263005">
                <a:tc>
                  <a:txBody>
                    <a:bodyPr/>
                    <a:lstStyle/>
                    <a:p>
                      <a:r>
                        <a:rPr kumimoji="1" lang="en-US" altLang="ja-JP" dirty="0" smtClean="0">
                          <a:latin typeface="Symbol" charset="2"/>
                          <a:cs typeface="Symbol" charset="2"/>
                        </a:rPr>
                        <a:t>b</a:t>
                      </a:r>
                      <a:r>
                        <a:rPr kumimoji="1" lang="en-US" altLang="ja-JP" baseline="-25000" dirty="0" smtClean="0"/>
                        <a:t>y</a:t>
                      </a:r>
                      <a:r>
                        <a:rPr kumimoji="1" lang="en-US" altLang="ja-JP" baseline="30000" dirty="0" smtClean="0"/>
                        <a:t>*</a:t>
                      </a:r>
                      <a:endParaRPr kumimoji="1" lang="ja-JP" altLang="en-US" baseline="30000" dirty="0"/>
                    </a:p>
                  </a:txBody>
                  <a:tcPr marL="91424" marR="91424"/>
                </a:tc>
                <a:tc>
                  <a:txBody>
                    <a:bodyPr/>
                    <a:lstStyle/>
                    <a:p>
                      <a:pPr algn="ctr"/>
                      <a:r>
                        <a:rPr kumimoji="1" lang="en-US" altLang="ja-JP" dirty="0" smtClean="0"/>
                        <a:t>5.9mm</a:t>
                      </a:r>
                      <a:endParaRPr kumimoji="1" lang="ja-JP" altLang="en-US" dirty="0"/>
                    </a:p>
                  </a:txBody>
                  <a:tcPr marL="91424" marR="91424"/>
                </a:tc>
                <a:tc>
                  <a:txBody>
                    <a:bodyPr/>
                    <a:lstStyle/>
                    <a:p>
                      <a:pPr algn="ctr"/>
                      <a:r>
                        <a:rPr kumimoji="1" lang="en-US" altLang="ja-JP" dirty="0" smtClean="0"/>
                        <a:t>0.27mm</a:t>
                      </a:r>
                      <a:endParaRPr kumimoji="1" lang="ja-JP" altLang="en-US" dirty="0"/>
                    </a:p>
                  </a:txBody>
                  <a:tcPr marL="91424" marR="91424"/>
                </a:tc>
              </a:tr>
              <a:tr h="263005">
                <a:tc>
                  <a:txBody>
                    <a:bodyPr/>
                    <a:lstStyle/>
                    <a:p>
                      <a:r>
                        <a:rPr kumimoji="1" lang="en-US" altLang="ja-JP" dirty="0" err="1" smtClean="0">
                          <a:latin typeface="Symbol" charset="2"/>
                          <a:cs typeface="Symbol" charset="2"/>
                        </a:rPr>
                        <a:t>e</a:t>
                      </a:r>
                      <a:r>
                        <a:rPr kumimoji="1" lang="en-US" altLang="ja-JP" baseline="-25000" dirty="0" err="1" smtClean="0"/>
                        <a:t>y</a:t>
                      </a:r>
                      <a:endParaRPr kumimoji="1" lang="ja-JP" altLang="en-US" baseline="-25000" dirty="0"/>
                    </a:p>
                  </a:txBody>
                  <a:tcPr marL="91424" marR="91424"/>
                </a:tc>
                <a:tc>
                  <a:txBody>
                    <a:bodyPr/>
                    <a:lstStyle/>
                    <a:p>
                      <a:pPr algn="ctr"/>
                      <a:r>
                        <a:rPr kumimoji="1" lang="en-US" altLang="ja-JP" dirty="0" smtClean="0"/>
                        <a:t>0.15nm</a:t>
                      </a:r>
                      <a:endParaRPr kumimoji="1" lang="ja-JP" altLang="en-US" dirty="0"/>
                    </a:p>
                  </a:txBody>
                  <a:tcPr marL="91424" marR="91424"/>
                </a:tc>
                <a:tc>
                  <a:txBody>
                    <a:bodyPr/>
                    <a:lstStyle/>
                    <a:p>
                      <a:pPr algn="ctr"/>
                      <a:r>
                        <a:rPr kumimoji="1" lang="en-US" altLang="ja-JP" dirty="0" smtClean="0"/>
                        <a:t>8.6pm</a:t>
                      </a:r>
                      <a:endParaRPr kumimoji="1" lang="ja-JP" altLang="en-US" dirty="0"/>
                    </a:p>
                  </a:txBody>
                  <a:tcPr marL="91424" marR="91424"/>
                </a:tc>
              </a:tr>
              <a:tr h="263005">
                <a:tc>
                  <a:txBody>
                    <a:bodyPr/>
                    <a:lstStyle/>
                    <a:p>
                      <a:endParaRPr kumimoji="1" lang="ja-JP" altLang="en-US" dirty="0"/>
                    </a:p>
                  </a:txBody>
                  <a:tcPr marL="91424" marR="91424"/>
                </a:tc>
                <a:tc>
                  <a:txBody>
                    <a:bodyPr/>
                    <a:lstStyle/>
                    <a:p>
                      <a:pPr algn="ctr"/>
                      <a:r>
                        <a:rPr kumimoji="1" lang="en-US" altLang="ja-JP" sz="1400" dirty="0" smtClean="0"/>
                        <a:t>1.59 x 10</a:t>
                      </a:r>
                      <a:r>
                        <a:rPr kumimoji="1" lang="en-US" altLang="ja-JP" sz="1400" baseline="30000" dirty="0" smtClean="0"/>
                        <a:t>-4</a:t>
                      </a:r>
                      <a:endParaRPr kumimoji="1" lang="ja-JP" altLang="en-US" baseline="30000" dirty="0"/>
                    </a:p>
                  </a:txBody>
                  <a:tcPr marL="91424" marR="91424"/>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kumimoji="1" lang="en-US" altLang="ja-JP" sz="1400" dirty="0" smtClean="0"/>
                        <a:t>1.78 x 10</a:t>
                      </a:r>
                      <a:r>
                        <a:rPr kumimoji="1" lang="en-US" altLang="ja-JP" sz="1400" baseline="30000" dirty="0" smtClean="0"/>
                        <a:t>-4</a:t>
                      </a:r>
                      <a:endParaRPr kumimoji="1" lang="ja-JP" altLang="en-US" sz="1400" baseline="30000" dirty="0" smtClean="0"/>
                    </a:p>
                  </a:txBody>
                  <a:tcPr marL="91424" marR="91424"/>
                </a:tc>
              </a:tr>
              <a:tr h="263005">
                <a:tc>
                  <a:txBody>
                    <a:bodyPr/>
                    <a:lstStyle/>
                    <a:p>
                      <a:endParaRPr kumimoji="1" lang="ja-JP" altLang="en-US"/>
                    </a:p>
                  </a:txBody>
                  <a:tcPr marL="91424" marR="91424"/>
                </a:tc>
                <a:tc>
                  <a:txBody>
                    <a:bodyPr/>
                    <a:lstStyle/>
                    <a:p>
                      <a:pPr algn="ctr"/>
                      <a:r>
                        <a:rPr kumimoji="1" lang="en-US" altLang="ja-JP" dirty="0" smtClean="0"/>
                        <a:t>2.0m</a:t>
                      </a:r>
                      <a:endParaRPr kumimoji="1" lang="ja-JP" altLang="en-US" dirty="0"/>
                    </a:p>
                  </a:txBody>
                  <a:tcPr marL="91424" marR="91424"/>
                </a:tc>
                <a:tc>
                  <a:txBody>
                    <a:bodyPr/>
                    <a:lstStyle/>
                    <a:p>
                      <a:pPr algn="ctr"/>
                      <a:r>
                        <a:rPr kumimoji="1" lang="en-US" altLang="ja-JP" dirty="0" smtClean="0"/>
                        <a:t>0.5m</a:t>
                      </a:r>
                      <a:endParaRPr kumimoji="1" lang="ja-JP" altLang="en-US" dirty="0"/>
                    </a:p>
                  </a:txBody>
                  <a:tcPr marL="91424" marR="91424"/>
                </a:tc>
              </a:tr>
            </a:tbl>
          </a:graphicData>
        </a:graphic>
      </p:graphicFrame>
      <p:graphicFrame>
        <p:nvGraphicFramePr>
          <p:cNvPr id="18471" name="オブジェクト 22"/>
          <p:cNvGraphicFramePr>
            <a:graphicFrameLocks noChangeAspect="1"/>
          </p:cNvGraphicFramePr>
          <p:nvPr/>
        </p:nvGraphicFramePr>
        <p:xfrm>
          <a:off x="5659438" y="3233738"/>
          <a:ext cx="741362" cy="422275"/>
        </p:xfrm>
        <a:graphic>
          <a:graphicData uri="http://schemas.openxmlformats.org/presentationml/2006/ole">
            <mc:AlternateContent xmlns:mc="http://schemas.openxmlformats.org/markup-compatibility/2006">
              <mc:Choice xmlns:v="urn:schemas-microsoft-com:vml" Requires="v">
                <p:oleObj spid="_x0000_s3412" name="Equation" r:id="rId13" imgW="533400" imgH="304800" progId="Equation.3">
                  <p:embed/>
                </p:oleObj>
              </mc:Choice>
              <mc:Fallback>
                <p:oleObj name="Equation" r:id="rId13" imgW="533400" imgH="304800" progId="Equation.3">
                  <p:embed/>
                  <p:pic>
                    <p:nvPicPr>
                      <p:cNvPr id="0" nam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659438" y="3233738"/>
                        <a:ext cx="741362"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8472" name="Object 4"/>
          <p:cNvGraphicFramePr>
            <a:graphicFrameLocks noChangeAspect="1"/>
          </p:cNvGraphicFramePr>
          <p:nvPr/>
        </p:nvGraphicFramePr>
        <p:xfrm>
          <a:off x="5675313" y="3648075"/>
          <a:ext cx="757237" cy="369888"/>
        </p:xfrm>
        <a:graphic>
          <a:graphicData uri="http://schemas.openxmlformats.org/presentationml/2006/ole">
            <mc:AlternateContent xmlns:mc="http://schemas.openxmlformats.org/markup-compatibility/2006">
              <mc:Choice xmlns:v="urn:schemas-microsoft-com:vml" Requires="v">
                <p:oleObj spid="_x0000_s3413" name="Equation" r:id="rId15" imgW="622300" imgH="304800" progId="Equation.DSMT4">
                  <p:embed/>
                </p:oleObj>
              </mc:Choice>
              <mc:Fallback>
                <p:oleObj name="Equation" r:id="rId15" imgW="622300" imgH="304800" progId="Equation.DSMT4">
                  <p:embed/>
                  <p:pic>
                    <p:nvPicPr>
                      <p:cNvPr id="0" name=""/>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675313" y="3648075"/>
                        <a:ext cx="7572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211953101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タイトル 1"/>
          <p:cNvSpPr>
            <a:spLocks noGrp="1"/>
          </p:cNvSpPr>
          <p:nvPr>
            <p:ph type="title"/>
          </p:nvPr>
        </p:nvSpPr>
        <p:spPr>
          <a:xfrm>
            <a:off x="457200" y="-200025"/>
            <a:ext cx="8229600" cy="1143000"/>
          </a:xfrm>
        </p:spPr>
        <p:txBody>
          <a:bodyPr/>
          <a:lstStyle/>
          <a:p>
            <a:r>
              <a:rPr lang="en-US" altLang="ja-JP">
                <a:latin typeface="Marker Felt" charset="0"/>
                <a:ea typeface="ＭＳ Ｐゴシック" charset="0"/>
                <a:cs typeface="Marker Felt" charset="0"/>
              </a:rPr>
              <a:t>IP machine parameters</a:t>
            </a:r>
            <a:endParaRPr lang="ja-JP" altLang="en-US">
              <a:latin typeface="Marker Felt" charset="0"/>
              <a:ea typeface="ＭＳ Ｐゴシック" charset="0"/>
              <a:cs typeface="Marker Felt" charset="0"/>
            </a:endParaRPr>
          </a:p>
        </p:txBody>
      </p:sp>
      <p:graphicFrame>
        <p:nvGraphicFramePr>
          <p:cNvPr id="4" name="コンテンツ プレースホルダ 3"/>
          <p:cNvGraphicFramePr>
            <a:graphicFrameLocks noGrp="1"/>
          </p:cNvGraphicFramePr>
          <p:nvPr>
            <p:ph idx="1"/>
            <p:extLst>
              <p:ext uri="{D42A27DB-BD31-4B8C-83A1-F6EECF244321}">
                <p14:modId xmlns:p14="http://schemas.microsoft.com/office/powerpoint/2010/main" val="657240557"/>
              </p:ext>
            </p:extLst>
          </p:nvPr>
        </p:nvGraphicFramePr>
        <p:xfrm>
          <a:off x="217488" y="741362"/>
          <a:ext cx="8229600" cy="5943600"/>
        </p:xfrm>
        <a:graphic>
          <a:graphicData uri="http://schemas.openxmlformats.org/drawingml/2006/table">
            <a:tbl>
              <a:tblPr/>
              <a:tblGrid>
                <a:gridCol w="2806745"/>
                <a:gridCol w="1308055"/>
                <a:gridCol w="1371600"/>
                <a:gridCol w="1371600"/>
                <a:gridCol w="1371600"/>
              </a:tblGrid>
              <a:tr h="371475">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1" lang="ja-JP" altLang="en-US" sz="1800" b="1" i="0" u="none" strike="noStrike" cap="none" normalizeH="0" baseline="0">
                        <a:ln>
                          <a:noFill/>
                        </a:ln>
                        <a:solidFill>
                          <a:srgbClr val="FFFFFF"/>
                        </a:solidFill>
                        <a:effectLst/>
                        <a:latin typeface="Calibri" charset="0"/>
                        <a:ea typeface="ＭＳ Ｐゴシック" charset="0"/>
                        <a:cs typeface="ＭＳ Ｐゴシック"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1800" b="1" i="0" u="none" strike="noStrike" cap="none" normalizeH="0" baseline="0">
                          <a:ln>
                            <a:noFill/>
                          </a:ln>
                          <a:solidFill>
                            <a:srgbClr val="FFFFFF"/>
                          </a:solidFill>
                          <a:effectLst/>
                          <a:latin typeface="Calibri" charset="0"/>
                          <a:ea typeface="ＭＳ Ｐゴシック" charset="0"/>
                          <a:cs typeface="ＭＳ Ｐゴシック" charset="0"/>
                        </a:rPr>
                        <a:t>KEKB</a:t>
                      </a:r>
                      <a:endParaRPr kumimoji="1" lang="ja-JP" altLang="en-US" sz="1800" b="1" i="0" u="none" strike="noStrike" cap="none" normalizeH="0" baseline="0">
                        <a:ln>
                          <a:noFill/>
                        </a:ln>
                        <a:solidFill>
                          <a:srgbClr val="FFFFFF"/>
                        </a:solidFill>
                        <a:effectLst/>
                        <a:latin typeface="Calibri" charset="0"/>
                        <a:ea typeface="ＭＳ Ｐゴシック" charset="0"/>
                        <a:cs typeface="ＭＳ Ｐゴシック"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hMerge="1">
                  <a:txBody>
                    <a:bodyPr/>
                    <a:lstStyle/>
                    <a:p>
                      <a:endParaRPr kumimoji="1" lang="ja-JP" alt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1800" b="1" i="0" u="none" strike="noStrike" cap="none" normalizeH="0" baseline="0">
                          <a:ln>
                            <a:noFill/>
                          </a:ln>
                          <a:solidFill>
                            <a:srgbClr val="FFFFFF"/>
                          </a:solidFill>
                          <a:effectLst/>
                          <a:latin typeface="Calibri" charset="0"/>
                          <a:ea typeface="ＭＳ Ｐゴシック" charset="0"/>
                          <a:cs typeface="ＭＳ Ｐゴシック" charset="0"/>
                        </a:rPr>
                        <a:t>SuperKEKB</a:t>
                      </a:r>
                      <a:endParaRPr kumimoji="1" lang="ja-JP" altLang="en-US" sz="1800" b="1" i="0" u="none" strike="noStrike" cap="none" normalizeH="0" baseline="0">
                        <a:ln>
                          <a:noFill/>
                        </a:ln>
                        <a:solidFill>
                          <a:srgbClr val="FFFFFF"/>
                        </a:solidFill>
                        <a:effectLst/>
                        <a:latin typeface="Calibri" charset="0"/>
                        <a:ea typeface="ＭＳ Ｐゴシック" charset="0"/>
                        <a:cs typeface="ＭＳ Ｐゴシック"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hMerge="1">
                  <a:txBody>
                    <a:bodyPr/>
                    <a:lstStyle/>
                    <a:p>
                      <a:endParaRPr kumimoji="1" lang="ja-JP" altLang="en-US"/>
                    </a:p>
                  </a:txBody>
                  <a:tcPr/>
                </a:tc>
              </a:tr>
              <a:tr h="371475">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rgbClr val="000000"/>
                        </a:solidFill>
                        <a:effectLst/>
                        <a:latin typeface="Calibri" charset="0"/>
                        <a:ea typeface="ＭＳ Ｐゴシック" charset="0"/>
                        <a:cs typeface="ＭＳ Ｐゴシック"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a:ln>
                            <a:noFill/>
                          </a:ln>
                          <a:solidFill>
                            <a:srgbClr val="000000"/>
                          </a:solidFill>
                          <a:effectLst/>
                          <a:latin typeface="Calibri" charset="0"/>
                          <a:ea typeface="ＭＳ Ｐゴシック" charset="0"/>
                          <a:cs typeface="ＭＳ Ｐゴシック" charset="0"/>
                        </a:rPr>
                        <a:t>LER</a:t>
                      </a:r>
                      <a:endParaRPr kumimoji="1" lang="ja-JP" altLang="en-US" sz="1800" b="0" i="0" u="none" strike="noStrike" cap="none" normalizeH="0" baseline="0">
                        <a:ln>
                          <a:noFill/>
                        </a:ln>
                        <a:solidFill>
                          <a:srgbClr val="000000"/>
                        </a:solidFill>
                        <a:effectLst/>
                        <a:latin typeface="Calibri" charset="0"/>
                        <a:ea typeface="ＭＳ Ｐゴシック" charset="0"/>
                        <a:cs typeface="ＭＳ Ｐゴシック"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dirty="0">
                          <a:ln>
                            <a:noFill/>
                          </a:ln>
                          <a:solidFill>
                            <a:srgbClr val="000000"/>
                          </a:solidFill>
                          <a:effectLst/>
                          <a:latin typeface="Calibri" charset="0"/>
                          <a:ea typeface="ＭＳ Ｐゴシック" charset="0"/>
                          <a:cs typeface="ＭＳ Ｐゴシック" charset="0"/>
                        </a:rPr>
                        <a:t>HER</a:t>
                      </a:r>
                      <a:endParaRPr kumimoji="1" lang="ja-JP" altLang="en-US" sz="1800" b="0" i="0" u="none" strike="noStrike" cap="none" normalizeH="0" baseline="0" dirty="0">
                        <a:ln>
                          <a:noFill/>
                        </a:ln>
                        <a:solidFill>
                          <a:srgbClr val="000000"/>
                        </a:solidFill>
                        <a:effectLst/>
                        <a:latin typeface="Calibri" charset="0"/>
                        <a:ea typeface="ＭＳ Ｐゴシック" charset="0"/>
                        <a:cs typeface="ＭＳ Ｐゴシック"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a:ln>
                            <a:noFill/>
                          </a:ln>
                          <a:solidFill>
                            <a:srgbClr val="000000"/>
                          </a:solidFill>
                          <a:effectLst/>
                          <a:latin typeface="Calibri" charset="0"/>
                          <a:ea typeface="ＭＳ Ｐゴシック" charset="0"/>
                          <a:cs typeface="ＭＳ Ｐゴシック" charset="0"/>
                        </a:rPr>
                        <a:t>LER</a:t>
                      </a:r>
                      <a:endParaRPr kumimoji="1" lang="ja-JP" altLang="en-US" sz="1800" b="0" i="0" u="none" strike="noStrike" cap="none" normalizeH="0" baseline="0">
                        <a:ln>
                          <a:noFill/>
                        </a:ln>
                        <a:solidFill>
                          <a:srgbClr val="000000"/>
                        </a:solidFill>
                        <a:effectLst/>
                        <a:latin typeface="Calibri" charset="0"/>
                        <a:ea typeface="ＭＳ Ｐゴシック" charset="0"/>
                        <a:cs typeface="ＭＳ Ｐゴシック"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a:ln>
                            <a:noFill/>
                          </a:ln>
                          <a:solidFill>
                            <a:srgbClr val="000000"/>
                          </a:solidFill>
                          <a:effectLst/>
                          <a:latin typeface="Calibri" charset="0"/>
                          <a:ea typeface="ＭＳ Ｐゴシック" charset="0"/>
                          <a:cs typeface="ＭＳ Ｐゴシック" charset="0"/>
                        </a:rPr>
                        <a:t>HER</a:t>
                      </a:r>
                      <a:endParaRPr kumimoji="1" lang="ja-JP" altLang="en-US" sz="1800" b="0" i="0" u="none" strike="noStrike" cap="none" normalizeH="0" baseline="0">
                        <a:ln>
                          <a:noFill/>
                        </a:ln>
                        <a:solidFill>
                          <a:srgbClr val="000000"/>
                        </a:solidFill>
                        <a:effectLst/>
                        <a:latin typeface="Calibri" charset="0"/>
                        <a:ea typeface="ＭＳ Ｐゴシック" charset="0"/>
                        <a:cs typeface="ＭＳ Ｐゴシック"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371475">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dirty="0">
                          <a:ln>
                            <a:noFill/>
                          </a:ln>
                          <a:solidFill>
                            <a:srgbClr val="000000"/>
                          </a:solidFill>
                          <a:effectLst/>
                          <a:latin typeface="Symbol" charset="0"/>
                          <a:ea typeface="ＭＳ Ｐゴシック" charset="0"/>
                          <a:cs typeface="Symbol" charset="0"/>
                        </a:rPr>
                        <a:t>e</a:t>
                      </a:r>
                      <a:r>
                        <a:rPr kumimoji="1" lang="en-US" altLang="ja-JP" sz="1800" b="0" i="0" u="none" strike="noStrike" cap="none" normalizeH="0" baseline="-25000" dirty="0">
                          <a:ln>
                            <a:noFill/>
                          </a:ln>
                          <a:solidFill>
                            <a:srgbClr val="000000"/>
                          </a:solidFill>
                          <a:effectLst/>
                          <a:latin typeface="Calibri" charset="0"/>
                          <a:ea typeface="ＭＳ Ｐゴシック" charset="0"/>
                          <a:cs typeface="ＭＳ Ｐゴシック" charset="0"/>
                        </a:rPr>
                        <a:t>x</a:t>
                      </a:r>
                      <a:endParaRPr kumimoji="1" lang="ja-JP" altLang="en-US" sz="1800" b="0" i="0" u="none" strike="noStrike" cap="none" normalizeH="0" baseline="0" dirty="0">
                        <a:ln>
                          <a:noFill/>
                        </a:ln>
                        <a:solidFill>
                          <a:srgbClr val="000000"/>
                        </a:solidFill>
                        <a:effectLst/>
                        <a:latin typeface="Calibri" charset="0"/>
                        <a:ea typeface="ＭＳ Ｐゴシック" charset="0"/>
                        <a:cs typeface="ＭＳ Ｐゴシック"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a:ln>
                            <a:noFill/>
                          </a:ln>
                          <a:solidFill>
                            <a:srgbClr val="000000"/>
                          </a:solidFill>
                          <a:effectLst/>
                          <a:latin typeface="Calibri" charset="0"/>
                          <a:ea typeface="ＭＳ Ｐゴシック" charset="0"/>
                          <a:cs typeface="ＭＳ Ｐゴシック" charset="0"/>
                        </a:rPr>
                        <a:t>18nm</a:t>
                      </a:r>
                      <a:endParaRPr kumimoji="1" lang="ja-JP" altLang="en-US" sz="1800" b="0" i="0" u="none" strike="noStrike" cap="none" normalizeH="0" baseline="0">
                        <a:ln>
                          <a:noFill/>
                        </a:ln>
                        <a:solidFill>
                          <a:srgbClr val="000000"/>
                        </a:solidFill>
                        <a:effectLst/>
                        <a:latin typeface="Calibri" charset="0"/>
                        <a:ea typeface="ＭＳ Ｐゴシック" charset="0"/>
                        <a:cs typeface="ＭＳ Ｐゴシック"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a:ln>
                            <a:noFill/>
                          </a:ln>
                          <a:solidFill>
                            <a:srgbClr val="000000"/>
                          </a:solidFill>
                          <a:effectLst/>
                          <a:latin typeface="Calibri" charset="0"/>
                          <a:ea typeface="ＭＳ Ｐゴシック" charset="0"/>
                          <a:cs typeface="ＭＳ Ｐゴシック" charset="0"/>
                        </a:rPr>
                        <a:t>24nm</a:t>
                      </a:r>
                      <a:endParaRPr kumimoji="1" lang="ja-JP" altLang="en-US" sz="1800" b="0" i="0" u="none" strike="noStrike" cap="none" normalizeH="0" baseline="0">
                        <a:ln>
                          <a:noFill/>
                        </a:ln>
                        <a:solidFill>
                          <a:srgbClr val="000000"/>
                        </a:solidFill>
                        <a:effectLst/>
                        <a:latin typeface="Calibri" charset="0"/>
                        <a:ea typeface="ＭＳ Ｐゴシック" charset="0"/>
                        <a:cs typeface="ＭＳ Ｐゴシック"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a:ln>
                            <a:noFill/>
                          </a:ln>
                          <a:solidFill>
                            <a:srgbClr val="000000"/>
                          </a:solidFill>
                          <a:effectLst/>
                          <a:latin typeface="Calibri" charset="0"/>
                          <a:ea typeface="ＭＳ Ｐゴシック" charset="0"/>
                          <a:cs typeface="ＭＳ Ｐゴシック" charset="0"/>
                        </a:rPr>
                        <a:t>3.2</a:t>
                      </a:r>
                      <a:endParaRPr kumimoji="1" lang="ja-JP" altLang="en-US" sz="1800" b="0" i="0" u="none" strike="noStrike" cap="none" normalizeH="0" baseline="0">
                        <a:ln>
                          <a:noFill/>
                        </a:ln>
                        <a:solidFill>
                          <a:srgbClr val="000000"/>
                        </a:solidFill>
                        <a:effectLst/>
                        <a:latin typeface="Calibri" charset="0"/>
                        <a:ea typeface="ＭＳ Ｐゴシック" charset="0"/>
                        <a:cs typeface="ＭＳ Ｐゴシック"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a:ln>
                            <a:noFill/>
                          </a:ln>
                          <a:solidFill>
                            <a:srgbClr val="000000"/>
                          </a:solidFill>
                          <a:effectLst/>
                          <a:latin typeface="Calibri" charset="0"/>
                          <a:ea typeface="ＭＳ Ｐゴシック" charset="0"/>
                          <a:cs typeface="ＭＳ Ｐゴシック" charset="0"/>
                        </a:rPr>
                        <a:t>5.0</a:t>
                      </a:r>
                      <a:endParaRPr kumimoji="1" lang="ja-JP" altLang="en-US" sz="1800" b="0" i="0" u="none" strike="noStrike" cap="none" normalizeH="0" baseline="0">
                        <a:ln>
                          <a:noFill/>
                        </a:ln>
                        <a:solidFill>
                          <a:srgbClr val="000000"/>
                        </a:solidFill>
                        <a:effectLst/>
                        <a:latin typeface="Calibri" charset="0"/>
                        <a:ea typeface="ＭＳ Ｐゴシック" charset="0"/>
                        <a:cs typeface="ＭＳ Ｐゴシック"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r h="371475">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dirty="0" err="1">
                          <a:ln>
                            <a:noFill/>
                          </a:ln>
                          <a:solidFill>
                            <a:srgbClr val="000000"/>
                          </a:solidFill>
                          <a:effectLst/>
                          <a:latin typeface="Symbol" charset="0"/>
                          <a:ea typeface="ＭＳ Ｐゴシック" charset="0"/>
                          <a:cs typeface="Symbol" charset="0"/>
                        </a:rPr>
                        <a:t>e</a:t>
                      </a:r>
                      <a:r>
                        <a:rPr kumimoji="1" lang="en-US" altLang="ja-JP" sz="1800" b="0" i="0" u="none" strike="noStrike" cap="none" normalizeH="0" baseline="-25000" dirty="0" err="1">
                          <a:ln>
                            <a:noFill/>
                          </a:ln>
                          <a:solidFill>
                            <a:srgbClr val="000000"/>
                          </a:solidFill>
                          <a:effectLst/>
                          <a:latin typeface="Calibri" charset="0"/>
                          <a:ea typeface="ＭＳ Ｐゴシック" charset="0"/>
                          <a:cs typeface="ＭＳ Ｐゴシック" charset="0"/>
                        </a:rPr>
                        <a:t>y</a:t>
                      </a:r>
                      <a:endParaRPr kumimoji="1" lang="ja-JP" altLang="en-US" sz="1800" b="0" i="0" u="none" strike="noStrike" cap="none" normalizeH="0" baseline="0" dirty="0">
                        <a:ln>
                          <a:noFill/>
                        </a:ln>
                        <a:solidFill>
                          <a:srgbClr val="000000"/>
                        </a:solidFill>
                        <a:effectLst/>
                        <a:latin typeface="Calibri" charset="0"/>
                        <a:ea typeface="ＭＳ Ｐゴシック" charset="0"/>
                        <a:cs typeface="ＭＳ Ｐゴシック"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dirty="0">
                          <a:ln>
                            <a:noFill/>
                          </a:ln>
                          <a:solidFill>
                            <a:srgbClr val="000000"/>
                          </a:solidFill>
                          <a:effectLst/>
                          <a:latin typeface="Calibri" charset="0"/>
                          <a:ea typeface="ＭＳ Ｐゴシック" charset="0"/>
                          <a:cs typeface="ＭＳ Ｐゴシック" charset="0"/>
                        </a:rPr>
                        <a:t>0.15nm</a:t>
                      </a:r>
                      <a:endParaRPr kumimoji="1" lang="ja-JP" altLang="en-US" sz="1800" b="0" i="0" u="none" strike="noStrike" cap="none" normalizeH="0" baseline="0" dirty="0">
                        <a:ln>
                          <a:noFill/>
                        </a:ln>
                        <a:solidFill>
                          <a:srgbClr val="000000"/>
                        </a:solidFill>
                        <a:effectLst/>
                        <a:latin typeface="Calibri" charset="0"/>
                        <a:ea typeface="ＭＳ Ｐゴシック" charset="0"/>
                        <a:cs typeface="ＭＳ Ｐゴシック"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dirty="0">
                          <a:ln>
                            <a:noFill/>
                          </a:ln>
                          <a:solidFill>
                            <a:srgbClr val="000000"/>
                          </a:solidFill>
                          <a:effectLst/>
                          <a:latin typeface="Calibri" charset="0"/>
                          <a:ea typeface="ＭＳ Ｐゴシック" charset="0"/>
                          <a:cs typeface="ＭＳ Ｐゴシック" charset="0"/>
                        </a:rPr>
                        <a:t>0.15nm</a:t>
                      </a:r>
                      <a:endParaRPr kumimoji="1" lang="ja-JP" altLang="en-US" sz="1800" b="0" i="0" u="none" strike="noStrike" cap="none" normalizeH="0" baseline="0" dirty="0">
                        <a:ln>
                          <a:noFill/>
                        </a:ln>
                        <a:solidFill>
                          <a:srgbClr val="000000"/>
                        </a:solidFill>
                        <a:effectLst/>
                        <a:latin typeface="Calibri" charset="0"/>
                        <a:ea typeface="ＭＳ Ｐゴシック" charset="0"/>
                        <a:cs typeface="ＭＳ Ｐゴシック"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dirty="0">
                          <a:ln>
                            <a:noFill/>
                          </a:ln>
                          <a:solidFill>
                            <a:srgbClr val="000000"/>
                          </a:solidFill>
                          <a:effectLst/>
                          <a:latin typeface="Calibri" charset="0"/>
                          <a:ea typeface="ＭＳ Ｐゴシック" charset="0"/>
                          <a:cs typeface="ＭＳ Ｐゴシック" charset="0"/>
                        </a:rPr>
                        <a:t>8.6pm</a:t>
                      </a:r>
                      <a:endParaRPr kumimoji="1" lang="ja-JP" altLang="en-US" sz="1800" b="0" i="0" u="none" strike="noStrike" cap="none" normalizeH="0" baseline="0" dirty="0">
                        <a:ln>
                          <a:noFill/>
                        </a:ln>
                        <a:solidFill>
                          <a:srgbClr val="000000"/>
                        </a:solidFill>
                        <a:effectLst/>
                        <a:latin typeface="Calibri" charset="0"/>
                        <a:ea typeface="ＭＳ Ｐゴシック" charset="0"/>
                        <a:cs typeface="ＭＳ Ｐゴシック"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dirty="0">
                          <a:ln>
                            <a:noFill/>
                          </a:ln>
                          <a:solidFill>
                            <a:srgbClr val="000000"/>
                          </a:solidFill>
                          <a:effectLst/>
                          <a:latin typeface="Calibri" charset="0"/>
                          <a:ea typeface="ＭＳ Ｐゴシック" charset="0"/>
                          <a:cs typeface="ＭＳ Ｐゴシック" charset="0"/>
                        </a:rPr>
                        <a:t>13.5pm</a:t>
                      </a:r>
                      <a:endParaRPr kumimoji="1" lang="ja-JP" altLang="en-US" sz="1800" b="0" i="0" u="none" strike="noStrike" cap="none" normalizeH="0" baseline="0" dirty="0">
                        <a:ln>
                          <a:noFill/>
                        </a:ln>
                        <a:solidFill>
                          <a:srgbClr val="000000"/>
                        </a:solidFill>
                        <a:effectLst/>
                        <a:latin typeface="Calibri" charset="0"/>
                        <a:ea typeface="ＭＳ Ｐゴシック" charset="0"/>
                        <a:cs typeface="ＭＳ Ｐゴシック"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F00"/>
                    </a:solidFill>
                  </a:tcPr>
                </a:tc>
              </a:tr>
              <a:tr h="371475">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a:ln>
                            <a:noFill/>
                          </a:ln>
                          <a:solidFill>
                            <a:srgbClr val="000000"/>
                          </a:solidFill>
                          <a:effectLst/>
                          <a:latin typeface="Symbol" charset="0"/>
                          <a:ea typeface="ＭＳ Ｐゴシック" charset="0"/>
                          <a:cs typeface="Symbol" charset="0"/>
                        </a:rPr>
                        <a:t>k</a:t>
                      </a:r>
                      <a:endParaRPr kumimoji="1" lang="ja-JP" altLang="en-US" sz="1800" b="0" i="0" u="none" strike="noStrike" cap="none" normalizeH="0" baseline="0">
                        <a:ln>
                          <a:noFill/>
                        </a:ln>
                        <a:solidFill>
                          <a:srgbClr val="000000"/>
                        </a:solidFill>
                        <a:effectLst/>
                        <a:latin typeface="Calibri" charset="0"/>
                        <a:ea typeface="ＭＳ Ｐゴシック" charset="0"/>
                        <a:cs typeface="ＭＳ Ｐゴシック"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a:ln>
                            <a:noFill/>
                          </a:ln>
                          <a:solidFill>
                            <a:srgbClr val="000000"/>
                          </a:solidFill>
                          <a:effectLst/>
                          <a:latin typeface="Calibri" charset="0"/>
                          <a:ea typeface="ＭＳ Ｐゴシック" charset="0"/>
                          <a:cs typeface="ＭＳ Ｐゴシック" charset="0"/>
                        </a:rPr>
                        <a:t>0.83 %</a:t>
                      </a:r>
                      <a:endParaRPr kumimoji="1" lang="ja-JP" altLang="en-US" sz="1800" b="0" i="0" u="none" strike="noStrike" cap="none" normalizeH="0" baseline="0">
                        <a:ln>
                          <a:noFill/>
                        </a:ln>
                        <a:solidFill>
                          <a:srgbClr val="000000"/>
                        </a:solidFill>
                        <a:effectLst/>
                        <a:latin typeface="Calibri" charset="0"/>
                        <a:ea typeface="ＭＳ Ｐゴシック" charset="0"/>
                        <a:cs typeface="ＭＳ Ｐゴシック"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a:ln>
                            <a:noFill/>
                          </a:ln>
                          <a:solidFill>
                            <a:srgbClr val="000000"/>
                          </a:solidFill>
                          <a:effectLst/>
                          <a:latin typeface="Calibri" charset="0"/>
                          <a:ea typeface="ＭＳ Ｐゴシック" charset="0"/>
                          <a:cs typeface="ＭＳ Ｐゴシック" charset="0"/>
                        </a:rPr>
                        <a:t>0.62%</a:t>
                      </a:r>
                      <a:endParaRPr kumimoji="1" lang="ja-JP" altLang="en-US" sz="1800" b="0" i="0" u="none" strike="noStrike" cap="none" normalizeH="0" baseline="0">
                        <a:ln>
                          <a:noFill/>
                        </a:ln>
                        <a:solidFill>
                          <a:srgbClr val="000000"/>
                        </a:solidFill>
                        <a:effectLst/>
                        <a:latin typeface="Calibri" charset="0"/>
                        <a:ea typeface="ＭＳ Ｐゴシック" charset="0"/>
                        <a:cs typeface="ＭＳ Ｐゴシック"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a:ln>
                            <a:noFill/>
                          </a:ln>
                          <a:solidFill>
                            <a:srgbClr val="000000"/>
                          </a:solidFill>
                          <a:effectLst/>
                          <a:latin typeface="Calibri" charset="0"/>
                          <a:ea typeface="ＭＳ Ｐゴシック" charset="0"/>
                          <a:cs typeface="ＭＳ Ｐゴシック" charset="0"/>
                        </a:rPr>
                        <a:t>0.27%</a:t>
                      </a:r>
                      <a:endParaRPr kumimoji="1" lang="ja-JP" altLang="en-US" sz="1800" b="0" i="0" u="none" strike="noStrike" cap="none" normalizeH="0" baseline="0">
                        <a:ln>
                          <a:noFill/>
                        </a:ln>
                        <a:solidFill>
                          <a:srgbClr val="000000"/>
                        </a:solidFill>
                        <a:effectLst/>
                        <a:latin typeface="Calibri" charset="0"/>
                        <a:ea typeface="ＭＳ Ｐゴシック" charset="0"/>
                        <a:cs typeface="ＭＳ Ｐゴシック"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a:ln>
                            <a:noFill/>
                          </a:ln>
                          <a:solidFill>
                            <a:srgbClr val="000000"/>
                          </a:solidFill>
                          <a:effectLst/>
                          <a:latin typeface="Calibri" charset="0"/>
                          <a:ea typeface="ＭＳ Ｐゴシック" charset="0"/>
                          <a:cs typeface="ＭＳ Ｐゴシック" charset="0"/>
                        </a:rPr>
                        <a:t>0.25%</a:t>
                      </a:r>
                      <a:endParaRPr kumimoji="1" lang="ja-JP" altLang="en-US" sz="1800" b="0" i="0" u="none" strike="noStrike" cap="none" normalizeH="0" baseline="0">
                        <a:ln>
                          <a:noFill/>
                        </a:ln>
                        <a:solidFill>
                          <a:srgbClr val="000000"/>
                        </a:solidFill>
                        <a:effectLst/>
                        <a:latin typeface="Calibri" charset="0"/>
                        <a:ea typeface="ＭＳ Ｐゴシック" charset="0"/>
                        <a:cs typeface="ＭＳ Ｐゴシック"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r h="371475">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a:ln>
                            <a:noFill/>
                          </a:ln>
                          <a:solidFill>
                            <a:srgbClr val="000000"/>
                          </a:solidFill>
                          <a:effectLst/>
                          <a:latin typeface="Symbol" charset="0"/>
                          <a:ea typeface="ＭＳ Ｐゴシック" charset="0"/>
                          <a:cs typeface="Symbol" charset="0"/>
                        </a:rPr>
                        <a:t>b</a:t>
                      </a:r>
                      <a:r>
                        <a:rPr kumimoji="1" lang="en-US" altLang="ja-JP" sz="1800" b="0" i="0" u="none" strike="noStrike" cap="none" normalizeH="0" baseline="-25000">
                          <a:ln>
                            <a:noFill/>
                          </a:ln>
                          <a:solidFill>
                            <a:srgbClr val="000000"/>
                          </a:solidFill>
                          <a:effectLst/>
                          <a:latin typeface="Calibri" charset="0"/>
                          <a:ea typeface="ＭＳ Ｐゴシック" charset="0"/>
                          <a:cs typeface="ＭＳ Ｐゴシック" charset="0"/>
                        </a:rPr>
                        <a:t>x</a:t>
                      </a:r>
                      <a:r>
                        <a:rPr kumimoji="1" lang="en-US" altLang="ja-JP" sz="1800" b="0" i="0" u="none" strike="noStrike" cap="none" normalizeH="0" baseline="0">
                          <a:ln>
                            <a:noFill/>
                          </a:ln>
                          <a:solidFill>
                            <a:srgbClr val="000000"/>
                          </a:solidFill>
                          <a:effectLst/>
                          <a:latin typeface="Calibri" charset="0"/>
                          <a:ea typeface="ＭＳ Ｐゴシック" charset="0"/>
                          <a:cs typeface="ＭＳ Ｐゴシック" charset="0"/>
                        </a:rPr>
                        <a:t>*</a:t>
                      </a:r>
                      <a:endParaRPr kumimoji="1" lang="ja-JP" altLang="en-US" sz="1800" b="0" i="0" u="none" strike="noStrike" cap="none" normalizeH="0" baseline="0">
                        <a:ln>
                          <a:noFill/>
                        </a:ln>
                        <a:solidFill>
                          <a:srgbClr val="000000"/>
                        </a:solidFill>
                        <a:effectLst/>
                        <a:latin typeface="Calibri" charset="0"/>
                        <a:ea typeface="ＭＳ Ｐゴシック" charset="0"/>
                        <a:cs typeface="ＭＳ Ｐゴシック"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a:ln>
                            <a:noFill/>
                          </a:ln>
                          <a:solidFill>
                            <a:srgbClr val="000000"/>
                          </a:solidFill>
                          <a:effectLst/>
                          <a:latin typeface="Calibri" charset="0"/>
                          <a:ea typeface="ＭＳ Ｐゴシック" charset="0"/>
                          <a:cs typeface="ＭＳ Ｐゴシック" charset="0"/>
                        </a:rPr>
                        <a:t>120cm</a:t>
                      </a:r>
                      <a:endParaRPr kumimoji="1" lang="ja-JP" altLang="en-US" sz="1800" b="0" i="0" u="none" strike="noStrike" cap="none" normalizeH="0" baseline="0">
                        <a:ln>
                          <a:noFill/>
                        </a:ln>
                        <a:solidFill>
                          <a:srgbClr val="000000"/>
                        </a:solidFill>
                        <a:effectLst/>
                        <a:latin typeface="Calibri" charset="0"/>
                        <a:ea typeface="ＭＳ Ｐゴシック" charset="0"/>
                        <a:cs typeface="ＭＳ Ｐゴシック"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a:ln>
                            <a:noFill/>
                          </a:ln>
                          <a:solidFill>
                            <a:srgbClr val="000000"/>
                          </a:solidFill>
                          <a:effectLst/>
                          <a:latin typeface="Calibri" charset="0"/>
                          <a:ea typeface="ＭＳ Ｐゴシック" charset="0"/>
                          <a:cs typeface="ＭＳ Ｐゴシック" charset="0"/>
                        </a:rPr>
                        <a:t>120cm</a:t>
                      </a:r>
                      <a:endParaRPr kumimoji="1" lang="ja-JP" altLang="en-US" sz="1800" b="0" i="0" u="none" strike="noStrike" cap="none" normalizeH="0" baseline="0">
                        <a:ln>
                          <a:noFill/>
                        </a:ln>
                        <a:solidFill>
                          <a:srgbClr val="000000"/>
                        </a:solidFill>
                        <a:effectLst/>
                        <a:latin typeface="Calibri" charset="0"/>
                        <a:ea typeface="ＭＳ Ｐゴシック" charset="0"/>
                        <a:cs typeface="ＭＳ Ｐゴシック"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a:ln>
                            <a:noFill/>
                          </a:ln>
                          <a:solidFill>
                            <a:srgbClr val="000000"/>
                          </a:solidFill>
                          <a:effectLst/>
                          <a:latin typeface="Calibri" charset="0"/>
                          <a:ea typeface="ＭＳ Ｐゴシック" charset="0"/>
                          <a:cs typeface="ＭＳ Ｐゴシック" charset="0"/>
                        </a:rPr>
                        <a:t>32mm</a:t>
                      </a:r>
                      <a:endParaRPr kumimoji="1" lang="ja-JP" altLang="en-US" sz="1800" b="0" i="0" u="none" strike="noStrike" cap="none" normalizeH="0" baseline="0">
                        <a:ln>
                          <a:noFill/>
                        </a:ln>
                        <a:solidFill>
                          <a:srgbClr val="000000"/>
                        </a:solidFill>
                        <a:effectLst/>
                        <a:latin typeface="Calibri" charset="0"/>
                        <a:ea typeface="ＭＳ Ｐゴシック" charset="0"/>
                        <a:cs typeface="ＭＳ Ｐゴシック"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a:ln>
                            <a:noFill/>
                          </a:ln>
                          <a:solidFill>
                            <a:srgbClr val="000000"/>
                          </a:solidFill>
                          <a:effectLst/>
                          <a:latin typeface="Calibri" charset="0"/>
                          <a:ea typeface="ＭＳ Ｐゴシック" charset="0"/>
                          <a:cs typeface="ＭＳ Ｐゴシック" charset="0"/>
                        </a:rPr>
                        <a:t>25mm</a:t>
                      </a:r>
                      <a:endParaRPr kumimoji="1" lang="ja-JP" altLang="en-US" sz="1800" b="0" i="0" u="none" strike="noStrike" cap="none" normalizeH="0" baseline="0">
                        <a:ln>
                          <a:noFill/>
                        </a:ln>
                        <a:solidFill>
                          <a:srgbClr val="000000"/>
                        </a:solidFill>
                        <a:effectLst/>
                        <a:latin typeface="Calibri" charset="0"/>
                        <a:ea typeface="ＭＳ Ｐゴシック" charset="0"/>
                        <a:cs typeface="ＭＳ Ｐゴシック"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371475">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dirty="0">
                          <a:ln>
                            <a:noFill/>
                          </a:ln>
                          <a:solidFill>
                            <a:srgbClr val="000000"/>
                          </a:solidFill>
                          <a:effectLst/>
                          <a:latin typeface="Symbol" charset="0"/>
                          <a:ea typeface="ＭＳ Ｐゴシック" charset="0"/>
                          <a:cs typeface="Symbol" charset="0"/>
                        </a:rPr>
                        <a:t>b</a:t>
                      </a:r>
                      <a:r>
                        <a:rPr kumimoji="1" lang="en-US" altLang="ja-JP" sz="1800" b="0" i="0" u="none" strike="noStrike" cap="none" normalizeH="0" baseline="-25000" dirty="0">
                          <a:ln>
                            <a:noFill/>
                          </a:ln>
                          <a:solidFill>
                            <a:srgbClr val="000000"/>
                          </a:solidFill>
                          <a:effectLst/>
                          <a:latin typeface="Calibri" charset="0"/>
                          <a:ea typeface="ＭＳ Ｐゴシック" charset="0"/>
                          <a:cs typeface="ＭＳ Ｐゴシック" charset="0"/>
                        </a:rPr>
                        <a:t>y</a:t>
                      </a:r>
                      <a:r>
                        <a:rPr kumimoji="1" lang="en-US" altLang="ja-JP" sz="1800" b="0" i="0" u="none" strike="noStrike" cap="none" normalizeH="0" baseline="0" dirty="0">
                          <a:ln>
                            <a:noFill/>
                          </a:ln>
                          <a:solidFill>
                            <a:srgbClr val="000000"/>
                          </a:solidFill>
                          <a:effectLst/>
                          <a:latin typeface="Calibri" charset="0"/>
                          <a:ea typeface="ＭＳ Ｐゴシック" charset="0"/>
                          <a:cs typeface="ＭＳ Ｐゴシック" charset="0"/>
                        </a:rPr>
                        <a:t>*</a:t>
                      </a:r>
                      <a:endParaRPr kumimoji="1" lang="ja-JP" altLang="en-US" sz="1800" b="0" i="0" u="none" strike="noStrike" cap="none" normalizeH="0" baseline="0" dirty="0">
                        <a:ln>
                          <a:noFill/>
                        </a:ln>
                        <a:solidFill>
                          <a:srgbClr val="000000"/>
                        </a:solidFill>
                        <a:effectLst/>
                        <a:latin typeface="Calibri" charset="0"/>
                        <a:ea typeface="ＭＳ Ｐゴシック" charset="0"/>
                        <a:cs typeface="ＭＳ Ｐゴシック"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dirty="0">
                          <a:ln>
                            <a:noFill/>
                          </a:ln>
                          <a:solidFill>
                            <a:srgbClr val="000000"/>
                          </a:solidFill>
                          <a:effectLst/>
                          <a:latin typeface="Calibri" charset="0"/>
                          <a:ea typeface="ＭＳ Ｐゴシック" charset="0"/>
                          <a:cs typeface="ＭＳ Ｐゴシック" charset="0"/>
                        </a:rPr>
                        <a:t>5.9mm</a:t>
                      </a:r>
                      <a:endParaRPr kumimoji="1" lang="ja-JP" altLang="en-US" sz="1800" b="0" i="0" u="none" strike="noStrike" cap="none" normalizeH="0" baseline="0" dirty="0">
                        <a:ln>
                          <a:noFill/>
                        </a:ln>
                        <a:solidFill>
                          <a:srgbClr val="000000"/>
                        </a:solidFill>
                        <a:effectLst/>
                        <a:latin typeface="Calibri" charset="0"/>
                        <a:ea typeface="ＭＳ Ｐゴシック" charset="0"/>
                        <a:cs typeface="ＭＳ Ｐゴシック"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dirty="0">
                          <a:ln>
                            <a:noFill/>
                          </a:ln>
                          <a:solidFill>
                            <a:srgbClr val="000000"/>
                          </a:solidFill>
                          <a:effectLst/>
                          <a:latin typeface="Calibri" charset="0"/>
                          <a:ea typeface="ＭＳ Ｐゴシック" charset="0"/>
                          <a:cs typeface="ＭＳ Ｐゴシック" charset="0"/>
                        </a:rPr>
                        <a:t>5.9mm</a:t>
                      </a:r>
                      <a:endParaRPr kumimoji="1" lang="ja-JP" altLang="en-US" sz="1800" b="0" i="0" u="none" strike="noStrike" cap="none" normalizeH="0" baseline="0" dirty="0">
                        <a:ln>
                          <a:noFill/>
                        </a:ln>
                        <a:solidFill>
                          <a:srgbClr val="000000"/>
                        </a:solidFill>
                        <a:effectLst/>
                        <a:latin typeface="Calibri" charset="0"/>
                        <a:ea typeface="ＭＳ Ｐゴシック" charset="0"/>
                        <a:cs typeface="ＭＳ Ｐゴシック"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dirty="0">
                          <a:ln>
                            <a:noFill/>
                          </a:ln>
                          <a:solidFill>
                            <a:srgbClr val="000000"/>
                          </a:solidFill>
                          <a:effectLst/>
                          <a:latin typeface="Calibri" charset="0"/>
                          <a:ea typeface="ＭＳ Ｐゴシック" charset="0"/>
                          <a:cs typeface="ＭＳ Ｐゴシック" charset="0"/>
                        </a:rPr>
                        <a:t>0.27mm</a:t>
                      </a:r>
                      <a:endParaRPr kumimoji="1" lang="ja-JP" altLang="en-US" sz="1800" b="0" i="0" u="none" strike="noStrike" cap="none" normalizeH="0" baseline="0" dirty="0">
                        <a:ln>
                          <a:noFill/>
                        </a:ln>
                        <a:solidFill>
                          <a:srgbClr val="000000"/>
                        </a:solidFill>
                        <a:effectLst/>
                        <a:latin typeface="Calibri" charset="0"/>
                        <a:ea typeface="ＭＳ Ｐゴシック" charset="0"/>
                        <a:cs typeface="ＭＳ Ｐゴシック"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dirty="0">
                          <a:ln>
                            <a:noFill/>
                          </a:ln>
                          <a:solidFill>
                            <a:srgbClr val="000000"/>
                          </a:solidFill>
                          <a:effectLst/>
                          <a:latin typeface="Calibri" charset="0"/>
                          <a:ea typeface="ＭＳ Ｐゴシック" charset="0"/>
                          <a:cs typeface="ＭＳ Ｐゴシック" charset="0"/>
                        </a:rPr>
                        <a:t>0.31mm</a:t>
                      </a:r>
                      <a:endParaRPr kumimoji="1" lang="ja-JP" altLang="en-US" sz="1800" b="0" i="0" u="none" strike="noStrike" cap="none" normalizeH="0" baseline="0" dirty="0">
                        <a:ln>
                          <a:noFill/>
                        </a:ln>
                        <a:solidFill>
                          <a:srgbClr val="000000"/>
                        </a:solidFill>
                        <a:effectLst/>
                        <a:latin typeface="Calibri" charset="0"/>
                        <a:ea typeface="ＭＳ Ｐゴシック" charset="0"/>
                        <a:cs typeface="ＭＳ Ｐゴシック"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F00"/>
                    </a:solidFill>
                  </a:tcPr>
                </a:tc>
              </a:tr>
              <a:tr h="371475">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dirty="0" err="1">
                          <a:ln>
                            <a:noFill/>
                          </a:ln>
                          <a:solidFill>
                            <a:srgbClr val="000000"/>
                          </a:solidFill>
                          <a:effectLst/>
                          <a:latin typeface="Symbol" charset="0"/>
                          <a:ea typeface="ＭＳ Ｐゴシック" charset="0"/>
                          <a:cs typeface="Symbol" charset="0"/>
                        </a:rPr>
                        <a:t>s</a:t>
                      </a:r>
                      <a:r>
                        <a:rPr kumimoji="1" lang="en-US" altLang="ja-JP" sz="1800" b="0" i="0" u="none" strike="noStrike" cap="none" normalizeH="0" baseline="-25000" dirty="0" err="1">
                          <a:ln>
                            <a:noFill/>
                          </a:ln>
                          <a:solidFill>
                            <a:srgbClr val="000000"/>
                          </a:solidFill>
                          <a:effectLst/>
                          <a:latin typeface="Calibri" charset="0"/>
                          <a:ea typeface="ＭＳ Ｐゴシック" charset="0"/>
                          <a:cs typeface="ＭＳ Ｐゴシック" charset="0"/>
                        </a:rPr>
                        <a:t>x</a:t>
                      </a:r>
                      <a:r>
                        <a:rPr kumimoji="1" lang="en-US" altLang="ja-JP" sz="1800" b="0" i="0" u="none" strike="noStrike" cap="none" normalizeH="0" baseline="0" dirty="0">
                          <a:ln>
                            <a:noFill/>
                          </a:ln>
                          <a:solidFill>
                            <a:srgbClr val="000000"/>
                          </a:solidFill>
                          <a:effectLst/>
                          <a:latin typeface="Calibri" charset="0"/>
                          <a:ea typeface="ＭＳ Ｐゴシック" charset="0"/>
                          <a:cs typeface="ＭＳ Ｐゴシック" charset="0"/>
                        </a:rPr>
                        <a:t>*</a:t>
                      </a:r>
                      <a:endParaRPr kumimoji="1" lang="ja-JP" altLang="en-US" sz="1800" b="0" i="0" u="none" strike="noStrike" cap="none" normalizeH="0" baseline="0" dirty="0">
                        <a:ln>
                          <a:noFill/>
                        </a:ln>
                        <a:solidFill>
                          <a:srgbClr val="000000"/>
                        </a:solidFill>
                        <a:effectLst/>
                        <a:latin typeface="Calibri" charset="0"/>
                        <a:ea typeface="ＭＳ Ｐゴシック" charset="0"/>
                        <a:cs typeface="ＭＳ Ｐゴシック"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a:ln>
                            <a:noFill/>
                          </a:ln>
                          <a:solidFill>
                            <a:srgbClr val="000000"/>
                          </a:solidFill>
                          <a:effectLst/>
                          <a:latin typeface="Calibri" charset="0"/>
                          <a:ea typeface="ＭＳ Ｐゴシック" charset="0"/>
                          <a:cs typeface="ＭＳ Ｐゴシック" charset="0"/>
                        </a:rPr>
                        <a:t>150</a:t>
                      </a:r>
                      <a:r>
                        <a:rPr kumimoji="1" lang="en-US" altLang="ja-JP" sz="1800" b="0" i="0" u="none" strike="noStrike" cap="none" normalizeH="0" baseline="0">
                          <a:ln>
                            <a:noFill/>
                          </a:ln>
                          <a:solidFill>
                            <a:srgbClr val="000000"/>
                          </a:solidFill>
                          <a:effectLst/>
                          <a:latin typeface="Symbol" charset="0"/>
                          <a:ea typeface="ＭＳ Ｐゴシック" charset="0"/>
                          <a:cs typeface="Symbol" charset="0"/>
                        </a:rPr>
                        <a:t>m</a:t>
                      </a:r>
                      <a:r>
                        <a:rPr kumimoji="1" lang="en-US" altLang="ja-JP" sz="1800" b="0" i="0" u="none" strike="noStrike" cap="none" normalizeH="0" baseline="0">
                          <a:ln>
                            <a:noFill/>
                          </a:ln>
                          <a:solidFill>
                            <a:srgbClr val="000000"/>
                          </a:solidFill>
                          <a:effectLst/>
                          <a:latin typeface="Calibri" charset="0"/>
                          <a:ea typeface="ＭＳ Ｐゴシック" charset="0"/>
                          <a:cs typeface="ＭＳ Ｐゴシック" charset="0"/>
                        </a:rPr>
                        <a:t>m</a:t>
                      </a:r>
                      <a:endParaRPr kumimoji="1" lang="ja-JP" altLang="en-US" sz="1800" b="0" i="0" u="none" strike="noStrike" cap="none" normalizeH="0" baseline="0">
                        <a:ln>
                          <a:noFill/>
                        </a:ln>
                        <a:solidFill>
                          <a:srgbClr val="000000"/>
                        </a:solidFill>
                        <a:effectLst/>
                        <a:latin typeface="Calibri" charset="0"/>
                        <a:ea typeface="ＭＳ Ｐゴシック" charset="0"/>
                        <a:cs typeface="ＭＳ Ｐゴシック"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a:ln>
                            <a:noFill/>
                          </a:ln>
                          <a:solidFill>
                            <a:srgbClr val="000000"/>
                          </a:solidFill>
                          <a:effectLst/>
                          <a:latin typeface="Calibri" charset="0"/>
                          <a:ea typeface="ＭＳ Ｐゴシック" charset="0"/>
                          <a:cs typeface="ＭＳ Ｐゴシック" charset="0"/>
                        </a:rPr>
                        <a:t>150</a:t>
                      </a:r>
                      <a:r>
                        <a:rPr kumimoji="1" lang="en-US" altLang="ja-JP" sz="1800" b="0" i="0" u="none" strike="noStrike" cap="none" normalizeH="0" baseline="0">
                          <a:ln>
                            <a:noFill/>
                          </a:ln>
                          <a:solidFill>
                            <a:srgbClr val="000000"/>
                          </a:solidFill>
                          <a:effectLst/>
                          <a:latin typeface="Symbol" charset="0"/>
                          <a:ea typeface="ＭＳ Ｐゴシック" charset="0"/>
                          <a:cs typeface="Symbol" charset="0"/>
                        </a:rPr>
                        <a:t>m</a:t>
                      </a:r>
                      <a:r>
                        <a:rPr kumimoji="1" lang="en-US" altLang="ja-JP" sz="1800" b="0" i="0" u="none" strike="noStrike" cap="none" normalizeH="0" baseline="0">
                          <a:ln>
                            <a:noFill/>
                          </a:ln>
                          <a:solidFill>
                            <a:srgbClr val="000000"/>
                          </a:solidFill>
                          <a:effectLst/>
                          <a:latin typeface="Calibri" charset="0"/>
                          <a:ea typeface="ＭＳ Ｐゴシック" charset="0"/>
                          <a:cs typeface="ＭＳ Ｐゴシック" charset="0"/>
                        </a:rPr>
                        <a:t>m</a:t>
                      </a:r>
                      <a:endParaRPr kumimoji="1" lang="ja-JP" altLang="en-US" sz="1800" b="0" i="0" u="none" strike="noStrike" cap="none" normalizeH="0" baseline="0">
                        <a:ln>
                          <a:noFill/>
                        </a:ln>
                        <a:solidFill>
                          <a:srgbClr val="000000"/>
                        </a:solidFill>
                        <a:effectLst/>
                        <a:latin typeface="Calibri" charset="0"/>
                        <a:ea typeface="ＭＳ Ｐゴシック" charset="0"/>
                        <a:cs typeface="ＭＳ Ｐゴシック"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dirty="0">
                          <a:ln>
                            <a:noFill/>
                          </a:ln>
                          <a:solidFill>
                            <a:srgbClr val="000000"/>
                          </a:solidFill>
                          <a:effectLst/>
                          <a:latin typeface="Calibri" charset="0"/>
                          <a:ea typeface="ＭＳ Ｐゴシック" charset="0"/>
                          <a:cs typeface="ＭＳ Ｐゴシック" charset="0"/>
                        </a:rPr>
                        <a:t>10</a:t>
                      </a:r>
                      <a:r>
                        <a:rPr kumimoji="1" lang="en-US" altLang="ja-JP" sz="1800" b="0" i="0" u="none" strike="noStrike" cap="none" normalizeH="0" baseline="0" dirty="0">
                          <a:ln>
                            <a:noFill/>
                          </a:ln>
                          <a:solidFill>
                            <a:srgbClr val="000000"/>
                          </a:solidFill>
                          <a:effectLst/>
                          <a:latin typeface="Symbol" charset="0"/>
                          <a:ea typeface="ＭＳ Ｐゴシック" charset="0"/>
                          <a:cs typeface="Symbol" charset="0"/>
                        </a:rPr>
                        <a:t>m</a:t>
                      </a:r>
                      <a:r>
                        <a:rPr kumimoji="1" lang="en-US" altLang="ja-JP" sz="1800" b="0" i="0" u="none" strike="noStrike" cap="none" normalizeH="0" baseline="0" dirty="0">
                          <a:ln>
                            <a:noFill/>
                          </a:ln>
                          <a:solidFill>
                            <a:srgbClr val="000000"/>
                          </a:solidFill>
                          <a:effectLst/>
                          <a:latin typeface="Calibri" charset="0"/>
                          <a:ea typeface="ＭＳ Ｐゴシック" charset="0"/>
                          <a:cs typeface="ＭＳ Ｐゴシック" charset="0"/>
                        </a:rPr>
                        <a:t>m</a:t>
                      </a:r>
                      <a:endParaRPr kumimoji="1" lang="ja-JP" altLang="en-US" sz="1800" b="0" i="0" u="none" strike="noStrike" cap="none" normalizeH="0" baseline="0" dirty="0">
                        <a:ln>
                          <a:noFill/>
                        </a:ln>
                        <a:solidFill>
                          <a:srgbClr val="000000"/>
                        </a:solidFill>
                        <a:effectLst/>
                        <a:latin typeface="Calibri" charset="0"/>
                        <a:ea typeface="ＭＳ Ｐゴシック" charset="0"/>
                        <a:cs typeface="ＭＳ Ｐゴシック"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a:ln>
                            <a:noFill/>
                          </a:ln>
                          <a:solidFill>
                            <a:srgbClr val="000000"/>
                          </a:solidFill>
                          <a:effectLst/>
                          <a:latin typeface="Calibri" charset="0"/>
                          <a:ea typeface="ＭＳ Ｐゴシック" charset="0"/>
                          <a:cs typeface="ＭＳ Ｐゴシック" charset="0"/>
                        </a:rPr>
                        <a:t>11</a:t>
                      </a:r>
                      <a:r>
                        <a:rPr kumimoji="1" lang="en-US" altLang="ja-JP" sz="1800" b="0" i="0" u="none" strike="noStrike" cap="none" normalizeH="0" baseline="0">
                          <a:ln>
                            <a:noFill/>
                          </a:ln>
                          <a:solidFill>
                            <a:srgbClr val="000000"/>
                          </a:solidFill>
                          <a:effectLst/>
                          <a:latin typeface="Symbol" charset="0"/>
                          <a:ea typeface="ＭＳ Ｐゴシック" charset="0"/>
                          <a:cs typeface="Symbol" charset="0"/>
                        </a:rPr>
                        <a:t>m</a:t>
                      </a:r>
                      <a:r>
                        <a:rPr kumimoji="1" lang="en-US" altLang="ja-JP" sz="1800" b="0" i="0" u="none" strike="noStrike" cap="none" normalizeH="0" baseline="0">
                          <a:ln>
                            <a:noFill/>
                          </a:ln>
                          <a:solidFill>
                            <a:srgbClr val="000000"/>
                          </a:solidFill>
                          <a:effectLst/>
                          <a:latin typeface="Calibri" charset="0"/>
                          <a:ea typeface="ＭＳ Ｐゴシック" charset="0"/>
                          <a:cs typeface="ＭＳ Ｐゴシック" charset="0"/>
                        </a:rPr>
                        <a:t>m</a:t>
                      </a:r>
                      <a:endParaRPr kumimoji="1" lang="ja-JP" altLang="en-US" sz="1800" b="0" i="0" u="none" strike="noStrike" cap="none" normalizeH="0" baseline="0">
                        <a:ln>
                          <a:noFill/>
                        </a:ln>
                        <a:solidFill>
                          <a:srgbClr val="000000"/>
                        </a:solidFill>
                        <a:effectLst/>
                        <a:latin typeface="Calibri" charset="0"/>
                        <a:ea typeface="ＭＳ Ｐゴシック" charset="0"/>
                        <a:cs typeface="ＭＳ Ｐゴシック"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371475">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a:ln>
                            <a:noFill/>
                          </a:ln>
                          <a:solidFill>
                            <a:srgbClr val="000000"/>
                          </a:solidFill>
                          <a:effectLst/>
                          <a:latin typeface="Symbol" charset="0"/>
                          <a:ea typeface="ＭＳ Ｐゴシック" charset="0"/>
                          <a:cs typeface="Symbol" charset="0"/>
                        </a:rPr>
                        <a:t>s</a:t>
                      </a:r>
                      <a:r>
                        <a:rPr kumimoji="1" lang="en-US" altLang="ja-JP" sz="1800" b="0" i="0" u="none" strike="noStrike" cap="none" normalizeH="0" baseline="-25000">
                          <a:ln>
                            <a:noFill/>
                          </a:ln>
                          <a:solidFill>
                            <a:srgbClr val="000000"/>
                          </a:solidFill>
                          <a:effectLst/>
                          <a:latin typeface="Calibri" charset="0"/>
                          <a:ea typeface="ＭＳ Ｐゴシック" charset="0"/>
                          <a:cs typeface="ＭＳ Ｐゴシック" charset="0"/>
                        </a:rPr>
                        <a:t>x</a:t>
                      </a:r>
                      <a:r>
                        <a:rPr kumimoji="1" lang="en-US" altLang="ja-JP" sz="1800" b="0" i="0" u="none" strike="noStrike" cap="none" normalizeH="0" baseline="30000">
                          <a:ln>
                            <a:noFill/>
                          </a:ln>
                          <a:solidFill>
                            <a:srgbClr val="000000"/>
                          </a:solidFill>
                          <a:effectLst/>
                          <a:latin typeface="Calibri" charset="0"/>
                          <a:ea typeface="ＭＳ Ｐゴシック" charset="0"/>
                          <a:cs typeface="ＭＳ Ｐゴシック" charset="0"/>
                        </a:rPr>
                        <a:t>’</a:t>
                      </a:r>
                      <a:r>
                        <a:rPr kumimoji="1" lang="en-US" altLang="ja-JP" sz="1800" b="0" i="0" u="none" strike="noStrike" cap="none" normalizeH="0" baseline="0">
                          <a:ln>
                            <a:noFill/>
                          </a:ln>
                          <a:solidFill>
                            <a:srgbClr val="000000"/>
                          </a:solidFill>
                          <a:effectLst/>
                          <a:latin typeface="Calibri" charset="0"/>
                          <a:ea typeface="ＭＳ Ｐゴシック" charset="0"/>
                          <a:cs typeface="ＭＳ Ｐゴシック" charset="0"/>
                        </a:rPr>
                        <a:t>*</a:t>
                      </a:r>
                      <a:endParaRPr kumimoji="1" lang="ja-JP" altLang="en-US" sz="1800" b="0" i="0" u="none" strike="noStrike" cap="none" normalizeH="0" baseline="0">
                        <a:ln>
                          <a:noFill/>
                        </a:ln>
                        <a:solidFill>
                          <a:srgbClr val="000000"/>
                        </a:solidFill>
                        <a:effectLst/>
                        <a:latin typeface="Calibri" charset="0"/>
                        <a:ea typeface="ＭＳ Ｐゴシック" charset="0"/>
                        <a:cs typeface="ＭＳ Ｐゴシック"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a:ln>
                            <a:noFill/>
                          </a:ln>
                          <a:solidFill>
                            <a:srgbClr val="000000"/>
                          </a:solidFill>
                          <a:effectLst/>
                          <a:latin typeface="Calibri" charset="0"/>
                          <a:ea typeface="ＭＳ Ｐゴシック" charset="0"/>
                          <a:cs typeface="ＭＳ Ｐゴシック" charset="0"/>
                        </a:rPr>
                        <a:t>120</a:t>
                      </a:r>
                      <a:r>
                        <a:rPr kumimoji="1" lang="en-US" altLang="ja-JP" sz="1800" b="0" i="0" u="none" strike="noStrike" cap="none" normalizeH="0" baseline="0">
                          <a:ln>
                            <a:noFill/>
                          </a:ln>
                          <a:solidFill>
                            <a:srgbClr val="000000"/>
                          </a:solidFill>
                          <a:effectLst/>
                          <a:latin typeface="Symbol" charset="0"/>
                          <a:ea typeface="ＭＳ Ｐゴシック" charset="0"/>
                          <a:cs typeface="Symbol" charset="0"/>
                        </a:rPr>
                        <a:t>m</a:t>
                      </a:r>
                      <a:r>
                        <a:rPr kumimoji="1" lang="en-US" altLang="ja-JP" sz="1800" b="0" i="0" u="none" strike="noStrike" cap="none" normalizeH="0" baseline="0">
                          <a:ln>
                            <a:noFill/>
                          </a:ln>
                          <a:solidFill>
                            <a:srgbClr val="000000"/>
                          </a:solidFill>
                          <a:effectLst/>
                          <a:latin typeface="Calibri" charset="0"/>
                          <a:ea typeface="ＭＳ Ｐゴシック" charset="0"/>
                          <a:cs typeface="ＭＳ Ｐゴシック" charset="0"/>
                        </a:rPr>
                        <a:t>rad</a:t>
                      </a:r>
                      <a:endParaRPr kumimoji="1" lang="ja-JP" altLang="en-US" sz="1800" b="0" i="0" u="none" strike="noStrike" cap="none" normalizeH="0" baseline="0">
                        <a:ln>
                          <a:noFill/>
                        </a:ln>
                        <a:solidFill>
                          <a:srgbClr val="000000"/>
                        </a:solidFill>
                        <a:effectLst/>
                        <a:latin typeface="Calibri" charset="0"/>
                        <a:ea typeface="ＭＳ Ｐゴシック" charset="0"/>
                        <a:cs typeface="ＭＳ Ｐゴシック"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a:ln>
                            <a:noFill/>
                          </a:ln>
                          <a:solidFill>
                            <a:srgbClr val="000000"/>
                          </a:solidFill>
                          <a:effectLst/>
                          <a:latin typeface="Calibri" charset="0"/>
                          <a:ea typeface="ＭＳ Ｐゴシック" charset="0"/>
                          <a:cs typeface="ＭＳ Ｐゴシック" charset="0"/>
                        </a:rPr>
                        <a:t>120</a:t>
                      </a:r>
                      <a:r>
                        <a:rPr kumimoji="1" lang="en-US" altLang="ja-JP" sz="1800" b="0" i="0" u="none" strike="noStrike" cap="none" normalizeH="0" baseline="0">
                          <a:ln>
                            <a:noFill/>
                          </a:ln>
                          <a:solidFill>
                            <a:srgbClr val="000000"/>
                          </a:solidFill>
                          <a:effectLst/>
                          <a:latin typeface="Symbol" charset="0"/>
                          <a:ea typeface="ＭＳ Ｐゴシック" charset="0"/>
                          <a:cs typeface="Symbol" charset="0"/>
                        </a:rPr>
                        <a:t>m</a:t>
                      </a:r>
                      <a:r>
                        <a:rPr kumimoji="1" lang="en-US" altLang="ja-JP" sz="1800" b="0" i="0" u="none" strike="noStrike" cap="none" normalizeH="0" baseline="0">
                          <a:ln>
                            <a:noFill/>
                          </a:ln>
                          <a:solidFill>
                            <a:srgbClr val="000000"/>
                          </a:solidFill>
                          <a:effectLst/>
                          <a:latin typeface="Calibri" charset="0"/>
                          <a:ea typeface="ＭＳ Ｐゴシック" charset="0"/>
                          <a:cs typeface="ＭＳ Ｐゴシック" charset="0"/>
                        </a:rPr>
                        <a:t>rad</a:t>
                      </a:r>
                      <a:endParaRPr kumimoji="1" lang="ja-JP" altLang="en-US" sz="1800" b="0" i="0" u="none" strike="noStrike" cap="none" normalizeH="0" baseline="0">
                        <a:ln>
                          <a:noFill/>
                        </a:ln>
                        <a:solidFill>
                          <a:srgbClr val="000000"/>
                        </a:solidFill>
                        <a:effectLst/>
                        <a:latin typeface="Calibri" charset="0"/>
                        <a:ea typeface="ＭＳ Ｐゴシック" charset="0"/>
                        <a:cs typeface="ＭＳ Ｐゴシック"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a:ln>
                            <a:noFill/>
                          </a:ln>
                          <a:solidFill>
                            <a:srgbClr val="000000"/>
                          </a:solidFill>
                          <a:effectLst/>
                          <a:latin typeface="Calibri" charset="0"/>
                          <a:ea typeface="ＭＳ Ｐゴシック" charset="0"/>
                          <a:cs typeface="ＭＳ Ｐゴシック" charset="0"/>
                        </a:rPr>
                        <a:t>450</a:t>
                      </a:r>
                      <a:r>
                        <a:rPr kumimoji="1" lang="en-US" altLang="ja-JP" sz="1800" b="0" i="0" u="none" strike="noStrike" cap="none" normalizeH="0" baseline="0">
                          <a:ln>
                            <a:noFill/>
                          </a:ln>
                          <a:solidFill>
                            <a:srgbClr val="000000"/>
                          </a:solidFill>
                          <a:effectLst/>
                          <a:latin typeface="Symbol" charset="0"/>
                          <a:ea typeface="ＭＳ Ｐゴシック" charset="0"/>
                          <a:cs typeface="Symbol" charset="0"/>
                        </a:rPr>
                        <a:t>m</a:t>
                      </a:r>
                      <a:r>
                        <a:rPr kumimoji="1" lang="en-US" altLang="ja-JP" sz="1800" b="0" i="0" u="none" strike="noStrike" cap="none" normalizeH="0" baseline="0">
                          <a:ln>
                            <a:noFill/>
                          </a:ln>
                          <a:solidFill>
                            <a:srgbClr val="000000"/>
                          </a:solidFill>
                          <a:effectLst/>
                          <a:latin typeface="Calibri" charset="0"/>
                          <a:ea typeface="ＭＳ Ｐゴシック" charset="0"/>
                          <a:cs typeface="ＭＳ Ｐゴシック" charset="0"/>
                        </a:rPr>
                        <a:t>rad</a:t>
                      </a:r>
                      <a:endParaRPr kumimoji="1" lang="ja-JP" altLang="en-US" sz="1800" b="0" i="0" u="none" strike="noStrike" cap="none" normalizeH="0" baseline="0">
                        <a:ln>
                          <a:noFill/>
                        </a:ln>
                        <a:solidFill>
                          <a:srgbClr val="000000"/>
                        </a:solidFill>
                        <a:effectLst/>
                        <a:latin typeface="Calibri" charset="0"/>
                        <a:ea typeface="ＭＳ Ｐゴシック" charset="0"/>
                        <a:cs typeface="ＭＳ Ｐゴシック"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a:ln>
                            <a:noFill/>
                          </a:ln>
                          <a:solidFill>
                            <a:srgbClr val="000000"/>
                          </a:solidFill>
                          <a:effectLst/>
                          <a:latin typeface="Calibri" charset="0"/>
                          <a:ea typeface="ＭＳ Ｐゴシック" charset="0"/>
                          <a:cs typeface="ＭＳ Ｐゴシック" charset="0"/>
                        </a:rPr>
                        <a:t>320</a:t>
                      </a:r>
                      <a:r>
                        <a:rPr kumimoji="1" lang="en-US" altLang="ja-JP" sz="1800" b="0" i="0" u="none" strike="noStrike" cap="none" normalizeH="0" baseline="0">
                          <a:ln>
                            <a:noFill/>
                          </a:ln>
                          <a:solidFill>
                            <a:srgbClr val="000000"/>
                          </a:solidFill>
                          <a:effectLst/>
                          <a:latin typeface="Symbol" charset="0"/>
                          <a:ea typeface="ＭＳ Ｐゴシック" charset="0"/>
                          <a:cs typeface="Symbol" charset="0"/>
                        </a:rPr>
                        <a:t>m</a:t>
                      </a:r>
                      <a:r>
                        <a:rPr kumimoji="1" lang="en-US" altLang="ja-JP" sz="1800" b="0" i="0" u="none" strike="noStrike" cap="none" normalizeH="0" baseline="0">
                          <a:ln>
                            <a:noFill/>
                          </a:ln>
                          <a:solidFill>
                            <a:srgbClr val="000000"/>
                          </a:solidFill>
                          <a:effectLst/>
                          <a:latin typeface="Calibri" charset="0"/>
                          <a:ea typeface="ＭＳ Ｐゴシック" charset="0"/>
                          <a:cs typeface="ＭＳ Ｐゴシック" charset="0"/>
                        </a:rPr>
                        <a:t>rad</a:t>
                      </a:r>
                      <a:endParaRPr kumimoji="1" lang="ja-JP" altLang="en-US" sz="1800" b="0" i="0" u="none" strike="noStrike" cap="none" normalizeH="0" baseline="0">
                        <a:ln>
                          <a:noFill/>
                        </a:ln>
                        <a:solidFill>
                          <a:srgbClr val="000000"/>
                        </a:solidFill>
                        <a:effectLst/>
                        <a:latin typeface="Calibri" charset="0"/>
                        <a:ea typeface="ＭＳ Ｐゴシック" charset="0"/>
                        <a:cs typeface="ＭＳ Ｐゴシック"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r h="371475">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dirty="0" err="1">
                          <a:ln>
                            <a:noFill/>
                          </a:ln>
                          <a:solidFill>
                            <a:srgbClr val="000000"/>
                          </a:solidFill>
                          <a:effectLst/>
                          <a:latin typeface="Symbol" charset="0"/>
                          <a:ea typeface="ＭＳ Ｐゴシック" charset="0"/>
                          <a:cs typeface="Symbol" charset="0"/>
                        </a:rPr>
                        <a:t>s</a:t>
                      </a:r>
                      <a:r>
                        <a:rPr kumimoji="1" lang="en-US" altLang="ja-JP" sz="1800" b="0" i="0" u="none" strike="noStrike" cap="none" normalizeH="0" baseline="-25000" dirty="0" err="1">
                          <a:ln>
                            <a:noFill/>
                          </a:ln>
                          <a:solidFill>
                            <a:srgbClr val="000000"/>
                          </a:solidFill>
                          <a:effectLst/>
                          <a:latin typeface="Calibri" charset="0"/>
                          <a:ea typeface="ＭＳ Ｐゴシック" charset="0"/>
                          <a:cs typeface="ＭＳ Ｐゴシック" charset="0"/>
                        </a:rPr>
                        <a:t>y</a:t>
                      </a:r>
                      <a:r>
                        <a:rPr kumimoji="1" lang="en-US" altLang="ja-JP" sz="1800" b="0" i="0" u="none" strike="noStrike" cap="none" normalizeH="0" baseline="0" dirty="0">
                          <a:ln>
                            <a:noFill/>
                          </a:ln>
                          <a:solidFill>
                            <a:srgbClr val="000000"/>
                          </a:solidFill>
                          <a:effectLst/>
                          <a:latin typeface="Calibri" charset="0"/>
                          <a:ea typeface="ＭＳ Ｐゴシック" charset="0"/>
                          <a:cs typeface="ＭＳ Ｐゴシック" charset="0"/>
                        </a:rPr>
                        <a:t>*</a:t>
                      </a:r>
                      <a:endParaRPr kumimoji="1" lang="ja-JP" altLang="en-US" sz="1800" b="0" i="0" u="none" strike="noStrike" cap="none" normalizeH="0" baseline="0" dirty="0">
                        <a:ln>
                          <a:noFill/>
                        </a:ln>
                        <a:solidFill>
                          <a:srgbClr val="000000"/>
                        </a:solidFill>
                        <a:effectLst/>
                        <a:latin typeface="Calibri" charset="0"/>
                        <a:ea typeface="ＭＳ Ｐゴシック" charset="0"/>
                        <a:cs typeface="ＭＳ Ｐゴシック"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a:ln>
                            <a:noFill/>
                          </a:ln>
                          <a:solidFill>
                            <a:srgbClr val="000000"/>
                          </a:solidFill>
                          <a:effectLst/>
                          <a:latin typeface="Calibri" charset="0"/>
                          <a:ea typeface="ＭＳ Ｐゴシック" charset="0"/>
                          <a:cs typeface="ＭＳ Ｐゴシック" charset="0"/>
                        </a:rPr>
                        <a:t>0.94 </a:t>
                      </a:r>
                      <a:r>
                        <a:rPr kumimoji="1" lang="en-US" altLang="ja-JP" sz="1800" b="0" i="0" u="none" strike="noStrike" cap="none" normalizeH="0" baseline="0">
                          <a:ln>
                            <a:noFill/>
                          </a:ln>
                          <a:solidFill>
                            <a:srgbClr val="000000"/>
                          </a:solidFill>
                          <a:effectLst/>
                          <a:latin typeface="Symbol" charset="0"/>
                          <a:ea typeface="ＭＳ Ｐゴシック" charset="0"/>
                          <a:cs typeface="Symbol" charset="0"/>
                        </a:rPr>
                        <a:t>m</a:t>
                      </a:r>
                      <a:r>
                        <a:rPr kumimoji="1" lang="en-US" altLang="ja-JP" sz="1800" b="0" i="0" u="none" strike="noStrike" cap="none" normalizeH="0" baseline="0">
                          <a:ln>
                            <a:noFill/>
                          </a:ln>
                          <a:solidFill>
                            <a:srgbClr val="000000"/>
                          </a:solidFill>
                          <a:effectLst/>
                          <a:latin typeface="Calibri" charset="0"/>
                          <a:ea typeface="ＭＳ Ｐゴシック" charset="0"/>
                          <a:cs typeface="ＭＳ Ｐゴシック" charset="0"/>
                        </a:rPr>
                        <a:t>m</a:t>
                      </a:r>
                      <a:endParaRPr kumimoji="1" lang="ja-JP" altLang="en-US" sz="1800" b="0" i="0" u="none" strike="noStrike" cap="none" normalizeH="0" baseline="0">
                        <a:ln>
                          <a:noFill/>
                        </a:ln>
                        <a:solidFill>
                          <a:srgbClr val="000000"/>
                        </a:solidFill>
                        <a:effectLst/>
                        <a:latin typeface="Calibri" charset="0"/>
                        <a:ea typeface="ＭＳ Ｐゴシック" charset="0"/>
                        <a:cs typeface="ＭＳ Ｐゴシック"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dirty="0">
                          <a:ln>
                            <a:noFill/>
                          </a:ln>
                          <a:solidFill>
                            <a:srgbClr val="000000"/>
                          </a:solidFill>
                          <a:effectLst/>
                          <a:latin typeface="Calibri" charset="0"/>
                          <a:ea typeface="ＭＳ Ｐゴシック" charset="0"/>
                          <a:cs typeface="ＭＳ Ｐゴシック" charset="0"/>
                        </a:rPr>
                        <a:t>0.94</a:t>
                      </a:r>
                      <a:r>
                        <a:rPr kumimoji="1" lang="en-US" altLang="ja-JP" sz="1800" b="0" i="0" u="none" strike="noStrike" cap="none" normalizeH="0" baseline="0" dirty="0">
                          <a:ln>
                            <a:noFill/>
                          </a:ln>
                          <a:solidFill>
                            <a:srgbClr val="000000"/>
                          </a:solidFill>
                          <a:effectLst/>
                          <a:latin typeface="Symbol" charset="0"/>
                          <a:ea typeface="ＭＳ Ｐゴシック" charset="0"/>
                          <a:cs typeface="Symbol" charset="0"/>
                        </a:rPr>
                        <a:t>m</a:t>
                      </a:r>
                      <a:r>
                        <a:rPr kumimoji="1" lang="en-US" altLang="ja-JP" sz="1800" b="0" i="0" u="none" strike="noStrike" cap="none" normalizeH="0" baseline="0" dirty="0">
                          <a:ln>
                            <a:noFill/>
                          </a:ln>
                          <a:solidFill>
                            <a:srgbClr val="000000"/>
                          </a:solidFill>
                          <a:effectLst/>
                          <a:latin typeface="Calibri" charset="0"/>
                          <a:ea typeface="ＭＳ Ｐゴシック" charset="0"/>
                          <a:cs typeface="ＭＳ Ｐゴシック" charset="0"/>
                        </a:rPr>
                        <a:t>m</a:t>
                      </a:r>
                      <a:endParaRPr kumimoji="1" lang="ja-JP" altLang="en-US" sz="1800" b="0" i="0" u="none" strike="noStrike" cap="none" normalizeH="0" baseline="0" dirty="0">
                        <a:ln>
                          <a:noFill/>
                        </a:ln>
                        <a:solidFill>
                          <a:srgbClr val="000000"/>
                        </a:solidFill>
                        <a:effectLst/>
                        <a:latin typeface="Calibri" charset="0"/>
                        <a:ea typeface="ＭＳ Ｐゴシック" charset="0"/>
                        <a:cs typeface="ＭＳ Ｐゴシック"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dirty="0">
                          <a:ln>
                            <a:noFill/>
                          </a:ln>
                          <a:solidFill>
                            <a:srgbClr val="000000"/>
                          </a:solidFill>
                          <a:effectLst/>
                          <a:latin typeface="Calibri" charset="0"/>
                          <a:ea typeface="ＭＳ Ｐゴシック" charset="0"/>
                          <a:cs typeface="ＭＳ Ｐゴシック" charset="0"/>
                        </a:rPr>
                        <a:t>48nm</a:t>
                      </a:r>
                      <a:endParaRPr kumimoji="1" lang="ja-JP" altLang="en-US" sz="1800" b="0" i="0" u="none" strike="noStrike" cap="none" normalizeH="0" baseline="0" dirty="0">
                        <a:ln>
                          <a:noFill/>
                        </a:ln>
                        <a:solidFill>
                          <a:srgbClr val="000000"/>
                        </a:solidFill>
                        <a:effectLst/>
                        <a:latin typeface="Calibri" charset="0"/>
                        <a:ea typeface="ＭＳ Ｐゴシック" charset="0"/>
                        <a:cs typeface="ＭＳ Ｐゴシック"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dirty="0">
                          <a:ln>
                            <a:noFill/>
                          </a:ln>
                          <a:solidFill>
                            <a:srgbClr val="000000"/>
                          </a:solidFill>
                          <a:effectLst/>
                          <a:latin typeface="Calibri" charset="0"/>
                          <a:ea typeface="ＭＳ Ｐゴシック" charset="0"/>
                          <a:cs typeface="ＭＳ Ｐゴシック" charset="0"/>
                        </a:rPr>
                        <a:t>56nm</a:t>
                      </a:r>
                      <a:endParaRPr kumimoji="1" lang="ja-JP" altLang="en-US" sz="1800" b="0" i="0" u="none" strike="noStrike" cap="none" normalizeH="0" baseline="0" dirty="0">
                        <a:ln>
                          <a:noFill/>
                        </a:ln>
                        <a:solidFill>
                          <a:srgbClr val="000000"/>
                        </a:solidFill>
                        <a:effectLst/>
                        <a:latin typeface="Calibri" charset="0"/>
                        <a:ea typeface="ＭＳ Ｐゴシック" charset="0"/>
                        <a:cs typeface="ＭＳ Ｐゴシック"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F00"/>
                    </a:solidFill>
                  </a:tcPr>
                </a:tc>
              </a:tr>
              <a:tr h="371475">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dirty="0" err="1">
                          <a:ln>
                            <a:noFill/>
                          </a:ln>
                          <a:solidFill>
                            <a:srgbClr val="000000"/>
                          </a:solidFill>
                          <a:effectLst/>
                          <a:latin typeface="Symbol" charset="0"/>
                          <a:ea typeface="ＭＳ Ｐゴシック" charset="0"/>
                          <a:cs typeface="Symbol" charset="0"/>
                        </a:rPr>
                        <a:t>s</a:t>
                      </a:r>
                      <a:r>
                        <a:rPr kumimoji="1" lang="en-US" altLang="ja-JP" sz="1800" b="0" i="0" u="none" strike="noStrike" cap="none" normalizeH="0" baseline="-25000" dirty="0" err="1">
                          <a:ln>
                            <a:noFill/>
                          </a:ln>
                          <a:solidFill>
                            <a:srgbClr val="000000"/>
                          </a:solidFill>
                          <a:effectLst/>
                          <a:latin typeface="Calibri" charset="0"/>
                          <a:ea typeface="ＭＳ Ｐゴシック" charset="0"/>
                          <a:cs typeface="ＭＳ Ｐゴシック" charset="0"/>
                        </a:rPr>
                        <a:t>y</a:t>
                      </a:r>
                      <a:r>
                        <a:rPr kumimoji="1" lang="en-US" altLang="ja-JP" sz="1800" b="0" i="0" u="none" strike="noStrike" cap="none" normalizeH="0" baseline="30000" dirty="0">
                          <a:ln>
                            <a:noFill/>
                          </a:ln>
                          <a:solidFill>
                            <a:srgbClr val="000000"/>
                          </a:solidFill>
                          <a:effectLst/>
                          <a:latin typeface="Calibri" charset="0"/>
                          <a:ea typeface="ＭＳ Ｐゴシック" charset="0"/>
                          <a:cs typeface="ＭＳ Ｐゴシック" charset="0"/>
                        </a:rPr>
                        <a:t>’</a:t>
                      </a:r>
                      <a:r>
                        <a:rPr kumimoji="1" lang="en-US" altLang="ja-JP" sz="1800" b="0" i="0" u="none" strike="noStrike" cap="none" normalizeH="0" baseline="0" dirty="0">
                          <a:ln>
                            <a:noFill/>
                          </a:ln>
                          <a:solidFill>
                            <a:srgbClr val="000000"/>
                          </a:solidFill>
                          <a:effectLst/>
                          <a:latin typeface="Calibri" charset="0"/>
                          <a:ea typeface="ＭＳ Ｐゴシック" charset="0"/>
                          <a:cs typeface="ＭＳ Ｐゴシック" charset="0"/>
                        </a:rPr>
                        <a:t>*</a:t>
                      </a:r>
                      <a:endParaRPr kumimoji="1" lang="ja-JP" altLang="en-US" sz="1800" b="0" i="0" u="none" strike="noStrike" cap="none" normalizeH="0" baseline="0" dirty="0">
                        <a:ln>
                          <a:noFill/>
                        </a:ln>
                        <a:solidFill>
                          <a:srgbClr val="000000"/>
                        </a:solidFill>
                        <a:effectLst/>
                        <a:latin typeface="Calibri" charset="0"/>
                        <a:ea typeface="ＭＳ Ｐゴシック" charset="0"/>
                        <a:cs typeface="ＭＳ Ｐゴシック"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dirty="0">
                          <a:ln>
                            <a:noFill/>
                          </a:ln>
                          <a:solidFill>
                            <a:srgbClr val="000000"/>
                          </a:solidFill>
                          <a:effectLst/>
                          <a:latin typeface="Calibri" charset="0"/>
                          <a:ea typeface="ＭＳ Ｐゴシック" charset="0"/>
                          <a:cs typeface="ＭＳ Ｐゴシック" charset="0"/>
                        </a:rPr>
                        <a:t>0.16mrad</a:t>
                      </a:r>
                      <a:endParaRPr kumimoji="1" lang="ja-JP" altLang="en-US" sz="1800" b="0" i="0" u="none" strike="noStrike" cap="none" normalizeH="0" baseline="0" dirty="0">
                        <a:ln>
                          <a:noFill/>
                        </a:ln>
                        <a:solidFill>
                          <a:srgbClr val="000000"/>
                        </a:solidFill>
                        <a:effectLst/>
                        <a:latin typeface="Calibri" charset="0"/>
                        <a:ea typeface="ＭＳ Ｐゴシック" charset="0"/>
                        <a:cs typeface="ＭＳ Ｐゴシック"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dirty="0">
                          <a:ln>
                            <a:noFill/>
                          </a:ln>
                          <a:solidFill>
                            <a:srgbClr val="000000"/>
                          </a:solidFill>
                          <a:effectLst/>
                          <a:latin typeface="Calibri" charset="0"/>
                          <a:ea typeface="ＭＳ Ｐゴシック" charset="0"/>
                          <a:cs typeface="ＭＳ Ｐゴシック" charset="0"/>
                        </a:rPr>
                        <a:t>0.16mrad</a:t>
                      </a:r>
                      <a:endParaRPr kumimoji="1" lang="ja-JP" altLang="en-US" sz="1800" b="0" i="0" u="none" strike="noStrike" cap="none" normalizeH="0" baseline="0" dirty="0">
                        <a:ln>
                          <a:noFill/>
                        </a:ln>
                        <a:solidFill>
                          <a:srgbClr val="000000"/>
                        </a:solidFill>
                        <a:effectLst/>
                        <a:latin typeface="Calibri" charset="0"/>
                        <a:ea typeface="ＭＳ Ｐゴシック" charset="0"/>
                        <a:cs typeface="ＭＳ Ｐゴシック"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a:ln>
                            <a:noFill/>
                          </a:ln>
                          <a:solidFill>
                            <a:srgbClr val="000000"/>
                          </a:solidFill>
                          <a:effectLst/>
                          <a:latin typeface="Calibri" charset="0"/>
                          <a:ea typeface="ＭＳ Ｐゴシック" charset="0"/>
                          <a:cs typeface="ＭＳ Ｐゴシック" charset="0"/>
                        </a:rPr>
                        <a:t>0.18mrad</a:t>
                      </a:r>
                      <a:endParaRPr kumimoji="1" lang="ja-JP" altLang="en-US" sz="1800" b="0" i="0" u="none" strike="noStrike" cap="none" normalizeH="0" baseline="0">
                        <a:ln>
                          <a:noFill/>
                        </a:ln>
                        <a:solidFill>
                          <a:srgbClr val="000000"/>
                        </a:solidFill>
                        <a:effectLst/>
                        <a:latin typeface="Calibri" charset="0"/>
                        <a:ea typeface="ＭＳ Ｐゴシック" charset="0"/>
                        <a:cs typeface="ＭＳ Ｐゴシック"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a:ln>
                            <a:noFill/>
                          </a:ln>
                          <a:solidFill>
                            <a:srgbClr val="000000"/>
                          </a:solidFill>
                          <a:effectLst/>
                          <a:latin typeface="Calibri" charset="0"/>
                          <a:ea typeface="ＭＳ Ｐゴシック" charset="0"/>
                          <a:cs typeface="ＭＳ Ｐゴシック" charset="0"/>
                        </a:rPr>
                        <a:t>0.22mrad</a:t>
                      </a:r>
                      <a:endParaRPr kumimoji="1" lang="ja-JP" altLang="en-US" sz="1800" b="0" i="0" u="none" strike="noStrike" cap="none" normalizeH="0" baseline="0">
                        <a:ln>
                          <a:noFill/>
                        </a:ln>
                        <a:solidFill>
                          <a:srgbClr val="000000"/>
                        </a:solidFill>
                        <a:effectLst/>
                        <a:latin typeface="Calibri" charset="0"/>
                        <a:ea typeface="ＭＳ Ｐゴシック" charset="0"/>
                        <a:cs typeface="ＭＳ Ｐゴシック"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r h="371475">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a:ln>
                            <a:noFill/>
                          </a:ln>
                          <a:solidFill>
                            <a:srgbClr val="000000"/>
                          </a:solidFill>
                          <a:effectLst/>
                          <a:latin typeface="Calibri" charset="0"/>
                          <a:ea typeface="ＭＳ Ｐゴシック" charset="0"/>
                          <a:cs typeface="ＭＳ Ｐゴシック" charset="0"/>
                        </a:rPr>
                        <a:t>iBump horizontal offset</a:t>
                      </a:r>
                      <a:endParaRPr kumimoji="1" lang="ja-JP" altLang="en-US" sz="1800" b="0" i="0" u="none" strike="noStrike" cap="none" normalizeH="0" baseline="0">
                        <a:ln>
                          <a:noFill/>
                        </a:ln>
                        <a:solidFill>
                          <a:srgbClr val="000000"/>
                        </a:solidFill>
                        <a:effectLst/>
                        <a:latin typeface="Calibri" charset="0"/>
                        <a:ea typeface="ＭＳ Ｐゴシック" charset="0"/>
                        <a:cs typeface="ＭＳ Ｐゴシック"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rgbClr val="000000"/>
                        </a:solidFill>
                        <a:effectLst/>
                        <a:latin typeface="Calibri" charset="0"/>
                        <a:ea typeface="ＭＳ Ｐゴシック" charset="0"/>
                        <a:cs typeface="ＭＳ Ｐゴシック"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a:ln>
                            <a:noFill/>
                          </a:ln>
                          <a:solidFill>
                            <a:srgbClr val="000000"/>
                          </a:solidFill>
                          <a:effectLst/>
                          <a:latin typeface="Calibri" charset="0"/>
                          <a:ea typeface="ＭＳ Ｐゴシック" charset="0"/>
                          <a:cs typeface="ＭＳ Ｐゴシック" charset="0"/>
                        </a:rPr>
                        <a:t>+/- 500</a:t>
                      </a:r>
                      <a:r>
                        <a:rPr kumimoji="1" lang="en-US" altLang="ja-JP" sz="1800" b="0" i="0" u="none" strike="noStrike" cap="none" normalizeH="0" baseline="0">
                          <a:ln>
                            <a:noFill/>
                          </a:ln>
                          <a:solidFill>
                            <a:srgbClr val="000000"/>
                          </a:solidFill>
                          <a:effectLst/>
                          <a:latin typeface="Symbol" charset="0"/>
                          <a:ea typeface="ＭＳ Ｐゴシック" charset="0"/>
                          <a:cs typeface="Symbol" charset="0"/>
                        </a:rPr>
                        <a:t>m</a:t>
                      </a:r>
                      <a:r>
                        <a:rPr kumimoji="1" lang="en-US" altLang="ja-JP" sz="1800" b="0" i="0" u="none" strike="noStrike" cap="none" normalizeH="0" baseline="0">
                          <a:ln>
                            <a:noFill/>
                          </a:ln>
                          <a:solidFill>
                            <a:srgbClr val="000000"/>
                          </a:solidFill>
                          <a:effectLst/>
                          <a:latin typeface="Calibri" charset="0"/>
                          <a:ea typeface="ＭＳ Ｐゴシック" charset="0"/>
                          <a:cs typeface="ＭＳ Ｐゴシック" charset="0"/>
                        </a:rPr>
                        <a:t>m</a:t>
                      </a:r>
                      <a:endParaRPr kumimoji="1" lang="ja-JP" altLang="en-US" sz="1800" b="0" i="0" u="none" strike="noStrike" cap="none" normalizeH="0" baseline="0">
                        <a:ln>
                          <a:noFill/>
                        </a:ln>
                        <a:solidFill>
                          <a:srgbClr val="000000"/>
                        </a:solidFill>
                        <a:effectLst/>
                        <a:latin typeface="Calibri" charset="0"/>
                        <a:ea typeface="ＭＳ Ｐゴシック" charset="0"/>
                        <a:cs typeface="ＭＳ Ｐゴシック"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rgbClr val="000000"/>
                        </a:solidFill>
                        <a:effectLst/>
                        <a:latin typeface="Calibri" charset="0"/>
                        <a:ea typeface="ＭＳ Ｐゴシック" charset="0"/>
                        <a:cs typeface="ＭＳ Ｐゴシック"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dirty="0">
                          <a:ln>
                            <a:noFill/>
                          </a:ln>
                          <a:solidFill>
                            <a:srgbClr val="000000"/>
                          </a:solidFill>
                          <a:effectLst/>
                          <a:latin typeface="Calibri" charset="0"/>
                          <a:ea typeface="ＭＳ Ｐゴシック" charset="0"/>
                          <a:cs typeface="ＭＳ Ｐゴシック" charset="0"/>
                        </a:rPr>
                        <a:t>+/- </a:t>
                      </a:r>
                      <a:r>
                        <a:rPr kumimoji="1" lang="en-US" altLang="ja-JP" sz="1800" b="0" i="0" u="none" strike="noStrike" cap="none" normalizeH="0" baseline="0" dirty="0" smtClean="0">
                          <a:ln>
                            <a:noFill/>
                          </a:ln>
                          <a:solidFill>
                            <a:srgbClr val="000000"/>
                          </a:solidFill>
                          <a:effectLst/>
                          <a:latin typeface="Calibri" charset="0"/>
                          <a:ea typeface="ＭＳ Ｐゴシック" charset="0"/>
                          <a:cs typeface="ＭＳ Ｐゴシック" charset="0"/>
                        </a:rPr>
                        <a:t>50</a:t>
                      </a:r>
                      <a:r>
                        <a:rPr kumimoji="1" lang="en-US" altLang="ja-JP" sz="1800" b="0" i="0" u="none" strike="noStrike" cap="none" normalizeH="0" baseline="0" dirty="0" smtClean="0">
                          <a:ln>
                            <a:noFill/>
                          </a:ln>
                          <a:solidFill>
                            <a:srgbClr val="000000"/>
                          </a:solidFill>
                          <a:effectLst/>
                          <a:latin typeface="Symbol" charset="0"/>
                          <a:ea typeface="ＭＳ Ｐゴシック" charset="0"/>
                          <a:cs typeface="Symbol" charset="0"/>
                        </a:rPr>
                        <a:t>m</a:t>
                      </a:r>
                      <a:r>
                        <a:rPr kumimoji="1" lang="en-US" altLang="ja-JP" sz="1800" b="0" i="0" u="none" strike="noStrike" cap="none" normalizeH="0" baseline="0" dirty="0" smtClean="0">
                          <a:ln>
                            <a:noFill/>
                          </a:ln>
                          <a:solidFill>
                            <a:srgbClr val="000000"/>
                          </a:solidFill>
                          <a:effectLst/>
                          <a:latin typeface="Calibri" charset="0"/>
                          <a:ea typeface="ＭＳ Ｐゴシック" charset="0"/>
                          <a:cs typeface="ＭＳ Ｐゴシック" charset="0"/>
                        </a:rPr>
                        <a:t>m</a:t>
                      </a:r>
                      <a:endParaRPr kumimoji="1" lang="ja-JP" altLang="en-US" sz="1800" b="0" i="0" u="none" strike="noStrike" cap="none" normalizeH="0" baseline="0" dirty="0">
                        <a:ln>
                          <a:noFill/>
                        </a:ln>
                        <a:solidFill>
                          <a:srgbClr val="000000"/>
                        </a:solidFill>
                        <a:effectLst/>
                        <a:latin typeface="Calibri" charset="0"/>
                        <a:ea typeface="ＭＳ Ｐゴシック" charset="0"/>
                        <a:cs typeface="ＭＳ Ｐゴシック"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371475">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a:ln>
                            <a:noFill/>
                          </a:ln>
                          <a:solidFill>
                            <a:srgbClr val="000000"/>
                          </a:solidFill>
                          <a:effectLst/>
                          <a:latin typeface="Calibri" charset="0"/>
                          <a:ea typeface="ＭＳ Ｐゴシック" charset="0"/>
                          <a:cs typeface="ＭＳ Ｐゴシック" charset="0"/>
                        </a:rPr>
                        <a:t>iBump vertical offset</a:t>
                      </a:r>
                      <a:endParaRPr kumimoji="1" lang="ja-JP" altLang="en-US" sz="1800" b="0" i="0" u="none" strike="noStrike" cap="none" normalizeH="0" baseline="0">
                        <a:ln>
                          <a:noFill/>
                        </a:ln>
                        <a:solidFill>
                          <a:srgbClr val="000000"/>
                        </a:solidFill>
                        <a:effectLst/>
                        <a:latin typeface="Calibri" charset="0"/>
                        <a:ea typeface="ＭＳ Ｐゴシック" charset="0"/>
                        <a:cs typeface="ＭＳ Ｐゴシック"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rgbClr val="000000"/>
                        </a:solidFill>
                        <a:effectLst/>
                        <a:latin typeface="Calibri" charset="0"/>
                        <a:ea typeface="ＭＳ Ｐゴシック" charset="0"/>
                        <a:cs typeface="ＭＳ Ｐゴシック"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a:ln>
                            <a:noFill/>
                          </a:ln>
                          <a:solidFill>
                            <a:srgbClr val="000000"/>
                          </a:solidFill>
                          <a:effectLst/>
                          <a:latin typeface="Calibri" charset="0"/>
                          <a:ea typeface="ＭＳ Ｐゴシック" charset="0"/>
                          <a:cs typeface="ＭＳ Ｐゴシック" charset="0"/>
                        </a:rPr>
                        <a:t>+/- 150</a:t>
                      </a:r>
                      <a:r>
                        <a:rPr kumimoji="1" lang="en-US" altLang="ja-JP" sz="1800" b="0" i="0" u="none" strike="noStrike" cap="none" normalizeH="0" baseline="0">
                          <a:ln>
                            <a:noFill/>
                          </a:ln>
                          <a:solidFill>
                            <a:srgbClr val="000000"/>
                          </a:solidFill>
                          <a:effectLst/>
                          <a:latin typeface="Symbol" charset="0"/>
                          <a:ea typeface="ＭＳ Ｐゴシック" charset="0"/>
                          <a:cs typeface="Symbol" charset="0"/>
                        </a:rPr>
                        <a:t>m</a:t>
                      </a:r>
                      <a:r>
                        <a:rPr kumimoji="1" lang="en-US" altLang="ja-JP" sz="1800" b="0" i="0" u="none" strike="noStrike" cap="none" normalizeH="0" baseline="0">
                          <a:ln>
                            <a:noFill/>
                          </a:ln>
                          <a:solidFill>
                            <a:srgbClr val="000000"/>
                          </a:solidFill>
                          <a:effectLst/>
                          <a:latin typeface="Calibri" charset="0"/>
                          <a:ea typeface="ＭＳ Ｐゴシック" charset="0"/>
                          <a:cs typeface="ＭＳ Ｐゴシック" charset="0"/>
                        </a:rPr>
                        <a:t>m</a:t>
                      </a:r>
                      <a:endParaRPr kumimoji="1" lang="ja-JP" altLang="en-US" sz="1800" b="0" i="0" u="none" strike="noStrike" cap="none" normalizeH="0" baseline="0">
                        <a:ln>
                          <a:noFill/>
                        </a:ln>
                        <a:solidFill>
                          <a:srgbClr val="000000"/>
                        </a:solidFill>
                        <a:effectLst/>
                        <a:latin typeface="Calibri" charset="0"/>
                        <a:ea typeface="ＭＳ Ｐゴシック" charset="0"/>
                        <a:cs typeface="ＭＳ Ｐゴシック"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rgbClr val="000000"/>
                        </a:solidFill>
                        <a:effectLst/>
                        <a:latin typeface="Calibri" charset="0"/>
                        <a:ea typeface="ＭＳ Ｐゴシック" charset="0"/>
                        <a:cs typeface="ＭＳ Ｐゴシック"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dirty="0">
                          <a:ln>
                            <a:noFill/>
                          </a:ln>
                          <a:solidFill>
                            <a:srgbClr val="000000"/>
                          </a:solidFill>
                          <a:effectLst/>
                          <a:latin typeface="Calibri" charset="0"/>
                          <a:ea typeface="ＭＳ Ｐゴシック" charset="0"/>
                          <a:cs typeface="ＭＳ Ｐゴシック" charset="0"/>
                        </a:rPr>
                        <a:t>+/- </a:t>
                      </a:r>
                      <a:r>
                        <a:rPr kumimoji="1" lang="en-US" altLang="ja-JP" sz="1800" b="0" i="0" u="none" strike="noStrike" cap="none" normalizeH="0" baseline="0" dirty="0" smtClean="0">
                          <a:ln>
                            <a:noFill/>
                          </a:ln>
                          <a:solidFill>
                            <a:srgbClr val="000000"/>
                          </a:solidFill>
                          <a:effectLst/>
                          <a:latin typeface="Calibri" charset="0"/>
                          <a:ea typeface="ＭＳ Ｐゴシック" charset="0"/>
                          <a:cs typeface="ＭＳ Ｐゴシック" charset="0"/>
                        </a:rPr>
                        <a:t>30</a:t>
                      </a:r>
                      <a:r>
                        <a:rPr kumimoji="1" lang="en-US" altLang="ja-JP" sz="1800" b="0" i="0" u="none" strike="noStrike" cap="none" normalizeH="0" baseline="0" dirty="0" smtClean="0">
                          <a:ln>
                            <a:noFill/>
                          </a:ln>
                          <a:solidFill>
                            <a:srgbClr val="000000"/>
                          </a:solidFill>
                          <a:effectLst/>
                          <a:latin typeface="Symbol" charset="0"/>
                          <a:ea typeface="ＭＳ Ｐゴシック" charset="0"/>
                          <a:cs typeface="Symbol" charset="0"/>
                        </a:rPr>
                        <a:t>m</a:t>
                      </a:r>
                      <a:r>
                        <a:rPr kumimoji="1" lang="en-US" altLang="ja-JP" sz="1800" b="0" i="0" u="none" strike="noStrike" cap="none" normalizeH="0" baseline="0" dirty="0" smtClean="0">
                          <a:ln>
                            <a:noFill/>
                          </a:ln>
                          <a:solidFill>
                            <a:srgbClr val="000000"/>
                          </a:solidFill>
                          <a:effectLst/>
                          <a:latin typeface="Calibri" charset="0"/>
                          <a:ea typeface="ＭＳ Ｐゴシック" charset="0"/>
                          <a:cs typeface="ＭＳ Ｐゴシック" charset="0"/>
                        </a:rPr>
                        <a:t>m</a:t>
                      </a:r>
                      <a:endParaRPr kumimoji="1" lang="ja-JP" altLang="en-US" sz="1800" b="0" i="0" u="none" strike="noStrike" cap="none" normalizeH="0" baseline="0" dirty="0">
                        <a:ln>
                          <a:noFill/>
                        </a:ln>
                        <a:solidFill>
                          <a:srgbClr val="000000"/>
                        </a:solidFill>
                        <a:effectLst/>
                        <a:latin typeface="Calibri" charset="0"/>
                        <a:ea typeface="ＭＳ Ｐゴシック" charset="0"/>
                        <a:cs typeface="ＭＳ Ｐゴシック"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r h="371475">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dirty="0" err="1">
                          <a:ln>
                            <a:noFill/>
                          </a:ln>
                          <a:solidFill>
                            <a:srgbClr val="000000"/>
                          </a:solidFill>
                          <a:effectLst/>
                          <a:latin typeface="Calibri" charset="0"/>
                          <a:ea typeface="ＭＳ Ｐゴシック" charset="0"/>
                          <a:cs typeface="ＭＳ Ｐゴシック" charset="0"/>
                        </a:rPr>
                        <a:t>iBump</a:t>
                      </a:r>
                      <a:r>
                        <a:rPr kumimoji="1" lang="en-US" altLang="ja-JP" sz="1800" b="0" i="0" u="none" strike="noStrike" cap="none" normalizeH="0" baseline="0" dirty="0">
                          <a:ln>
                            <a:noFill/>
                          </a:ln>
                          <a:solidFill>
                            <a:srgbClr val="000000"/>
                          </a:solidFill>
                          <a:effectLst/>
                          <a:latin typeface="Calibri" charset="0"/>
                          <a:ea typeface="ＭＳ Ｐゴシック" charset="0"/>
                          <a:cs typeface="ＭＳ Ｐゴシック" charset="0"/>
                        </a:rPr>
                        <a:t> vertical angle</a:t>
                      </a:r>
                      <a:endParaRPr kumimoji="1" lang="ja-JP" altLang="en-US" sz="1800" b="0" i="0" u="none" strike="noStrike" cap="none" normalizeH="0" baseline="0" dirty="0">
                        <a:ln>
                          <a:noFill/>
                        </a:ln>
                        <a:solidFill>
                          <a:srgbClr val="000000"/>
                        </a:solidFill>
                        <a:effectLst/>
                        <a:latin typeface="Calibri" charset="0"/>
                        <a:ea typeface="ＭＳ Ｐゴシック" charset="0"/>
                        <a:cs typeface="ＭＳ Ｐゴシック"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rgbClr val="000000"/>
                        </a:solidFill>
                        <a:effectLst/>
                        <a:latin typeface="Calibri" charset="0"/>
                        <a:ea typeface="ＭＳ Ｐゴシック" charset="0"/>
                        <a:cs typeface="ＭＳ Ｐゴシック"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a:ln>
                            <a:noFill/>
                          </a:ln>
                          <a:solidFill>
                            <a:srgbClr val="000000"/>
                          </a:solidFill>
                          <a:effectLst/>
                          <a:latin typeface="Calibri" charset="0"/>
                          <a:ea typeface="ＭＳ Ｐゴシック" charset="0"/>
                          <a:cs typeface="ＭＳ Ｐゴシック" charset="0"/>
                        </a:rPr>
                        <a:t>+/- 0.4mrad</a:t>
                      </a:r>
                      <a:endParaRPr kumimoji="1" lang="ja-JP" altLang="en-US" sz="1800" b="0" i="0" u="none" strike="noStrike" cap="none" normalizeH="0" baseline="0">
                        <a:ln>
                          <a:noFill/>
                        </a:ln>
                        <a:solidFill>
                          <a:srgbClr val="000000"/>
                        </a:solidFill>
                        <a:effectLst/>
                        <a:latin typeface="Calibri" charset="0"/>
                        <a:ea typeface="ＭＳ Ｐゴシック" charset="0"/>
                        <a:cs typeface="ＭＳ Ｐゴシック"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rgbClr val="000000"/>
                        </a:solidFill>
                        <a:effectLst/>
                        <a:latin typeface="Calibri" charset="0"/>
                        <a:ea typeface="ＭＳ Ｐゴシック" charset="0"/>
                        <a:cs typeface="ＭＳ Ｐゴシック"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1600" b="0" i="0" u="none" strike="noStrike" cap="none" normalizeH="0" baseline="0" dirty="0">
                          <a:ln>
                            <a:noFill/>
                          </a:ln>
                          <a:solidFill>
                            <a:srgbClr val="000000"/>
                          </a:solidFill>
                          <a:effectLst/>
                          <a:latin typeface="Calibri" charset="0"/>
                          <a:ea typeface="ＭＳ Ｐゴシック" charset="0"/>
                          <a:cs typeface="ＭＳ Ｐゴシック" charset="0"/>
                        </a:rPr>
                        <a:t>+/- </a:t>
                      </a:r>
                      <a:r>
                        <a:rPr kumimoji="1" lang="en-US" altLang="ja-JP" sz="1600" b="0" i="0" u="none" strike="noStrike" cap="none" normalizeH="0" baseline="0" dirty="0" smtClean="0">
                          <a:ln>
                            <a:noFill/>
                          </a:ln>
                          <a:solidFill>
                            <a:srgbClr val="000000"/>
                          </a:solidFill>
                          <a:effectLst/>
                          <a:latin typeface="Calibri" charset="0"/>
                          <a:ea typeface="ＭＳ Ｐゴシック" charset="0"/>
                          <a:cs typeface="ＭＳ Ｐゴシック" charset="0"/>
                        </a:rPr>
                        <a:t>40</a:t>
                      </a:r>
                      <a:r>
                        <a:rPr kumimoji="1" lang="en-US" altLang="ja-JP" sz="1600" b="0" i="0" u="none" strike="noStrike" cap="none" normalizeH="0" baseline="0" dirty="0" smtClean="0">
                          <a:ln>
                            <a:noFill/>
                          </a:ln>
                          <a:solidFill>
                            <a:srgbClr val="000000"/>
                          </a:solidFill>
                          <a:effectLst/>
                          <a:latin typeface="Symbol" charset="2"/>
                          <a:ea typeface="ＭＳ Ｐゴシック" charset="0"/>
                          <a:cs typeface="Symbol" charset="2"/>
                        </a:rPr>
                        <a:t>m</a:t>
                      </a:r>
                      <a:r>
                        <a:rPr kumimoji="1" lang="en-US" altLang="ja-JP" sz="1600" b="0" i="0" u="none" strike="noStrike" cap="none" normalizeH="0" baseline="0" dirty="0" smtClean="0">
                          <a:ln>
                            <a:noFill/>
                          </a:ln>
                          <a:solidFill>
                            <a:srgbClr val="000000"/>
                          </a:solidFill>
                          <a:effectLst/>
                          <a:latin typeface="Calibri" charset="0"/>
                          <a:ea typeface="ＭＳ Ｐゴシック" charset="0"/>
                          <a:cs typeface="ＭＳ Ｐゴシック" charset="0"/>
                        </a:rPr>
                        <a:t>rad</a:t>
                      </a:r>
                      <a:endParaRPr kumimoji="1" lang="ja-JP" altLang="en-US" sz="1800" b="0" i="0" u="none" strike="noStrike" cap="none" normalizeH="0" baseline="0" dirty="0">
                        <a:ln>
                          <a:noFill/>
                        </a:ln>
                        <a:solidFill>
                          <a:srgbClr val="000000"/>
                        </a:solidFill>
                        <a:effectLst/>
                        <a:latin typeface="Calibri" charset="0"/>
                        <a:ea typeface="ＭＳ Ｐゴシック" charset="0"/>
                        <a:cs typeface="ＭＳ Ｐゴシック"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371475">
                <a:tc>
                  <a: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1" lang="en-US" altLang="ja-JP" sz="1800" b="0" i="0" u="none" strike="noStrike" cap="none" normalizeH="0" baseline="0" dirty="0" smtClean="0">
                          <a:ln>
                            <a:noFill/>
                          </a:ln>
                          <a:solidFill>
                            <a:srgbClr val="000000"/>
                          </a:solidFill>
                          <a:effectLst/>
                          <a:latin typeface="Calibri" charset="0"/>
                          <a:ea typeface="ＭＳ Ｐゴシック" charset="0"/>
                          <a:cs typeface="ＭＳ Ｐゴシック" charset="0"/>
                        </a:rPr>
                        <a:t>Effective </a:t>
                      </a:r>
                      <a:r>
                        <a:rPr kumimoji="1" lang="en-US" altLang="ja-JP" sz="1800" b="0" i="0" u="none" strike="noStrike" cap="none" normalizeH="0" baseline="0" dirty="0" err="1" smtClean="0">
                          <a:ln>
                            <a:noFill/>
                          </a:ln>
                          <a:solidFill>
                            <a:srgbClr val="000000"/>
                          </a:solidFill>
                          <a:effectLst/>
                          <a:latin typeface="Symbol" charset="0"/>
                          <a:ea typeface="ＭＳ Ｐゴシック" charset="0"/>
                          <a:cs typeface="Symbol" charset="0"/>
                        </a:rPr>
                        <a:t>s</a:t>
                      </a:r>
                      <a:r>
                        <a:rPr kumimoji="1" lang="en-US" altLang="ja-JP" sz="1800" b="0" i="0" u="none" strike="noStrike" cap="none" normalizeH="0" baseline="-25000" dirty="0" err="1" smtClean="0">
                          <a:ln>
                            <a:noFill/>
                          </a:ln>
                          <a:solidFill>
                            <a:srgbClr val="000000"/>
                          </a:solidFill>
                          <a:effectLst/>
                          <a:latin typeface="Calibri" charset="0"/>
                          <a:ea typeface="ＭＳ Ｐゴシック" charset="0"/>
                          <a:cs typeface="ＭＳ Ｐゴシック" charset="0"/>
                        </a:rPr>
                        <a:t>x</a:t>
                      </a:r>
                      <a:r>
                        <a:rPr kumimoji="1" lang="en-US" altLang="ja-JP" sz="1800" b="0" i="0" u="none" strike="noStrike" cap="none" normalizeH="0" baseline="0" dirty="0" smtClean="0">
                          <a:ln>
                            <a:noFill/>
                          </a:ln>
                          <a:solidFill>
                            <a:srgbClr val="000000"/>
                          </a:solidFill>
                          <a:effectLst/>
                          <a:latin typeface="Calibri" charset="0"/>
                          <a:ea typeface="ＭＳ Ｐゴシック" charset="0"/>
                          <a:cs typeface="ＭＳ Ｐゴシック" charset="0"/>
                        </a:rPr>
                        <a:t>*</a:t>
                      </a:r>
                      <a:endParaRPr kumimoji="1" lang="ja-JP" altLang="en-US" sz="1800" b="0" i="0" u="none" strike="noStrike" cap="none" normalizeH="0" baseline="0" dirty="0" smtClean="0">
                        <a:ln>
                          <a:noFill/>
                        </a:ln>
                        <a:solidFill>
                          <a:srgbClr val="000000"/>
                        </a:solidFill>
                        <a:effectLst/>
                        <a:latin typeface="Calibri" charset="0"/>
                        <a:ea typeface="ＭＳ Ｐゴシック" charset="0"/>
                        <a:cs typeface="ＭＳ Ｐゴシック"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rgbClr val="000000"/>
                        </a:solidFill>
                        <a:effectLst/>
                        <a:latin typeface="Calibri" charset="0"/>
                        <a:ea typeface="ＭＳ Ｐゴシック" charset="0"/>
                        <a:cs typeface="ＭＳ Ｐゴシック"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rgbClr val="000000"/>
                        </a:solidFill>
                        <a:effectLst/>
                        <a:latin typeface="Calibri" charset="0"/>
                        <a:ea typeface="ＭＳ Ｐゴシック" charset="0"/>
                        <a:cs typeface="ＭＳ Ｐゴシック"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1" lang="en-US" altLang="ja-JP" sz="1800" b="0" i="0" u="none" strike="noStrike" cap="none" normalizeH="0" baseline="0" dirty="0" smtClean="0">
                          <a:ln>
                            <a:noFill/>
                          </a:ln>
                          <a:solidFill>
                            <a:srgbClr val="000000"/>
                          </a:solidFill>
                          <a:effectLst/>
                          <a:latin typeface="Calibri" charset="0"/>
                          <a:ea typeface="ＭＳ Ｐゴシック" charset="0"/>
                          <a:cs typeface="ＭＳ Ｐゴシック" charset="0"/>
                        </a:rPr>
                        <a:t>249</a:t>
                      </a:r>
                      <a:r>
                        <a:rPr kumimoji="1" lang="en-US" altLang="ja-JP" sz="1800" b="0" i="0" u="none" strike="noStrike" cap="none" normalizeH="0" baseline="0" dirty="0" smtClean="0">
                          <a:ln>
                            <a:noFill/>
                          </a:ln>
                          <a:solidFill>
                            <a:srgbClr val="000000"/>
                          </a:solidFill>
                          <a:effectLst/>
                          <a:latin typeface="Symbol" charset="0"/>
                          <a:ea typeface="ＭＳ Ｐゴシック" charset="0"/>
                          <a:cs typeface="Symbol" charset="0"/>
                        </a:rPr>
                        <a:t>m</a:t>
                      </a:r>
                      <a:r>
                        <a:rPr kumimoji="1" lang="en-US" altLang="ja-JP" sz="1800" b="0" i="0" u="none" strike="noStrike" cap="none" normalizeH="0" baseline="0" dirty="0" smtClean="0">
                          <a:ln>
                            <a:noFill/>
                          </a:ln>
                          <a:solidFill>
                            <a:srgbClr val="000000"/>
                          </a:solidFill>
                          <a:effectLst/>
                          <a:latin typeface="Calibri" charset="0"/>
                          <a:ea typeface="ＭＳ Ｐゴシック" charset="0"/>
                          <a:cs typeface="ＭＳ Ｐゴシック" charset="0"/>
                        </a:rPr>
                        <a:t>m</a:t>
                      </a:r>
                      <a:endParaRPr kumimoji="1" lang="ja-JP" altLang="en-US" sz="1800" b="0" i="0" u="none" strike="noStrike" cap="none" normalizeH="0" baseline="0" dirty="0" smtClean="0">
                        <a:ln>
                          <a:noFill/>
                        </a:ln>
                        <a:solidFill>
                          <a:srgbClr val="000000"/>
                        </a:solidFill>
                        <a:effectLst/>
                        <a:latin typeface="Calibri" charset="0"/>
                        <a:ea typeface="ＭＳ Ｐゴシック" charset="0"/>
                        <a:cs typeface="ＭＳ Ｐゴシック"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dirty="0" smtClean="0">
                          <a:ln>
                            <a:noFill/>
                          </a:ln>
                          <a:solidFill>
                            <a:srgbClr val="000000"/>
                          </a:solidFill>
                          <a:effectLst/>
                          <a:latin typeface="Calibri" charset="0"/>
                          <a:ea typeface="ＭＳ Ｐゴシック" charset="0"/>
                          <a:cs typeface="ＭＳ Ｐゴシック" charset="0"/>
                        </a:rPr>
                        <a:t>207</a:t>
                      </a:r>
                      <a:r>
                        <a:rPr kumimoji="1" lang="en-US" altLang="ja-JP" sz="1800" b="0" i="0" u="none" strike="noStrike" cap="none" normalizeH="0" baseline="0" dirty="0" smtClean="0">
                          <a:ln>
                            <a:noFill/>
                          </a:ln>
                          <a:solidFill>
                            <a:srgbClr val="000000"/>
                          </a:solidFill>
                          <a:effectLst/>
                          <a:latin typeface="Symbol" charset="0"/>
                          <a:ea typeface="ＭＳ Ｐゴシック" charset="0"/>
                          <a:cs typeface="Symbol" charset="0"/>
                        </a:rPr>
                        <a:t>m</a:t>
                      </a:r>
                      <a:r>
                        <a:rPr kumimoji="1" lang="en-US" altLang="ja-JP" sz="1800" b="0" i="0" u="none" strike="noStrike" cap="none" normalizeH="0" baseline="0" dirty="0" smtClean="0">
                          <a:ln>
                            <a:noFill/>
                          </a:ln>
                          <a:solidFill>
                            <a:srgbClr val="000000"/>
                          </a:solidFill>
                          <a:effectLst/>
                          <a:latin typeface="Calibri" charset="0"/>
                          <a:ea typeface="ＭＳ Ｐゴシック" charset="0"/>
                          <a:cs typeface="ＭＳ Ｐゴシック" charset="0"/>
                        </a:rPr>
                        <a:t>m</a:t>
                      </a:r>
                      <a:endParaRPr kumimoji="1" lang="ja-JP" altLang="en-US" sz="1800" b="0" i="0" u="none" strike="noStrike" cap="none" normalizeH="0" baseline="0" dirty="0">
                        <a:ln>
                          <a:noFill/>
                        </a:ln>
                        <a:solidFill>
                          <a:srgbClr val="000000"/>
                        </a:solidFill>
                        <a:effectLst/>
                        <a:latin typeface="Calibri" charset="0"/>
                        <a:ea typeface="ＭＳ Ｐゴシック" charset="0"/>
                        <a:cs typeface="ＭＳ Ｐゴシック"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371475">
                <a:tc>
                  <a: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1" lang="en-US" altLang="ja-JP" sz="1800" b="0" i="0" u="none" strike="noStrike" cap="none" normalizeH="0" baseline="0" dirty="0" err="1" smtClean="0">
                          <a:ln>
                            <a:noFill/>
                          </a:ln>
                          <a:solidFill>
                            <a:srgbClr val="000000"/>
                          </a:solidFill>
                          <a:effectLst/>
                          <a:latin typeface="Symbol" charset="2"/>
                          <a:ea typeface="ＭＳ Ｐゴシック" charset="0"/>
                          <a:cs typeface="Symbol" charset="2"/>
                        </a:rPr>
                        <a:t>D</a:t>
                      </a:r>
                      <a:r>
                        <a:rPr kumimoji="1" lang="en-US" altLang="ja-JP" sz="1800" b="0" i="0" u="none" strike="noStrike" cap="none" normalizeH="0" baseline="0" dirty="0" err="1" smtClean="0">
                          <a:ln>
                            <a:noFill/>
                          </a:ln>
                          <a:solidFill>
                            <a:srgbClr val="000000"/>
                          </a:solidFill>
                          <a:effectLst/>
                          <a:latin typeface="Calibri" charset="0"/>
                          <a:ea typeface="ＭＳ Ｐゴシック" charset="0"/>
                          <a:cs typeface="ＭＳ Ｐゴシック" charset="0"/>
                        </a:rPr>
                        <a:t>y</a:t>
                      </a:r>
                      <a:r>
                        <a:rPr kumimoji="1" lang="en-US" altLang="ja-JP" sz="1800" b="0" i="0" u="none" strike="noStrike" cap="none" normalizeH="0" baseline="-25000" dirty="0" err="1" smtClean="0">
                          <a:ln>
                            <a:noFill/>
                          </a:ln>
                          <a:solidFill>
                            <a:srgbClr val="000000"/>
                          </a:solidFill>
                          <a:effectLst/>
                          <a:latin typeface="Calibri" charset="0"/>
                          <a:ea typeface="ＭＳ Ｐゴシック" charset="0"/>
                          <a:cs typeface="ＭＳ Ｐゴシック" charset="0"/>
                        </a:rPr>
                        <a:t>BPM</a:t>
                      </a:r>
                      <a:r>
                        <a:rPr kumimoji="1" lang="en-US" altLang="ja-JP" sz="1800" b="0" i="0" u="none" strike="noStrike" cap="none" normalizeH="0" baseline="0" dirty="0" smtClean="0">
                          <a:ln>
                            <a:noFill/>
                          </a:ln>
                          <a:solidFill>
                            <a:srgbClr val="000000"/>
                          </a:solidFill>
                          <a:effectLst/>
                          <a:latin typeface="Calibri" charset="0"/>
                          <a:ea typeface="ＭＳ Ｐゴシック" charset="0"/>
                          <a:cs typeface="ＭＳ Ｐゴシック" charset="0"/>
                        </a:rPr>
                        <a:t> </a:t>
                      </a:r>
                      <a:r>
                        <a:rPr kumimoji="1" lang="en-US" altLang="ja-JP" sz="1600" b="0" i="0" u="none" strike="noStrike" cap="none" normalizeH="0" baseline="0" dirty="0" smtClean="0">
                          <a:ln>
                            <a:noFill/>
                          </a:ln>
                          <a:solidFill>
                            <a:srgbClr val="000000"/>
                          </a:solidFill>
                          <a:effectLst/>
                          <a:latin typeface="Calibri" charset="0"/>
                          <a:ea typeface="ＭＳ Ｐゴシック" charset="0"/>
                          <a:cs typeface="ＭＳ Ｐゴシック" charset="0"/>
                        </a:rPr>
                        <a:t>corresponding to </a:t>
                      </a:r>
                      <a:r>
                        <a:rPr kumimoji="1" lang="en-US" altLang="ja-JP" sz="1600" b="0" i="0" u="none" strike="noStrike" cap="none" normalizeH="0" baseline="0" dirty="0" err="1" smtClean="0">
                          <a:ln>
                            <a:noFill/>
                          </a:ln>
                          <a:solidFill>
                            <a:srgbClr val="000000"/>
                          </a:solidFill>
                          <a:effectLst/>
                          <a:latin typeface="Symbol" charset="2"/>
                          <a:ea typeface="ＭＳ Ｐゴシック" charset="0"/>
                          <a:cs typeface="Symbol" charset="2"/>
                        </a:rPr>
                        <a:t>s</a:t>
                      </a:r>
                      <a:r>
                        <a:rPr kumimoji="1" lang="en-US" altLang="ja-JP" sz="1600" b="0" i="0" u="none" strike="noStrike" cap="none" normalizeH="0" baseline="-25000" dirty="0" err="1" smtClean="0">
                          <a:ln>
                            <a:noFill/>
                          </a:ln>
                          <a:solidFill>
                            <a:srgbClr val="000000"/>
                          </a:solidFill>
                          <a:effectLst/>
                          <a:latin typeface="Calibri" charset="0"/>
                          <a:ea typeface="ＭＳ Ｐゴシック" charset="0"/>
                          <a:cs typeface="ＭＳ Ｐゴシック" charset="0"/>
                        </a:rPr>
                        <a:t>y</a:t>
                      </a:r>
                      <a:r>
                        <a:rPr kumimoji="1" lang="en-US" altLang="ja-JP" sz="1600" b="0" i="0" u="none" strike="noStrike" cap="none" normalizeH="0" baseline="30000" dirty="0" smtClean="0">
                          <a:ln>
                            <a:noFill/>
                          </a:ln>
                          <a:solidFill>
                            <a:srgbClr val="000000"/>
                          </a:solidFill>
                          <a:effectLst/>
                          <a:latin typeface="Calibri" charset="0"/>
                          <a:ea typeface="ＭＳ Ｐゴシック" charset="0"/>
                          <a:cs typeface="ＭＳ Ｐゴシック" charset="0"/>
                        </a:rPr>
                        <a:t>*</a:t>
                      </a:r>
                      <a:r>
                        <a:rPr kumimoji="1" lang="en-US" altLang="ja-JP" sz="1600" b="0" i="0" u="none" strike="noStrike" cap="none" normalizeH="0" baseline="0" dirty="0" smtClean="0">
                          <a:ln>
                            <a:noFill/>
                          </a:ln>
                          <a:solidFill>
                            <a:srgbClr val="000000"/>
                          </a:solidFill>
                          <a:effectLst/>
                          <a:latin typeface="Calibri" charset="0"/>
                          <a:ea typeface="ＭＳ Ｐゴシック" charset="0"/>
                          <a:cs typeface="ＭＳ Ｐゴシック" charset="0"/>
                        </a:rPr>
                        <a:t>/10</a:t>
                      </a:r>
                      <a:endParaRPr kumimoji="1" lang="ja-JP" altLang="en-US" sz="1600" b="0" i="0" u="none" strike="noStrike" cap="none" normalizeH="0" baseline="0" dirty="0" smtClean="0">
                        <a:ln>
                          <a:noFill/>
                        </a:ln>
                        <a:solidFill>
                          <a:srgbClr val="000000"/>
                        </a:solidFill>
                        <a:effectLst/>
                        <a:latin typeface="Calibri" charset="0"/>
                        <a:ea typeface="ＭＳ Ｐゴシック" charset="0"/>
                        <a:cs typeface="ＭＳ Ｐゴシック"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F00"/>
                    </a:solidFill>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1" lang="en-US" altLang="ja-JP" sz="1800" b="0" i="0" u="none" strike="noStrike" cap="none" normalizeH="0" baseline="0" dirty="0" smtClean="0">
                          <a:ln>
                            <a:noFill/>
                          </a:ln>
                          <a:solidFill>
                            <a:srgbClr val="000000"/>
                          </a:solidFill>
                          <a:effectLst/>
                          <a:latin typeface="Calibri" charset="0"/>
                          <a:ea typeface="ＭＳ Ｐゴシック" charset="0"/>
                          <a:cs typeface="ＭＳ Ｐゴシック" charset="0"/>
                        </a:rPr>
                        <a:t>~5.0</a:t>
                      </a:r>
                      <a:r>
                        <a:rPr kumimoji="1" lang="en-US" altLang="ja-JP" sz="1800" b="0" i="0" u="none" strike="noStrike" cap="none" normalizeH="0" baseline="0" dirty="0" smtClean="0">
                          <a:ln>
                            <a:noFill/>
                          </a:ln>
                          <a:solidFill>
                            <a:srgbClr val="000000"/>
                          </a:solidFill>
                          <a:effectLst/>
                          <a:latin typeface="Symbol" charset="0"/>
                          <a:ea typeface="ＭＳ Ｐゴシック" charset="0"/>
                          <a:cs typeface="Symbol" charset="0"/>
                        </a:rPr>
                        <a:t>m</a:t>
                      </a:r>
                      <a:r>
                        <a:rPr kumimoji="1" lang="en-US" altLang="ja-JP" sz="1800" b="0" i="0" u="none" strike="noStrike" cap="none" normalizeH="0" baseline="0" dirty="0" smtClean="0">
                          <a:ln>
                            <a:noFill/>
                          </a:ln>
                          <a:solidFill>
                            <a:srgbClr val="000000"/>
                          </a:solidFill>
                          <a:effectLst/>
                          <a:latin typeface="Calibri" charset="0"/>
                          <a:ea typeface="ＭＳ Ｐゴシック" charset="0"/>
                          <a:cs typeface="ＭＳ Ｐゴシック" charset="0"/>
                        </a:rPr>
                        <a:t>m</a:t>
                      </a:r>
                      <a:endParaRPr kumimoji="1" lang="ja-JP" altLang="en-US" sz="1800" b="0" i="0" u="none" strike="noStrike" cap="none" normalizeH="0" baseline="0" dirty="0" smtClean="0">
                        <a:ln>
                          <a:noFill/>
                        </a:ln>
                        <a:solidFill>
                          <a:srgbClr val="000000"/>
                        </a:solidFill>
                        <a:effectLst/>
                        <a:latin typeface="Calibri" charset="0"/>
                        <a:ea typeface="ＭＳ Ｐゴシック" charset="0"/>
                        <a:cs typeface="ＭＳ Ｐゴシック"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F00"/>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dirty="0">
                        <a:ln>
                          <a:noFill/>
                        </a:ln>
                        <a:solidFill>
                          <a:srgbClr val="000000"/>
                        </a:solidFill>
                        <a:effectLst/>
                        <a:latin typeface="Calibri" charset="0"/>
                        <a:ea typeface="ＭＳ Ｐゴシック" charset="0"/>
                        <a:cs typeface="ＭＳ Ｐゴシック"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1" lang="en-US" altLang="ja-JP" sz="1800" b="0" i="0" u="none" strike="noStrike" cap="none" normalizeH="0" baseline="0" dirty="0" smtClean="0">
                          <a:ln>
                            <a:noFill/>
                          </a:ln>
                          <a:solidFill>
                            <a:srgbClr val="000000"/>
                          </a:solidFill>
                          <a:effectLst/>
                          <a:latin typeface="Calibri" charset="0"/>
                          <a:ea typeface="ＭＳ Ｐゴシック" charset="0"/>
                          <a:cs typeface="ＭＳ Ｐゴシック" charset="0"/>
                        </a:rPr>
                        <a:t>~1.3</a:t>
                      </a:r>
                      <a:r>
                        <a:rPr kumimoji="1" lang="en-US" altLang="ja-JP" sz="1800" b="0" i="0" u="none" strike="noStrike" cap="none" normalizeH="0" baseline="0" dirty="0" smtClean="0">
                          <a:ln>
                            <a:noFill/>
                          </a:ln>
                          <a:solidFill>
                            <a:srgbClr val="000000"/>
                          </a:solidFill>
                          <a:effectLst/>
                          <a:latin typeface="Symbol" charset="0"/>
                          <a:ea typeface="ＭＳ Ｐゴシック" charset="0"/>
                          <a:cs typeface="Symbol" charset="0"/>
                        </a:rPr>
                        <a:t>m</a:t>
                      </a:r>
                      <a:r>
                        <a:rPr kumimoji="1" lang="en-US" altLang="ja-JP" sz="1800" b="0" i="0" u="none" strike="noStrike" cap="none" normalizeH="0" baseline="0" dirty="0" smtClean="0">
                          <a:ln>
                            <a:noFill/>
                          </a:ln>
                          <a:solidFill>
                            <a:srgbClr val="000000"/>
                          </a:solidFill>
                          <a:effectLst/>
                          <a:latin typeface="Calibri" charset="0"/>
                          <a:ea typeface="ＭＳ Ｐゴシック" charset="0"/>
                          <a:cs typeface="ＭＳ Ｐゴシック" charset="0"/>
                        </a:rPr>
                        <a:t>m</a:t>
                      </a:r>
                      <a:endParaRPr kumimoji="1" lang="ja-JP" altLang="en-US" sz="1800" b="0" i="0" u="none" strike="noStrike" cap="none" normalizeH="0" baseline="0" dirty="0" smtClean="0">
                        <a:ln>
                          <a:noFill/>
                        </a:ln>
                        <a:solidFill>
                          <a:srgbClr val="000000"/>
                        </a:solidFill>
                        <a:effectLst/>
                        <a:latin typeface="Calibri" charset="0"/>
                        <a:ea typeface="ＭＳ Ｐゴシック" charset="0"/>
                        <a:cs typeface="ＭＳ Ｐゴシック"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F00"/>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dirty="0">
                        <a:ln>
                          <a:noFill/>
                        </a:ln>
                        <a:solidFill>
                          <a:srgbClr val="000000"/>
                        </a:solidFill>
                        <a:effectLst/>
                        <a:latin typeface="Calibri" charset="0"/>
                        <a:ea typeface="ＭＳ Ｐゴシック" charset="0"/>
                        <a:cs typeface="ＭＳ Ｐゴシック"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bl>
          </a:graphicData>
        </a:graphic>
      </p:graphicFrame>
      <p:sp>
        <p:nvSpPr>
          <p:cNvPr id="20578" name="テキスト ボックス 1"/>
          <p:cNvSpPr txBox="1">
            <a:spLocks noChangeArrowheads="1"/>
          </p:cNvSpPr>
          <p:nvPr/>
        </p:nvSpPr>
        <p:spPr bwMode="auto">
          <a:xfrm>
            <a:off x="8490651" y="4079298"/>
            <a:ext cx="7397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r>
              <a:rPr lang="en-US" altLang="ja-JP" sz="1800" dirty="0"/>
              <a:t>~1/20</a:t>
            </a:r>
            <a:endParaRPr lang="ja-JP" altLang="en-US" sz="1800" dirty="0"/>
          </a:p>
        </p:txBody>
      </p:sp>
      <p:sp>
        <p:nvSpPr>
          <p:cNvPr id="20579" name="テキスト ボックス 4"/>
          <p:cNvSpPr txBox="1">
            <a:spLocks noChangeArrowheads="1"/>
          </p:cNvSpPr>
          <p:nvPr/>
        </p:nvSpPr>
        <p:spPr bwMode="auto">
          <a:xfrm>
            <a:off x="8425564" y="2954647"/>
            <a:ext cx="73976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r>
              <a:rPr lang="en-US" altLang="ja-JP" sz="1800" dirty="0"/>
              <a:t>~1</a:t>
            </a:r>
            <a:r>
              <a:rPr lang="en-US" altLang="ja-JP" sz="1800" dirty="0" smtClean="0"/>
              <a:t>/20</a:t>
            </a:r>
            <a:endParaRPr lang="ja-JP" altLang="en-US" sz="1800" dirty="0"/>
          </a:p>
        </p:txBody>
      </p:sp>
      <p:sp>
        <p:nvSpPr>
          <p:cNvPr id="20580" name="テキスト ボックス 5"/>
          <p:cNvSpPr txBox="1">
            <a:spLocks noChangeArrowheads="1"/>
          </p:cNvSpPr>
          <p:nvPr/>
        </p:nvSpPr>
        <p:spPr bwMode="auto">
          <a:xfrm>
            <a:off x="8483765" y="1844449"/>
            <a:ext cx="73976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r>
              <a:rPr lang="en-US" altLang="ja-JP" sz="1800" dirty="0"/>
              <a:t>~1</a:t>
            </a:r>
            <a:r>
              <a:rPr lang="en-US" altLang="ja-JP" sz="1800" dirty="0" smtClean="0"/>
              <a:t>/20</a:t>
            </a:r>
            <a:endParaRPr lang="ja-JP" altLang="en-US" sz="1800" dirty="0"/>
          </a:p>
        </p:txBody>
      </p:sp>
      <p:sp>
        <p:nvSpPr>
          <p:cNvPr id="7" name="テキスト ボックス 4"/>
          <p:cNvSpPr txBox="1">
            <a:spLocks noChangeArrowheads="1"/>
          </p:cNvSpPr>
          <p:nvPr/>
        </p:nvSpPr>
        <p:spPr bwMode="auto">
          <a:xfrm>
            <a:off x="8504174" y="6326688"/>
            <a:ext cx="62277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r>
              <a:rPr lang="en-US" altLang="ja-JP" sz="1800" dirty="0"/>
              <a:t>~1</a:t>
            </a:r>
            <a:r>
              <a:rPr lang="en-US" altLang="ja-JP" sz="1800" dirty="0" smtClean="0"/>
              <a:t>/4</a:t>
            </a:r>
            <a:endParaRPr lang="ja-JP" altLang="en-US" sz="1800" dirty="0"/>
          </a:p>
        </p:txBody>
      </p:sp>
    </p:spTree>
    <p:extLst>
      <p:ext uri="{BB962C8B-B14F-4D97-AF65-F5344CB8AC3E}">
        <p14:creationId xmlns:p14="http://schemas.microsoft.com/office/powerpoint/2010/main" val="1446534790"/>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p:txBody>
          <a:bodyPr>
            <a:normAutofit fontScale="90000"/>
          </a:bodyPr>
          <a:lstStyle/>
          <a:p>
            <a:r>
              <a:rPr lang="en-US" altLang="ja-JP" dirty="0" smtClean="0"/>
              <a:t>History of vertical offset</a:t>
            </a:r>
            <a:r>
              <a:rPr lang="en-US" altLang="ja-JP" dirty="0"/>
              <a:t> </a:t>
            </a:r>
            <a:r>
              <a:rPr lang="en-US" altLang="ja-JP" dirty="0" smtClean="0"/>
              <a:t>with the orbit feedback on (KEKB observation)</a:t>
            </a:r>
            <a:endParaRPr lang="ja-JP" altLang="en-US" dirty="0"/>
          </a:p>
        </p:txBody>
      </p:sp>
      <p:pic>
        <p:nvPicPr>
          <p:cNvPr id="37892" name="Picture 4"/>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946275" y="1615292"/>
            <a:ext cx="5249863" cy="4114800"/>
          </a:xfrm>
          <a:noFill/>
          <a:ln/>
        </p:spPr>
      </p:pic>
      <p:sp>
        <p:nvSpPr>
          <p:cNvPr id="37893" name="Line 5"/>
          <p:cNvSpPr>
            <a:spLocks noChangeShapeType="1"/>
          </p:cNvSpPr>
          <p:nvPr/>
        </p:nvSpPr>
        <p:spPr bwMode="auto">
          <a:xfrm>
            <a:off x="7315200" y="2362200"/>
            <a:ext cx="0" cy="289560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ja-JP" altLang="en-US"/>
          </a:p>
        </p:txBody>
      </p:sp>
      <p:sp>
        <p:nvSpPr>
          <p:cNvPr id="37894" name="Text Box 6"/>
          <p:cNvSpPr txBox="1">
            <a:spLocks noChangeArrowheads="1"/>
          </p:cNvSpPr>
          <p:nvPr/>
        </p:nvSpPr>
        <p:spPr bwMode="auto">
          <a:xfrm rot="-5400000">
            <a:off x="7162800" y="3657600"/>
            <a:ext cx="914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ja-JP"/>
              <a:t>~9</a:t>
            </a:r>
            <a:r>
              <a:rPr lang="en-US" altLang="ja-JP">
                <a:latin typeface="Symbol" charset="0"/>
              </a:rPr>
              <a:t>m</a:t>
            </a:r>
            <a:r>
              <a:rPr lang="en-US" altLang="ja-JP"/>
              <a:t>m</a:t>
            </a:r>
          </a:p>
        </p:txBody>
      </p:sp>
      <p:sp>
        <p:nvSpPr>
          <p:cNvPr id="37895" name="Text Box 7"/>
          <p:cNvSpPr txBox="1">
            <a:spLocks noChangeArrowheads="1"/>
          </p:cNvSpPr>
          <p:nvPr/>
        </p:nvSpPr>
        <p:spPr bwMode="auto">
          <a:xfrm>
            <a:off x="978111" y="5891876"/>
            <a:ext cx="7300684" cy="923330"/>
          </a:xfrm>
          <a:prstGeom prst="rect">
            <a:avLst/>
          </a:prstGeom>
          <a:solidFill>
            <a:srgbClr val="FFFF00"/>
          </a:solidFill>
          <a:ln>
            <a:noFill/>
          </a:ln>
          <a:effectLst/>
        </p:spPr>
        <p:txBody>
          <a:bodyPr wrap="none">
            <a:spAutoFit/>
          </a:bodyPr>
          <a:lstStyle/>
          <a:p>
            <a:r>
              <a:rPr lang="en-US" altLang="ja-JP" dirty="0" err="1">
                <a:latin typeface="Symbol" charset="0"/>
              </a:rPr>
              <a:t>s</a:t>
            </a:r>
            <a:r>
              <a:rPr lang="en-US" altLang="ja-JP" baseline="-25000" dirty="0" err="1"/>
              <a:t>y</a:t>
            </a:r>
            <a:r>
              <a:rPr lang="en-US" altLang="ja-JP" baseline="30000" dirty="0"/>
              <a:t>*</a:t>
            </a:r>
            <a:r>
              <a:rPr lang="en-US" altLang="ja-JP" dirty="0"/>
              <a:t> </a:t>
            </a:r>
            <a:r>
              <a:rPr lang="en-US" altLang="ja-JP" dirty="0" smtClean="0"/>
              <a:t>: 1 ~ 2</a:t>
            </a:r>
            <a:r>
              <a:rPr lang="en-US" altLang="ja-JP" dirty="0" smtClean="0">
                <a:latin typeface="Symbol" charset="2"/>
                <a:cs typeface="Symbol" charset="2"/>
              </a:rPr>
              <a:t>m</a:t>
            </a:r>
            <a:r>
              <a:rPr lang="en-US" altLang="ja-JP" dirty="0" smtClean="0"/>
              <a:t>m  </a:t>
            </a:r>
            <a:r>
              <a:rPr lang="en-US" altLang="ja-JP" dirty="0"/>
              <a:t>-&gt; O</a:t>
            </a:r>
            <a:r>
              <a:rPr lang="en-US" altLang="ja-JP" dirty="0" smtClean="0"/>
              <a:t>rbit feedback is vital at KEKB.</a:t>
            </a:r>
          </a:p>
          <a:p>
            <a:r>
              <a:rPr lang="en-US" altLang="ja-JP" dirty="0" smtClean="0"/>
              <a:t>BPM resolution ~ 2</a:t>
            </a:r>
            <a:r>
              <a:rPr lang="en-US" altLang="ja-JP" dirty="0" smtClean="0">
                <a:latin typeface="Symbol" charset="2"/>
                <a:cs typeface="Symbol" charset="2"/>
              </a:rPr>
              <a:t>m</a:t>
            </a:r>
            <a:r>
              <a:rPr lang="en-US" altLang="ja-JP" dirty="0" smtClean="0"/>
              <a:t>m. Repetition time of orbit measurement: 1~4 seconds.</a:t>
            </a:r>
          </a:p>
          <a:p>
            <a:r>
              <a:rPr lang="en-US" altLang="ja-JP" dirty="0" smtClean="0"/>
              <a:t>Repetition time of orbit feedback: ~&gt; 1 second (software feedback)</a:t>
            </a:r>
            <a:endParaRPr lang="ja-JP" altLang="en-US" dirty="0"/>
          </a:p>
        </p:txBody>
      </p:sp>
    </p:spTree>
    <p:extLst>
      <p:ext uri="{BB962C8B-B14F-4D97-AF65-F5344CB8AC3E}">
        <p14:creationId xmlns:p14="http://schemas.microsoft.com/office/powerpoint/2010/main" val="1296419588"/>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kumimoji="1" lang="en-US" altLang="ja-JP" dirty="0" smtClean="0"/>
              <a:t>Some experiences of IP orbit feedback at KEKB</a:t>
            </a:r>
            <a:endParaRPr kumimoji="1" lang="ja-JP" altLang="en-US" dirty="0"/>
          </a:p>
        </p:txBody>
      </p:sp>
      <p:sp>
        <p:nvSpPr>
          <p:cNvPr id="3" name="コンテンツ プレースホルダー 2"/>
          <p:cNvSpPr>
            <a:spLocks noGrp="1"/>
          </p:cNvSpPr>
          <p:nvPr>
            <p:ph idx="1"/>
          </p:nvPr>
        </p:nvSpPr>
        <p:spPr/>
        <p:txBody>
          <a:bodyPr>
            <a:normAutofit fontScale="62500" lnSpcReduction="20000"/>
          </a:bodyPr>
          <a:lstStyle/>
          <a:p>
            <a:r>
              <a:rPr lang="en-US" altLang="ja-JP" dirty="0"/>
              <a:t> In double ring colliders such as KEKB, an orbit </a:t>
            </a:r>
            <a:r>
              <a:rPr lang="en-US" altLang="ja-JP" dirty="0" smtClean="0"/>
              <a:t>feedback </a:t>
            </a:r>
            <a:r>
              <a:rPr lang="en-US" altLang="ja-JP" dirty="0"/>
              <a:t>system for maintaining the beam orbits around </a:t>
            </a:r>
            <a:r>
              <a:rPr lang="en-US" altLang="ja-JP" dirty="0" smtClean="0"/>
              <a:t>IP is </a:t>
            </a:r>
            <a:r>
              <a:rPr lang="en-US" altLang="ja-JP" dirty="0"/>
              <a:t>vital. </a:t>
            </a:r>
          </a:p>
          <a:p>
            <a:pPr lvl="1"/>
            <a:r>
              <a:rPr lang="en-US" altLang="ja-JP" dirty="0" smtClean="0"/>
              <a:t>Without </a:t>
            </a:r>
            <a:r>
              <a:rPr lang="en-US" altLang="ja-JP" dirty="0"/>
              <a:t>such a system, we cannot maintain </a:t>
            </a:r>
            <a:r>
              <a:rPr lang="en-US" altLang="ja-JP" dirty="0" smtClean="0"/>
              <a:t>the luminosity </a:t>
            </a:r>
            <a:r>
              <a:rPr lang="en-US" altLang="ja-JP" dirty="0"/>
              <a:t>even for a short period</a:t>
            </a:r>
            <a:r>
              <a:rPr lang="en-US" altLang="ja-JP" dirty="0" smtClean="0"/>
              <a:t>.</a:t>
            </a:r>
          </a:p>
          <a:p>
            <a:r>
              <a:rPr kumimoji="1" lang="en-US" altLang="ja-JP" dirty="0" smtClean="0"/>
              <a:t>With the system based on BPM measurement, we could prevent luminosity loss due to orbit change almost completely.</a:t>
            </a:r>
          </a:p>
          <a:p>
            <a:r>
              <a:rPr lang="en-US" altLang="ja-JP" dirty="0" smtClean="0"/>
              <a:t>One of the problems with the system was the stability of the target values of the feedback.</a:t>
            </a:r>
          </a:p>
          <a:p>
            <a:pPr lvl="1"/>
            <a:r>
              <a:rPr lang="en-US" altLang="ja-JP" dirty="0" smtClean="0"/>
              <a:t>To </a:t>
            </a:r>
            <a:r>
              <a:rPr lang="en-US" altLang="ja-JP" dirty="0"/>
              <a:t>trace their changes, </a:t>
            </a:r>
            <a:r>
              <a:rPr lang="en-US" altLang="ja-JP" dirty="0" smtClean="0"/>
              <a:t>we frequently </a:t>
            </a:r>
            <a:r>
              <a:rPr lang="en-US" altLang="ja-JP" dirty="0"/>
              <a:t>(typically once an 8-hour shift) </a:t>
            </a:r>
            <a:r>
              <a:rPr lang="en-US" altLang="ja-JP" dirty="0" smtClean="0"/>
              <a:t>had to </a:t>
            </a:r>
            <a:r>
              <a:rPr lang="en-US" altLang="ja-JP" dirty="0"/>
              <a:t>do </a:t>
            </a:r>
            <a:r>
              <a:rPr lang="en-US" altLang="ja-JP" dirty="0" smtClean="0"/>
              <a:t>the target </a:t>
            </a:r>
            <a:r>
              <a:rPr lang="en-US" altLang="ja-JP" dirty="0"/>
              <a:t>scan for optimum values</a:t>
            </a:r>
            <a:r>
              <a:rPr lang="en-US" altLang="ja-JP" dirty="0" smtClean="0"/>
              <a:t>.</a:t>
            </a:r>
          </a:p>
          <a:p>
            <a:pPr lvl="1"/>
            <a:r>
              <a:rPr lang="en-US" altLang="ja-JP" dirty="0" smtClean="0"/>
              <a:t>The origin of the target change was thought to be mechanical </a:t>
            </a:r>
            <a:r>
              <a:rPr lang="en-US" altLang="ja-JP" dirty="0"/>
              <a:t>movement of the BPMs or the QCS </a:t>
            </a:r>
            <a:r>
              <a:rPr lang="en-US" altLang="ja-JP" dirty="0" smtClean="0"/>
              <a:t>magnets.</a:t>
            </a:r>
          </a:p>
          <a:p>
            <a:pPr lvl="2"/>
            <a:r>
              <a:rPr lang="en-US" altLang="ja-JP" dirty="0" smtClean="0"/>
              <a:t>We </a:t>
            </a:r>
            <a:r>
              <a:rPr lang="en-US" altLang="ja-JP" dirty="0"/>
              <a:t>experienced that the target changes </a:t>
            </a:r>
            <a:r>
              <a:rPr lang="en-US" altLang="ja-JP" dirty="0" smtClean="0"/>
              <a:t>greatly after </a:t>
            </a:r>
            <a:r>
              <a:rPr lang="en-US" altLang="ja-JP" dirty="0"/>
              <a:t>beam </a:t>
            </a:r>
            <a:r>
              <a:rPr lang="en-US" altLang="ja-JP" dirty="0" smtClean="0"/>
              <a:t>aborts.</a:t>
            </a:r>
          </a:p>
          <a:p>
            <a:pPr lvl="2"/>
            <a:r>
              <a:rPr lang="en-US" altLang="ja-JP" dirty="0" smtClean="0"/>
              <a:t>Our </a:t>
            </a:r>
            <a:r>
              <a:rPr lang="en-US" altLang="ja-JP" dirty="0"/>
              <a:t>observations have shown that heating of </a:t>
            </a:r>
            <a:r>
              <a:rPr lang="en-US" altLang="ja-JP" dirty="0" smtClean="0"/>
              <a:t>vacuum </a:t>
            </a:r>
            <a:r>
              <a:rPr lang="en-US" altLang="ja-JP" dirty="0"/>
              <a:t>chambers brings sizable mechanical movement </a:t>
            </a:r>
            <a:r>
              <a:rPr lang="en-US" altLang="ja-JP" dirty="0" smtClean="0"/>
              <a:t>of the </a:t>
            </a:r>
            <a:r>
              <a:rPr lang="en-US" altLang="ja-JP" dirty="0"/>
              <a:t>vacuum </a:t>
            </a:r>
            <a:r>
              <a:rPr lang="en-US" altLang="ja-JP" dirty="0" smtClean="0"/>
              <a:t>chamber and BPMs </a:t>
            </a:r>
            <a:r>
              <a:rPr lang="en-US" altLang="ja-JP" dirty="0"/>
              <a:t>(and even of the </a:t>
            </a:r>
            <a:r>
              <a:rPr lang="en-US" altLang="ja-JP" dirty="0" err="1"/>
              <a:t>quadrupole</a:t>
            </a:r>
            <a:r>
              <a:rPr lang="en-US" altLang="ja-JP" dirty="0"/>
              <a:t> </a:t>
            </a:r>
            <a:r>
              <a:rPr lang="en-US" altLang="ja-JP" dirty="0" smtClean="0"/>
              <a:t>magnets</a:t>
            </a:r>
            <a:r>
              <a:rPr lang="en-US" altLang="ja-JP" dirty="0"/>
              <a:t>)</a:t>
            </a:r>
            <a:r>
              <a:rPr lang="en-US" altLang="ja-JP" dirty="0" smtClean="0"/>
              <a:t>.</a:t>
            </a:r>
          </a:p>
          <a:p>
            <a:pPr lvl="2"/>
            <a:r>
              <a:rPr lang="en-US" altLang="ja-JP" dirty="0" smtClean="0"/>
              <a:t>Counter-measures: </a:t>
            </a:r>
            <a:r>
              <a:rPr lang="en-US" altLang="ja-JP" dirty="0"/>
              <a:t> </a:t>
            </a:r>
            <a:r>
              <a:rPr lang="en-US" altLang="ja-JP" dirty="0" smtClean="0"/>
              <a:t>Reinforcement of </a:t>
            </a:r>
            <a:r>
              <a:rPr lang="en-US" altLang="ja-JP" dirty="0"/>
              <a:t>the cooling power of the IR </a:t>
            </a:r>
            <a:r>
              <a:rPr lang="en-US" altLang="ja-JP" dirty="0" smtClean="0"/>
              <a:t>vacuum chambers, displacement sensors for BPMs, introduction of continuous beam injection scheme</a:t>
            </a:r>
          </a:p>
          <a:p>
            <a:pPr lvl="1"/>
            <a:endParaRPr kumimoji="1" lang="ja-JP" altLang="en-US" dirty="0"/>
          </a:p>
        </p:txBody>
      </p:sp>
    </p:spTree>
    <p:extLst>
      <p:ext uri="{BB962C8B-B14F-4D97-AF65-F5344CB8AC3E}">
        <p14:creationId xmlns:p14="http://schemas.microsoft.com/office/powerpoint/2010/main" val="3659204477"/>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タイトル 1"/>
          <p:cNvSpPr>
            <a:spLocks noGrp="1"/>
          </p:cNvSpPr>
          <p:nvPr>
            <p:ph type="title"/>
          </p:nvPr>
        </p:nvSpPr>
        <p:spPr/>
        <p:txBody>
          <a:bodyPr>
            <a:normAutofit fontScale="90000"/>
          </a:bodyPr>
          <a:lstStyle/>
          <a:p>
            <a:r>
              <a:rPr lang="en-US" altLang="ja-JP" dirty="0" err="1">
                <a:latin typeface="Marker Felt" charset="0"/>
                <a:ea typeface="ＭＳ Ｐゴシック" charset="0"/>
                <a:cs typeface="Marker Felt" charset="0"/>
              </a:rPr>
              <a:t>SuperKEKB</a:t>
            </a:r>
            <a:r>
              <a:rPr lang="en-US" altLang="ja-JP" dirty="0">
                <a:latin typeface="Marker Felt" charset="0"/>
                <a:ea typeface="ＭＳ Ｐゴシック" charset="0"/>
                <a:cs typeface="Marker Felt" charset="0"/>
              </a:rPr>
              <a:t> IP </a:t>
            </a:r>
            <a:r>
              <a:rPr lang="en-US" altLang="ja-JP" dirty="0" smtClean="0">
                <a:latin typeface="Marker Felt" charset="0"/>
                <a:ea typeface="ＭＳ Ｐゴシック" charset="0"/>
                <a:cs typeface="Marker Felt" charset="0"/>
              </a:rPr>
              <a:t>orbit feedback </a:t>
            </a:r>
            <a:r>
              <a:rPr lang="en-US" altLang="ja-JP" dirty="0">
                <a:latin typeface="Marker Felt" charset="0"/>
                <a:ea typeface="ＭＳ Ｐゴシック" charset="0"/>
                <a:cs typeface="Marker Felt" charset="0"/>
              </a:rPr>
              <a:t>system</a:t>
            </a:r>
            <a:endParaRPr lang="ja-JP" altLang="en-US" dirty="0">
              <a:latin typeface="Marker Felt" charset="0"/>
              <a:ea typeface="ＭＳ Ｐゴシック" charset="0"/>
              <a:cs typeface="Marker Felt" charset="0"/>
            </a:endParaRPr>
          </a:p>
        </p:txBody>
      </p:sp>
      <p:sp>
        <p:nvSpPr>
          <p:cNvPr id="17410" name="コンテンツ プレースホルダー 2"/>
          <p:cNvSpPr>
            <a:spLocks noGrp="1"/>
          </p:cNvSpPr>
          <p:nvPr>
            <p:ph idx="1"/>
          </p:nvPr>
        </p:nvSpPr>
        <p:spPr/>
        <p:txBody>
          <a:bodyPr>
            <a:normAutofit fontScale="92500" lnSpcReduction="20000"/>
          </a:bodyPr>
          <a:lstStyle/>
          <a:p>
            <a:r>
              <a:rPr lang="en-US" altLang="ja-JP" dirty="0" smtClean="0">
                <a:latin typeface="Calibri" charset="0"/>
                <a:ea typeface="ＭＳ Ｐゴシック" charset="0"/>
              </a:rPr>
              <a:t>Vertical (based on BPM measurement)</a:t>
            </a:r>
            <a:endParaRPr lang="en-US" altLang="ja-JP" dirty="0">
              <a:latin typeface="Calibri" charset="0"/>
              <a:ea typeface="ＭＳ Ｐゴシック" charset="0"/>
            </a:endParaRPr>
          </a:p>
          <a:p>
            <a:pPr lvl="1"/>
            <a:r>
              <a:rPr lang="en-US" altLang="ja-JP" dirty="0">
                <a:latin typeface="Calibri" charset="0"/>
                <a:ea typeface="ＭＳ Ｐゴシック" charset="0"/>
              </a:rPr>
              <a:t>Offset: beam-beam </a:t>
            </a:r>
            <a:r>
              <a:rPr lang="en-US" altLang="ja-JP" dirty="0" smtClean="0">
                <a:latin typeface="Calibri" charset="0"/>
                <a:ea typeface="ＭＳ Ｐゴシック" charset="0"/>
              </a:rPr>
              <a:t>deflection</a:t>
            </a:r>
          </a:p>
          <a:p>
            <a:pPr lvl="2"/>
            <a:r>
              <a:rPr lang="en-US" altLang="ja-JP" dirty="0" smtClean="0">
                <a:latin typeface="Calibri" charset="0"/>
                <a:ea typeface="ＭＳ Ｐゴシック" charset="0"/>
              </a:rPr>
              <a:t>Low </a:t>
            </a:r>
            <a:r>
              <a:rPr lang="en-US" altLang="ja-JP" dirty="0" err="1" smtClean="0">
                <a:latin typeface="Calibri" charset="0"/>
                <a:ea typeface="ＭＳ Ｐゴシック" charset="0"/>
              </a:rPr>
              <a:t>emittance</a:t>
            </a:r>
            <a:r>
              <a:rPr lang="en-US" altLang="ja-JP" dirty="0" smtClean="0">
                <a:latin typeface="Calibri" charset="0"/>
                <a:ea typeface="ＭＳ Ｐゴシック" charset="0"/>
              </a:rPr>
              <a:t> and low-</a:t>
            </a:r>
            <a:r>
              <a:rPr lang="en-US" altLang="ja-JP" dirty="0" smtClean="0">
                <a:latin typeface="Symbol" charset="2"/>
                <a:ea typeface="ＭＳ Ｐゴシック" charset="0"/>
                <a:cs typeface="Symbol" charset="2"/>
              </a:rPr>
              <a:t>b</a:t>
            </a:r>
            <a:r>
              <a:rPr lang="en-US" altLang="ja-JP" dirty="0" smtClean="0">
                <a:latin typeface="Calibri" charset="0"/>
                <a:ea typeface="ＭＳ Ｐゴシック" charset="0"/>
              </a:rPr>
              <a:t> -&gt; Vibrations of final focus </a:t>
            </a:r>
            <a:r>
              <a:rPr lang="en-US" altLang="ja-JP" dirty="0" err="1" smtClean="0">
                <a:latin typeface="Calibri" charset="0"/>
                <a:ea typeface="ＭＳ Ｐゴシック" charset="0"/>
              </a:rPr>
              <a:t>quadrupoles</a:t>
            </a:r>
            <a:r>
              <a:rPr lang="en-US" altLang="ja-JP" dirty="0">
                <a:latin typeface="Calibri" charset="0"/>
                <a:ea typeface="ＭＳ Ｐゴシック" charset="0"/>
              </a:rPr>
              <a:t> </a:t>
            </a:r>
            <a:r>
              <a:rPr lang="en-US" altLang="ja-JP" dirty="0" smtClean="0">
                <a:latin typeface="Calibri" charset="0"/>
                <a:ea typeface="ＭＳ Ｐゴシック" charset="0"/>
              </a:rPr>
              <a:t>become problems?</a:t>
            </a:r>
          </a:p>
          <a:p>
            <a:pPr lvl="2"/>
            <a:r>
              <a:rPr lang="en-US" altLang="ja-JP" dirty="0" smtClean="0">
                <a:latin typeface="Calibri" charset="0"/>
                <a:ea typeface="ＭＳ Ｐゴシック" charset="0"/>
              </a:rPr>
              <a:t>Coherency of vibrations of magnets for electron and positron is important.</a:t>
            </a:r>
            <a:endParaRPr lang="en-US" altLang="ja-JP" dirty="0">
              <a:latin typeface="Calibri" charset="0"/>
              <a:ea typeface="ＭＳ Ｐゴシック" charset="0"/>
            </a:endParaRPr>
          </a:p>
          <a:p>
            <a:pPr lvl="1"/>
            <a:r>
              <a:rPr lang="en-US" altLang="ja-JP" dirty="0">
                <a:latin typeface="Calibri" charset="0"/>
                <a:ea typeface="ＭＳ Ｐゴシック" charset="0"/>
              </a:rPr>
              <a:t>Angle (crossing angle): BPM measurement</a:t>
            </a:r>
          </a:p>
          <a:p>
            <a:r>
              <a:rPr lang="en-US" altLang="ja-JP" dirty="0" smtClean="0">
                <a:latin typeface="Calibri" charset="0"/>
                <a:ea typeface="ＭＳ Ｐゴシック" charset="0"/>
              </a:rPr>
              <a:t>Horizontal (dithering system)</a:t>
            </a:r>
            <a:endParaRPr lang="en-US" altLang="ja-JP" dirty="0">
              <a:latin typeface="Calibri" charset="0"/>
              <a:ea typeface="ＭＳ Ｐゴシック" charset="0"/>
            </a:endParaRPr>
          </a:p>
          <a:p>
            <a:pPr lvl="1"/>
            <a:r>
              <a:rPr lang="en-US" altLang="ja-JP" dirty="0">
                <a:latin typeface="Calibri" charset="0"/>
                <a:ea typeface="ＭＳ Ｐゴシック" charset="0"/>
              </a:rPr>
              <a:t>Offset: </a:t>
            </a:r>
            <a:endParaRPr lang="en-US" altLang="ja-JP" dirty="0" smtClean="0">
              <a:latin typeface="Calibri" charset="0"/>
              <a:ea typeface="ＭＳ Ｐゴシック" charset="0"/>
            </a:endParaRPr>
          </a:p>
          <a:p>
            <a:pPr lvl="2"/>
            <a:r>
              <a:rPr lang="en-US" altLang="ja-JP" dirty="0" smtClean="0">
                <a:latin typeface="Calibri" charset="0"/>
                <a:ea typeface="ＭＳ Ｐゴシック" charset="0"/>
              </a:rPr>
              <a:t>very small beam-beam parameter -&gt; dithering system</a:t>
            </a:r>
          </a:p>
          <a:p>
            <a:pPr lvl="2"/>
            <a:r>
              <a:rPr lang="en-US" altLang="ja-JP" dirty="0" smtClean="0">
                <a:latin typeface="Calibri" charset="0"/>
                <a:ea typeface="ＭＳ Ｐゴシック" charset="0"/>
              </a:rPr>
              <a:t>collaboration with SLAC and LAL</a:t>
            </a:r>
            <a:endParaRPr lang="en-US" altLang="ja-JP" dirty="0">
              <a:latin typeface="Calibri" charset="0"/>
              <a:ea typeface="ＭＳ Ｐゴシック" charset="0"/>
            </a:endParaRPr>
          </a:p>
          <a:p>
            <a:pPr lvl="1"/>
            <a:r>
              <a:rPr lang="en-US" altLang="ja-JP" dirty="0">
                <a:latin typeface="Calibri" charset="0"/>
                <a:ea typeface="ＭＳ Ｐゴシック" charset="0"/>
              </a:rPr>
              <a:t>Angle (crossing angle): no feedback</a:t>
            </a:r>
            <a:endParaRPr lang="ja-JP" altLang="en-US" dirty="0">
              <a:latin typeface="Calibri" charset="0"/>
              <a:ea typeface="ＭＳ Ｐゴシック" charset="0"/>
            </a:endParaRPr>
          </a:p>
        </p:txBody>
      </p:sp>
    </p:spTree>
    <p:extLst>
      <p:ext uri="{BB962C8B-B14F-4D97-AF65-F5344CB8AC3E}">
        <p14:creationId xmlns:p14="http://schemas.microsoft.com/office/powerpoint/2010/main" val="3550419311"/>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rtlCol="0">
            <a:noAutofit/>
          </a:bodyPr>
          <a:lstStyle/>
          <a:p>
            <a:pPr fontAlgn="auto">
              <a:spcAft>
                <a:spcPts val="0"/>
              </a:spcAft>
              <a:defRPr/>
            </a:pPr>
            <a:r>
              <a:rPr lang="en-US" altLang="ja-JP" sz="2800" dirty="0" smtClean="0">
                <a:solidFill>
                  <a:srgbClr val="0000FF"/>
                </a:solidFill>
                <a:latin typeface="Marker Felt"/>
                <a:cs typeface="Marker Felt"/>
              </a:rPr>
              <a:t>QCSL(KEKB) </a:t>
            </a:r>
            <a:r>
              <a:rPr lang="en-US" altLang="ja-JP" sz="2800" dirty="0">
                <a:solidFill>
                  <a:srgbClr val="0000FF"/>
                </a:solidFill>
                <a:latin typeface="Marker Felt"/>
                <a:cs typeface="Marker Felt"/>
              </a:rPr>
              <a:t>vertical position oscillation (measurement) and orbit </a:t>
            </a:r>
            <a:r>
              <a:rPr lang="en-US" altLang="ja-JP" sz="3600" dirty="0">
                <a:solidFill>
                  <a:srgbClr val="0000FF"/>
                </a:solidFill>
                <a:latin typeface="Marker Felt"/>
                <a:cs typeface="Marker Felt"/>
              </a:rPr>
              <a:t>change</a:t>
            </a:r>
            <a:r>
              <a:rPr lang="en-US" altLang="ja-JP" sz="2800" dirty="0">
                <a:solidFill>
                  <a:srgbClr val="0000FF"/>
                </a:solidFill>
                <a:latin typeface="Marker Felt"/>
                <a:cs typeface="Marker Felt"/>
              </a:rPr>
              <a:t> (tracking) </a:t>
            </a:r>
            <a:r>
              <a:rPr lang="en-US" altLang="ja-JP" sz="2800" dirty="0">
                <a:solidFill>
                  <a:srgbClr val="0000FF"/>
                </a:solidFill>
                <a:latin typeface="Marker Felt"/>
                <a:cs typeface="Marker Felt"/>
              </a:rPr>
              <a:t> </a:t>
            </a:r>
            <a:r>
              <a:rPr lang="en-US" altLang="ja-JP" sz="2800" dirty="0" smtClean="0">
                <a:solidFill>
                  <a:srgbClr val="0000FF"/>
                </a:solidFill>
                <a:latin typeface="Marker Felt"/>
                <a:cs typeface="Marker Felt"/>
              </a:rPr>
              <a:t>at</a:t>
            </a:r>
            <a:r>
              <a:rPr lang="en-US" altLang="ja-JP" sz="2800" dirty="0" smtClean="0">
                <a:solidFill>
                  <a:srgbClr val="0000FF"/>
                </a:solidFill>
                <a:latin typeface="Marker Felt"/>
                <a:cs typeface="Marker Felt"/>
              </a:rPr>
              <a:t> </a:t>
            </a:r>
            <a:r>
              <a:rPr lang="en-US" altLang="ja-JP" sz="2800" dirty="0" err="1" smtClean="0">
                <a:solidFill>
                  <a:srgbClr val="0000FF"/>
                </a:solidFill>
                <a:latin typeface="Marker Felt"/>
                <a:cs typeface="Marker Felt"/>
              </a:rPr>
              <a:t>SuperKEKB</a:t>
            </a:r>
            <a:r>
              <a:rPr lang="en-US" altLang="ja-JP" sz="2800" dirty="0" smtClean="0">
                <a:solidFill>
                  <a:srgbClr val="0000FF"/>
                </a:solidFill>
                <a:latin typeface="Marker Felt"/>
                <a:cs typeface="Marker Felt"/>
              </a:rPr>
              <a:t> HER</a:t>
            </a:r>
            <a:endParaRPr lang="ja-JP" altLang="en-US" sz="2800" dirty="0">
              <a:solidFill>
                <a:srgbClr val="0000FF"/>
              </a:solidFill>
              <a:latin typeface="Marker Felt"/>
              <a:cs typeface="Marker Felt"/>
            </a:endParaRPr>
          </a:p>
        </p:txBody>
      </p:sp>
      <p:sp>
        <p:nvSpPr>
          <p:cNvPr id="40962" name="テキスト プレースホルダー 4"/>
          <p:cNvSpPr>
            <a:spLocks noGrp="1"/>
          </p:cNvSpPr>
          <p:nvPr>
            <p:ph type="body" idx="1"/>
          </p:nvPr>
        </p:nvSpPr>
        <p:spPr>
          <a:xfrm>
            <a:off x="5365292" y="1680107"/>
            <a:ext cx="3567113" cy="831850"/>
          </a:xfrm>
        </p:spPr>
        <p:txBody>
          <a:bodyPr rtlCol="0">
            <a:normAutofit lnSpcReduction="10000"/>
          </a:bodyPr>
          <a:lstStyle/>
          <a:p>
            <a:pPr fontAlgn="auto">
              <a:spcAft>
                <a:spcPts val="0"/>
              </a:spcAft>
              <a:buFont typeface="Arial"/>
              <a:buNone/>
              <a:defRPr/>
            </a:pPr>
            <a:r>
              <a:rPr lang="en-US" altLang="ja-JP" dirty="0" smtClean="0">
                <a:latin typeface="Calisto MT" charset="0"/>
                <a:ea typeface="ＭＳ 明朝" charset="0"/>
                <a:cs typeface="ＭＳ 明朝" charset="0"/>
              </a:rPr>
              <a:t>Vertical orbit at IP</a:t>
            </a:r>
          </a:p>
          <a:p>
            <a:pPr fontAlgn="auto">
              <a:spcAft>
                <a:spcPts val="0"/>
              </a:spcAft>
              <a:buFont typeface="Arial"/>
              <a:buNone/>
              <a:defRPr/>
            </a:pPr>
            <a:r>
              <a:rPr lang="en-US" altLang="ja-JP" dirty="0" smtClean="0">
                <a:latin typeface="Calisto MT" charset="0"/>
                <a:ea typeface="ＭＳ 明朝" charset="0"/>
                <a:cs typeface="ＭＳ 明朝" charset="0"/>
              </a:rPr>
              <a:t>(tracking simulation</a:t>
            </a:r>
            <a:r>
              <a:rPr lang="en-US" altLang="ja-JP" dirty="0" smtClean="0">
                <a:latin typeface="Calisto MT" charset="0"/>
                <a:ea typeface="ＭＳ 明朝" charset="0"/>
                <a:cs typeface="ＭＳ 明朝" charset="0"/>
              </a:rPr>
              <a:t>)</a:t>
            </a:r>
            <a:endParaRPr lang="ja-JP" altLang="en-US" dirty="0" smtClean="0">
              <a:latin typeface="Calisto MT" charset="0"/>
              <a:ea typeface="ＭＳ 明朝" charset="0"/>
              <a:cs typeface="ＭＳ 明朝" charset="0"/>
            </a:endParaRPr>
          </a:p>
        </p:txBody>
      </p:sp>
      <p:sp>
        <p:nvSpPr>
          <p:cNvPr id="19459" name="テキスト プレースホルダー 6"/>
          <p:cNvSpPr>
            <a:spLocks noGrp="1"/>
          </p:cNvSpPr>
          <p:nvPr>
            <p:ph type="body" sz="quarter" idx="3"/>
          </p:nvPr>
        </p:nvSpPr>
        <p:spPr>
          <a:xfrm>
            <a:off x="191761" y="1601264"/>
            <a:ext cx="3567112" cy="831850"/>
          </a:xfrm>
        </p:spPr>
        <p:txBody>
          <a:bodyPr>
            <a:normAutofit/>
          </a:bodyPr>
          <a:lstStyle/>
          <a:p>
            <a:r>
              <a:rPr lang="en-US" altLang="ja-JP" sz="2000" dirty="0">
                <a:latin typeface="Calisto MT" charset="0"/>
                <a:ea typeface="ＭＳ 明朝" charset="0"/>
                <a:cs typeface="ＭＳ 明朝" charset="0"/>
              </a:rPr>
              <a:t>QCSL vertical position</a:t>
            </a:r>
          </a:p>
          <a:p>
            <a:r>
              <a:rPr lang="en-US" altLang="ja-JP" sz="2000" dirty="0">
                <a:latin typeface="Calisto MT" charset="0"/>
                <a:ea typeface="ＭＳ 明朝" charset="0"/>
                <a:cs typeface="ＭＳ 明朝" charset="0"/>
              </a:rPr>
              <a:t>(measurement</a:t>
            </a:r>
            <a:r>
              <a:rPr lang="en-US" altLang="ja-JP" sz="2000" dirty="0" smtClean="0">
                <a:latin typeface="Calisto MT" charset="0"/>
                <a:ea typeface="ＭＳ 明朝" charset="0"/>
                <a:cs typeface="ＭＳ 明朝" charset="0"/>
              </a:rPr>
              <a:t>)</a:t>
            </a:r>
            <a:endParaRPr lang="en-US" altLang="ja-JP" sz="2000" dirty="0">
              <a:latin typeface="Calisto MT" charset="0"/>
              <a:ea typeface="ＭＳ 明朝" charset="0"/>
              <a:cs typeface="ＭＳ 明朝" charset="0"/>
            </a:endParaRPr>
          </a:p>
        </p:txBody>
      </p:sp>
      <p:pic>
        <p:nvPicPr>
          <p:cNvPr id="19460" name="コンテンツ プレースホルダー 5"/>
          <p:cNvPicPr>
            <a:picLocks noGrp="1" noChangeAspect="1"/>
          </p:cNvPicPr>
          <p:nvPr>
            <p:ph sz="half" idx="2"/>
          </p:nvPr>
        </p:nvPicPr>
        <p:blipFill>
          <a:blip r:embed="rId2">
            <a:extLst>
              <a:ext uri="{28A0092B-C50C-407E-A947-70E740481C1C}">
                <a14:useLocalDpi xmlns:a14="http://schemas.microsoft.com/office/drawing/2010/main" val="0"/>
              </a:ext>
            </a:extLst>
          </a:blip>
          <a:srcRect t="-28860" b="-28860"/>
          <a:stretch>
            <a:fillRect/>
          </a:stretch>
        </p:blipFill>
        <p:spPr>
          <a:xfrm>
            <a:off x="5365292" y="2561169"/>
            <a:ext cx="3567113" cy="3484563"/>
          </a:xfrm>
        </p:spPr>
      </p:pic>
      <p:pic>
        <p:nvPicPr>
          <p:cNvPr id="19461" name="コンテンツ プレースホルダー 9"/>
          <p:cNvPicPr>
            <a:picLocks noGrp="1" noChangeAspect="1"/>
          </p:cNvPicPr>
          <p:nvPr>
            <p:ph sz="quarter" idx="4"/>
          </p:nvPr>
        </p:nvPicPr>
        <p:blipFill>
          <a:blip r:embed="rId3">
            <a:extLst>
              <a:ext uri="{28A0092B-C50C-407E-A947-70E740481C1C}">
                <a14:useLocalDpi xmlns:a14="http://schemas.microsoft.com/office/drawing/2010/main" val="0"/>
              </a:ext>
            </a:extLst>
          </a:blip>
          <a:srcRect t="-27512" b="-27512"/>
          <a:stretch>
            <a:fillRect/>
          </a:stretch>
        </p:blipFill>
        <p:spPr>
          <a:xfrm>
            <a:off x="191761" y="2511957"/>
            <a:ext cx="3567112" cy="3484563"/>
          </a:xfrm>
        </p:spPr>
      </p:pic>
      <p:cxnSp>
        <p:nvCxnSpPr>
          <p:cNvPr id="11" name="直線矢印コネクタ 10"/>
          <p:cNvCxnSpPr/>
          <p:nvPr/>
        </p:nvCxnSpPr>
        <p:spPr>
          <a:xfrm>
            <a:off x="7200568" y="3521075"/>
            <a:ext cx="0" cy="1257300"/>
          </a:xfrm>
          <a:prstGeom prst="straightConnector1">
            <a:avLst/>
          </a:prstGeom>
          <a:ln w="12700" cmpd="sng">
            <a:headEnd type="arrow"/>
            <a:tailEnd type="arrow"/>
          </a:ln>
        </p:spPr>
        <p:style>
          <a:lnRef idx="2">
            <a:schemeClr val="accent5"/>
          </a:lnRef>
          <a:fillRef idx="0">
            <a:schemeClr val="accent5"/>
          </a:fillRef>
          <a:effectRef idx="1">
            <a:schemeClr val="accent5"/>
          </a:effectRef>
          <a:fontRef idx="minor">
            <a:schemeClr val="tx1"/>
          </a:fontRef>
        </p:style>
      </p:cxnSp>
      <p:sp>
        <p:nvSpPr>
          <p:cNvPr id="19463" name="テキスト ボックス 12"/>
          <p:cNvSpPr txBox="1">
            <a:spLocks noChangeArrowheads="1"/>
          </p:cNvSpPr>
          <p:nvPr/>
        </p:nvSpPr>
        <p:spPr bwMode="auto">
          <a:xfrm>
            <a:off x="6060743" y="3249613"/>
            <a:ext cx="18351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r>
              <a:rPr lang="en-US" altLang="ja-JP" sz="1800" dirty="0">
                <a:latin typeface="Calisto MT" charset="0"/>
                <a:ea typeface="ＭＳ 明朝" charset="0"/>
                <a:cs typeface="ＭＳ 明朝" charset="0"/>
              </a:rPr>
              <a:t>200nm -&gt; ~4</a:t>
            </a:r>
            <a:r>
              <a:rPr lang="en-US" altLang="ja-JP" sz="1800" dirty="0">
                <a:latin typeface="Symbol" charset="0"/>
                <a:cs typeface="Symbol" charset="0"/>
              </a:rPr>
              <a:t>s</a:t>
            </a:r>
            <a:r>
              <a:rPr lang="en-US" altLang="ja-JP" sz="1800" baseline="-25000" dirty="0">
                <a:latin typeface="Calisto MT" charset="0"/>
                <a:ea typeface="ＭＳ 明朝" charset="0"/>
                <a:cs typeface="ＭＳ 明朝" charset="0"/>
              </a:rPr>
              <a:t>y</a:t>
            </a:r>
            <a:r>
              <a:rPr lang="en-US" altLang="ja-JP" sz="1800" dirty="0">
                <a:latin typeface="Calisto MT" charset="0"/>
                <a:ea typeface="ＭＳ 明朝" charset="0"/>
                <a:cs typeface="ＭＳ 明朝" charset="0"/>
              </a:rPr>
              <a:t>*</a:t>
            </a:r>
            <a:endParaRPr lang="ja-JP" altLang="en-US" sz="1800" dirty="0">
              <a:latin typeface="Calisto MT" charset="0"/>
              <a:ea typeface="ＭＳ 明朝" charset="0"/>
              <a:cs typeface="ＭＳ 明朝" charset="0"/>
            </a:endParaRPr>
          </a:p>
        </p:txBody>
      </p:sp>
      <p:sp>
        <p:nvSpPr>
          <p:cNvPr id="2" name="テキスト ボックス 1"/>
          <p:cNvSpPr txBox="1"/>
          <p:nvPr/>
        </p:nvSpPr>
        <p:spPr>
          <a:xfrm>
            <a:off x="191761" y="5880100"/>
            <a:ext cx="8740644" cy="830997"/>
          </a:xfrm>
          <a:prstGeom prst="rect">
            <a:avLst/>
          </a:prstGeom>
          <a:noFill/>
        </p:spPr>
        <p:txBody>
          <a:bodyPr wrap="none" rtlCol="0">
            <a:spAutoFit/>
          </a:bodyPr>
          <a:lstStyle/>
          <a:p>
            <a:r>
              <a:rPr kumimoji="1" lang="en-US" altLang="ja-JP" sz="2400" dirty="0" smtClean="0">
                <a:solidFill>
                  <a:srgbClr val="FF0000"/>
                </a:solidFill>
              </a:rPr>
              <a:t>If the QC1L magnets of </a:t>
            </a:r>
            <a:r>
              <a:rPr kumimoji="1" lang="en-US" altLang="ja-JP" sz="2400" dirty="0" err="1" smtClean="0">
                <a:solidFill>
                  <a:srgbClr val="FF0000"/>
                </a:solidFill>
              </a:rPr>
              <a:t>SuperKEKB</a:t>
            </a:r>
            <a:r>
              <a:rPr kumimoji="1" lang="en-US" altLang="ja-JP" sz="2400" dirty="0" smtClean="0">
                <a:solidFill>
                  <a:srgbClr val="FF0000"/>
                </a:solidFill>
              </a:rPr>
              <a:t> vibrates with the same amplitude </a:t>
            </a:r>
            <a:br>
              <a:rPr kumimoji="1" lang="en-US" altLang="ja-JP" sz="2400" dirty="0" smtClean="0">
                <a:solidFill>
                  <a:srgbClr val="FF0000"/>
                </a:solidFill>
              </a:rPr>
            </a:br>
            <a:r>
              <a:rPr kumimoji="1" lang="en-US" altLang="ja-JP" sz="2400" dirty="0" smtClean="0">
                <a:solidFill>
                  <a:srgbClr val="FF0000"/>
                </a:solidFill>
              </a:rPr>
              <a:t>of the QCSL of the KEKB, the orbit change at IP </a:t>
            </a:r>
            <a:r>
              <a:rPr lang="en-US" altLang="ja-JP" sz="2400" dirty="0" smtClean="0">
                <a:solidFill>
                  <a:srgbClr val="FF0000"/>
                </a:solidFill>
              </a:rPr>
              <a:t>amounts to 4</a:t>
            </a:r>
            <a:r>
              <a:rPr lang="en-US" altLang="ja-JP" sz="2400" dirty="0">
                <a:solidFill>
                  <a:srgbClr val="FF0000"/>
                </a:solidFill>
                <a:latin typeface="Symbol" charset="0"/>
                <a:cs typeface="Symbol" charset="0"/>
              </a:rPr>
              <a:t>s</a:t>
            </a:r>
            <a:r>
              <a:rPr lang="en-US" altLang="ja-JP" sz="2400" baseline="-25000" dirty="0">
                <a:solidFill>
                  <a:srgbClr val="FF0000"/>
                </a:solidFill>
                <a:latin typeface="Calisto MT" charset="0"/>
                <a:ea typeface="ＭＳ 明朝" charset="0"/>
                <a:cs typeface="ＭＳ 明朝" charset="0"/>
              </a:rPr>
              <a:t>y</a:t>
            </a:r>
            <a:r>
              <a:rPr lang="en-US" altLang="ja-JP" sz="2400" dirty="0" smtClean="0">
                <a:solidFill>
                  <a:srgbClr val="FF0000"/>
                </a:solidFill>
                <a:latin typeface="Calisto MT" charset="0"/>
                <a:ea typeface="ＭＳ 明朝" charset="0"/>
                <a:cs typeface="ＭＳ 明朝" charset="0"/>
              </a:rPr>
              <a:t>*.</a:t>
            </a:r>
            <a:endParaRPr kumimoji="1" lang="ja-JP" altLang="en-US" sz="2400" dirty="0">
              <a:solidFill>
                <a:srgbClr val="FF0000"/>
              </a:solidFill>
            </a:endParaRPr>
          </a:p>
        </p:txBody>
      </p:sp>
    </p:spTree>
    <p:extLst>
      <p:ext uri="{BB962C8B-B14F-4D97-AF65-F5344CB8AC3E}">
        <p14:creationId xmlns:p14="http://schemas.microsoft.com/office/powerpoint/2010/main" val="3520159629"/>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タイトル 6"/>
          <p:cNvSpPr>
            <a:spLocks noGrp="1"/>
          </p:cNvSpPr>
          <p:nvPr>
            <p:ph type="title"/>
          </p:nvPr>
        </p:nvSpPr>
        <p:spPr/>
        <p:txBody>
          <a:bodyPr/>
          <a:lstStyle/>
          <a:p>
            <a:r>
              <a:rPr kumimoji="1" lang="en-US" altLang="ja-JP" dirty="0" smtClean="0">
                <a:solidFill>
                  <a:srgbClr val="0000FF"/>
                </a:solidFill>
                <a:latin typeface="Marker Felt"/>
                <a:cs typeface="Marker Felt"/>
              </a:rPr>
              <a:t>Countermeasures</a:t>
            </a:r>
            <a:endParaRPr kumimoji="1" lang="ja-JP" altLang="en-US" dirty="0">
              <a:solidFill>
                <a:srgbClr val="0000FF"/>
              </a:solidFill>
              <a:latin typeface="Marker Felt"/>
              <a:cs typeface="Marker Felt"/>
            </a:endParaRPr>
          </a:p>
        </p:txBody>
      </p:sp>
      <p:sp>
        <p:nvSpPr>
          <p:cNvPr id="8" name="コンテンツ プレースホルダー 7"/>
          <p:cNvSpPr>
            <a:spLocks noGrp="1"/>
          </p:cNvSpPr>
          <p:nvPr>
            <p:ph idx="1"/>
          </p:nvPr>
        </p:nvSpPr>
        <p:spPr/>
        <p:txBody>
          <a:bodyPr/>
          <a:lstStyle/>
          <a:p>
            <a:r>
              <a:rPr kumimoji="1" lang="en-US" altLang="ja-JP" dirty="0" smtClean="0"/>
              <a:t>Reinforcement of supports for QCS magnets</a:t>
            </a:r>
          </a:p>
          <a:p>
            <a:r>
              <a:rPr lang="en-US" altLang="ja-JP" dirty="0" smtClean="0">
                <a:solidFill>
                  <a:srgbClr val="FF6600"/>
                </a:solidFill>
              </a:rPr>
              <a:t>Rely on the coherency of the oscillation of QC1P and QC1E (QC2P and QC1E).</a:t>
            </a:r>
          </a:p>
          <a:p>
            <a:r>
              <a:rPr kumimoji="1" lang="en-US" altLang="ja-JP" dirty="0" smtClean="0"/>
              <a:t>Fast orbit feedback</a:t>
            </a:r>
            <a:endParaRPr kumimoji="1" lang="ja-JP" altLang="en-US" dirty="0"/>
          </a:p>
        </p:txBody>
      </p:sp>
      <p:pic>
        <p:nvPicPr>
          <p:cNvPr id="9" name="図 8"/>
          <p:cNvPicPr>
            <a:picLocks noChangeAspect="1"/>
          </p:cNvPicPr>
          <p:nvPr/>
        </p:nvPicPr>
        <p:blipFill>
          <a:blip r:embed="rId2"/>
          <a:stretch>
            <a:fillRect/>
          </a:stretch>
        </p:blipFill>
        <p:spPr>
          <a:xfrm>
            <a:off x="916527" y="3912348"/>
            <a:ext cx="7651369" cy="2330273"/>
          </a:xfrm>
          <a:prstGeom prst="rect">
            <a:avLst/>
          </a:prstGeom>
        </p:spPr>
      </p:pic>
    </p:spTree>
    <p:extLst>
      <p:ext uri="{BB962C8B-B14F-4D97-AF65-F5344CB8AC3E}">
        <p14:creationId xmlns:p14="http://schemas.microsoft.com/office/powerpoint/2010/main" val="3606232893"/>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タイトル 1"/>
          <p:cNvSpPr>
            <a:spLocks noGrp="1"/>
          </p:cNvSpPr>
          <p:nvPr>
            <p:ph type="title"/>
          </p:nvPr>
        </p:nvSpPr>
        <p:spPr>
          <a:xfrm>
            <a:off x="457200" y="53752"/>
            <a:ext cx="8229600" cy="1143000"/>
          </a:xfrm>
        </p:spPr>
        <p:txBody>
          <a:bodyPr>
            <a:noAutofit/>
          </a:bodyPr>
          <a:lstStyle/>
          <a:p>
            <a:r>
              <a:rPr lang="en-US" altLang="ja-JP" sz="2800" dirty="0" smtClean="0">
                <a:solidFill>
                  <a:srgbClr val="0000FF"/>
                </a:solidFill>
                <a:latin typeface="Marker Felt" charset="0"/>
              </a:rPr>
              <a:t>Orbit change at IP with 1</a:t>
            </a:r>
            <a:r>
              <a:rPr lang="en-US" altLang="ja-JP" sz="2800" dirty="0" smtClean="0">
                <a:solidFill>
                  <a:srgbClr val="0000FF"/>
                </a:solidFill>
                <a:latin typeface="Symbol" pitchFamily="18" charset="2"/>
              </a:rPr>
              <a:t>m</a:t>
            </a:r>
            <a:r>
              <a:rPr lang="en-US" altLang="ja-JP" sz="2800" dirty="0" smtClean="0">
                <a:solidFill>
                  <a:srgbClr val="0000FF"/>
                </a:solidFill>
                <a:latin typeface="Marker Felt" charset="0"/>
              </a:rPr>
              <a:t>m offset of QCS magnets</a:t>
            </a:r>
            <a:r>
              <a:rPr lang="ja-JP" altLang="en-US" sz="2800" dirty="0" smtClean="0">
                <a:solidFill>
                  <a:srgbClr val="0000FF"/>
                </a:solidFill>
                <a:latin typeface="Marker Felt" charset="0"/>
              </a:rPr>
              <a:t> </a:t>
            </a:r>
          </a:p>
        </p:txBody>
      </p:sp>
      <p:graphicFrame>
        <p:nvGraphicFramePr>
          <p:cNvPr id="4" name="コンテンツ プレースホルダー 3"/>
          <p:cNvGraphicFramePr>
            <a:graphicFrameLocks noGrp="1"/>
          </p:cNvGraphicFramePr>
          <p:nvPr>
            <p:ph idx="1"/>
            <p:extLst>
              <p:ext uri="{D42A27DB-BD31-4B8C-83A1-F6EECF244321}">
                <p14:modId xmlns:p14="http://schemas.microsoft.com/office/powerpoint/2010/main" val="682136553"/>
              </p:ext>
            </p:extLst>
          </p:nvPr>
        </p:nvGraphicFramePr>
        <p:xfrm>
          <a:off x="457200" y="1600200"/>
          <a:ext cx="8229600" cy="3835812"/>
        </p:xfrm>
        <a:graphic>
          <a:graphicData uri="http://schemas.openxmlformats.org/drawingml/2006/table">
            <a:tbl>
              <a:tblPr/>
              <a:tblGrid>
                <a:gridCol w="658416"/>
                <a:gridCol w="576064"/>
                <a:gridCol w="1008112"/>
                <a:gridCol w="936104"/>
                <a:gridCol w="864096"/>
                <a:gridCol w="864096"/>
                <a:gridCol w="1008112"/>
                <a:gridCol w="2314600"/>
              </a:tblGrid>
              <a:tr h="864012">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1" lang="ja-JP" altLang="en-US" sz="1600" b="1" i="0" u="none" strike="noStrike" cap="none" normalizeH="0" baseline="0" dirty="0" smtClean="0">
                        <a:ln>
                          <a:noFill/>
                        </a:ln>
                        <a:solidFill>
                          <a:srgbClr val="FFFFFF"/>
                        </a:solidFill>
                        <a:effectLst/>
                        <a:latin typeface="Calibri" pitchFamily="34" charset="0"/>
                        <a:ea typeface="ＭＳ Ｐゴシック" pitchFamily="50" charset="-128"/>
                      </a:endParaRPr>
                    </a:p>
                  </a:txBody>
                  <a:tcPr marT="45727" marB="457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1" lang="ja-JP" altLang="en-US" sz="1600" b="1" i="0" u="none" strike="noStrike" cap="none" normalizeH="0" baseline="0" dirty="0" smtClean="0">
                        <a:ln>
                          <a:noFill/>
                        </a:ln>
                        <a:solidFill>
                          <a:srgbClr val="FFFFFF"/>
                        </a:solidFill>
                        <a:effectLst/>
                        <a:latin typeface="Calibri" pitchFamily="34" charset="0"/>
                        <a:ea typeface="ＭＳ Ｐゴシック" pitchFamily="50" charset="-128"/>
                      </a:endParaRPr>
                    </a:p>
                  </a:txBody>
                  <a:tcPr marT="45727" marB="457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1" lang="en-US" altLang="ja-JP" sz="1600" b="1" i="0" u="none" strike="noStrike" cap="none" normalizeH="0" baseline="0" dirty="0" smtClean="0">
                          <a:ln>
                            <a:noFill/>
                          </a:ln>
                          <a:solidFill>
                            <a:srgbClr val="FFFFFF"/>
                          </a:solidFill>
                          <a:effectLst/>
                          <a:latin typeface="Calibri" pitchFamily="34" charset="0"/>
                          <a:ea typeface="ＭＳ Ｐゴシック" pitchFamily="50" charset="-128"/>
                        </a:rPr>
                        <a:t>K1 (/m)</a:t>
                      </a:r>
                      <a:endParaRPr kumimoji="1" lang="ja-JP" altLang="en-US" sz="1600" b="1" i="0" u="none" strike="noStrike" cap="none" normalizeH="0" baseline="0" dirty="0" smtClean="0">
                        <a:ln>
                          <a:noFill/>
                        </a:ln>
                        <a:solidFill>
                          <a:srgbClr val="FFFFFF"/>
                        </a:solidFill>
                        <a:effectLst/>
                        <a:latin typeface="Calibri" pitchFamily="34" charset="0"/>
                        <a:ea typeface="ＭＳ Ｐゴシック" pitchFamily="50" charset="-128"/>
                      </a:endParaRPr>
                    </a:p>
                  </a:txBody>
                  <a:tcPr marT="45727" marB="457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1" lang="en-US" altLang="ja-JP" sz="1600" b="1" i="0" u="none" strike="noStrike" cap="none" normalizeH="0" baseline="0" smtClean="0">
                          <a:ln>
                            <a:noFill/>
                          </a:ln>
                          <a:solidFill>
                            <a:srgbClr val="FFFFFF"/>
                          </a:solidFill>
                          <a:effectLst/>
                          <a:latin typeface="Calibri" pitchFamily="34" charset="0"/>
                          <a:ea typeface="ＭＳ Ｐゴシック" pitchFamily="50" charset="-128"/>
                        </a:rPr>
                        <a:t>Distancefrom IP</a:t>
                      </a:r>
                    </a:p>
                    <a:p>
                      <a:pPr marL="0" marR="0" lvl="0" indent="0" algn="l" defTabSz="457200" rtl="0" eaLnBrk="1" fontAlgn="base" latinLnBrk="0" hangingPunct="1">
                        <a:lnSpc>
                          <a:spcPct val="100000"/>
                        </a:lnSpc>
                        <a:spcBef>
                          <a:spcPct val="0"/>
                        </a:spcBef>
                        <a:spcAft>
                          <a:spcPct val="0"/>
                        </a:spcAft>
                        <a:buClrTx/>
                        <a:buSzTx/>
                        <a:buFontTx/>
                        <a:buNone/>
                        <a:tabLst/>
                      </a:pPr>
                      <a:r>
                        <a:rPr kumimoji="1" lang="en-US" altLang="ja-JP" sz="1600" b="1" i="0" u="none" strike="noStrike" cap="none" normalizeH="0" baseline="0" smtClean="0">
                          <a:ln>
                            <a:noFill/>
                          </a:ln>
                          <a:solidFill>
                            <a:srgbClr val="FFFFFF"/>
                          </a:solidFill>
                          <a:effectLst/>
                          <a:latin typeface="Calibri" pitchFamily="34" charset="0"/>
                          <a:ea typeface="ＭＳ Ｐゴシック" pitchFamily="50" charset="-128"/>
                        </a:rPr>
                        <a:t>[m]</a:t>
                      </a:r>
                    </a:p>
                  </a:txBody>
                  <a:tcPr marT="45727" marB="457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1" lang="en-US" altLang="ja-JP" sz="1600" b="1" i="0" u="none" strike="noStrike" cap="none" normalizeH="0" baseline="0" dirty="0" err="1" smtClean="0">
                          <a:ln>
                            <a:noFill/>
                          </a:ln>
                          <a:solidFill>
                            <a:srgbClr val="FFFFFF"/>
                          </a:solidFill>
                          <a:effectLst/>
                          <a:latin typeface="Symbol" pitchFamily="18" charset="2"/>
                          <a:ea typeface="ＭＳ Ｐゴシック" pitchFamily="50" charset="-128"/>
                        </a:rPr>
                        <a:t>b</a:t>
                      </a:r>
                      <a:r>
                        <a:rPr kumimoji="1" lang="en-US" altLang="ja-JP" sz="1600" b="1" i="0" u="none" strike="noStrike" cap="none" normalizeH="0" baseline="-25000" dirty="0" err="1" smtClean="0">
                          <a:ln>
                            <a:noFill/>
                          </a:ln>
                          <a:solidFill>
                            <a:srgbClr val="FFFFFF"/>
                          </a:solidFill>
                          <a:effectLst/>
                          <a:latin typeface="Calibri" pitchFamily="34" charset="0"/>
                          <a:ea typeface="ＭＳ Ｐゴシック" pitchFamily="50" charset="-128"/>
                        </a:rPr>
                        <a:t>Q</a:t>
                      </a:r>
                      <a:r>
                        <a:rPr kumimoji="1" lang="en-US" altLang="ja-JP" sz="1600" b="1" i="0" u="none" strike="noStrike" cap="none" normalizeH="0" baseline="-25000" dirty="0" smtClean="0">
                          <a:ln>
                            <a:noFill/>
                          </a:ln>
                          <a:solidFill>
                            <a:srgbClr val="FFFFFF"/>
                          </a:solidFill>
                          <a:effectLst/>
                          <a:latin typeface="Calibri" pitchFamily="34" charset="0"/>
                          <a:ea typeface="ＭＳ Ｐゴシック" pitchFamily="50" charset="-128"/>
                        </a:rPr>
                        <a:t> </a:t>
                      </a:r>
                      <a:r>
                        <a:rPr kumimoji="1" lang="en-US" altLang="ja-JP" sz="1600" b="1" i="0" u="none" strike="noStrike" cap="none" normalizeH="0" baseline="0" dirty="0" smtClean="0">
                          <a:ln>
                            <a:noFill/>
                          </a:ln>
                          <a:solidFill>
                            <a:srgbClr val="FFFFFF"/>
                          </a:solidFill>
                          <a:effectLst/>
                          <a:latin typeface="Calibri" pitchFamily="34" charset="0"/>
                          <a:ea typeface="ＭＳ Ｐゴシック" pitchFamily="50" charset="-128"/>
                        </a:rPr>
                        <a:t>[m]</a:t>
                      </a:r>
                      <a:br>
                        <a:rPr kumimoji="1" lang="en-US" altLang="ja-JP" sz="1600" b="1" i="0" u="none" strike="noStrike" cap="none" normalizeH="0" baseline="0" dirty="0" smtClean="0">
                          <a:ln>
                            <a:noFill/>
                          </a:ln>
                          <a:solidFill>
                            <a:srgbClr val="FFFFFF"/>
                          </a:solidFill>
                          <a:effectLst/>
                          <a:latin typeface="Calibri" pitchFamily="34" charset="0"/>
                          <a:ea typeface="ＭＳ Ｐゴシック" pitchFamily="50" charset="-128"/>
                        </a:rPr>
                      </a:br>
                      <a:r>
                        <a:rPr kumimoji="1" lang="en-US" altLang="ja-JP" sz="1600" b="1" i="0" u="none" strike="noStrike" cap="none" normalizeH="0" baseline="0" dirty="0" smtClean="0">
                          <a:ln>
                            <a:noFill/>
                          </a:ln>
                          <a:solidFill>
                            <a:srgbClr val="FFFFFF"/>
                          </a:solidFill>
                          <a:effectLst/>
                          <a:latin typeface="Calibri" pitchFamily="34" charset="0"/>
                          <a:ea typeface="ＭＳ Ｐゴシック" pitchFamily="50" charset="-128"/>
                        </a:rPr>
                        <a:t>max.</a:t>
                      </a:r>
                      <a:endParaRPr kumimoji="1" lang="ja-JP" altLang="en-US" sz="1600" b="1" i="0" u="none" strike="noStrike" cap="none" normalizeH="0" baseline="0" dirty="0" smtClean="0">
                        <a:ln>
                          <a:noFill/>
                        </a:ln>
                        <a:solidFill>
                          <a:srgbClr val="FFFFFF"/>
                        </a:solidFill>
                        <a:effectLst/>
                        <a:latin typeface="Calibri" pitchFamily="34" charset="0"/>
                        <a:ea typeface="ＭＳ Ｐゴシック" pitchFamily="50" charset="-128"/>
                      </a:endParaRPr>
                    </a:p>
                  </a:txBody>
                  <a:tcPr marT="45727" marB="457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1" lang="en-US" altLang="ja-JP" sz="1600" b="1" i="0" u="none" strike="noStrike" cap="none" normalizeH="0" baseline="0" smtClean="0">
                          <a:ln>
                            <a:noFill/>
                          </a:ln>
                          <a:solidFill>
                            <a:srgbClr val="FFFFFF"/>
                          </a:solidFill>
                          <a:effectLst/>
                          <a:latin typeface="Symbol" pitchFamily="18" charset="2"/>
                          <a:ea typeface="ＭＳ Ｐゴシック" pitchFamily="50" charset="-128"/>
                        </a:rPr>
                        <a:t>b</a:t>
                      </a:r>
                      <a:r>
                        <a:rPr kumimoji="1" lang="en-US" altLang="ja-JP" sz="1600" b="1" i="0" u="none" strike="noStrike" cap="none" normalizeH="0" baseline="-25000" smtClean="0">
                          <a:ln>
                            <a:noFill/>
                          </a:ln>
                          <a:solidFill>
                            <a:srgbClr val="FFFFFF"/>
                          </a:solidFill>
                          <a:effectLst/>
                          <a:latin typeface="Calibri" pitchFamily="34" charset="0"/>
                          <a:ea typeface="ＭＳ Ｐゴシック" pitchFamily="50" charset="-128"/>
                        </a:rPr>
                        <a:t>IP</a:t>
                      </a:r>
                      <a:r>
                        <a:rPr kumimoji="1" lang="en-US" altLang="ja-JP" sz="1600" b="1" i="0" u="none" strike="noStrike" cap="none" normalizeH="0" baseline="0" smtClean="0">
                          <a:ln>
                            <a:noFill/>
                          </a:ln>
                          <a:solidFill>
                            <a:srgbClr val="FFFFFF"/>
                          </a:solidFill>
                          <a:effectLst/>
                          <a:latin typeface="Calibri" pitchFamily="34" charset="0"/>
                          <a:ea typeface="ＭＳ Ｐゴシック" pitchFamily="50" charset="-128"/>
                        </a:rPr>
                        <a:t>[mm]</a:t>
                      </a:r>
                      <a:endParaRPr kumimoji="1" lang="ja-JP" altLang="en-US" sz="1600" b="1" i="0" u="none" strike="noStrike" cap="none" normalizeH="0" baseline="-25000" smtClean="0">
                        <a:ln>
                          <a:noFill/>
                        </a:ln>
                        <a:solidFill>
                          <a:srgbClr val="FFFFFF"/>
                        </a:solidFill>
                        <a:effectLst/>
                        <a:latin typeface="Calibri" pitchFamily="34" charset="0"/>
                        <a:ea typeface="ＭＳ Ｐゴシック" pitchFamily="50" charset="-128"/>
                      </a:endParaRPr>
                    </a:p>
                    <a:p>
                      <a:pPr marL="0" marR="0" lvl="0" indent="0" algn="l" defTabSz="457200" rtl="0" eaLnBrk="1" fontAlgn="base" latinLnBrk="0" hangingPunct="1">
                        <a:lnSpc>
                          <a:spcPct val="100000"/>
                        </a:lnSpc>
                        <a:spcBef>
                          <a:spcPct val="0"/>
                        </a:spcBef>
                        <a:spcAft>
                          <a:spcPct val="0"/>
                        </a:spcAft>
                        <a:buClrTx/>
                        <a:buSzTx/>
                        <a:buFontTx/>
                        <a:buNone/>
                        <a:tabLst/>
                      </a:pPr>
                      <a:endParaRPr kumimoji="1" lang="ja-JP" altLang="en-US" sz="1600" b="1" i="0" u="none" strike="noStrike" cap="none" normalizeH="0" baseline="0" smtClean="0">
                        <a:ln>
                          <a:noFill/>
                        </a:ln>
                        <a:solidFill>
                          <a:srgbClr val="FFFFFF"/>
                        </a:solidFill>
                        <a:effectLst/>
                        <a:latin typeface="Calibri" pitchFamily="34" charset="0"/>
                        <a:ea typeface="ＭＳ Ｐゴシック" pitchFamily="50" charset="-128"/>
                      </a:endParaRPr>
                    </a:p>
                  </a:txBody>
                  <a:tcPr marT="45727" marB="457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1" lang="en-US" altLang="ja-JP" sz="1600" b="1" i="0" u="none" strike="noStrike" cap="none" normalizeH="0" baseline="0" smtClean="0">
                          <a:ln>
                            <a:noFill/>
                          </a:ln>
                          <a:solidFill>
                            <a:srgbClr val="FFFFFF"/>
                          </a:solidFill>
                          <a:effectLst/>
                          <a:latin typeface="Symbol" pitchFamily="18" charset="2"/>
                          <a:ea typeface="ＭＳ Ｐゴシック" pitchFamily="50" charset="-128"/>
                        </a:rPr>
                        <a:t>Dy</a:t>
                      </a:r>
                      <a:r>
                        <a:rPr kumimoji="1" lang="en-US" altLang="ja-JP" sz="1600" b="1" i="0" u="none" strike="noStrike" cap="none" normalizeH="0" baseline="-25000" smtClean="0">
                          <a:ln>
                            <a:noFill/>
                          </a:ln>
                          <a:solidFill>
                            <a:srgbClr val="FFFFFF"/>
                          </a:solidFill>
                          <a:effectLst/>
                          <a:latin typeface="Calibri" pitchFamily="34" charset="0"/>
                          <a:ea typeface="ＭＳ Ｐゴシック" pitchFamily="50" charset="-128"/>
                        </a:rPr>
                        <a:t>y</a:t>
                      </a:r>
                      <a:r>
                        <a:rPr kumimoji="1" lang="en-US" altLang="ja-JP" sz="1600" b="1" i="0" u="none" strike="noStrike" cap="none" normalizeH="0" baseline="0" smtClean="0">
                          <a:ln>
                            <a:noFill/>
                          </a:ln>
                          <a:solidFill>
                            <a:srgbClr val="FFFFFF"/>
                          </a:solidFill>
                          <a:effectLst/>
                          <a:latin typeface="Symbol" pitchFamily="18" charset="2"/>
                          <a:ea typeface="ＭＳ Ｐゴシック" pitchFamily="50" charset="-128"/>
                        </a:rPr>
                        <a:t>/2p</a:t>
                      </a:r>
                      <a:endParaRPr kumimoji="1" lang="ja-JP" altLang="en-US" sz="1600" b="1" i="0" u="none" strike="noStrike" cap="none" normalizeH="0" baseline="-25000" smtClean="0">
                        <a:ln>
                          <a:noFill/>
                        </a:ln>
                        <a:solidFill>
                          <a:srgbClr val="FFFFFF"/>
                        </a:solidFill>
                        <a:effectLst/>
                        <a:latin typeface="Calibri" pitchFamily="34" charset="0"/>
                        <a:ea typeface="ＭＳ Ｐゴシック" pitchFamily="50" charset="-128"/>
                      </a:endParaRPr>
                    </a:p>
                  </a:txBody>
                  <a:tcPr marT="45727" marB="457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1" lang="en-US" altLang="ja-JP" sz="1600" b="1" i="0" u="none" strike="noStrike" cap="none" normalizeH="0" baseline="0" dirty="0" err="1" smtClean="0">
                          <a:ln>
                            <a:noFill/>
                          </a:ln>
                          <a:solidFill>
                            <a:srgbClr val="FFFFFF"/>
                          </a:solidFill>
                          <a:effectLst/>
                          <a:latin typeface="Calibri" pitchFamily="34" charset="0"/>
                          <a:ea typeface="ＭＳ Ｐゴシック" pitchFamily="50" charset="-128"/>
                        </a:rPr>
                        <a:t>COD@IPfor</a:t>
                      </a:r>
                      <a:r>
                        <a:rPr kumimoji="1" lang="en-US" altLang="ja-JP" sz="1600" b="1" i="0" u="none" strike="noStrike" cap="none" normalizeH="0" baseline="0" dirty="0" smtClean="0">
                          <a:ln>
                            <a:noFill/>
                          </a:ln>
                          <a:solidFill>
                            <a:srgbClr val="FFFFFF"/>
                          </a:solidFill>
                          <a:effectLst/>
                          <a:latin typeface="Calibri" pitchFamily="34" charset="0"/>
                          <a:ea typeface="ＭＳ Ｐゴシック" pitchFamily="50" charset="-128"/>
                        </a:rPr>
                        <a:t> 1</a:t>
                      </a:r>
                      <a:r>
                        <a:rPr kumimoji="1" lang="en-US" altLang="ja-JP" sz="1600" b="1" i="0" u="none" strike="noStrike" cap="none" normalizeH="0" baseline="0" dirty="0" smtClean="0">
                          <a:ln>
                            <a:noFill/>
                          </a:ln>
                          <a:solidFill>
                            <a:srgbClr val="FFFFFF"/>
                          </a:solidFill>
                          <a:effectLst/>
                          <a:latin typeface="Symbol" pitchFamily="18" charset="2"/>
                          <a:ea typeface="ＭＳ Ｐゴシック" pitchFamily="50" charset="-128"/>
                        </a:rPr>
                        <a:t>m</a:t>
                      </a:r>
                      <a:r>
                        <a:rPr kumimoji="1" lang="en-US" altLang="ja-JP" sz="1600" b="1" i="0" u="none" strike="noStrike" cap="none" normalizeH="0" baseline="0" dirty="0" smtClean="0">
                          <a:ln>
                            <a:noFill/>
                          </a:ln>
                          <a:solidFill>
                            <a:srgbClr val="FFFFFF"/>
                          </a:solidFill>
                          <a:effectLst/>
                          <a:latin typeface="Calibri" pitchFamily="34" charset="0"/>
                          <a:ea typeface="ＭＳ Ｐゴシック" pitchFamily="50" charset="-128"/>
                        </a:rPr>
                        <a:t>m Q-offset</a:t>
                      </a:r>
                    </a:p>
                    <a:p>
                      <a:pPr marL="0" marR="0" lvl="0" indent="0" algn="l" defTabSz="457200" rtl="0" eaLnBrk="1" fontAlgn="base" latinLnBrk="0" hangingPunct="1">
                        <a:lnSpc>
                          <a:spcPct val="100000"/>
                        </a:lnSpc>
                        <a:spcBef>
                          <a:spcPct val="0"/>
                        </a:spcBef>
                        <a:spcAft>
                          <a:spcPct val="0"/>
                        </a:spcAft>
                        <a:buClrTx/>
                        <a:buSzTx/>
                        <a:buFontTx/>
                        <a:buNone/>
                        <a:tabLst/>
                      </a:pPr>
                      <a:r>
                        <a:rPr kumimoji="1" lang="en-US" altLang="ja-JP" sz="1600" b="1" i="0" u="none" strike="noStrike" cap="none" normalizeH="0" baseline="0" dirty="0" smtClean="0">
                          <a:ln>
                            <a:noFill/>
                          </a:ln>
                          <a:solidFill>
                            <a:srgbClr val="FFFFFF"/>
                          </a:solidFill>
                          <a:effectLst/>
                          <a:latin typeface="Calibri" pitchFamily="34" charset="0"/>
                          <a:ea typeface="ＭＳ Ｐゴシック" pitchFamily="50" charset="-128"/>
                        </a:rPr>
                        <a:t>[</a:t>
                      </a:r>
                      <a:r>
                        <a:rPr kumimoji="1" lang="en-US" altLang="ja-JP" sz="1600" b="1" i="0" u="none" strike="noStrike" cap="none" normalizeH="0" baseline="0" dirty="0" smtClean="0">
                          <a:ln>
                            <a:noFill/>
                          </a:ln>
                          <a:solidFill>
                            <a:srgbClr val="FFFFFF"/>
                          </a:solidFill>
                          <a:effectLst/>
                          <a:latin typeface="Symbol" pitchFamily="18" charset="2"/>
                          <a:ea typeface="ＭＳ Ｐゴシック" pitchFamily="50" charset="-128"/>
                        </a:rPr>
                        <a:t>m</a:t>
                      </a:r>
                      <a:r>
                        <a:rPr kumimoji="1" lang="en-US" altLang="ja-JP" sz="1600" b="1" i="0" u="none" strike="noStrike" cap="none" normalizeH="0" baseline="0" dirty="0" smtClean="0">
                          <a:ln>
                            <a:noFill/>
                          </a:ln>
                          <a:solidFill>
                            <a:srgbClr val="FFFFFF"/>
                          </a:solidFill>
                          <a:effectLst/>
                          <a:latin typeface="Calibri" pitchFamily="34" charset="0"/>
                          <a:ea typeface="ＭＳ Ｐゴシック" pitchFamily="50" charset="-128"/>
                        </a:rPr>
                        <a:t>m]</a:t>
                      </a:r>
                    </a:p>
                    <a:p>
                      <a:pPr marL="0" marR="0" lvl="0" indent="0" algn="l" defTabSz="457200" rtl="0" eaLnBrk="1" fontAlgn="base" latinLnBrk="0" hangingPunct="1">
                        <a:lnSpc>
                          <a:spcPct val="100000"/>
                        </a:lnSpc>
                        <a:spcBef>
                          <a:spcPct val="0"/>
                        </a:spcBef>
                        <a:spcAft>
                          <a:spcPct val="0"/>
                        </a:spcAft>
                        <a:buClrTx/>
                        <a:buSzTx/>
                        <a:buFontTx/>
                        <a:buNone/>
                        <a:tabLst/>
                      </a:pPr>
                      <a:endParaRPr kumimoji="1" lang="en-US" altLang="ja-JP" sz="1600" b="1" i="0" u="none" strike="noStrike" cap="none" normalizeH="0" baseline="0" dirty="0" smtClean="0">
                        <a:ln>
                          <a:noFill/>
                        </a:ln>
                        <a:solidFill>
                          <a:srgbClr val="FF0000"/>
                        </a:solidFill>
                        <a:effectLst/>
                        <a:latin typeface="Calibri" pitchFamily="34" charset="0"/>
                        <a:ea typeface="ＭＳ Ｐゴシック" pitchFamily="50" charset="-128"/>
                      </a:endParaRPr>
                    </a:p>
                  </a:txBody>
                  <a:tcPr marT="45727" marB="457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r>
              <a:tr h="371475">
                <a:tc rowSpan="2">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1" lang="en-US" altLang="ja-JP" sz="1600" b="0" i="0" u="none" strike="noStrike" cap="none" normalizeH="0" baseline="0" dirty="0" smtClean="0">
                          <a:ln>
                            <a:noFill/>
                          </a:ln>
                          <a:solidFill>
                            <a:srgbClr val="000000"/>
                          </a:solidFill>
                          <a:effectLst/>
                          <a:latin typeface="Calibri" pitchFamily="34" charset="0"/>
                          <a:ea typeface="ＭＳ Ｐゴシック" pitchFamily="50" charset="-128"/>
                        </a:rPr>
                        <a:t>QC1L</a:t>
                      </a:r>
                    </a:p>
                    <a:p>
                      <a:pPr marL="0" marR="0" lvl="0" indent="0" algn="l" defTabSz="457200" rtl="0" eaLnBrk="1" fontAlgn="base" latinLnBrk="0" hangingPunct="1">
                        <a:lnSpc>
                          <a:spcPct val="100000"/>
                        </a:lnSpc>
                        <a:spcBef>
                          <a:spcPct val="0"/>
                        </a:spcBef>
                        <a:spcAft>
                          <a:spcPct val="0"/>
                        </a:spcAft>
                        <a:buClrTx/>
                        <a:buSzTx/>
                        <a:buFontTx/>
                        <a:buNone/>
                        <a:tabLst/>
                      </a:pPr>
                      <a:r>
                        <a:rPr kumimoji="1" lang="en-US" altLang="ja-JP" sz="1600" b="0" i="0" u="none" strike="noStrike" cap="none" normalizeH="0" baseline="0" dirty="0" smtClean="0">
                          <a:ln>
                            <a:noFill/>
                          </a:ln>
                          <a:solidFill>
                            <a:srgbClr val="000000"/>
                          </a:solidFill>
                          <a:effectLst/>
                          <a:latin typeface="Calibri" pitchFamily="34" charset="0"/>
                          <a:ea typeface="ＭＳ Ｐゴシック" pitchFamily="50" charset="-128"/>
                        </a:rPr>
                        <a:t>(V)</a:t>
                      </a:r>
                      <a:endParaRPr kumimoji="1" lang="ja-JP" altLang="en-US" sz="1600" b="0" i="0" u="none" strike="noStrike" cap="none" normalizeH="0" baseline="0" dirty="0" smtClean="0">
                        <a:ln>
                          <a:noFill/>
                        </a:ln>
                        <a:solidFill>
                          <a:srgbClr val="000000"/>
                        </a:solidFill>
                        <a:effectLst/>
                        <a:latin typeface="Calibri" pitchFamily="34" charset="0"/>
                        <a:ea typeface="ＭＳ Ｐゴシック" pitchFamily="50" charset="-128"/>
                      </a:endParaRP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1" lang="en-US" altLang="ja-JP" sz="1600" b="0" i="0" u="none" strike="noStrike" cap="none" normalizeH="0" baseline="0" dirty="0" smtClean="0">
                          <a:ln>
                            <a:noFill/>
                          </a:ln>
                          <a:solidFill>
                            <a:srgbClr val="000000"/>
                          </a:solidFill>
                          <a:effectLst/>
                          <a:latin typeface="Calibri" pitchFamily="34" charset="0"/>
                          <a:ea typeface="ＭＳ Ｐゴシック" pitchFamily="50" charset="-128"/>
                        </a:rPr>
                        <a:t>LER</a:t>
                      </a:r>
                      <a:endParaRPr kumimoji="1" lang="ja-JP" altLang="en-US" sz="1600" b="0" i="0" u="none" strike="noStrike" cap="none" normalizeH="0" baseline="0" dirty="0" smtClean="0">
                        <a:ln>
                          <a:noFill/>
                        </a:ln>
                        <a:solidFill>
                          <a:srgbClr val="000000"/>
                        </a:solidFill>
                        <a:effectLst/>
                        <a:latin typeface="Calibri" pitchFamily="34" charset="0"/>
                        <a:ea typeface="ＭＳ Ｐゴシック" pitchFamily="50" charset="-128"/>
                      </a:endParaRPr>
                    </a:p>
                  </a:txBody>
                  <a:tcPr marT="45727" marB="457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1" lang="en-US" altLang="ja-JP" sz="1600" b="0" i="0" u="none" strike="noStrike" cap="none" normalizeH="0" baseline="0" dirty="0" smtClean="0">
                          <a:ln>
                            <a:noFill/>
                          </a:ln>
                          <a:solidFill>
                            <a:srgbClr val="000000"/>
                          </a:solidFill>
                          <a:effectLst/>
                          <a:latin typeface="Calibri" pitchFamily="34" charset="0"/>
                          <a:ea typeface="ＭＳ Ｐゴシック" pitchFamily="50" charset="-128"/>
                        </a:rPr>
                        <a:t>-1.721</a:t>
                      </a:r>
                      <a:endParaRPr kumimoji="1" lang="ja-JP" altLang="en-US" sz="1600" b="0" i="0" u="none" strike="noStrike" cap="none" normalizeH="0" baseline="0" dirty="0" smtClean="0">
                        <a:ln>
                          <a:noFill/>
                        </a:ln>
                        <a:solidFill>
                          <a:srgbClr val="000000"/>
                        </a:solidFill>
                        <a:effectLst/>
                        <a:latin typeface="Calibri" pitchFamily="34" charset="0"/>
                        <a:ea typeface="ＭＳ Ｐゴシック" pitchFamily="50" charset="-128"/>
                      </a:endParaRPr>
                    </a:p>
                  </a:txBody>
                  <a:tcPr marT="45727" marB="457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1" lang="en-US" altLang="ja-JP" sz="1600" b="0" i="0" u="none" strike="noStrike" cap="none" normalizeH="0" baseline="0" dirty="0" smtClean="0">
                          <a:ln>
                            <a:noFill/>
                          </a:ln>
                          <a:solidFill>
                            <a:srgbClr val="000000"/>
                          </a:solidFill>
                          <a:effectLst/>
                          <a:latin typeface="Calibri" pitchFamily="34" charset="0"/>
                          <a:ea typeface="ＭＳ Ｐゴシック" pitchFamily="50" charset="-128"/>
                        </a:rPr>
                        <a:t>0.920</a:t>
                      </a:r>
                      <a:endParaRPr kumimoji="1" lang="ja-JP" altLang="en-US" sz="1600" b="0" i="0" u="none" strike="noStrike" cap="none" normalizeH="0" baseline="0" dirty="0" smtClean="0">
                        <a:ln>
                          <a:noFill/>
                        </a:ln>
                        <a:solidFill>
                          <a:srgbClr val="000000"/>
                        </a:solidFill>
                        <a:effectLst/>
                        <a:latin typeface="Calibri" pitchFamily="34" charset="0"/>
                        <a:ea typeface="ＭＳ Ｐゴシック" pitchFamily="50" charset="-128"/>
                      </a:endParaRPr>
                    </a:p>
                  </a:txBody>
                  <a:tcPr marT="45727" marB="457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1" lang="en-US" altLang="ja-JP" sz="1600" b="0" i="0" u="none" strike="noStrike" cap="none" normalizeH="0" baseline="0" dirty="0" smtClean="0">
                          <a:ln>
                            <a:noFill/>
                          </a:ln>
                          <a:solidFill>
                            <a:srgbClr val="000000"/>
                          </a:solidFill>
                          <a:effectLst/>
                          <a:latin typeface="Calibri" pitchFamily="34" charset="0"/>
                          <a:ea typeface="ＭＳ Ｐゴシック" pitchFamily="50" charset="-128"/>
                        </a:rPr>
                        <a:t>2897.7</a:t>
                      </a:r>
                      <a:endParaRPr kumimoji="1" lang="ja-JP" altLang="en-US" sz="1600" b="0" i="0" u="none" strike="noStrike" cap="none" normalizeH="0" baseline="0" dirty="0" smtClean="0">
                        <a:ln>
                          <a:noFill/>
                        </a:ln>
                        <a:solidFill>
                          <a:srgbClr val="000000"/>
                        </a:solidFill>
                        <a:effectLst/>
                        <a:latin typeface="Calibri" pitchFamily="34" charset="0"/>
                        <a:ea typeface="ＭＳ Ｐゴシック" pitchFamily="50" charset="-128"/>
                      </a:endParaRPr>
                    </a:p>
                  </a:txBody>
                  <a:tcPr marT="45727" marB="457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1" lang="en-US" altLang="ja-JP" sz="1600" b="0" i="0" u="none" strike="noStrike" cap="none" normalizeH="0" baseline="0" smtClean="0">
                          <a:ln>
                            <a:noFill/>
                          </a:ln>
                          <a:solidFill>
                            <a:srgbClr val="000000"/>
                          </a:solidFill>
                          <a:effectLst/>
                          <a:latin typeface="Calibri" pitchFamily="34" charset="0"/>
                          <a:ea typeface="ＭＳ Ｐゴシック" pitchFamily="50" charset="-128"/>
                        </a:rPr>
                        <a:t>0.27</a:t>
                      </a:r>
                      <a:endParaRPr kumimoji="1" lang="ja-JP" altLang="en-US" sz="1600" b="0" i="0" u="none" strike="noStrike" cap="none" normalizeH="0" baseline="0" smtClean="0">
                        <a:ln>
                          <a:noFill/>
                        </a:ln>
                        <a:solidFill>
                          <a:srgbClr val="000000"/>
                        </a:solidFill>
                        <a:effectLst/>
                        <a:latin typeface="Calibri" pitchFamily="34" charset="0"/>
                        <a:ea typeface="ＭＳ Ｐゴシック" pitchFamily="50" charset="-128"/>
                      </a:endParaRPr>
                    </a:p>
                  </a:txBody>
                  <a:tcPr marT="45727" marB="457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1" lang="en-US" altLang="ja-JP" sz="1600" b="0" i="0" u="none" strike="noStrike" cap="none" normalizeH="0" baseline="0" smtClean="0">
                          <a:ln>
                            <a:noFill/>
                          </a:ln>
                          <a:solidFill>
                            <a:srgbClr val="000000"/>
                          </a:solidFill>
                          <a:effectLst/>
                          <a:latin typeface="Calibri" pitchFamily="34" charset="0"/>
                          <a:ea typeface="ＭＳ Ｐゴシック" pitchFamily="50" charset="-128"/>
                        </a:rPr>
                        <a:t>0.24995</a:t>
                      </a:r>
                      <a:endParaRPr kumimoji="1" lang="ja-JP" altLang="en-US" sz="1600" b="0" i="0" u="none" strike="noStrike" cap="none" normalizeH="0" baseline="0" smtClean="0">
                        <a:ln>
                          <a:noFill/>
                        </a:ln>
                        <a:solidFill>
                          <a:srgbClr val="000000"/>
                        </a:solidFill>
                        <a:effectLst/>
                        <a:latin typeface="Calibri" pitchFamily="34" charset="0"/>
                        <a:ea typeface="ＭＳ Ｐゴシック" pitchFamily="50" charset="-128"/>
                      </a:endParaRPr>
                    </a:p>
                  </a:txBody>
                  <a:tcPr marT="45727" marB="457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1" lang="en-US" altLang="ja-JP" sz="1600" b="0" i="0" u="none" strike="noStrike" cap="none" normalizeH="0" baseline="0" dirty="0" smtClean="0">
                          <a:ln>
                            <a:noFill/>
                          </a:ln>
                          <a:solidFill>
                            <a:srgbClr val="000000"/>
                          </a:solidFill>
                          <a:effectLst/>
                          <a:latin typeface="Calibri" pitchFamily="34" charset="0"/>
                          <a:ea typeface="ＭＳ Ｐゴシック" pitchFamily="50" charset="-128"/>
                        </a:rPr>
                        <a:t>-0.734</a:t>
                      </a:r>
                      <a:endParaRPr kumimoji="1" lang="en-US" altLang="ja-JP" sz="1600" b="0" i="0" u="none" strike="noStrike" cap="none" normalizeH="0" baseline="0" dirty="0" smtClean="0">
                        <a:ln>
                          <a:noFill/>
                        </a:ln>
                        <a:solidFill>
                          <a:srgbClr val="FF0000"/>
                        </a:solidFill>
                        <a:effectLst/>
                        <a:latin typeface="Calibri" pitchFamily="34" charset="0"/>
                        <a:ea typeface="ＭＳ Ｐゴシック" pitchFamily="50" charset="-128"/>
                      </a:endParaRPr>
                    </a:p>
                  </a:txBody>
                  <a:tcPr marT="45727" marB="457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371475">
                <a:tc vMerge="1">
                  <a:txBody>
                    <a:bodyPr/>
                    <a:lstStyle/>
                    <a:p>
                      <a:endParaRPr kumimoji="1" lang="ja-JP" altLang="en-US"/>
                    </a:p>
                  </a:txBody>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1" lang="en-US" altLang="ja-JP" sz="1600" b="0" i="0" u="none" strike="noStrike" cap="none" normalizeH="0" baseline="0" smtClean="0">
                          <a:ln>
                            <a:noFill/>
                          </a:ln>
                          <a:solidFill>
                            <a:srgbClr val="000000"/>
                          </a:solidFill>
                          <a:effectLst/>
                          <a:latin typeface="Calibri" pitchFamily="34" charset="0"/>
                          <a:ea typeface="ＭＳ Ｐゴシック" pitchFamily="50" charset="-128"/>
                        </a:rPr>
                        <a:t>HER</a:t>
                      </a:r>
                      <a:endParaRPr kumimoji="1" lang="ja-JP" altLang="en-US" sz="1600" b="0" i="0" u="none" strike="noStrike" cap="none" normalizeH="0" baseline="0" smtClean="0">
                        <a:ln>
                          <a:noFill/>
                        </a:ln>
                        <a:solidFill>
                          <a:srgbClr val="000000"/>
                        </a:solidFill>
                        <a:effectLst/>
                        <a:latin typeface="Calibri" pitchFamily="34" charset="0"/>
                        <a:ea typeface="ＭＳ Ｐゴシック" pitchFamily="50" charset="-128"/>
                      </a:endParaRPr>
                    </a:p>
                  </a:txBody>
                  <a:tcPr marT="45727" marB="457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1" lang="en-US" altLang="ja-JP" sz="1600" b="0" i="0" u="none" strike="noStrike" cap="none" normalizeH="0" baseline="0" dirty="0" smtClean="0">
                          <a:ln>
                            <a:noFill/>
                          </a:ln>
                          <a:solidFill>
                            <a:srgbClr val="000000"/>
                          </a:solidFill>
                          <a:effectLst/>
                          <a:latin typeface="Calibri" pitchFamily="34" charset="0"/>
                          <a:ea typeface="ＭＳ Ｐゴシック" pitchFamily="50" charset="-128"/>
                        </a:rPr>
                        <a:t>-1.206</a:t>
                      </a:r>
                      <a:endParaRPr kumimoji="1" lang="ja-JP" altLang="en-US" sz="1600" b="0" i="0" u="none" strike="noStrike" cap="none" normalizeH="0" baseline="0" dirty="0" smtClean="0">
                        <a:ln>
                          <a:noFill/>
                        </a:ln>
                        <a:solidFill>
                          <a:srgbClr val="000000"/>
                        </a:solidFill>
                        <a:effectLst/>
                        <a:latin typeface="Calibri" pitchFamily="34" charset="0"/>
                        <a:ea typeface="ＭＳ Ｐゴシック" pitchFamily="50" charset="-128"/>
                      </a:endParaRPr>
                    </a:p>
                  </a:txBody>
                  <a:tcPr marT="45727" marB="457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1" lang="en-US" altLang="ja-JP" sz="1600" b="0" i="0" u="none" strike="noStrike" cap="none" normalizeH="0" baseline="0" dirty="0" smtClean="0">
                          <a:ln>
                            <a:noFill/>
                          </a:ln>
                          <a:solidFill>
                            <a:srgbClr val="000000"/>
                          </a:solidFill>
                          <a:effectLst/>
                          <a:latin typeface="Calibri" pitchFamily="34" charset="0"/>
                          <a:ea typeface="ＭＳ Ｐゴシック" pitchFamily="50" charset="-128"/>
                        </a:rPr>
                        <a:t>1.165</a:t>
                      </a:r>
                      <a:endParaRPr kumimoji="1" lang="ja-JP" altLang="en-US" sz="1600" b="0" i="0" u="none" strike="noStrike" cap="none" normalizeH="0" baseline="0" dirty="0" smtClean="0">
                        <a:ln>
                          <a:noFill/>
                        </a:ln>
                        <a:solidFill>
                          <a:srgbClr val="000000"/>
                        </a:solidFill>
                        <a:effectLst/>
                        <a:latin typeface="Calibri" pitchFamily="34" charset="0"/>
                        <a:ea typeface="ＭＳ Ｐゴシック" pitchFamily="50" charset="-128"/>
                      </a:endParaRPr>
                    </a:p>
                  </a:txBody>
                  <a:tcPr marT="45727" marB="457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1" lang="en-US" altLang="ja-JP" sz="1600" b="0" i="0" u="none" strike="noStrike" cap="none" normalizeH="0" baseline="0" dirty="0" smtClean="0">
                          <a:ln>
                            <a:noFill/>
                          </a:ln>
                          <a:solidFill>
                            <a:srgbClr val="000000"/>
                          </a:solidFill>
                          <a:effectLst/>
                          <a:latin typeface="Calibri" pitchFamily="34" charset="0"/>
                          <a:ea typeface="ＭＳ Ｐゴシック" pitchFamily="50" charset="-128"/>
                        </a:rPr>
                        <a:t>5834.8</a:t>
                      </a:r>
                      <a:endParaRPr kumimoji="1" lang="ja-JP" altLang="en-US" sz="1600" b="0" i="0" u="none" strike="noStrike" cap="none" normalizeH="0" baseline="0" dirty="0" smtClean="0">
                        <a:ln>
                          <a:noFill/>
                        </a:ln>
                        <a:solidFill>
                          <a:srgbClr val="000000"/>
                        </a:solidFill>
                        <a:effectLst/>
                        <a:latin typeface="Calibri" pitchFamily="34" charset="0"/>
                        <a:ea typeface="ＭＳ Ｐゴシック" pitchFamily="50" charset="-128"/>
                      </a:endParaRPr>
                    </a:p>
                  </a:txBody>
                  <a:tcPr marT="45727" marB="457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1" lang="en-US" altLang="ja-JP" sz="1600" b="0" i="0" u="none" strike="noStrike" cap="none" normalizeH="0" baseline="0" smtClean="0">
                          <a:ln>
                            <a:noFill/>
                          </a:ln>
                          <a:solidFill>
                            <a:srgbClr val="000000"/>
                          </a:solidFill>
                          <a:effectLst/>
                          <a:latin typeface="Calibri" pitchFamily="34" charset="0"/>
                          <a:ea typeface="ＭＳ Ｐゴシック" pitchFamily="50" charset="-128"/>
                        </a:rPr>
                        <a:t>0.3</a:t>
                      </a:r>
                      <a:endParaRPr kumimoji="1" lang="ja-JP" altLang="en-US" sz="1600" b="0" i="0" u="none" strike="noStrike" cap="none" normalizeH="0" baseline="0" smtClean="0">
                        <a:ln>
                          <a:noFill/>
                        </a:ln>
                        <a:solidFill>
                          <a:srgbClr val="000000"/>
                        </a:solidFill>
                        <a:effectLst/>
                        <a:latin typeface="Calibri" pitchFamily="34" charset="0"/>
                        <a:ea typeface="ＭＳ Ｐゴシック" pitchFamily="50" charset="-128"/>
                      </a:endParaRPr>
                    </a:p>
                  </a:txBody>
                  <a:tcPr marT="45727" marB="457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1" lang="en-US" altLang="ja-JP" sz="1600" b="0" i="0" u="none" strike="noStrike" cap="none" normalizeH="0" baseline="0" dirty="0" smtClean="0">
                          <a:ln>
                            <a:noFill/>
                          </a:ln>
                          <a:solidFill>
                            <a:srgbClr val="000000"/>
                          </a:solidFill>
                          <a:effectLst/>
                          <a:latin typeface="Calibri" pitchFamily="34" charset="0"/>
                          <a:ea typeface="ＭＳ Ｐゴシック" pitchFamily="50" charset="-128"/>
                        </a:rPr>
                        <a:t>0.24995</a:t>
                      </a:r>
                      <a:endParaRPr kumimoji="1" lang="ja-JP" altLang="en-US" sz="1600" b="0" i="0" u="none" strike="noStrike" cap="none" normalizeH="0" baseline="0" dirty="0" smtClean="0">
                        <a:ln>
                          <a:noFill/>
                        </a:ln>
                        <a:solidFill>
                          <a:srgbClr val="000000"/>
                        </a:solidFill>
                        <a:effectLst/>
                        <a:latin typeface="Calibri" pitchFamily="34" charset="0"/>
                        <a:ea typeface="ＭＳ Ｐゴシック" pitchFamily="50" charset="-128"/>
                      </a:endParaRPr>
                    </a:p>
                  </a:txBody>
                  <a:tcPr marT="45727" marB="457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1" lang="en-US" altLang="ja-JP" sz="1600" b="0" i="0" u="none" strike="noStrike" cap="none" normalizeH="0" baseline="0" dirty="0" smtClean="0">
                          <a:ln>
                            <a:noFill/>
                          </a:ln>
                          <a:solidFill>
                            <a:srgbClr val="000000"/>
                          </a:solidFill>
                          <a:effectLst/>
                          <a:latin typeface="Calibri" pitchFamily="34" charset="0"/>
                          <a:ea typeface="ＭＳ Ｐゴシック" pitchFamily="50" charset="-128"/>
                        </a:rPr>
                        <a:t>-0.768</a:t>
                      </a:r>
                      <a:endParaRPr kumimoji="1" lang="ja-JP" altLang="en-US" sz="1600" b="0" i="0" u="none" strike="noStrike" cap="none" normalizeH="0" baseline="0" dirty="0" smtClean="0">
                        <a:ln>
                          <a:noFill/>
                        </a:ln>
                        <a:solidFill>
                          <a:srgbClr val="FF0000"/>
                        </a:solidFill>
                        <a:effectLst/>
                        <a:latin typeface="Calibri" pitchFamily="34" charset="0"/>
                        <a:ea typeface="ＭＳ Ｐゴシック" pitchFamily="50" charset="-128"/>
                      </a:endParaRPr>
                    </a:p>
                  </a:txBody>
                  <a:tcPr marT="45727" marB="457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r h="371475">
                <a:tc rowSpan="2">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1" lang="en-US" altLang="ja-JP" sz="1600" b="0" i="0" u="none" strike="noStrike" cap="none" normalizeH="0" baseline="0" dirty="0" smtClean="0">
                          <a:ln>
                            <a:noFill/>
                          </a:ln>
                          <a:solidFill>
                            <a:srgbClr val="000000"/>
                          </a:solidFill>
                          <a:effectLst/>
                          <a:latin typeface="Calibri" pitchFamily="34" charset="0"/>
                          <a:ea typeface="ＭＳ Ｐゴシック" pitchFamily="50" charset="-128"/>
                        </a:rPr>
                        <a:t>QC1R</a:t>
                      </a:r>
                    </a:p>
                    <a:p>
                      <a:pPr marL="0" marR="0" lvl="0" indent="0" algn="l" defTabSz="457200" rtl="0" eaLnBrk="1" fontAlgn="base" latinLnBrk="0" hangingPunct="1">
                        <a:lnSpc>
                          <a:spcPct val="100000"/>
                        </a:lnSpc>
                        <a:spcBef>
                          <a:spcPct val="0"/>
                        </a:spcBef>
                        <a:spcAft>
                          <a:spcPct val="0"/>
                        </a:spcAft>
                        <a:buClrTx/>
                        <a:buSzTx/>
                        <a:buFontTx/>
                        <a:buNone/>
                        <a:tabLst/>
                      </a:pPr>
                      <a:r>
                        <a:rPr kumimoji="1" lang="en-US" altLang="ja-JP" sz="1600" b="0" i="0" u="none" strike="noStrike" cap="none" normalizeH="0" baseline="0" dirty="0" smtClean="0">
                          <a:ln>
                            <a:noFill/>
                          </a:ln>
                          <a:solidFill>
                            <a:srgbClr val="000000"/>
                          </a:solidFill>
                          <a:effectLst/>
                          <a:latin typeface="Calibri" pitchFamily="34" charset="0"/>
                          <a:ea typeface="ＭＳ Ｐゴシック" pitchFamily="50" charset="-128"/>
                        </a:rPr>
                        <a:t>(V)</a:t>
                      </a:r>
                      <a:endParaRPr kumimoji="1" lang="ja-JP" altLang="en-US" sz="1600" b="0" i="0" u="none" strike="noStrike" cap="none" normalizeH="0" baseline="0" dirty="0" smtClean="0">
                        <a:ln>
                          <a:noFill/>
                        </a:ln>
                        <a:solidFill>
                          <a:srgbClr val="000000"/>
                        </a:solidFill>
                        <a:effectLst/>
                        <a:latin typeface="Calibri" pitchFamily="34" charset="0"/>
                        <a:ea typeface="ＭＳ Ｐゴシック" pitchFamily="50" charset="-128"/>
                      </a:endParaRP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1" lang="en-US" altLang="ja-JP" sz="1600" b="0" i="0" u="none" strike="noStrike" cap="none" normalizeH="0" baseline="0" smtClean="0">
                          <a:ln>
                            <a:noFill/>
                          </a:ln>
                          <a:solidFill>
                            <a:srgbClr val="000000"/>
                          </a:solidFill>
                          <a:effectLst/>
                          <a:latin typeface="Calibri" pitchFamily="34" charset="0"/>
                          <a:ea typeface="ＭＳ Ｐゴシック" pitchFamily="50" charset="-128"/>
                        </a:rPr>
                        <a:t>LER</a:t>
                      </a:r>
                      <a:endParaRPr kumimoji="1" lang="ja-JP" altLang="en-US" sz="1600" b="0" i="0" u="none" strike="noStrike" cap="none" normalizeH="0" baseline="0" smtClean="0">
                        <a:ln>
                          <a:noFill/>
                        </a:ln>
                        <a:solidFill>
                          <a:srgbClr val="000000"/>
                        </a:solidFill>
                        <a:effectLst/>
                        <a:latin typeface="Calibri" pitchFamily="34" charset="0"/>
                        <a:ea typeface="ＭＳ Ｐゴシック" pitchFamily="50" charset="-128"/>
                      </a:endParaRPr>
                    </a:p>
                  </a:txBody>
                  <a:tcPr marT="45727" marB="457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1" lang="en-US" altLang="ja-JP" sz="1600" b="0" i="0" u="none" strike="noStrike" cap="none" normalizeH="0" baseline="0" dirty="0" smtClean="0">
                          <a:ln>
                            <a:noFill/>
                          </a:ln>
                          <a:solidFill>
                            <a:srgbClr val="000000"/>
                          </a:solidFill>
                          <a:effectLst/>
                          <a:latin typeface="Calibri" pitchFamily="34" charset="0"/>
                          <a:ea typeface="ＭＳ Ｐゴシック" pitchFamily="50" charset="-128"/>
                        </a:rPr>
                        <a:t>-1.712</a:t>
                      </a:r>
                      <a:endParaRPr kumimoji="1" lang="ja-JP" altLang="en-US" sz="1600" b="0" i="0" u="none" strike="noStrike" cap="none" normalizeH="0" baseline="0" dirty="0" smtClean="0">
                        <a:ln>
                          <a:noFill/>
                        </a:ln>
                        <a:solidFill>
                          <a:srgbClr val="000000"/>
                        </a:solidFill>
                        <a:effectLst/>
                        <a:latin typeface="Calibri" pitchFamily="34" charset="0"/>
                        <a:ea typeface="ＭＳ Ｐゴシック" pitchFamily="50" charset="-128"/>
                      </a:endParaRPr>
                    </a:p>
                  </a:txBody>
                  <a:tcPr marT="45727" marB="457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1" lang="en-US" altLang="ja-JP" sz="1600" b="0" i="0" u="none" strike="noStrike" cap="none" normalizeH="0" baseline="0" dirty="0" smtClean="0">
                          <a:ln>
                            <a:noFill/>
                          </a:ln>
                          <a:solidFill>
                            <a:srgbClr val="000000"/>
                          </a:solidFill>
                          <a:effectLst/>
                          <a:latin typeface="Calibri" pitchFamily="34" charset="0"/>
                          <a:ea typeface="ＭＳ Ｐゴシック" pitchFamily="50" charset="-128"/>
                        </a:rPr>
                        <a:t>0.930</a:t>
                      </a:r>
                      <a:endParaRPr kumimoji="1" lang="ja-JP" altLang="en-US" sz="1600" b="0" i="0" u="none" strike="noStrike" cap="none" normalizeH="0" baseline="0" dirty="0" smtClean="0">
                        <a:ln>
                          <a:noFill/>
                        </a:ln>
                        <a:solidFill>
                          <a:srgbClr val="000000"/>
                        </a:solidFill>
                        <a:effectLst/>
                        <a:latin typeface="Calibri" pitchFamily="34" charset="0"/>
                        <a:ea typeface="ＭＳ Ｐゴシック" pitchFamily="50" charset="-128"/>
                      </a:endParaRPr>
                    </a:p>
                  </a:txBody>
                  <a:tcPr marT="45727" marB="457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1" lang="en-US" altLang="ja-JP" sz="1600" b="0" i="0" u="none" strike="noStrike" cap="none" normalizeH="0" baseline="0" dirty="0" smtClean="0">
                          <a:ln>
                            <a:noFill/>
                          </a:ln>
                          <a:solidFill>
                            <a:srgbClr val="000000"/>
                          </a:solidFill>
                          <a:effectLst/>
                          <a:latin typeface="Calibri" pitchFamily="34" charset="0"/>
                          <a:ea typeface="ＭＳ Ｐゴシック" pitchFamily="50" charset="-128"/>
                        </a:rPr>
                        <a:t>2897.8</a:t>
                      </a:r>
                      <a:endParaRPr kumimoji="1" lang="ja-JP" altLang="en-US" sz="1600" b="0" i="0" u="none" strike="noStrike" cap="none" normalizeH="0" baseline="0" dirty="0" smtClean="0">
                        <a:ln>
                          <a:noFill/>
                        </a:ln>
                        <a:solidFill>
                          <a:srgbClr val="000000"/>
                        </a:solidFill>
                        <a:effectLst/>
                        <a:latin typeface="Calibri" pitchFamily="34" charset="0"/>
                        <a:ea typeface="ＭＳ Ｐゴシック" pitchFamily="50" charset="-128"/>
                      </a:endParaRPr>
                    </a:p>
                  </a:txBody>
                  <a:tcPr marT="45727" marB="457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1" lang="en-US" altLang="ja-JP" sz="1600" b="0" i="0" u="none" strike="noStrike" cap="none" normalizeH="0" baseline="0" smtClean="0">
                          <a:ln>
                            <a:noFill/>
                          </a:ln>
                          <a:solidFill>
                            <a:srgbClr val="000000"/>
                          </a:solidFill>
                          <a:effectLst/>
                          <a:latin typeface="Calibri" pitchFamily="34" charset="0"/>
                          <a:ea typeface="ＭＳ Ｐゴシック" pitchFamily="50" charset="-128"/>
                        </a:rPr>
                        <a:t>0.27</a:t>
                      </a:r>
                      <a:endParaRPr kumimoji="1" lang="ja-JP" altLang="en-US" sz="1600" b="0" i="0" u="none" strike="noStrike" cap="none" normalizeH="0" baseline="0" smtClean="0">
                        <a:ln>
                          <a:noFill/>
                        </a:ln>
                        <a:solidFill>
                          <a:srgbClr val="000000"/>
                        </a:solidFill>
                        <a:effectLst/>
                        <a:latin typeface="Calibri" pitchFamily="34" charset="0"/>
                        <a:ea typeface="ＭＳ Ｐゴシック" pitchFamily="50" charset="-128"/>
                      </a:endParaRPr>
                    </a:p>
                  </a:txBody>
                  <a:tcPr marT="45727" marB="457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1" lang="en-US" altLang="ja-JP" sz="1600" b="0" i="0" u="none" strike="noStrike" cap="none" normalizeH="0" baseline="0" dirty="0" smtClean="0">
                          <a:ln>
                            <a:noFill/>
                          </a:ln>
                          <a:solidFill>
                            <a:srgbClr val="000000"/>
                          </a:solidFill>
                          <a:effectLst/>
                          <a:latin typeface="Calibri" pitchFamily="34" charset="0"/>
                          <a:ea typeface="ＭＳ Ｐゴシック" pitchFamily="50" charset="-128"/>
                        </a:rPr>
                        <a:t>0.24995</a:t>
                      </a:r>
                      <a:endParaRPr kumimoji="1" lang="ja-JP" altLang="en-US" sz="1600" b="0" i="0" u="none" strike="noStrike" cap="none" normalizeH="0" baseline="0" dirty="0" smtClean="0">
                        <a:ln>
                          <a:noFill/>
                        </a:ln>
                        <a:solidFill>
                          <a:srgbClr val="000000"/>
                        </a:solidFill>
                        <a:effectLst/>
                        <a:latin typeface="Calibri" pitchFamily="34" charset="0"/>
                        <a:ea typeface="ＭＳ Ｐゴシック" pitchFamily="50" charset="-128"/>
                      </a:endParaRPr>
                    </a:p>
                  </a:txBody>
                  <a:tcPr marT="45727" marB="457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1" lang="en-US" altLang="ja-JP" sz="1600" b="0" i="0" u="none" strike="noStrike" cap="none" normalizeH="0" baseline="0" dirty="0" smtClean="0">
                          <a:ln>
                            <a:noFill/>
                          </a:ln>
                          <a:solidFill>
                            <a:srgbClr val="000000"/>
                          </a:solidFill>
                          <a:effectLst/>
                          <a:latin typeface="Calibri" pitchFamily="34" charset="0"/>
                          <a:ea typeface="ＭＳ Ｐゴシック" pitchFamily="50" charset="-128"/>
                        </a:rPr>
                        <a:t>-0.736</a:t>
                      </a:r>
                      <a:endParaRPr kumimoji="1" lang="ja-JP" altLang="en-US" sz="1600" b="0" i="0" u="none" strike="noStrike" cap="none" normalizeH="0" baseline="0" dirty="0" smtClean="0">
                        <a:ln>
                          <a:noFill/>
                        </a:ln>
                        <a:solidFill>
                          <a:srgbClr val="FF0000"/>
                        </a:solidFill>
                        <a:effectLst/>
                        <a:latin typeface="Calibri" pitchFamily="34" charset="0"/>
                        <a:ea typeface="ＭＳ Ｐゴシック" pitchFamily="50" charset="-128"/>
                      </a:endParaRPr>
                    </a:p>
                  </a:txBody>
                  <a:tcPr marT="45727" marB="457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371475">
                <a:tc vMerge="1">
                  <a:txBody>
                    <a:bodyPr/>
                    <a:lstStyle/>
                    <a:p>
                      <a:endParaRPr kumimoji="1" lang="ja-JP" altLang="en-US"/>
                    </a:p>
                  </a:txBody>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1" lang="en-US" altLang="ja-JP" sz="1600" b="0" i="0" u="none" strike="noStrike" cap="none" normalizeH="0" baseline="0" smtClean="0">
                          <a:ln>
                            <a:noFill/>
                          </a:ln>
                          <a:solidFill>
                            <a:srgbClr val="000000"/>
                          </a:solidFill>
                          <a:effectLst/>
                          <a:latin typeface="Calibri" pitchFamily="34" charset="0"/>
                          <a:ea typeface="ＭＳ Ｐゴシック" pitchFamily="50" charset="-128"/>
                        </a:rPr>
                        <a:t>HER</a:t>
                      </a:r>
                      <a:endParaRPr kumimoji="1" lang="ja-JP" altLang="en-US" sz="1600" b="0" i="0" u="none" strike="noStrike" cap="none" normalizeH="0" baseline="0" smtClean="0">
                        <a:ln>
                          <a:noFill/>
                        </a:ln>
                        <a:solidFill>
                          <a:srgbClr val="000000"/>
                        </a:solidFill>
                        <a:effectLst/>
                        <a:latin typeface="Calibri" pitchFamily="34" charset="0"/>
                        <a:ea typeface="ＭＳ Ｐゴシック" pitchFamily="50" charset="-128"/>
                      </a:endParaRPr>
                    </a:p>
                  </a:txBody>
                  <a:tcPr marT="45727" marB="457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1" lang="en-US" altLang="ja-JP" sz="1600" b="0" i="0" u="none" strike="noStrike" cap="none" normalizeH="0" baseline="0" dirty="0" smtClean="0">
                          <a:ln>
                            <a:noFill/>
                          </a:ln>
                          <a:solidFill>
                            <a:srgbClr val="000000"/>
                          </a:solidFill>
                          <a:effectLst/>
                          <a:latin typeface="Calibri" pitchFamily="34" charset="0"/>
                          <a:ea typeface="ＭＳ Ｐゴシック" pitchFamily="50" charset="-128"/>
                        </a:rPr>
                        <a:t>-1.140</a:t>
                      </a:r>
                      <a:endParaRPr kumimoji="1" lang="ja-JP" altLang="en-US" sz="1600" b="0" i="0" u="none" strike="noStrike" cap="none" normalizeH="0" baseline="0" dirty="0" smtClean="0">
                        <a:ln>
                          <a:noFill/>
                        </a:ln>
                        <a:solidFill>
                          <a:srgbClr val="000000"/>
                        </a:solidFill>
                        <a:effectLst/>
                        <a:latin typeface="Calibri" pitchFamily="34" charset="0"/>
                        <a:ea typeface="ＭＳ Ｐゴシック" pitchFamily="50" charset="-128"/>
                      </a:endParaRPr>
                    </a:p>
                  </a:txBody>
                  <a:tcPr marT="45727" marB="457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1" lang="en-US" altLang="ja-JP" sz="1600" b="0" i="0" u="none" strike="noStrike" cap="none" normalizeH="0" baseline="0" dirty="0" smtClean="0">
                          <a:ln>
                            <a:noFill/>
                          </a:ln>
                          <a:solidFill>
                            <a:srgbClr val="000000"/>
                          </a:solidFill>
                          <a:effectLst/>
                          <a:latin typeface="Calibri" pitchFamily="34" charset="0"/>
                          <a:ea typeface="ＭＳ Ｐゴシック" pitchFamily="50" charset="-128"/>
                        </a:rPr>
                        <a:t>1.172</a:t>
                      </a:r>
                      <a:endParaRPr kumimoji="1" lang="ja-JP" altLang="en-US" sz="1600" b="0" i="0" u="none" strike="noStrike" cap="none" normalizeH="0" baseline="0" dirty="0" smtClean="0">
                        <a:ln>
                          <a:noFill/>
                        </a:ln>
                        <a:solidFill>
                          <a:srgbClr val="000000"/>
                        </a:solidFill>
                        <a:effectLst/>
                        <a:latin typeface="Calibri" pitchFamily="34" charset="0"/>
                        <a:ea typeface="ＭＳ Ｐゴシック" pitchFamily="50" charset="-128"/>
                      </a:endParaRPr>
                    </a:p>
                  </a:txBody>
                  <a:tcPr marT="45727" marB="457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1" lang="en-US" altLang="ja-JP" sz="1600" b="0" i="0" u="none" strike="noStrike" cap="none" normalizeH="0" baseline="0" dirty="0" smtClean="0">
                          <a:ln>
                            <a:noFill/>
                          </a:ln>
                          <a:solidFill>
                            <a:srgbClr val="000000"/>
                          </a:solidFill>
                          <a:effectLst/>
                          <a:latin typeface="Calibri" pitchFamily="34" charset="0"/>
                          <a:ea typeface="ＭＳ Ｐゴシック" pitchFamily="50" charset="-128"/>
                        </a:rPr>
                        <a:t>5895.0</a:t>
                      </a:r>
                      <a:endParaRPr kumimoji="1" lang="ja-JP" altLang="en-US" sz="1600" b="0" i="0" u="none" strike="noStrike" cap="none" normalizeH="0" baseline="0" dirty="0" smtClean="0">
                        <a:ln>
                          <a:noFill/>
                        </a:ln>
                        <a:solidFill>
                          <a:srgbClr val="000000"/>
                        </a:solidFill>
                        <a:effectLst/>
                        <a:latin typeface="Calibri" pitchFamily="34" charset="0"/>
                        <a:ea typeface="ＭＳ Ｐゴシック" pitchFamily="50" charset="-128"/>
                      </a:endParaRPr>
                    </a:p>
                  </a:txBody>
                  <a:tcPr marT="45727" marB="457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1" lang="en-US" altLang="ja-JP" sz="1600" b="0" i="0" u="none" strike="noStrike" cap="none" normalizeH="0" baseline="0" smtClean="0">
                          <a:ln>
                            <a:noFill/>
                          </a:ln>
                          <a:solidFill>
                            <a:srgbClr val="000000"/>
                          </a:solidFill>
                          <a:effectLst/>
                          <a:latin typeface="Calibri" pitchFamily="34" charset="0"/>
                          <a:ea typeface="ＭＳ Ｐゴシック" pitchFamily="50" charset="-128"/>
                        </a:rPr>
                        <a:t>0.3</a:t>
                      </a:r>
                      <a:endParaRPr kumimoji="1" lang="ja-JP" altLang="en-US" sz="1600" b="0" i="0" u="none" strike="noStrike" cap="none" normalizeH="0" baseline="0" smtClean="0">
                        <a:ln>
                          <a:noFill/>
                        </a:ln>
                        <a:solidFill>
                          <a:srgbClr val="000000"/>
                        </a:solidFill>
                        <a:effectLst/>
                        <a:latin typeface="Calibri" pitchFamily="34" charset="0"/>
                        <a:ea typeface="ＭＳ Ｐゴシック" pitchFamily="50" charset="-128"/>
                      </a:endParaRPr>
                    </a:p>
                  </a:txBody>
                  <a:tcPr marT="45727" marB="457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1" lang="en-US" altLang="ja-JP" sz="1600" b="0" i="0" u="none" strike="noStrike" cap="none" normalizeH="0" baseline="0" dirty="0" smtClean="0">
                          <a:ln>
                            <a:noFill/>
                          </a:ln>
                          <a:solidFill>
                            <a:srgbClr val="000000"/>
                          </a:solidFill>
                          <a:effectLst/>
                          <a:latin typeface="Calibri" pitchFamily="34" charset="0"/>
                          <a:ea typeface="ＭＳ Ｐゴシック" pitchFamily="50" charset="-128"/>
                        </a:rPr>
                        <a:t>0.24995</a:t>
                      </a:r>
                      <a:endParaRPr kumimoji="1" lang="ja-JP" altLang="en-US" sz="1600" b="0" i="0" u="none" strike="noStrike" cap="none" normalizeH="0" baseline="0" dirty="0" smtClean="0">
                        <a:ln>
                          <a:noFill/>
                        </a:ln>
                        <a:solidFill>
                          <a:srgbClr val="000000"/>
                        </a:solidFill>
                        <a:effectLst/>
                        <a:latin typeface="Calibri" pitchFamily="34" charset="0"/>
                        <a:ea typeface="ＭＳ Ｐゴシック" pitchFamily="50" charset="-128"/>
                      </a:endParaRPr>
                    </a:p>
                  </a:txBody>
                  <a:tcPr marT="45727" marB="457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1" lang="en-US" altLang="ja-JP" sz="1600" b="0" i="0" u="none" strike="noStrike" cap="none" normalizeH="0" baseline="0" dirty="0" smtClean="0">
                          <a:ln>
                            <a:noFill/>
                          </a:ln>
                          <a:solidFill>
                            <a:srgbClr val="000000"/>
                          </a:solidFill>
                          <a:effectLst/>
                          <a:latin typeface="Calibri" pitchFamily="34" charset="0"/>
                          <a:ea typeface="ＭＳ Ｐゴシック" pitchFamily="50" charset="-128"/>
                        </a:rPr>
                        <a:t>-0.730</a:t>
                      </a:r>
                      <a:endParaRPr kumimoji="1" lang="ja-JP" altLang="en-US" sz="1600" b="0" i="0" u="none" strike="noStrike" cap="none" normalizeH="0" baseline="0" dirty="0" smtClean="0">
                        <a:ln>
                          <a:noFill/>
                        </a:ln>
                        <a:solidFill>
                          <a:srgbClr val="FF0000"/>
                        </a:solidFill>
                        <a:effectLst/>
                        <a:latin typeface="Calibri" pitchFamily="34" charset="0"/>
                        <a:ea typeface="ＭＳ Ｐゴシック" pitchFamily="50" charset="-128"/>
                      </a:endParaRPr>
                    </a:p>
                  </a:txBody>
                  <a:tcPr marT="45727" marB="457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r h="371475">
                <a:tc rowSpan="2">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1" lang="en-US" altLang="ja-JP" sz="1600" b="0" i="0" u="none" strike="noStrike" cap="none" normalizeH="0" baseline="0" dirty="0" smtClean="0">
                          <a:ln>
                            <a:noFill/>
                          </a:ln>
                          <a:solidFill>
                            <a:srgbClr val="000000"/>
                          </a:solidFill>
                          <a:effectLst/>
                          <a:latin typeface="Calibri" pitchFamily="34" charset="0"/>
                          <a:ea typeface="ＭＳ Ｐゴシック" pitchFamily="50" charset="-128"/>
                        </a:rPr>
                        <a:t>QC1L</a:t>
                      </a:r>
                    </a:p>
                    <a:p>
                      <a:pPr marL="0" marR="0" lvl="0" indent="0" algn="l" defTabSz="457200" rtl="0" eaLnBrk="1" fontAlgn="base" latinLnBrk="0" hangingPunct="1">
                        <a:lnSpc>
                          <a:spcPct val="100000"/>
                        </a:lnSpc>
                        <a:spcBef>
                          <a:spcPct val="0"/>
                        </a:spcBef>
                        <a:spcAft>
                          <a:spcPct val="0"/>
                        </a:spcAft>
                        <a:buClrTx/>
                        <a:buSzTx/>
                        <a:buFontTx/>
                        <a:buNone/>
                        <a:tabLst/>
                      </a:pPr>
                      <a:r>
                        <a:rPr kumimoji="1" lang="en-US" altLang="ja-JP" sz="1600" b="0" i="0" u="none" strike="noStrike" cap="none" normalizeH="0" baseline="0" dirty="0" smtClean="0">
                          <a:ln>
                            <a:noFill/>
                          </a:ln>
                          <a:solidFill>
                            <a:srgbClr val="000000"/>
                          </a:solidFill>
                          <a:effectLst/>
                          <a:latin typeface="Calibri" pitchFamily="34" charset="0"/>
                          <a:ea typeface="ＭＳ Ｐゴシック" pitchFamily="50" charset="-128"/>
                        </a:rPr>
                        <a:t>(H)</a:t>
                      </a:r>
                      <a:endParaRPr kumimoji="1" lang="ja-JP" altLang="en-US" sz="1600" b="0" i="0" u="none" strike="noStrike" cap="none" normalizeH="0" baseline="0" dirty="0" smtClean="0">
                        <a:ln>
                          <a:noFill/>
                        </a:ln>
                        <a:solidFill>
                          <a:srgbClr val="000000"/>
                        </a:solidFill>
                        <a:effectLst/>
                        <a:latin typeface="Calibri" pitchFamily="34" charset="0"/>
                        <a:ea typeface="ＭＳ Ｐゴシック" pitchFamily="50" charset="-128"/>
                      </a:endParaRP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1" lang="en-US" altLang="ja-JP" sz="1600" b="0" i="0" u="none" strike="noStrike" cap="none" normalizeH="0" baseline="0" smtClean="0">
                          <a:ln>
                            <a:noFill/>
                          </a:ln>
                          <a:solidFill>
                            <a:srgbClr val="000000"/>
                          </a:solidFill>
                          <a:effectLst/>
                          <a:latin typeface="Calibri" pitchFamily="34" charset="0"/>
                          <a:ea typeface="ＭＳ Ｐゴシック" pitchFamily="50" charset="-128"/>
                        </a:rPr>
                        <a:t>LER</a:t>
                      </a:r>
                      <a:endParaRPr kumimoji="1" lang="ja-JP" altLang="en-US" sz="1600" b="0" i="0" u="none" strike="noStrike" cap="none" normalizeH="0" baseline="0" smtClean="0">
                        <a:ln>
                          <a:noFill/>
                        </a:ln>
                        <a:solidFill>
                          <a:srgbClr val="000000"/>
                        </a:solidFill>
                        <a:effectLst/>
                        <a:latin typeface="Calibri" pitchFamily="34" charset="0"/>
                        <a:ea typeface="ＭＳ Ｐゴシック" pitchFamily="50" charset="-128"/>
                      </a:endParaRPr>
                    </a:p>
                  </a:txBody>
                  <a:tcPr marT="45727" marB="457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1" lang="en-US" altLang="ja-JP" sz="1600" b="0" i="0" u="none" strike="noStrike" cap="none" normalizeH="0" baseline="0" dirty="0" smtClean="0">
                          <a:ln>
                            <a:noFill/>
                          </a:ln>
                          <a:solidFill>
                            <a:srgbClr val="000000"/>
                          </a:solidFill>
                          <a:effectLst/>
                          <a:latin typeface="Calibri" pitchFamily="34" charset="0"/>
                          <a:ea typeface="ＭＳ Ｐゴシック" pitchFamily="50" charset="-128"/>
                        </a:rPr>
                        <a:t>1.721</a:t>
                      </a:r>
                      <a:endParaRPr kumimoji="1" lang="ja-JP" altLang="en-US" sz="1600" b="0" i="0" u="none" strike="noStrike" cap="none" normalizeH="0" baseline="0" dirty="0" smtClean="0">
                        <a:ln>
                          <a:noFill/>
                        </a:ln>
                        <a:solidFill>
                          <a:srgbClr val="000000"/>
                        </a:solidFill>
                        <a:effectLst/>
                        <a:latin typeface="Calibri" pitchFamily="34" charset="0"/>
                        <a:ea typeface="ＭＳ Ｐゴシック" pitchFamily="50" charset="-128"/>
                      </a:endParaRPr>
                    </a:p>
                  </a:txBody>
                  <a:tcPr marT="45727" marB="457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1" lang="en-US" altLang="ja-JP" sz="1600" b="0" i="0" u="none" strike="noStrike" cap="none" normalizeH="0" baseline="0" dirty="0" smtClean="0">
                          <a:ln>
                            <a:noFill/>
                          </a:ln>
                          <a:solidFill>
                            <a:srgbClr val="000000"/>
                          </a:solidFill>
                          <a:effectLst/>
                          <a:latin typeface="Calibri" pitchFamily="34" charset="0"/>
                          <a:ea typeface="ＭＳ Ｐゴシック" pitchFamily="50" charset="-128"/>
                        </a:rPr>
                        <a:t>0.920</a:t>
                      </a:r>
                      <a:endParaRPr kumimoji="1" lang="ja-JP" altLang="en-US" sz="1600" b="0" i="0" u="none" strike="noStrike" cap="none" normalizeH="0" baseline="0" dirty="0" smtClean="0">
                        <a:ln>
                          <a:noFill/>
                        </a:ln>
                        <a:solidFill>
                          <a:srgbClr val="000000"/>
                        </a:solidFill>
                        <a:effectLst/>
                        <a:latin typeface="Calibri" pitchFamily="34" charset="0"/>
                        <a:ea typeface="ＭＳ Ｐゴシック" pitchFamily="50" charset="-128"/>
                      </a:endParaRPr>
                    </a:p>
                  </a:txBody>
                  <a:tcPr marT="45727" marB="457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1" lang="en-US" altLang="ja-JP" sz="1600" b="0" i="0" u="none" strike="noStrike" cap="none" normalizeH="0" baseline="0" dirty="0" smtClean="0">
                          <a:ln>
                            <a:noFill/>
                          </a:ln>
                          <a:solidFill>
                            <a:srgbClr val="000000"/>
                          </a:solidFill>
                          <a:effectLst/>
                          <a:latin typeface="Calibri" pitchFamily="34" charset="0"/>
                          <a:ea typeface="ＭＳ Ｐゴシック" pitchFamily="50" charset="-128"/>
                        </a:rPr>
                        <a:t>153.0</a:t>
                      </a:r>
                      <a:endParaRPr kumimoji="1" lang="ja-JP" altLang="en-US" sz="1600" b="0" i="0" u="none" strike="noStrike" cap="none" normalizeH="0" baseline="0" dirty="0" smtClean="0">
                        <a:ln>
                          <a:noFill/>
                        </a:ln>
                        <a:solidFill>
                          <a:srgbClr val="000000"/>
                        </a:solidFill>
                        <a:effectLst/>
                        <a:latin typeface="Calibri" pitchFamily="34" charset="0"/>
                        <a:ea typeface="ＭＳ Ｐゴシック" pitchFamily="50" charset="-128"/>
                      </a:endParaRPr>
                    </a:p>
                  </a:txBody>
                  <a:tcPr marT="45727" marB="457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1" lang="en-US" altLang="ja-JP" sz="1600" b="0" i="0" u="none" strike="noStrike" cap="none" normalizeH="0" baseline="0" dirty="0" smtClean="0">
                          <a:ln>
                            <a:noFill/>
                          </a:ln>
                          <a:solidFill>
                            <a:srgbClr val="000000"/>
                          </a:solidFill>
                          <a:effectLst/>
                          <a:latin typeface="Calibri" pitchFamily="34" charset="0"/>
                          <a:ea typeface="ＭＳ Ｐゴシック" pitchFamily="50" charset="-128"/>
                        </a:rPr>
                        <a:t>32</a:t>
                      </a:r>
                      <a:endParaRPr kumimoji="1" lang="ja-JP" altLang="en-US" sz="1600" b="0" i="0" u="none" strike="noStrike" cap="none" normalizeH="0" baseline="0" dirty="0" smtClean="0">
                        <a:ln>
                          <a:noFill/>
                        </a:ln>
                        <a:solidFill>
                          <a:srgbClr val="000000"/>
                        </a:solidFill>
                        <a:effectLst/>
                        <a:latin typeface="Calibri" pitchFamily="34" charset="0"/>
                        <a:ea typeface="ＭＳ Ｐゴシック" pitchFamily="50" charset="-128"/>
                      </a:endParaRPr>
                    </a:p>
                  </a:txBody>
                  <a:tcPr marT="45727" marB="457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1" lang="en-US" altLang="ja-JP" sz="1600" b="0" i="0" u="none" strike="noStrike" cap="none" normalizeH="0" baseline="0" dirty="0" smtClean="0">
                          <a:ln>
                            <a:noFill/>
                          </a:ln>
                          <a:solidFill>
                            <a:srgbClr val="000000"/>
                          </a:solidFill>
                          <a:effectLst/>
                          <a:latin typeface="Calibri" pitchFamily="34" charset="0"/>
                          <a:ea typeface="ＭＳ Ｐゴシック" pitchFamily="50" charset="-128"/>
                        </a:rPr>
                        <a:t>0.24364</a:t>
                      </a:r>
                      <a:endParaRPr kumimoji="1" lang="ja-JP" altLang="en-US" sz="1600" b="0" i="0" u="none" strike="noStrike" cap="none" normalizeH="0" baseline="0" dirty="0" smtClean="0">
                        <a:ln>
                          <a:noFill/>
                        </a:ln>
                        <a:solidFill>
                          <a:srgbClr val="000000"/>
                        </a:solidFill>
                        <a:effectLst/>
                        <a:latin typeface="Calibri" pitchFamily="34" charset="0"/>
                        <a:ea typeface="ＭＳ Ｐゴシック" pitchFamily="50" charset="-128"/>
                      </a:endParaRPr>
                    </a:p>
                  </a:txBody>
                  <a:tcPr marT="45727" marB="457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1" lang="en-US" altLang="ja-JP" sz="1600" b="0" i="0" u="none" strike="noStrike" cap="none" normalizeH="0" baseline="0" dirty="0" smtClean="0">
                          <a:ln>
                            <a:noFill/>
                          </a:ln>
                          <a:solidFill>
                            <a:srgbClr val="000000"/>
                          </a:solidFill>
                          <a:effectLst/>
                          <a:latin typeface="Calibri" pitchFamily="34" charset="0"/>
                          <a:ea typeface="ＭＳ Ｐゴシック" pitchFamily="50" charset="-128"/>
                        </a:rPr>
                        <a:t>0.867</a:t>
                      </a:r>
                      <a:endParaRPr kumimoji="1" lang="ja-JP" altLang="en-US" sz="1600" b="0" i="0" u="none" strike="noStrike" cap="none" normalizeH="0" baseline="0" dirty="0" smtClean="0">
                        <a:ln>
                          <a:noFill/>
                        </a:ln>
                        <a:solidFill>
                          <a:srgbClr val="000000"/>
                        </a:solidFill>
                        <a:effectLst/>
                        <a:latin typeface="Calibri" pitchFamily="34" charset="0"/>
                        <a:ea typeface="ＭＳ Ｐゴシック" pitchFamily="50" charset="-128"/>
                      </a:endParaRPr>
                    </a:p>
                  </a:txBody>
                  <a:tcPr marT="45727" marB="457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371475">
                <a:tc vMerge="1">
                  <a:txBody>
                    <a:bodyPr/>
                    <a:lstStyle/>
                    <a:p>
                      <a:endParaRPr kumimoji="1" lang="ja-JP" altLang="en-US"/>
                    </a:p>
                  </a:txBody>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1" lang="en-US" altLang="ja-JP" sz="1600" b="0" i="0" u="none" strike="noStrike" cap="none" normalizeH="0" baseline="0" smtClean="0">
                          <a:ln>
                            <a:noFill/>
                          </a:ln>
                          <a:solidFill>
                            <a:srgbClr val="000000"/>
                          </a:solidFill>
                          <a:effectLst/>
                          <a:latin typeface="Calibri" pitchFamily="34" charset="0"/>
                          <a:ea typeface="ＭＳ Ｐゴシック" pitchFamily="50" charset="-128"/>
                        </a:rPr>
                        <a:t>HER</a:t>
                      </a:r>
                      <a:endParaRPr kumimoji="1" lang="ja-JP" altLang="en-US" sz="1600" b="0" i="0" u="none" strike="noStrike" cap="none" normalizeH="0" baseline="0" smtClean="0">
                        <a:ln>
                          <a:noFill/>
                        </a:ln>
                        <a:solidFill>
                          <a:srgbClr val="000000"/>
                        </a:solidFill>
                        <a:effectLst/>
                        <a:latin typeface="Calibri" pitchFamily="34" charset="0"/>
                        <a:ea typeface="ＭＳ Ｐゴシック" pitchFamily="50" charset="-128"/>
                      </a:endParaRPr>
                    </a:p>
                  </a:txBody>
                  <a:tcPr marT="45727" marB="457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1" lang="en-US" altLang="ja-JP" sz="1600" b="0" i="0" u="none" strike="noStrike" cap="none" normalizeH="0" baseline="0" dirty="0" smtClean="0">
                          <a:ln>
                            <a:noFill/>
                          </a:ln>
                          <a:solidFill>
                            <a:srgbClr val="000000"/>
                          </a:solidFill>
                          <a:effectLst/>
                          <a:latin typeface="Calibri" pitchFamily="34" charset="0"/>
                          <a:ea typeface="ＭＳ Ｐゴシック" pitchFamily="50" charset="-128"/>
                        </a:rPr>
                        <a:t>1.206</a:t>
                      </a:r>
                      <a:endParaRPr kumimoji="1" lang="ja-JP" altLang="en-US" sz="1600" b="0" i="0" u="none" strike="noStrike" cap="none" normalizeH="0" baseline="0" dirty="0" smtClean="0">
                        <a:ln>
                          <a:noFill/>
                        </a:ln>
                        <a:solidFill>
                          <a:srgbClr val="000000"/>
                        </a:solidFill>
                        <a:effectLst/>
                        <a:latin typeface="Calibri" pitchFamily="34" charset="0"/>
                        <a:ea typeface="ＭＳ Ｐゴシック" pitchFamily="50" charset="-128"/>
                      </a:endParaRPr>
                    </a:p>
                  </a:txBody>
                  <a:tcPr marT="45727" marB="457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1" lang="en-US" altLang="ja-JP" sz="1600" b="0" i="0" u="none" strike="noStrike" cap="none" normalizeH="0" baseline="0" dirty="0" smtClean="0">
                          <a:ln>
                            <a:noFill/>
                          </a:ln>
                          <a:solidFill>
                            <a:srgbClr val="000000"/>
                          </a:solidFill>
                          <a:effectLst/>
                          <a:latin typeface="Calibri" pitchFamily="34" charset="0"/>
                          <a:ea typeface="ＭＳ Ｐゴシック" pitchFamily="50" charset="-128"/>
                        </a:rPr>
                        <a:t>1.165</a:t>
                      </a:r>
                      <a:endParaRPr kumimoji="1" lang="ja-JP" altLang="en-US" sz="1600" b="0" i="0" u="none" strike="noStrike" cap="none" normalizeH="0" baseline="0" dirty="0" smtClean="0">
                        <a:ln>
                          <a:noFill/>
                        </a:ln>
                        <a:solidFill>
                          <a:srgbClr val="000000"/>
                        </a:solidFill>
                        <a:effectLst/>
                        <a:latin typeface="Calibri" pitchFamily="34" charset="0"/>
                        <a:ea typeface="ＭＳ Ｐゴシック" pitchFamily="50" charset="-128"/>
                      </a:endParaRPr>
                    </a:p>
                  </a:txBody>
                  <a:tcPr marT="45727" marB="457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1" lang="en-US" altLang="ja-JP" sz="1600" b="0" i="0" u="none" strike="noStrike" cap="none" normalizeH="0" baseline="0" dirty="0" smtClean="0">
                          <a:ln>
                            <a:noFill/>
                          </a:ln>
                          <a:solidFill>
                            <a:srgbClr val="000000"/>
                          </a:solidFill>
                          <a:effectLst/>
                          <a:latin typeface="Calibri" pitchFamily="34" charset="0"/>
                          <a:ea typeface="ＭＳ Ｐゴシック" pitchFamily="50" charset="-128"/>
                        </a:rPr>
                        <a:t>310.7</a:t>
                      </a:r>
                      <a:endParaRPr kumimoji="1" lang="ja-JP" altLang="en-US" sz="1600" b="0" i="0" u="none" strike="noStrike" cap="none" normalizeH="0" baseline="0" dirty="0" smtClean="0">
                        <a:ln>
                          <a:noFill/>
                        </a:ln>
                        <a:solidFill>
                          <a:srgbClr val="000000"/>
                        </a:solidFill>
                        <a:effectLst/>
                        <a:latin typeface="Calibri" pitchFamily="34" charset="0"/>
                        <a:ea typeface="ＭＳ Ｐゴシック" pitchFamily="50" charset="-128"/>
                      </a:endParaRPr>
                    </a:p>
                  </a:txBody>
                  <a:tcPr marT="45727" marB="457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1" lang="en-US" altLang="ja-JP" sz="1600" b="0" i="0" u="none" strike="noStrike" cap="none" normalizeH="0" baseline="0" smtClean="0">
                          <a:ln>
                            <a:noFill/>
                          </a:ln>
                          <a:solidFill>
                            <a:srgbClr val="000000"/>
                          </a:solidFill>
                          <a:effectLst/>
                          <a:latin typeface="Calibri" pitchFamily="34" charset="0"/>
                          <a:ea typeface="ＭＳ Ｐゴシック" pitchFamily="50" charset="-128"/>
                        </a:rPr>
                        <a:t>0.3</a:t>
                      </a:r>
                      <a:endParaRPr kumimoji="1" lang="ja-JP" altLang="en-US" sz="1600" b="0" i="0" u="none" strike="noStrike" cap="none" normalizeH="0" baseline="0" smtClean="0">
                        <a:ln>
                          <a:noFill/>
                        </a:ln>
                        <a:solidFill>
                          <a:srgbClr val="000000"/>
                        </a:solidFill>
                        <a:effectLst/>
                        <a:latin typeface="Calibri" pitchFamily="34" charset="0"/>
                        <a:ea typeface="ＭＳ Ｐゴシック" pitchFamily="50" charset="-128"/>
                      </a:endParaRPr>
                    </a:p>
                  </a:txBody>
                  <a:tcPr marT="45727" marB="457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1" lang="en-US" altLang="ja-JP" sz="1600" b="0" i="0" u="none" strike="noStrike" cap="none" normalizeH="0" baseline="0" dirty="0" smtClean="0">
                          <a:ln>
                            <a:noFill/>
                          </a:ln>
                          <a:solidFill>
                            <a:srgbClr val="000000"/>
                          </a:solidFill>
                          <a:effectLst/>
                          <a:latin typeface="Calibri" pitchFamily="34" charset="0"/>
                          <a:ea typeface="ＭＳ Ｐゴシック" pitchFamily="50" charset="-128"/>
                        </a:rPr>
                        <a:t>0.24616</a:t>
                      </a:r>
                      <a:endParaRPr kumimoji="1" lang="ja-JP" altLang="en-US" sz="1600" b="0" i="0" u="none" strike="noStrike" cap="none" normalizeH="0" baseline="0" dirty="0" smtClean="0">
                        <a:ln>
                          <a:noFill/>
                        </a:ln>
                        <a:solidFill>
                          <a:srgbClr val="000000"/>
                        </a:solidFill>
                        <a:effectLst/>
                        <a:latin typeface="Calibri" pitchFamily="34" charset="0"/>
                        <a:ea typeface="ＭＳ Ｐゴシック" pitchFamily="50" charset="-128"/>
                      </a:endParaRPr>
                    </a:p>
                  </a:txBody>
                  <a:tcPr marT="45727" marB="457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1" lang="en-US" altLang="ja-JP" sz="1600" b="0" i="0" u="none" strike="noStrike" cap="none" normalizeH="0" baseline="0" dirty="0" smtClean="0">
                          <a:ln>
                            <a:noFill/>
                          </a:ln>
                          <a:solidFill>
                            <a:srgbClr val="000000"/>
                          </a:solidFill>
                          <a:effectLst/>
                          <a:latin typeface="Calibri" pitchFamily="34" charset="0"/>
                          <a:ea typeface="ＭＳ Ｐゴシック" pitchFamily="50" charset="-128"/>
                        </a:rPr>
                        <a:t>0.901</a:t>
                      </a:r>
                      <a:endParaRPr kumimoji="1" lang="ja-JP" altLang="en-US" sz="1600" b="0" i="0" u="none" strike="noStrike" cap="none" normalizeH="0" baseline="0" dirty="0" smtClean="0">
                        <a:ln>
                          <a:noFill/>
                        </a:ln>
                        <a:solidFill>
                          <a:srgbClr val="000000"/>
                        </a:solidFill>
                        <a:effectLst/>
                        <a:latin typeface="Calibri" pitchFamily="34" charset="0"/>
                        <a:ea typeface="ＭＳ Ｐゴシック" pitchFamily="50" charset="-128"/>
                      </a:endParaRPr>
                    </a:p>
                  </a:txBody>
                  <a:tcPr marT="45727" marB="457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r h="371475">
                <a:tc rowSpan="2">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1" lang="en-US" altLang="ja-JP" sz="1600" b="0" i="0" u="none" strike="noStrike" cap="none" normalizeH="0" baseline="0" dirty="0" smtClean="0">
                          <a:ln>
                            <a:noFill/>
                          </a:ln>
                          <a:solidFill>
                            <a:srgbClr val="000000"/>
                          </a:solidFill>
                          <a:effectLst/>
                          <a:latin typeface="Calibri" pitchFamily="34" charset="0"/>
                          <a:ea typeface="ＭＳ Ｐゴシック" pitchFamily="50" charset="-128"/>
                        </a:rPr>
                        <a:t>QC1R</a:t>
                      </a:r>
                    </a:p>
                    <a:p>
                      <a:pPr marL="0" marR="0" lvl="0" indent="0" algn="l" defTabSz="457200" rtl="0" eaLnBrk="1" fontAlgn="base" latinLnBrk="0" hangingPunct="1">
                        <a:lnSpc>
                          <a:spcPct val="100000"/>
                        </a:lnSpc>
                        <a:spcBef>
                          <a:spcPct val="0"/>
                        </a:spcBef>
                        <a:spcAft>
                          <a:spcPct val="0"/>
                        </a:spcAft>
                        <a:buClrTx/>
                        <a:buSzTx/>
                        <a:buFontTx/>
                        <a:buNone/>
                        <a:tabLst/>
                      </a:pPr>
                      <a:r>
                        <a:rPr kumimoji="1" lang="en-US" altLang="ja-JP" sz="1600" b="0" i="0" u="none" strike="noStrike" cap="none" normalizeH="0" baseline="0" dirty="0" smtClean="0">
                          <a:ln>
                            <a:noFill/>
                          </a:ln>
                          <a:solidFill>
                            <a:srgbClr val="000000"/>
                          </a:solidFill>
                          <a:effectLst/>
                          <a:latin typeface="Calibri" pitchFamily="34" charset="0"/>
                          <a:ea typeface="ＭＳ Ｐゴシック" pitchFamily="50" charset="-128"/>
                        </a:rPr>
                        <a:t>(H)</a:t>
                      </a:r>
                      <a:endParaRPr kumimoji="1" lang="ja-JP" altLang="en-US" sz="1600" b="0" i="0" u="none" strike="noStrike" cap="none" normalizeH="0" baseline="0" dirty="0" smtClean="0">
                        <a:ln>
                          <a:noFill/>
                        </a:ln>
                        <a:solidFill>
                          <a:srgbClr val="000000"/>
                        </a:solidFill>
                        <a:effectLst/>
                        <a:latin typeface="Calibri" pitchFamily="34" charset="0"/>
                        <a:ea typeface="ＭＳ Ｐゴシック" pitchFamily="50" charset="-128"/>
                      </a:endParaRP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1" lang="en-US" altLang="ja-JP" sz="1600" b="0" i="0" u="none" strike="noStrike" cap="none" normalizeH="0" baseline="0" smtClean="0">
                          <a:ln>
                            <a:noFill/>
                          </a:ln>
                          <a:solidFill>
                            <a:srgbClr val="000000"/>
                          </a:solidFill>
                          <a:effectLst/>
                          <a:latin typeface="Calibri" pitchFamily="34" charset="0"/>
                          <a:ea typeface="ＭＳ Ｐゴシック" pitchFamily="50" charset="-128"/>
                        </a:rPr>
                        <a:t>LER</a:t>
                      </a:r>
                      <a:endParaRPr kumimoji="1" lang="ja-JP" altLang="en-US" sz="1600" b="0" i="0" u="none" strike="noStrike" cap="none" normalizeH="0" baseline="0" smtClean="0">
                        <a:ln>
                          <a:noFill/>
                        </a:ln>
                        <a:solidFill>
                          <a:srgbClr val="000000"/>
                        </a:solidFill>
                        <a:effectLst/>
                        <a:latin typeface="Calibri" pitchFamily="34" charset="0"/>
                        <a:ea typeface="ＭＳ Ｐゴシック" pitchFamily="50" charset="-128"/>
                      </a:endParaRPr>
                    </a:p>
                  </a:txBody>
                  <a:tcPr marT="45727" marB="457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1" lang="en-US" altLang="ja-JP" sz="1600" b="0" i="0" u="none" strike="noStrike" cap="none" normalizeH="0" baseline="0" dirty="0" smtClean="0">
                          <a:ln>
                            <a:noFill/>
                          </a:ln>
                          <a:solidFill>
                            <a:srgbClr val="000000"/>
                          </a:solidFill>
                          <a:effectLst/>
                          <a:latin typeface="Calibri" pitchFamily="34" charset="0"/>
                          <a:ea typeface="ＭＳ Ｐゴシック" pitchFamily="50" charset="-128"/>
                        </a:rPr>
                        <a:t>1.712</a:t>
                      </a:r>
                      <a:endParaRPr kumimoji="1" lang="ja-JP" altLang="en-US" sz="1600" b="0" i="0" u="none" strike="noStrike" cap="none" normalizeH="0" baseline="0" dirty="0" smtClean="0">
                        <a:ln>
                          <a:noFill/>
                        </a:ln>
                        <a:solidFill>
                          <a:srgbClr val="000000"/>
                        </a:solidFill>
                        <a:effectLst/>
                        <a:latin typeface="Calibri" pitchFamily="34" charset="0"/>
                        <a:ea typeface="ＭＳ Ｐゴシック" pitchFamily="50" charset="-128"/>
                      </a:endParaRPr>
                    </a:p>
                  </a:txBody>
                  <a:tcPr marT="45727" marB="457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1" lang="en-US" altLang="ja-JP" sz="1600" b="0" i="0" u="none" strike="noStrike" cap="none" normalizeH="0" baseline="0" dirty="0" smtClean="0">
                          <a:ln>
                            <a:noFill/>
                          </a:ln>
                          <a:solidFill>
                            <a:srgbClr val="000000"/>
                          </a:solidFill>
                          <a:effectLst/>
                          <a:latin typeface="Calibri" pitchFamily="34" charset="0"/>
                          <a:ea typeface="ＭＳ Ｐゴシック" pitchFamily="50" charset="-128"/>
                        </a:rPr>
                        <a:t>0.930</a:t>
                      </a:r>
                      <a:endParaRPr kumimoji="1" lang="ja-JP" altLang="en-US" sz="1600" b="0" i="0" u="none" strike="noStrike" cap="none" normalizeH="0" baseline="0" dirty="0" smtClean="0">
                        <a:ln>
                          <a:noFill/>
                        </a:ln>
                        <a:solidFill>
                          <a:srgbClr val="000000"/>
                        </a:solidFill>
                        <a:effectLst/>
                        <a:latin typeface="Calibri" pitchFamily="34" charset="0"/>
                        <a:ea typeface="ＭＳ Ｐゴシック" pitchFamily="50" charset="-128"/>
                      </a:endParaRPr>
                    </a:p>
                  </a:txBody>
                  <a:tcPr marT="45727" marB="457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1" lang="en-US" altLang="ja-JP" sz="1600" b="0" i="0" u="none" strike="noStrike" cap="none" normalizeH="0" baseline="0" dirty="0" smtClean="0">
                          <a:ln>
                            <a:noFill/>
                          </a:ln>
                          <a:solidFill>
                            <a:srgbClr val="000000"/>
                          </a:solidFill>
                          <a:effectLst/>
                          <a:latin typeface="Calibri" pitchFamily="34" charset="0"/>
                          <a:ea typeface="ＭＳ Ｐゴシック" pitchFamily="50" charset="-128"/>
                        </a:rPr>
                        <a:t>156.9</a:t>
                      </a:r>
                      <a:endParaRPr kumimoji="1" lang="ja-JP" altLang="en-US" sz="1600" b="0" i="0" u="none" strike="noStrike" cap="none" normalizeH="0" baseline="0" dirty="0" smtClean="0">
                        <a:ln>
                          <a:noFill/>
                        </a:ln>
                        <a:solidFill>
                          <a:srgbClr val="000000"/>
                        </a:solidFill>
                        <a:effectLst/>
                        <a:latin typeface="Calibri" pitchFamily="34" charset="0"/>
                        <a:ea typeface="ＭＳ Ｐゴシック" pitchFamily="50" charset="-128"/>
                      </a:endParaRPr>
                    </a:p>
                  </a:txBody>
                  <a:tcPr marT="45727" marB="457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1" lang="en-US" altLang="ja-JP" sz="1600" b="0" i="0" u="none" strike="noStrike" cap="none" normalizeH="0" baseline="0" dirty="0" smtClean="0">
                          <a:ln>
                            <a:noFill/>
                          </a:ln>
                          <a:solidFill>
                            <a:srgbClr val="000000"/>
                          </a:solidFill>
                          <a:effectLst/>
                          <a:latin typeface="Calibri" pitchFamily="34" charset="0"/>
                          <a:ea typeface="ＭＳ Ｐゴシック" pitchFamily="50" charset="-128"/>
                        </a:rPr>
                        <a:t>32</a:t>
                      </a:r>
                      <a:endParaRPr kumimoji="1" lang="ja-JP" altLang="en-US" sz="1600" b="0" i="0" u="none" strike="noStrike" cap="none" normalizeH="0" baseline="0" dirty="0" smtClean="0">
                        <a:ln>
                          <a:noFill/>
                        </a:ln>
                        <a:solidFill>
                          <a:srgbClr val="000000"/>
                        </a:solidFill>
                        <a:effectLst/>
                        <a:latin typeface="Calibri" pitchFamily="34" charset="0"/>
                        <a:ea typeface="ＭＳ Ｐゴシック" pitchFamily="50" charset="-128"/>
                      </a:endParaRPr>
                    </a:p>
                  </a:txBody>
                  <a:tcPr marT="45727" marB="457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1" lang="en-US" altLang="ja-JP" sz="1600" b="0" i="0" u="none" strike="noStrike" cap="none" normalizeH="0" baseline="0" dirty="0" smtClean="0">
                          <a:ln>
                            <a:noFill/>
                          </a:ln>
                          <a:solidFill>
                            <a:srgbClr val="000000"/>
                          </a:solidFill>
                          <a:effectLst/>
                          <a:latin typeface="Calibri" pitchFamily="34" charset="0"/>
                          <a:ea typeface="ＭＳ Ｐゴシック" pitchFamily="50" charset="-128"/>
                        </a:rPr>
                        <a:t>0.24372</a:t>
                      </a:r>
                      <a:endParaRPr kumimoji="1" lang="ja-JP" altLang="en-US" sz="1600" b="0" i="0" u="none" strike="noStrike" cap="none" normalizeH="0" baseline="0" dirty="0" smtClean="0">
                        <a:ln>
                          <a:noFill/>
                        </a:ln>
                        <a:solidFill>
                          <a:srgbClr val="000000"/>
                        </a:solidFill>
                        <a:effectLst/>
                        <a:latin typeface="Calibri" pitchFamily="34" charset="0"/>
                        <a:ea typeface="ＭＳ Ｐゴシック" pitchFamily="50" charset="-128"/>
                      </a:endParaRPr>
                    </a:p>
                  </a:txBody>
                  <a:tcPr marT="45727" marB="457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1" lang="en-US" altLang="ja-JP" sz="1600" b="0" i="0" u="none" strike="noStrike" cap="none" normalizeH="0" baseline="0" dirty="0" smtClean="0">
                          <a:ln>
                            <a:noFill/>
                          </a:ln>
                          <a:solidFill>
                            <a:srgbClr val="000000"/>
                          </a:solidFill>
                          <a:effectLst/>
                          <a:latin typeface="Calibri" pitchFamily="34" charset="0"/>
                          <a:ea typeface="ＭＳ Ｐゴシック" pitchFamily="50" charset="-128"/>
                        </a:rPr>
                        <a:t>0.882</a:t>
                      </a:r>
                      <a:endParaRPr kumimoji="1" lang="ja-JP" altLang="en-US" sz="1600" b="0" i="0" u="none" strike="noStrike" cap="none" normalizeH="0" baseline="0" dirty="0" smtClean="0">
                        <a:ln>
                          <a:noFill/>
                        </a:ln>
                        <a:solidFill>
                          <a:srgbClr val="000000"/>
                        </a:solidFill>
                        <a:effectLst/>
                        <a:latin typeface="Calibri" pitchFamily="34" charset="0"/>
                        <a:ea typeface="ＭＳ Ｐゴシック" pitchFamily="50" charset="-128"/>
                      </a:endParaRPr>
                    </a:p>
                  </a:txBody>
                  <a:tcPr marT="45727" marB="457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371475">
                <a:tc vMerge="1">
                  <a:txBody>
                    <a:bodyPr/>
                    <a:lstStyle/>
                    <a:p>
                      <a:endParaRPr kumimoji="1" lang="ja-JP" altLang="en-US"/>
                    </a:p>
                  </a:txBody>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1" lang="en-US" altLang="ja-JP" sz="1600" b="0" i="0" u="none" strike="noStrike" cap="none" normalizeH="0" baseline="0" smtClean="0">
                          <a:ln>
                            <a:noFill/>
                          </a:ln>
                          <a:solidFill>
                            <a:srgbClr val="000000"/>
                          </a:solidFill>
                          <a:effectLst/>
                          <a:latin typeface="Calibri" pitchFamily="34" charset="0"/>
                          <a:ea typeface="ＭＳ Ｐゴシック" pitchFamily="50" charset="-128"/>
                        </a:rPr>
                        <a:t>HER</a:t>
                      </a:r>
                      <a:endParaRPr kumimoji="1" lang="ja-JP" altLang="en-US" sz="1600" b="0" i="0" u="none" strike="noStrike" cap="none" normalizeH="0" baseline="0" smtClean="0">
                        <a:ln>
                          <a:noFill/>
                        </a:ln>
                        <a:solidFill>
                          <a:srgbClr val="000000"/>
                        </a:solidFill>
                        <a:effectLst/>
                        <a:latin typeface="Calibri" pitchFamily="34" charset="0"/>
                        <a:ea typeface="ＭＳ Ｐゴシック" pitchFamily="50" charset="-128"/>
                      </a:endParaRPr>
                    </a:p>
                  </a:txBody>
                  <a:tcPr marT="45727" marB="457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1" lang="en-US" altLang="ja-JP" sz="1600" b="0" i="0" u="none" strike="noStrike" cap="none" normalizeH="0" baseline="0" dirty="0" smtClean="0">
                          <a:ln>
                            <a:noFill/>
                          </a:ln>
                          <a:solidFill>
                            <a:srgbClr val="000000"/>
                          </a:solidFill>
                          <a:effectLst/>
                          <a:latin typeface="Calibri" pitchFamily="34" charset="0"/>
                          <a:ea typeface="ＭＳ Ｐゴシック" pitchFamily="50" charset="-128"/>
                        </a:rPr>
                        <a:t>1.140</a:t>
                      </a:r>
                      <a:endParaRPr kumimoji="1" lang="ja-JP" altLang="en-US" sz="1600" b="0" i="0" u="none" strike="noStrike" cap="none" normalizeH="0" baseline="0" dirty="0" smtClean="0">
                        <a:ln>
                          <a:noFill/>
                        </a:ln>
                        <a:solidFill>
                          <a:srgbClr val="000000"/>
                        </a:solidFill>
                        <a:effectLst/>
                        <a:latin typeface="Calibri" pitchFamily="34" charset="0"/>
                        <a:ea typeface="ＭＳ Ｐゴシック" pitchFamily="50" charset="-128"/>
                      </a:endParaRPr>
                    </a:p>
                  </a:txBody>
                  <a:tcPr marT="45727" marB="457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1" lang="en-US" altLang="ja-JP" sz="1600" b="0" i="0" u="none" strike="noStrike" cap="none" normalizeH="0" baseline="0" dirty="0" smtClean="0">
                          <a:ln>
                            <a:noFill/>
                          </a:ln>
                          <a:solidFill>
                            <a:srgbClr val="000000"/>
                          </a:solidFill>
                          <a:effectLst/>
                          <a:latin typeface="Calibri" pitchFamily="34" charset="0"/>
                          <a:ea typeface="ＭＳ Ｐゴシック" pitchFamily="50" charset="-128"/>
                        </a:rPr>
                        <a:t>1.172</a:t>
                      </a:r>
                      <a:endParaRPr kumimoji="1" lang="ja-JP" altLang="en-US" sz="1600" b="0" i="0" u="none" strike="noStrike" cap="none" normalizeH="0" baseline="0" dirty="0" smtClean="0">
                        <a:ln>
                          <a:noFill/>
                        </a:ln>
                        <a:solidFill>
                          <a:srgbClr val="000000"/>
                        </a:solidFill>
                        <a:effectLst/>
                        <a:latin typeface="Calibri" pitchFamily="34" charset="0"/>
                        <a:ea typeface="ＭＳ Ｐゴシック" pitchFamily="50" charset="-128"/>
                      </a:endParaRPr>
                    </a:p>
                  </a:txBody>
                  <a:tcPr marT="45727" marB="457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1" lang="en-US" altLang="ja-JP" sz="1600" b="0" i="0" u="none" strike="noStrike" cap="none" normalizeH="0" baseline="0" dirty="0" smtClean="0">
                          <a:ln>
                            <a:noFill/>
                          </a:ln>
                          <a:solidFill>
                            <a:srgbClr val="000000"/>
                          </a:solidFill>
                          <a:effectLst/>
                          <a:latin typeface="Calibri" pitchFamily="34" charset="0"/>
                          <a:ea typeface="ＭＳ Ｐゴシック" pitchFamily="50" charset="-128"/>
                        </a:rPr>
                        <a:t>305.5</a:t>
                      </a:r>
                      <a:endParaRPr kumimoji="1" lang="ja-JP" altLang="en-US" sz="1600" b="0" i="0" u="none" strike="noStrike" cap="none" normalizeH="0" baseline="0" dirty="0" smtClean="0">
                        <a:ln>
                          <a:noFill/>
                        </a:ln>
                        <a:solidFill>
                          <a:srgbClr val="000000"/>
                        </a:solidFill>
                        <a:effectLst/>
                        <a:latin typeface="Calibri" pitchFamily="34" charset="0"/>
                        <a:ea typeface="ＭＳ Ｐゴシック" pitchFamily="50" charset="-128"/>
                      </a:endParaRPr>
                    </a:p>
                  </a:txBody>
                  <a:tcPr marT="45727" marB="457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1" lang="en-US" altLang="ja-JP" sz="1600" b="0" i="0" u="none" strike="noStrike" cap="none" normalizeH="0" baseline="0" smtClean="0">
                          <a:ln>
                            <a:noFill/>
                          </a:ln>
                          <a:solidFill>
                            <a:srgbClr val="000000"/>
                          </a:solidFill>
                          <a:effectLst/>
                          <a:latin typeface="Calibri" pitchFamily="34" charset="0"/>
                          <a:ea typeface="ＭＳ Ｐゴシック" pitchFamily="50" charset="-128"/>
                        </a:rPr>
                        <a:t>0.3</a:t>
                      </a:r>
                      <a:endParaRPr kumimoji="1" lang="ja-JP" altLang="en-US" sz="1600" b="0" i="0" u="none" strike="noStrike" cap="none" normalizeH="0" baseline="0" smtClean="0">
                        <a:ln>
                          <a:noFill/>
                        </a:ln>
                        <a:solidFill>
                          <a:srgbClr val="000000"/>
                        </a:solidFill>
                        <a:effectLst/>
                        <a:latin typeface="Calibri" pitchFamily="34" charset="0"/>
                        <a:ea typeface="ＭＳ Ｐゴシック" pitchFamily="50" charset="-128"/>
                      </a:endParaRPr>
                    </a:p>
                  </a:txBody>
                  <a:tcPr marT="45727" marB="457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1" lang="en-US" altLang="ja-JP" sz="1600" b="0" i="0" u="none" strike="noStrike" cap="none" normalizeH="0" baseline="0" dirty="0" smtClean="0">
                          <a:ln>
                            <a:noFill/>
                          </a:ln>
                          <a:solidFill>
                            <a:srgbClr val="000000"/>
                          </a:solidFill>
                          <a:effectLst/>
                          <a:latin typeface="Calibri" pitchFamily="34" charset="0"/>
                          <a:ea typeface="ＭＳ Ｐゴシック" pitchFamily="50" charset="-128"/>
                        </a:rPr>
                        <a:t>0.24619</a:t>
                      </a:r>
                      <a:endParaRPr kumimoji="1" lang="ja-JP" altLang="en-US" sz="1600" b="0" i="0" u="none" strike="noStrike" cap="none" normalizeH="0" baseline="0" dirty="0" smtClean="0">
                        <a:ln>
                          <a:noFill/>
                        </a:ln>
                        <a:solidFill>
                          <a:srgbClr val="000000"/>
                        </a:solidFill>
                        <a:effectLst/>
                        <a:latin typeface="Calibri" pitchFamily="34" charset="0"/>
                        <a:ea typeface="ＭＳ Ｐゴシック" pitchFamily="50" charset="-128"/>
                      </a:endParaRPr>
                    </a:p>
                  </a:txBody>
                  <a:tcPr marT="45727" marB="457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1" lang="en-US" altLang="ja-JP" sz="1600" b="0" i="0" u="none" strike="noStrike" cap="none" normalizeH="0" baseline="0" dirty="0" smtClean="0">
                          <a:ln>
                            <a:noFill/>
                          </a:ln>
                          <a:solidFill>
                            <a:srgbClr val="000000"/>
                          </a:solidFill>
                          <a:effectLst/>
                          <a:latin typeface="Calibri" pitchFamily="34" charset="0"/>
                          <a:ea typeface="ＭＳ Ｐゴシック" pitchFamily="50" charset="-128"/>
                        </a:rPr>
                        <a:t>0.857</a:t>
                      </a:r>
                      <a:endParaRPr kumimoji="1" lang="ja-JP" altLang="en-US" sz="1600" b="0" i="0" u="none" strike="noStrike" cap="none" normalizeH="0" baseline="0" dirty="0" smtClean="0">
                        <a:ln>
                          <a:noFill/>
                        </a:ln>
                        <a:solidFill>
                          <a:srgbClr val="000000"/>
                        </a:solidFill>
                        <a:effectLst/>
                        <a:latin typeface="Calibri" pitchFamily="34" charset="0"/>
                        <a:ea typeface="ＭＳ Ｐゴシック" pitchFamily="50" charset="-128"/>
                      </a:endParaRPr>
                    </a:p>
                  </a:txBody>
                  <a:tcPr marT="45727" marB="457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bl>
          </a:graphicData>
        </a:graphic>
      </p:graphicFrame>
      <p:graphicFrame>
        <p:nvGraphicFramePr>
          <p:cNvPr id="50266" name="オブジェクト 4"/>
          <p:cNvGraphicFramePr>
            <a:graphicFrameLocks noChangeAspect="1"/>
          </p:cNvGraphicFramePr>
          <p:nvPr>
            <p:extLst>
              <p:ext uri="{D42A27DB-BD31-4B8C-83A1-F6EECF244321}">
                <p14:modId xmlns:p14="http://schemas.microsoft.com/office/powerpoint/2010/main" val="3605415565"/>
              </p:ext>
            </p:extLst>
          </p:nvPr>
        </p:nvGraphicFramePr>
        <p:xfrm>
          <a:off x="109905" y="5518079"/>
          <a:ext cx="3704592" cy="623570"/>
        </p:xfrm>
        <a:graphic>
          <a:graphicData uri="http://schemas.openxmlformats.org/presentationml/2006/ole">
            <mc:AlternateContent xmlns:mc="http://schemas.openxmlformats.org/markup-compatibility/2006">
              <mc:Choice xmlns:v="urn:schemas-microsoft-com:vml" Requires="v">
                <p:oleObj spid="_x0000_s1080" name="数式" r:id="rId3" imgW="2322000" imgH="383760" progId="Equation.3">
                  <p:embed/>
                </p:oleObj>
              </mc:Choice>
              <mc:Fallback>
                <p:oleObj name="数式" r:id="rId3" imgW="2322000" imgH="38376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905" y="5518079"/>
                        <a:ext cx="3704592" cy="62357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0267" name="テキスト ボックス 5"/>
          <p:cNvSpPr txBox="1">
            <a:spLocks noChangeArrowheads="1"/>
          </p:cNvSpPr>
          <p:nvPr/>
        </p:nvSpPr>
        <p:spPr bwMode="auto">
          <a:xfrm>
            <a:off x="334650" y="6146548"/>
            <a:ext cx="608013" cy="368300"/>
          </a:xfrm>
          <a:prstGeom prst="rect">
            <a:avLst/>
          </a:prstGeom>
          <a:noFill/>
          <a:ln w="9525">
            <a:noFill/>
            <a:miter lim="800000"/>
            <a:headEnd/>
            <a:tailEnd/>
          </a:ln>
        </p:spPr>
        <p:txBody>
          <a:bodyPr wrap="none">
            <a:spAutoFit/>
          </a:bodyPr>
          <a:lstStyle/>
          <a:p>
            <a:r>
              <a:rPr lang="en-US" altLang="ja-JP" dirty="0"/>
              <a:t>COD</a:t>
            </a:r>
            <a:endParaRPr lang="ja-JP" altLang="en-US" dirty="0"/>
          </a:p>
        </p:txBody>
      </p:sp>
      <p:sp>
        <p:nvSpPr>
          <p:cNvPr id="50270" name="テキスト ボックス 12"/>
          <p:cNvSpPr txBox="1">
            <a:spLocks noChangeArrowheads="1"/>
          </p:cNvSpPr>
          <p:nvPr/>
        </p:nvSpPr>
        <p:spPr bwMode="auto">
          <a:xfrm>
            <a:off x="8604448" y="2422680"/>
            <a:ext cx="441325" cy="708025"/>
          </a:xfrm>
          <a:prstGeom prst="rect">
            <a:avLst/>
          </a:prstGeom>
          <a:noFill/>
          <a:ln w="9525">
            <a:noFill/>
            <a:miter lim="800000"/>
            <a:headEnd/>
            <a:tailEnd/>
          </a:ln>
        </p:spPr>
        <p:txBody>
          <a:bodyPr wrap="none">
            <a:spAutoFit/>
          </a:bodyPr>
          <a:lstStyle/>
          <a:p>
            <a:r>
              <a:rPr lang="en-US" altLang="ja-JP" sz="4000" dirty="0"/>
              <a:t>&gt;</a:t>
            </a:r>
            <a:endParaRPr lang="ja-JP" altLang="en-US" sz="4000" dirty="0"/>
          </a:p>
        </p:txBody>
      </p:sp>
      <p:sp>
        <p:nvSpPr>
          <p:cNvPr id="50271" name="テキスト ボックス 13"/>
          <p:cNvSpPr txBox="1">
            <a:spLocks noChangeArrowheads="1"/>
          </p:cNvSpPr>
          <p:nvPr/>
        </p:nvSpPr>
        <p:spPr bwMode="auto">
          <a:xfrm>
            <a:off x="8604448" y="3182200"/>
            <a:ext cx="441325" cy="706438"/>
          </a:xfrm>
          <a:prstGeom prst="rect">
            <a:avLst/>
          </a:prstGeom>
          <a:noFill/>
          <a:ln w="9525">
            <a:noFill/>
            <a:miter lim="800000"/>
            <a:headEnd/>
            <a:tailEnd/>
          </a:ln>
        </p:spPr>
        <p:txBody>
          <a:bodyPr wrap="none">
            <a:spAutoFit/>
          </a:bodyPr>
          <a:lstStyle/>
          <a:p>
            <a:r>
              <a:rPr lang="en-US" altLang="ja-JP" sz="4000" dirty="0"/>
              <a:t>&gt;</a:t>
            </a:r>
            <a:endParaRPr lang="ja-JP" altLang="en-US" sz="4000" dirty="0"/>
          </a:p>
        </p:txBody>
      </p:sp>
      <p:sp>
        <p:nvSpPr>
          <p:cNvPr id="50272" name="テキスト ボックス 14"/>
          <p:cNvSpPr txBox="1">
            <a:spLocks noChangeArrowheads="1"/>
          </p:cNvSpPr>
          <p:nvPr/>
        </p:nvSpPr>
        <p:spPr bwMode="auto">
          <a:xfrm>
            <a:off x="8604448" y="3895408"/>
            <a:ext cx="441325" cy="708025"/>
          </a:xfrm>
          <a:prstGeom prst="rect">
            <a:avLst/>
          </a:prstGeom>
          <a:noFill/>
          <a:ln w="9525">
            <a:noFill/>
            <a:miter lim="800000"/>
            <a:headEnd/>
            <a:tailEnd/>
          </a:ln>
        </p:spPr>
        <p:txBody>
          <a:bodyPr wrap="none">
            <a:spAutoFit/>
          </a:bodyPr>
          <a:lstStyle/>
          <a:p>
            <a:r>
              <a:rPr lang="en-US" altLang="ja-JP" sz="4000" dirty="0"/>
              <a:t>&gt;</a:t>
            </a:r>
            <a:endParaRPr lang="ja-JP" altLang="en-US" sz="4000" dirty="0"/>
          </a:p>
        </p:txBody>
      </p:sp>
      <p:sp>
        <p:nvSpPr>
          <p:cNvPr id="50273" name="テキスト ボックス 15"/>
          <p:cNvSpPr txBox="1">
            <a:spLocks noChangeArrowheads="1"/>
          </p:cNvSpPr>
          <p:nvPr/>
        </p:nvSpPr>
        <p:spPr bwMode="auto">
          <a:xfrm>
            <a:off x="8604448" y="4622360"/>
            <a:ext cx="439738" cy="708025"/>
          </a:xfrm>
          <a:prstGeom prst="rect">
            <a:avLst/>
          </a:prstGeom>
          <a:noFill/>
          <a:ln w="9525">
            <a:noFill/>
            <a:miter lim="800000"/>
            <a:headEnd/>
            <a:tailEnd/>
          </a:ln>
        </p:spPr>
        <p:txBody>
          <a:bodyPr wrap="none">
            <a:spAutoFit/>
          </a:bodyPr>
          <a:lstStyle/>
          <a:p>
            <a:r>
              <a:rPr lang="en-US" altLang="ja-JP" sz="4000" dirty="0"/>
              <a:t>&gt;</a:t>
            </a:r>
            <a:endParaRPr lang="ja-JP" altLang="en-US" sz="4000" dirty="0"/>
          </a:p>
        </p:txBody>
      </p:sp>
      <p:sp>
        <p:nvSpPr>
          <p:cNvPr id="2" name="テキスト ボックス 1"/>
          <p:cNvSpPr txBox="1"/>
          <p:nvPr/>
        </p:nvSpPr>
        <p:spPr>
          <a:xfrm>
            <a:off x="4069756" y="5518079"/>
            <a:ext cx="4834902" cy="646331"/>
          </a:xfrm>
          <a:prstGeom prst="rect">
            <a:avLst/>
          </a:prstGeom>
          <a:noFill/>
          <a:ln w="28575" cmpd="sng">
            <a:solidFill>
              <a:srgbClr val="0000FF"/>
            </a:solidFill>
          </a:ln>
        </p:spPr>
        <p:txBody>
          <a:bodyPr wrap="none" rtlCol="0">
            <a:spAutoFit/>
          </a:bodyPr>
          <a:lstStyle/>
          <a:p>
            <a:r>
              <a:rPr kumimoji="1" lang="en-US" altLang="ja-JP" dirty="0" smtClean="0">
                <a:solidFill>
                  <a:srgbClr val="0000FF"/>
                </a:solidFill>
              </a:rPr>
              <a:t>V:1</a:t>
            </a:r>
            <a:r>
              <a:rPr kumimoji="1" lang="en-US" altLang="ja-JP" dirty="0" smtClean="0">
                <a:solidFill>
                  <a:srgbClr val="0000FF"/>
                </a:solidFill>
                <a:latin typeface="Symbol" charset="2"/>
                <a:cs typeface="Symbol" charset="2"/>
              </a:rPr>
              <a:t>m</a:t>
            </a:r>
            <a:r>
              <a:rPr kumimoji="1" lang="en-US" altLang="ja-JP" dirty="0" smtClean="0">
                <a:solidFill>
                  <a:srgbClr val="0000FF"/>
                </a:solidFill>
              </a:rPr>
              <a:t>m (QC1 offset) &lt;-&gt; ~0.7</a:t>
            </a:r>
            <a:r>
              <a:rPr kumimoji="1" lang="en-US" altLang="ja-JP" dirty="0" smtClean="0">
                <a:solidFill>
                  <a:srgbClr val="0000FF"/>
                </a:solidFill>
                <a:latin typeface="Symbol" charset="2"/>
                <a:cs typeface="Symbol" charset="2"/>
              </a:rPr>
              <a:t>m</a:t>
            </a:r>
            <a:r>
              <a:rPr kumimoji="1" lang="en-US" altLang="ja-JP" dirty="0" smtClean="0">
                <a:solidFill>
                  <a:srgbClr val="0000FF"/>
                </a:solidFill>
              </a:rPr>
              <a:t>m orbit change at IP</a:t>
            </a:r>
          </a:p>
          <a:p>
            <a:r>
              <a:rPr lang="en-US" altLang="ja-JP" dirty="0" smtClean="0">
                <a:solidFill>
                  <a:srgbClr val="0000FF"/>
                </a:solidFill>
              </a:rPr>
              <a:t>H:</a:t>
            </a:r>
            <a:r>
              <a:rPr lang="en-US" altLang="ja-JP" dirty="0">
                <a:solidFill>
                  <a:srgbClr val="0000FF"/>
                </a:solidFill>
              </a:rPr>
              <a:t>1</a:t>
            </a:r>
            <a:r>
              <a:rPr lang="en-US" altLang="ja-JP" dirty="0">
                <a:solidFill>
                  <a:srgbClr val="0000FF"/>
                </a:solidFill>
                <a:latin typeface="Symbol" charset="2"/>
                <a:cs typeface="Symbol" charset="2"/>
              </a:rPr>
              <a:t>m</a:t>
            </a:r>
            <a:r>
              <a:rPr lang="en-US" altLang="ja-JP" dirty="0">
                <a:solidFill>
                  <a:srgbClr val="0000FF"/>
                </a:solidFill>
              </a:rPr>
              <a:t>m (QC1 offset) &lt;-&gt; ~</a:t>
            </a:r>
            <a:r>
              <a:rPr lang="en-US" altLang="ja-JP" dirty="0" smtClean="0">
                <a:solidFill>
                  <a:srgbClr val="0000FF"/>
                </a:solidFill>
              </a:rPr>
              <a:t>0.9</a:t>
            </a:r>
            <a:r>
              <a:rPr lang="en-US" altLang="ja-JP" dirty="0" smtClean="0">
                <a:solidFill>
                  <a:srgbClr val="0000FF"/>
                </a:solidFill>
                <a:latin typeface="Symbol" charset="2"/>
                <a:cs typeface="Symbol" charset="2"/>
              </a:rPr>
              <a:t>m</a:t>
            </a:r>
            <a:r>
              <a:rPr lang="en-US" altLang="ja-JP" dirty="0" smtClean="0">
                <a:solidFill>
                  <a:srgbClr val="0000FF"/>
                </a:solidFill>
              </a:rPr>
              <a:t>m </a:t>
            </a:r>
            <a:r>
              <a:rPr lang="en-US" altLang="ja-JP" dirty="0">
                <a:solidFill>
                  <a:srgbClr val="0000FF"/>
                </a:solidFill>
              </a:rPr>
              <a:t>orbit change at </a:t>
            </a:r>
            <a:r>
              <a:rPr lang="en-US" altLang="ja-JP" dirty="0" smtClean="0">
                <a:solidFill>
                  <a:srgbClr val="0000FF"/>
                </a:solidFill>
              </a:rPr>
              <a:t>IP</a:t>
            </a:r>
            <a:endParaRPr lang="en-US" altLang="ja-JP" dirty="0">
              <a:solidFill>
                <a:srgbClr val="0000FF"/>
              </a:solidFill>
            </a:endParaRPr>
          </a:p>
        </p:txBody>
      </p:sp>
      <p:sp>
        <p:nvSpPr>
          <p:cNvPr id="3" name="正方形/長方形 2"/>
          <p:cNvSpPr/>
          <p:nvPr/>
        </p:nvSpPr>
        <p:spPr>
          <a:xfrm>
            <a:off x="638657" y="1012086"/>
            <a:ext cx="2989595" cy="369332"/>
          </a:xfrm>
          <a:prstGeom prst="rect">
            <a:avLst/>
          </a:prstGeom>
        </p:spPr>
        <p:txBody>
          <a:bodyPr wrap="none">
            <a:spAutoFit/>
          </a:bodyPr>
          <a:lstStyle/>
          <a:p>
            <a:r>
              <a:rPr lang="tr-TR" altLang="ja-JP" dirty="0" err="1" smtClean="0"/>
              <a:t>Lattice</a:t>
            </a:r>
            <a:r>
              <a:rPr lang="tr-TR" altLang="ja-JP" dirty="0" smtClean="0"/>
              <a:t> : sler_1689, </a:t>
            </a:r>
            <a:r>
              <a:rPr lang="en-US" altLang="ja-JP" dirty="0" smtClean="0"/>
              <a:t>sher_5769</a:t>
            </a:r>
            <a:endParaRPr lang="ja-JP" altLang="en-US" dirty="0"/>
          </a:p>
        </p:txBody>
      </p:sp>
      <p:sp>
        <p:nvSpPr>
          <p:cNvPr id="5" name="テキスト ボックス 4"/>
          <p:cNvSpPr txBox="1"/>
          <p:nvPr/>
        </p:nvSpPr>
        <p:spPr>
          <a:xfrm>
            <a:off x="2192715" y="6372214"/>
            <a:ext cx="6433597" cy="369332"/>
          </a:xfrm>
          <a:prstGeom prst="rect">
            <a:avLst/>
          </a:prstGeom>
          <a:noFill/>
        </p:spPr>
        <p:txBody>
          <a:bodyPr wrap="none" rtlCol="0">
            <a:spAutoFit/>
          </a:bodyPr>
          <a:lstStyle/>
          <a:p>
            <a:r>
              <a:rPr kumimoji="1" lang="en-US" altLang="ja-JP" dirty="0" smtClean="0">
                <a:solidFill>
                  <a:srgbClr val="FF0000"/>
                </a:solidFill>
              </a:rPr>
              <a:t>Horizontal orbit vibration due to QC1 vibration (~ &lt;1Hz) ~&lt; 0.2 </a:t>
            </a:r>
            <a:r>
              <a:rPr kumimoji="1" lang="en-US" altLang="ja-JP" dirty="0" smtClean="0">
                <a:solidFill>
                  <a:srgbClr val="FF0000"/>
                </a:solidFill>
                <a:latin typeface="Symbol" charset="2"/>
                <a:cs typeface="Symbol" charset="2"/>
              </a:rPr>
              <a:t>m</a:t>
            </a:r>
            <a:r>
              <a:rPr kumimoji="1" lang="en-US" altLang="ja-JP" dirty="0" smtClean="0">
                <a:solidFill>
                  <a:srgbClr val="FF0000"/>
                </a:solidFill>
              </a:rPr>
              <a:t>m</a:t>
            </a:r>
            <a:endParaRPr kumimoji="1" lang="ja-JP" altLang="en-US" dirty="0">
              <a:solidFill>
                <a:srgbClr val="FF0000"/>
              </a:solidFill>
            </a:endParaRPr>
          </a:p>
        </p:txBody>
      </p:sp>
    </p:spTree>
    <p:extLst>
      <p:ext uri="{BB962C8B-B14F-4D97-AF65-F5344CB8AC3E}">
        <p14:creationId xmlns:p14="http://schemas.microsoft.com/office/powerpoint/2010/main" val="3951634884"/>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 3"/>
          <p:cNvGraphicFramePr>
            <a:graphicFrameLocks noGrp="1"/>
          </p:cNvGraphicFramePr>
          <p:nvPr>
            <p:extLst>
              <p:ext uri="{D42A27DB-BD31-4B8C-83A1-F6EECF244321}">
                <p14:modId xmlns:p14="http://schemas.microsoft.com/office/powerpoint/2010/main" val="470796676"/>
              </p:ext>
            </p:extLst>
          </p:nvPr>
        </p:nvGraphicFramePr>
        <p:xfrm>
          <a:off x="457200" y="947478"/>
          <a:ext cx="8358188" cy="5690391"/>
        </p:xfrm>
        <a:graphic>
          <a:graphicData uri="http://schemas.openxmlformats.org/drawingml/2006/table">
            <a:tbl>
              <a:tblPr firstRow="1" bandRow="1">
                <a:tableStyleId>{5C22544A-7EE6-4342-B048-85BDC9FD1C3A}</a:tableStyleId>
              </a:tblPr>
              <a:tblGrid>
                <a:gridCol w="2089547"/>
                <a:gridCol w="2089547"/>
                <a:gridCol w="2089547"/>
                <a:gridCol w="2089547"/>
              </a:tblGrid>
              <a:tr h="692825">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1" lang="ja-JP" altLang="en-US" sz="1800" b="1" i="0" u="none" strike="noStrike" cap="none" normalizeH="0" baseline="0" dirty="0" smtClean="0">
                        <a:ln>
                          <a:noFill/>
                        </a:ln>
                        <a:solidFill>
                          <a:srgbClr val="000000"/>
                        </a:solidFill>
                        <a:effectLst/>
                        <a:latin typeface="Calibri" pitchFamily="34" charset="0"/>
                        <a:ea typeface="ＭＳ Ｐゴシック" pitchFamily="50" charset="-128"/>
                      </a:endParaRPr>
                    </a:p>
                  </a:txBody>
                  <a:tcPr marL="91434" marR="91434" marT="45710" marB="45710" anchor="ct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1800" b="1" i="0" u="none" strike="noStrike" cap="none" normalizeH="0" baseline="0" smtClean="0">
                          <a:ln>
                            <a:noFill/>
                          </a:ln>
                          <a:solidFill>
                            <a:srgbClr val="000000"/>
                          </a:solidFill>
                          <a:effectLst/>
                          <a:latin typeface="Calibri" pitchFamily="34" charset="0"/>
                          <a:ea typeface="ＭＳ Ｐゴシック" pitchFamily="50" charset="-128"/>
                        </a:rPr>
                        <a:t>KEKB Design</a:t>
                      </a:r>
                    </a:p>
                  </a:txBody>
                  <a:tcPr marL="91434" marR="91434" marT="45710" marB="45710" anchor="ct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1800" b="1" i="0" u="none" strike="noStrike" cap="none" normalizeH="0" baseline="0" smtClean="0">
                          <a:ln>
                            <a:noFill/>
                          </a:ln>
                          <a:solidFill>
                            <a:srgbClr val="000000"/>
                          </a:solidFill>
                          <a:effectLst/>
                          <a:latin typeface="Calibri" pitchFamily="34" charset="0"/>
                          <a:ea typeface="ＭＳ Ｐゴシック" pitchFamily="50" charset="-128"/>
                        </a:rPr>
                        <a:t>KEKB Achieved</a:t>
                      </a:r>
                    </a:p>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1800" b="1" i="0" u="none" strike="noStrike" cap="none" normalizeH="0" baseline="0" smtClean="0">
                          <a:ln>
                            <a:noFill/>
                          </a:ln>
                          <a:solidFill>
                            <a:schemeClr val="tx1"/>
                          </a:solidFill>
                          <a:effectLst/>
                          <a:latin typeface="Calibri" pitchFamily="34" charset="0"/>
                          <a:ea typeface="ＭＳ Ｐゴシック" pitchFamily="50" charset="-128"/>
                        </a:rPr>
                        <a:t>: with crab</a:t>
                      </a:r>
                      <a:endParaRPr kumimoji="1" lang="ja-JP" altLang="en-US" sz="1800" b="1" i="0" u="none" strike="noStrike" cap="none" normalizeH="0" baseline="0" smtClean="0">
                        <a:ln>
                          <a:noFill/>
                        </a:ln>
                        <a:solidFill>
                          <a:schemeClr val="tx1"/>
                        </a:solidFill>
                        <a:effectLst/>
                        <a:latin typeface="Calibri" pitchFamily="34" charset="0"/>
                        <a:ea typeface="ＭＳ Ｐゴシック" pitchFamily="50" charset="-128"/>
                      </a:endParaRPr>
                    </a:p>
                  </a:txBody>
                  <a:tcPr marL="91434" marR="91434" marT="45710" marB="45710" anchor="ct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1800" b="1" i="0" u="none" strike="noStrike" cap="none" normalizeH="0" baseline="0" dirty="0" err="1" smtClean="0">
                          <a:ln>
                            <a:noFill/>
                          </a:ln>
                          <a:solidFill>
                            <a:srgbClr val="000000"/>
                          </a:solidFill>
                          <a:effectLst/>
                          <a:latin typeface="Calibri" pitchFamily="34" charset="0"/>
                          <a:ea typeface="ＭＳ Ｐゴシック" pitchFamily="50" charset="-128"/>
                        </a:rPr>
                        <a:t>SuperKEKB</a:t>
                      </a:r>
                      <a:r>
                        <a:rPr kumimoji="1" lang="en-US" altLang="ja-JP" sz="1800" b="1" i="0" u="none" strike="noStrike" cap="none" normalizeH="0" baseline="0" dirty="0" smtClean="0">
                          <a:ln>
                            <a:noFill/>
                          </a:ln>
                          <a:solidFill>
                            <a:srgbClr val="000000"/>
                          </a:solidFill>
                          <a:effectLst/>
                          <a:latin typeface="Calibri" pitchFamily="34" charset="0"/>
                          <a:ea typeface="ＭＳ Ｐゴシック" pitchFamily="50" charset="-128"/>
                        </a:rPr>
                        <a:t> </a:t>
                      </a:r>
                    </a:p>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1800" b="1" i="0" u="none" strike="noStrike" cap="none" normalizeH="0" baseline="0" dirty="0" smtClean="0">
                          <a:ln>
                            <a:noFill/>
                          </a:ln>
                          <a:solidFill>
                            <a:srgbClr val="000000"/>
                          </a:solidFill>
                          <a:effectLst/>
                          <a:latin typeface="Calibri" pitchFamily="34" charset="0"/>
                          <a:ea typeface="ＭＳ Ｐゴシック" pitchFamily="50" charset="-128"/>
                        </a:rPr>
                        <a:t>Nano-Beam </a:t>
                      </a:r>
                      <a:endParaRPr kumimoji="1" lang="ja-JP" altLang="en-US" sz="1800" b="1" i="0" u="none" strike="noStrike" cap="none" normalizeH="0" baseline="0" dirty="0" smtClean="0">
                        <a:ln>
                          <a:noFill/>
                        </a:ln>
                        <a:solidFill>
                          <a:srgbClr val="000000"/>
                        </a:solidFill>
                        <a:effectLst/>
                        <a:latin typeface="Calibri" pitchFamily="34" charset="0"/>
                        <a:ea typeface="ＭＳ Ｐゴシック" pitchFamily="50" charset="-128"/>
                      </a:endParaRPr>
                    </a:p>
                  </a:txBody>
                  <a:tcPr marL="91434" marR="91434" marT="45710" marB="45710" anchor="ctr" horzOverflow="overflow"/>
                </a:tc>
              </a:tr>
              <a:tr h="692825">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smtClean="0">
                          <a:ln>
                            <a:noFill/>
                          </a:ln>
                          <a:solidFill>
                            <a:schemeClr val="tx1"/>
                          </a:solidFill>
                          <a:effectLst/>
                          <a:latin typeface="Calibri" pitchFamily="34" charset="0"/>
                          <a:ea typeface="ＭＳ Ｐゴシック" pitchFamily="50" charset="-128"/>
                        </a:rPr>
                        <a:t>Energy (GeV) (LER/HER)</a:t>
                      </a:r>
                    </a:p>
                  </a:txBody>
                  <a:tcPr marL="91434" marR="91434" marT="45710" marB="45710" anchor="ct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dirty="0" smtClean="0">
                          <a:ln>
                            <a:noFill/>
                          </a:ln>
                          <a:solidFill>
                            <a:schemeClr val="tx1"/>
                          </a:solidFill>
                          <a:effectLst/>
                          <a:latin typeface="Calibri" pitchFamily="34" charset="0"/>
                          <a:ea typeface="ＭＳ Ｐゴシック" pitchFamily="50" charset="-128"/>
                        </a:rPr>
                        <a:t>3.5/8.0</a:t>
                      </a:r>
                      <a:endParaRPr kumimoji="1" lang="ja-JP" altLang="en-US" sz="1800" b="0" i="0" u="none" strike="noStrike" cap="none" normalizeH="0" baseline="0" dirty="0" smtClean="0">
                        <a:ln>
                          <a:noFill/>
                        </a:ln>
                        <a:solidFill>
                          <a:schemeClr val="tx1"/>
                        </a:solidFill>
                        <a:effectLst/>
                        <a:latin typeface="Calibri" pitchFamily="34" charset="0"/>
                        <a:ea typeface="ＭＳ Ｐゴシック" pitchFamily="50" charset="-128"/>
                      </a:endParaRPr>
                    </a:p>
                  </a:txBody>
                  <a:tcPr marL="91434" marR="91434" marT="45710" marB="45710" anchor="ct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smtClean="0">
                          <a:ln>
                            <a:noFill/>
                          </a:ln>
                          <a:solidFill>
                            <a:schemeClr val="tx1"/>
                          </a:solidFill>
                          <a:effectLst/>
                          <a:latin typeface="Calibri" pitchFamily="34" charset="0"/>
                          <a:ea typeface="ＭＳ Ｐゴシック" pitchFamily="50" charset="-128"/>
                        </a:rPr>
                        <a:t>3.5/8.0</a:t>
                      </a:r>
                      <a:endParaRPr kumimoji="1" lang="ja-JP" altLang="en-US" sz="1800" b="0" i="0" u="none" strike="noStrike" cap="none" normalizeH="0" baseline="0" smtClean="0">
                        <a:ln>
                          <a:noFill/>
                        </a:ln>
                        <a:solidFill>
                          <a:srgbClr val="0000FF"/>
                        </a:solidFill>
                        <a:effectLst/>
                        <a:latin typeface="Calibri" pitchFamily="34" charset="0"/>
                        <a:ea typeface="ＭＳ Ｐゴシック" pitchFamily="50" charset="-128"/>
                      </a:endParaRPr>
                    </a:p>
                  </a:txBody>
                  <a:tcPr marL="91434" marR="91434" marT="45710" marB="45710" anchor="ct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dirty="0" smtClean="0">
                          <a:ln>
                            <a:noFill/>
                          </a:ln>
                          <a:solidFill>
                            <a:schemeClr val="tx1"/>
                          </a:solidFill>
                          <a:effectLst/>
                          <a:latin typeface="Calibri" pitchFamily="34" charset="0"/>
                          <a:ea typeface="ＭＳ Ｐゴシック" pitchFamily="50" charset="-128"/>
                        </a:rPr>
                        <a:t>4.0/7.0</a:t>
                      </a:r>
                      <a:endParaRPr kumimoji="1" lang="ja-JP" altLang="en-US" sz="1800" b="0" i="0" u="none" strike="noStrike" cap="none" normalizeH="0" baseline="0" dirty="0" smtClean="0">
                        <a:ln>
                          <a:noFill/>
                        </a:ln>
                        <a:solidFill>
                          <a:schemeClr val="tx1"/>
                        </a:solidFill>
                        <a:effectLst/>
                        <a:latin typeface="Calibri" pitchFamily="34" charset="0"/>
                        <a:ea typeface="ＭＳ Ｐゴシック" pitchFamily="50" charset="-128"/>
                      </a:endParaRPr>
                    </a:p>
                  </a:txBody>
                  <a:tcPr marL="91434" marR="91434" marT="45710" marB="45710" anchor="ctr" horzOverflow="overflow"/>
                </a:tc>
              </a:tr>
              <a:tr h="401324">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dirty="0" err="1" smtClean="0">
                          <a:ln>
                            <a:noFill/>
                          </a:ln>
                          <a:solidFill>
                            <a:schemeClr val="tx1"/>
                          </a:solidFill>
                          <a:effectLst/>
                          <a:latin typeface="Symbol" pitchFamily="18" charset="2"/>
                          <a:ea typeface="HG丸ｺﾞｼｯｸM-PRO" pitchFamily="50" charset="-128"/>
                        </a:rPr>
                        <a:t>b</a:t>
                      </a:r>
                      <a:r>
                        <a:rPr kumimoji="1" lang="en-US" altLang="ja-JP" sz="1800" b="0" i="0" u="none" strike="noStrike" cap="none" normalizeH="0" baseline="-25000" dirty="0" err="1" smtClean="0">
                          <a:ln>
                            <a:noFill/>
                          </a:ln>
                          <a:solidFill>
                            <a:schemeClr val="tx1"/>
                          </a:solidFill>
                          <a:effectLst/>
                          <a:latin typeface="Calibri" pitchFamily="34" charset="0"/>
                          <a:ea typeface="ＭＳ Ｐゴシック" pitchFamily="50" charset="-128"/>
                        </a:rPr>
                        <a:t>x</a:t>
                      </a:r>
                      <a:r>
                        <a:rPr kumimoji="1" lang="en-US" altLang="ja-JP" sz="1800" b="0" i="0" u="none" strike="noStrike" cap="none" normalizeH="0" baseline="30000" dirty="0" smtClean="0">
                          <a:ln>
                            <a:noFill/>
                          </a:ln>
                          <a:solidFill>
                            <a:schemeClr val="tx1"/>
                          </a:solidFill>
                          <a:effectLst/>
                          <a:latin typeface="Calibri" pitchFamily="34" charset="0"/>
                          <a:ea typeface="ＭＳ Ｐゴシック" pitchFamily="50" charset="-128"/>
                        </a:rPr>
                        <a:t>*</a:t>
                      </a:r>
                      <a:r>
                        <a:rPr kumimoji="1" lang="en-US" altLang="ja-JP" sz="1800" b="0" i="0" u="none" strike="noStrike" cap="none" normalizeH="0" baseline="0" dirty="0" smtClean="0">
                          <a:ln>
                            <a:noFill/>
                          </a:ln>
                          <a:solidFill>
                            <a:schemeClr val="tx1"/>
                          </a:solidFill>
                          <a:effectLst/>
                          <a:latin typeface="Calibri" pitchFamily="34" charset="0"/>
                          <a:ea typeface="ＭＳ Ｐゴシック" pitchFamily="50" charset="-128"/>
                        </a:rPr>
                        <a:t> (cm)</a:t>
                      </a:r>
                      <a:endParaRPr kumimoji="1" lang="ja-JP" altLang="en-US" sz="1800" b="0" i="0" u="none" strike="noStrike" cap="none" normalizeH="0" baseline="0" dirty="0" smtClean="0">
                        <a:ln>
                          <a:noFill/>
                        </a:ln>
                        <a:solidFill>
                          <a:schemeClr val="tx1"/>
                        </a:solidFill>
                        <a:effectLst/>
                        <a:latin typeface="Calibri" pitchFamily="34" charset="0"/>
                        <a:ea typeface="ＭＳ Ｐゴシック" pitchFamily="50" charset="-128"/>
                      </a:endParaRPr>
                    </a:p>
                  </a:txBody>
                  <a:tcPr marL="91434" marR="91434" marT="45710" marB="45710" anchor="ct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dirty="0" smtClean="0">
                          <a:ln>
                            <a:noFill/>
                          </a:ln>
                          <a:solidFill>
                            <a:schemeClr val="tx1"/>
                          </a:solidFill>
                          <a:effectLst/>
                          <a:latin typeface="Calibri" pitchFamily="34" charset="0"/>
                          <a:ea typeface="ＭＳ Ｐゴシック" pitchFamily="50" charset="-128"/>
                        </a:rPr>
                        <a:t>30/30</a:t>
                      </a:r>
                      <a:endParaRPr kumimoji="1" lang="ja-JP" altLang="en-US" sz="1800" b="0" i="0" u="none" strike="noStrike" cap="none" normalizeH="0" baseline="0" dirty="0" smtClean="0">
                        <a:ln>
                          <a:noFill/>
                        </a:ln>
                        <a:solidFill>
                          <a:schemeClr val="tx1"/>
                        </a:solidFill>
                        <a:effectLst/>
                        <a:latin typeface="Calibri" pitchFamily="34" charset="0"/>
                        <a:ea typeface="ＭＳ Ｐゴシック" pitchFamily="50" charset="-128"/>
                      </a:endParaRPr>
                    </a:p>
                  </a:txBody>
                  <a:tcPr marL="91434" marR="91434" marT="45710" marB="45710" anchor="ct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dirty="0" smtClean="0">
                          <a:ln>
                            <a:noFill/>
                          </a:ln>
                          <a:solidFill>
                            <a:schemeClr val="tx1"/>
                          </a:solidFill>
                          <a:effectLst/>
                          <a:latin typeface="Calibri" pitchFamily="34" charset="0"/>
                          <a:ea typeface="ＭＳ Ｐゴシック" pitchFamily="50" charset="-128"/>
                        </a:rPr>
                        <a:t>120/120 </a:t>
                      </a:r>
                      <a:endParaRPr kumimoji="1" lang="ja-JP" altLang="en-US" sz="1800" b="0" i="0" u="none" strike="noStrike" cap="none" normalizeH="0" baseline="0" dirty="0" smtClean="0">
                        <a:ln>
                          <a:noFill/>
                        </a:ln>
                        <a:solidFill>
                          <a:srgbClr val="0000FF"/>
                        </a:solidFill>
                        <a:effectLst/>
                        <a:latin typeface="Calibri" pitchFamily="34" charset="0"/>
                        <a:ea typeface="ＭＳ Ｐゴシック" pitchFamily="50" charset="-128"/>
                      </a:endParaRPr>
                    </a:p>
                  </a:txBody>
                  <a:tcPr marL="91434" marR="91434" marT="45710" marB="45710" anchor="ct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dirty="0" smtClean="0">
                          <a:ln>
                            <a:noFill/>
                          </a:ln>
                          <a:solidFill>
                            <a:schemeClr val="tx1"/>
                          </a:solidFill>
                          <a:effectLst/>
                          <a:latin typeface="Calibri" pitchFamily="34" charset="0"/>
                          <a:ea typeface="ＭＳ Ｐゴシック" pitchFamily="50" charset="-128"/>
                        </a:rPr>
                        <a:t>3.2/2.5</a:t>
                      </a:r>
                      <a:endParaRPr kumimoji="1" lang="ja-JP" altLang="en-US" sz="1800" b="0" i="0" u="none" strike="noStrike" cap="none" normalizeH="0" baseline="0" dirty="0" smtClean="0">
                        <a:ln>
                          <a:noFill/>
                        </a:ln>
                        <a:solidFill>
                          <a:schemeClr val="tx1"/>
                        </a:solidFill>
                        <a:effectLst/>
                        <a:latin typeface="Calibri" pitchFamily="34" charset="0"/>
                        <a:ea typeface="ＭＳ Ｐゴシック" pitchFamily="50" charset="-128"/>
                      </a:endParaRPr>
                    </a:p>
                  </a:txBody>
                  <a:tcPr marL="91434" marR="91434" marT="45710" marB="45710" anchor="ctr" horzOverflow="overflow"/>
                </a:tc>
              </a:tr>
              <a:tr h="401324">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dirty="0" smtClean="0">
                          <a:ln>
                            <a:noFill/>
                          </a:ln>
                          <a:solidFill>
                            <a:schemeClr val="tx1"/>
                          </a:solidFill>
                          <a:effectLst/>
                          <a:latin typeface="Symbol" pitchFamily="18" charset="2"/>
                          <a:ea typeface="HG丸ｺﾞｼｯｸM-PRO" pitchFamily="50" charset="-128"/>
                        </a:rPr>
                        <a:t>b</a:t>
                      </a:r>
                      <a:r>
                        <a:rPr kumimoji="1" lang="en-US" altLang="ja-JP" sz="1800" b="0" i="0" u="none" strike="noStrike" cap="none" normalizeH="0" baseline="-25000" dirty="0" smtClean="0">
                          <a:ln>
                            <a:noFill/>
                          </a:ln>
                          <a:solidFill>
                            <a:schemeClr val="tx1"/>
                          </a:solidFill>
                          <a:effectLst/>
                          <a:latin typeface="Calibri" pitchFamily="34" charset="0"/>
                          <a:ea typeface="ＭＳ Ｐゴシック" pitchFamily="50" charset="-128"/>
                        </a:rPr>
                        <a:t>y</a:t>
                      </a:r>
                      <a:r>
                        <a:rPr kumimoji="1" lang="en-US" altLang="ja-JP" sz="1800" b="0" i="0" u="none" strike="noStrike" cap="none" normalizeH="0" baseline="30000" dirty="0" smtClean="0">
                          <a:ln>
                            <a:noFill/>
                          </a:ln>
                          <a:solidFill>
                            <a:schemeClr val="tx1"/>
                          </a:solidFill>
                          <a:effectLst/>
                          <a:latin typeface="Calibri" pitchFamily="34" charset="0"/>
                          <a:ea typeface="ＭＳ Ｐゴシック" pitchFamily="50" charset="-128"/>
                        </a:rPr>
                        <a:t>*</a:t>
                      </a:r>
                      <a:r>
                        <a:rPr kumimoji="1" lang="en-US" altLang="ja-JP" sz="1800" b="0" i="0" u="none" strike="noStrike" cap="none" normalizeH="0" baseline="0" dirty="0" smtClean="0">
                          <a:ln>
                            <a:noFill/>
                          </a:ln>
                          <a:solidFill>
                            <a:schemeClr val="tx1"/>
                          </a:solidFill>
                          <a:effectLst/>
                          <a:latin typeface="Calibri" pitchFamily="34" charset="0"/>
                          <a:ea typeface="ＭＳ Ｐゴシック" pitchFamily="50" charset="-128"/>
                        </a:rPr>
                        <a:t> (mm)</a:t>
                      </a:r>
                      <a:endParaRPr kumimoji="1" lang="ja-JP" altLang="en-US" sz="1800" b="0" i="0" u="none" strike="noStrike" cap="none" normalizeH="0" baseline="0" dirty="0" smtClean="0">
                        <a:ln>
                          <a:noFill/>
                        </a:ln>
                        <a:solidFill>
                          <a:schemeClr val="tx1"/>
                        </a:solidFill>
                        <a:effectLst/>
                        <a:latin typeface="Calibri" pitchFamily="34" charset="0"/>
                        <a:ea typeface="ＭＳ Ｐゴシック" pitchFamily="50" charset="-128"/>
                      </a:endParaRPr>
                    </a:p>
                  </a:txBody>
                  <a:tcPr marL="91434" marR="91434" marT="45710" marB="45710" anchor="ct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dirty="0" smtClean="0">
                          <a:ln>
                            <a:noFill/>
                          </a:ln>
                          <a:solidFill>
                            <a:schemeClr val="tx1"/>
                          </a:solidFill>
                          <a:effectLst/>
                          <a:latin typeface="Calibri" pitchFamily="34" charset="0"/>
                          <a:ea typeface="ＭＳ Ｐゴシック" pitchFamily="50" charset="-128"/>
                        </a:rPr>
                        <a:t>10/10</a:t>
                      </a:r>
                      <a:endParaRPr kumimoji="1" lang="ja-JP" altLang="en-US" sz="1800" b="0" i="0" u="none" strike="noStrike" cap="none" normalizeH="0" baseline="0" dirty="0" smtClean="0">
                        <a:ln>
                          <a:noFill/>
                        </a:ln>
                        <a:solidFill>
                          <a:schemeClr val="tx1"/>
                        </a:solidFill>
                        <a:effectLst/>
                        <a:latin typeface="Calibri" pitchFamily="34" charset="0"/>
                        <a:ea typeface="ＭＳ Ｐゴシック" pitchFamily="50" charset="-128"/>
                      </a:endParaRPr>
                    </a:p>
                  </a:txBody>
                  <a:tcPr marL="91434" marR="91434" marT="45710" marB="45710" anchor="ct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dirty="0" smtClean="0">
                          <a:ln>
                            <a:noFill/>
                          </a:ln>
                          <a:solidFill>
                            <a:schemeClr val="tx1"/>
                          </a:solidFill>
                          <a:effectLst/>
                          <a:latin typeface="Calibri" pitchFamily="34" charset="0"/>
                          <a:ea typeface="ＭＳ Ｐゴシック" pitchFamily="50" charset="-128"/>
                        </a:rPr>
                        <a:t>5.9/5.9 </a:t>
                      </a:r>
                      <a:endParaRPr kumimoji="1" lang="ja-JP" altLang="en-US" sz="1800" b="0" i="0" u="none" strike="noStrike" cap="none" normalizeH="0" baseline="0" dirty="0" smtClean="0">
                        <a:ln>
                          <a:noFill/>
                        </a:ln>
                        <a:solidFill>
                          <a:srgbClr val="0000FF"/>
                        </a:solidFill>
                        <a:effectLst/>
                        <a:latin typeface="Calibri" pitchFamily="34" charset="0"/>
                        <a:ea typeface="ＭＳ Ｐゴシック" pitchFamily="50" charset="-128"/>
                      </a:endParaRPr>
                    </a:p>
                  </a:txBody>
                  <a:tcPr marL="91434" marR="91434" marT="45710" marB="45710" anchor="ct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dirty="0" smtClean="0">
                          <a:ln>
                            <a:noFill/>
                          </a:ln>
                          <a:solidFill>
                            <a:schemeClr val="tx1"/>
                          </a:solidFill>
                          <a:effectLst/>
                          <a:latin typeface="Calibri" pitchFamily="34" charset="0"/>
                          <a:ea typeface="ＭＳ Ｐゴシック" pitchFamily="50" charset="-128"/>
                        </a:rPr>
                        <a:t>0.27/0.30</a:t>
                      </a:r>
                      <a:endParaRPr kumimoji="1" lang="ja-JP" altLang="en-US" sz="1800" b="0" i="0" u="none" strike="noStrike" cap="none" normalizeH="0" baseline="0" dirty="0" smtClean="0">
                        <a:ln>
                          <a:noFill/>
                        </a:ln>
                        <a:solidFill>
                          <a:schemeClr val="tx1"/>
                        </a:solidFill>
                        <a:effectLst/>
                        <a:latin typeface="Calibri" pitchFamily="34" charset="0"/>
                        <a:ea typeface="ＭＳ Ｐゴシック" pitchFamily="50" charset="-128"/>
                      </a:endParaRPr>
                    </a:p>
                  </a:txBody>
                  <a:tcPr marL="91434" marR="91434" marT="45710" marB="45710" anchor="ctr" horzOverflow="overflow"/>
                </a:tc>
              </a:tr>
              <a:tr h="401324">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smtClean="0">
                          <a:ln>
                            <a:noFill/>
                          </a:ln>
                          <a:solidFill>
                            <a:schemeClr val="tx1"/>
                          </a:solidFill>
                          <a:effectLst/>
                          <a:latin typeface="Symbol" pitchFamily="18" charset="2"/>
                          <a:ea typeface="HG丸ｺﾞｼｯｸM-PRO" pitchFamily="50" charset="-128"/>
                        </a:rPr>
                        <a:t>e</a:t>
                      </a:r>
                      <a:r>
                        <a:rPr kumimoji="1" lang="en-US" altLang="ja-JP" sz="1800" b="0" i="0" u="none" strike="noStrike" cap="none" normalizeH="0" baseline="-25000" smtClean="0">
                          <a:ln>
                            <a:noFill/>
                          </a:ln>
                          <a:solidFill>
                            <a:schemeClr val="tx1"/>
                          </a:solidFill>
                          <a:effectLst/>
                          <a:latin typeface="Calibri" pitchFamily="34" charset="0"/>
                          <a:ea typeface="ＭＳ Ｐゴシック" pitchFamily="50" charset="-128"/>
                        </a:rPr>
                        <a:t>x </a:t>
                      </a:r>
                      <a:r>
                        <a:rPr kumimoji="1" lang="en-US" altLang="ja-JP" sz="1800" b="0" i="0" u="none" strike="noStrike" cap="none" normalizeH="0" baseline="0" smtClean="0">
                          <a:ln>
                            <a:noFill/>
                          </a:ln>
                          <a:solidFill>
                            <a:schemeClr val="tx1"/>
                          </a:solidFill>
                          <a:effectLst/>
                          <a:latin typeface="Calibri" pitchFamily="34" charset="0"/>
                          <a:ea typeface="ＭＳ Ｐゴシック" pitchFamily="50" charset="-128"/>
                        </a:rPr>
                        <a:t>(nm)</a:t>
                      </a:r>
                      <a:endParaRPr kumimoji="1" lang="ja-JP" altLang="en-US" sz="1800" b="0" i="0" u="none" strike="noStrike" cap="none" normalizeH="0" baseline="-25000" smtClean="0">
                        <a:ln>
                          <a:noFill/>
                        </a:ln>
                        <a:solidFill>
                          <a:schemeClr val="tx1"/>
                        </a:solidFill>
                        <a:effectLst/>
                        <a:latin typeface="Calibri" pitchFamily="34" charset="0"/>
                        <a:ea typeface="ＭＳ Ｐゴシック" pitchFamily="50" charset="-128"/>
                      </a:endParaRPr>
                    </a:p>
                  </a:txBody>
                  <a:tcPr marL="91434" marR="91434" marT="45710" marB="45710" anchor="ct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smtClean="0">
                          <a:ln>
                            <a:noFill/>
                          </a:ln>
                          <a:solidFill>
                            <a:schemeClr val="tx1"/>
                          </a:solidFill>
                          <a:effectLst/>
                          <a:latin typeface="Calibri" pitchFamily="34" charset="0"/>
                          <a:ea typeface="ＭＳ Ｐゴシック" pitchFamily="50" charset="-128"/>
                        </a:rPr>
                        <a:t>18/18</a:t>
                      </a:r>
                      <a:endParaRPr kumimoji="1" lang="ja-JP" altLang="en-US" sz="1800" b="0" i="0" u="none" strike="noStrike" cap="none" normalizeH="0" baseline="0" smtClean="0">
                        <a:ln>
                          <a:noFill/>
                        </a:ln>
                        <a:solidFill>
                          <a:schemeClr val="tx1"/>
                        </a:solidFill>
                        <a:effectLst/>
                        <a:latin typeface="Calibri" pitchFamily="34" charset="0"/>
                        <a:ea typeface="ＭＳ Ｐゴシック" pitchFamily="50" charset="-128"/>
                      </a:endParaRPr>
                    </a:p>
                  </a:txBody>
                  <a:tcPr marL="91434" marR="91434" marT="45710" marB="45710" anchor="ct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smtClean="0">
                          <a:ln>
                            <a:noFill/>
                          </a:ln>
                          <a:solidFill>
                            <a:schemeClr val="tx1"/>
                          </a:solidFill>
                          <a:effectLst/>
                          <a:latin typeface="Calibri" pitchFamily="34" charset="0"/>
                          <a:ea typeface="ＭＳ Ｐゴシック" pitchFamily="50" charset="-128"/>
                        </a:rPr>
                        <a:t>18/24</a:t>
                      </a:r>
                      <a:endParaRPr kumimoji="1" lang="ja-JP" altLang="en-US" sz="1800" b="0" i="0" u="none" strike="noStrike" cap="none" normalizeH="0" baseline="0" smtClean="0">
                        <a:ln>
                          <a:noFill/>
                        </a:ln>
                        <a:solidFill>
                          <a:schemeClr val="tx1"/>
                        </a:solidFill>
                        <a:effectLst/>
                        <a:latin typeface="Calibri" pitchFamily="34" charset="0"/>
                        <a:ea typeface="ＭＳ Ｐゴシック" pitchFamily="50" charset="-128"/>
                      </a:endParaRPr>
                    </a:p>
                  </a:txBody>
                  <a:tcPr marL="91434" marR="91434" marT="45710" marB="45710" anchor="ct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dirty="0" smtClean="0">
                          <a:ln>
                            <a:noFill/>
                          </a:ln>
                          <a:solidFill>
                            <a:schemeClr val="tx1"/>
                          </a:solidFill>
                          <a:effectLst/>
                          <a:latin typeface="Calibri" pitchFamily="34" charset="0"/>
                          <a:ea typeface="ＭＳ Ｐゴシック" pitchFamily="50" charset="-128"/>
                        </a:rPr>
                        <a:t>3.2/4.4.6</a:t>
                      </a:r>
                      <a:endParaRPr kumimoji="1" lang="ja-JP" altLang="en-US" sz="1800" b="0" i="0" u="none" strike="noStrike" cap="none" normalizeH="0" baseline="0" dirty="0" smtClean="0">
                        <a:ln>
                          <a:noFill/>
                        </a:ln>
                        <a:solidFill>
                          <a:schemeClr val="tx1"/>
                        </a:solidFill>
                        <a:effectLst/>
                        <a:latin typeface="Calibri" pitchFamily="34" charset="0"/>
                        <a:ea typeface="ＭＳ Ｐゴシック" pitchFamily="50" charset="-128"/>
                      </a:endParaRPr>
                    </a:p>
                  </a:txBody>
                  <a:tcPr marL="91434" marR="91434" marT="45710" marB="45710" anchor="ctr" horzOverflow="overflow"/>
                </a:tc>
              </a:tr>
              <a:tr h="401324">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dirty="0" smtClean="0">
                          <a:ln>
                            <a:noFill/>
                          </a:ln>
                          <a:solidFill>
                            <a:schemeClr val="tx1"/>
                          </a:solidFill>
                          <a:effectLst/>
                          <a:latin typeface="Symbol" pitchFamily="18" charset="2"/>
                          <a:ea typeface="HG丸ｺﾞｼｯｸM-PRO" pitchFamily="50" charset="-128"/>
                        </a:rPr>
                        <a:t>f</a:t>
                      </a:r>
                      <a:r>
                        <a:rPr kumimoji="1" lang="en-US" altLang="ja-JP" sz="1800" b="0" i="0" u="none" strike="noStrike" cap="none" normalizeH="0" baseline="0" dirty="0" smtClean="0">
                          <a:ln>
                            <a:noFill/>
                          </a:ln>
                          <a:solidFill>
                            <a:schemeClr val="tx1"/>
                          </a:solidFill>
                          <a:effectLst/>
                          <a:latin typeface="Calibri" pitchFamily="34" charset="0"/>
                          <a:ea typeface="ＭＳ Ｐゴシック" pitchFamily="50" charset="-128"/>
                        </a:rPr>
                        <a:t>(</a:t>
                      </a:r>
                      <a:r>
                        <a:rPr kumimoji="1" lang="en-US" altLang="ja-JP" sz="1800" b="0" i="0" u="none" strike="noStrike" cap="none" normalizeH="0" baseline="0" dirty="0" err="1" smtClean="0">
                          <a:ln>
                            <a:noFill/>
                          </a:ln>
                          <a:solidFill>
                            <a:schemeClr val="tx1"/>
                          </a:solidFill>
                          <a:effectLst/>
                          <a:latin typeface="Calibri" pitchFamily="34" charset="0"/>
                          <a:ea typeface="ＭＳ Ｐゴシック" pitchFamily="50" charset="-128"/>
                        </a:rPr>
                        <a:t>mrad</a:t>
                      </a:r>
                      <a:r>
                        <a:rPr kumimoji="1" lang="en-US" altLang="ja-JP" sz="1800" b="0" i="0" u="none" strike="noStrike" cap="none" normalizeH="0" baseline="0" dirty="0" smtClean="0">
                          <a:ln>
                            <a:noFill/>
                          </a:ln>
                          <a:solidFill>
                            <a:schemeClr val="tx1"/>
                          </a:solidFill>
                          <a:effectLst/>
                          <a:latin typeface="Calibri" pitchFamily="34" charset="0"/>
                          <a:ea typeface="ＭＳ Ｐゴシック" pitchFamily="50" charset="-128"/>
                        </a:rPr>
                        <a:t>)</a:t>
                      </a:r>
                      <a:endParaRPr kumimoji="1" lang="ja-JP" altLang="en-US" sz="1800" b="0" i="0" u="none" strike="noStrike" cap="none" normalizeH="0" baseline="-25000" dirty="0" smtClean="0">
                        <a:ln>
                          <a:noFill/>
                        </a:ln>
                        <a:solidFill>
                          <a:schemeClr val="tx1"/>
                        </a:solidFill>
                        <a:effectLst/>
                        <a:latin typeface="Calibri" pitchFamily="34" charset="0"/>
                        <a:ea typeface="ＭＳ Ｐゴシック" pitchFamily="50" charset="-128"/>
                      </a:endParaRPr>
                    </a:p>
                  </a:txBody>
                  <a:tcPr marL="91434" marR="91434" marT="45710" marB="45710" anchor="ct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dirty="0" smtClean="0">
                          <a:ln>
                            <a:noFill/>
                          </a:ln>
                          <a:solidFill>
                            <a:schemeClr val="tx1"/>
                          </a:solidFill>
                          <a:effectLst/>
                          <a:latin typeface="Calibri" pitchFamily="34" charset="0"/>
                          <a:ea typeface="ＭＳ Ｐゴシック" pitchFamily="50" charset="-128"/>
                        </a:rPr>
                        <a:t>11</a:t>
                      </a:r>
                      <a:endParaRPr kumimoji="1" lang="ja-JP" altLang="en-US" sz="1800" b="0" i="0" u="none" strike="noStrike" cap="none" normalizeH="0" baseline="0" dirty="0" smtClean="0">
                        <a:ln>
                          <a:noFill/>
                        </a:ln>
                        <a:solidFill>
                          <a:schemeClr val="tx1"/>
                        </a:solidFill>
                        <a:effectLst/>
                        <a:latin typeface="Calibri" pitchFamily="34" charset="0"/>
                        <a:ea typeface="ＭＳ Ｐゴシック" pitchFamily="50" charset="-128"/>
                      </a:endParaRPr>
                    </a:p>
                  </a:txBody>
                  <a:tcPr marL="91434" marR="91434" marT="45710" marB="45710" anchor="ct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dirty="0" smtClean="0">
                          <a:ln>
                            <a:noFill/>
                          </a:ln>
                          <a:solidFill>
                            <a:schemeClr val="tx1"/>
                          </a:solidFill>
                          <a:effectLst/>
                          <a:latin typeface="Calibri" pitchFamily="34" charset="0"/>
                          <a:ea typeface="ＭＳ Ｐゴシック" pitchFamily="50" charset="-128"/>
                        </a:rPr>
                        <a:t>11 -&gt; 0 (crab)</a:t>
                      </a:r>
                      <a:endParaRPr kumimoji="1" lang="ja-JP" altLang="en-US" sz="1800" b="0" i="0" u="none" strike="noStrike" cap="none" normalizeH="0" baseline="0" dirty="0" smtClean="0">
                        <a:ln>
                          <a:noFill/>
                        </a:ln>
                        <a:solidFill>
                          <a:srgbClr val="0000FF"/>
                        </a:solidFill>
                        <a:effectLst/>
                        <a:latin typeface="Calibri" pitchFamily="34" charset="0"/>
                        <a:ea typeface="ＭＳ Ｐゴシック" pitchFamily="50" charset="-128"/>
                      </a:endParaRPr>
                    </a:p>
                  </a:txBody>
                  <a:tcPr marL="91434" marR="91434" marT="45710" marB="45710" anchor="ct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dirty="0" smtClean="0">
                          <a:ln>
                            <a:noFill/>
                          </a:ln>
                          <a:solidFill>
                            <a:schemeClr val="tx1"/>
                          </a:solidFill>
                          <a:effectLst/>
                          <a:latin typeface="Calibri" pitchFamily="34" charset="0"/>
                          <a:ea typeface="ＭＳ Ｐゴシック" pitchFamily="50" charset="-128"/>
                        </a:rPr>
                        <a:t>41.5</a:t>
                      </a:r>
                      <a:endParaRPr kumimoji="1" lang="ja-JP" altLang="en-US" sz="1800" b="0" i="0" u="none" strike="noStrike" cap="none" normalizeH="0" baseline="0" dirty="0" smtClean="0">
                        <a:ln>
                          <a:noFill/>
                        </a:ln>
                        <a:solidFill>
                          <a:schemeClr val="tx1"/>
                        </a:solidFill>
                        <a:effectLst/>
                        <a:latin typeface="Calibri" pitchFamily="34" charset="0"/>
                        <a:ea typeface="ＭＳ Ｐゴシック" pitchFamily="50" charset="-128"/>
                      </a:endParaRPr>
                    </a:p>
                  </a:txBody>
                  <a:tcPr marL="91434" marR="91434" marT="45710" marB="45710" anchor="ctr" horzOverflow="overflow"/>
                </a:tc>
              </a:tr>
              <a:tr h="401324">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dirty="0" err="1" smtClean="0">
                          <a:ln>
                            <a:noFill/>
                          </a:ln>
                          <a:solidFill>
                            <a:schemeClr val="tx1"/>
                          </a:solidFill>
                          <a:effectLst/>
                          <a:latin typeface="Symbol" pitchFamily="18" charset="2"/>
                          <a:ea typeface="HG丸ｺﾞｼｯｸM-PRO" pitchFamily="50" charset="-128"/>
                        </a:rPr>
                        <a:t>x</a:t>
                      </a:r>
                      <a:r>
                        <a:rPr kumimoji="1" lang="en-US" altLang="ja-JP" sz="1800" b="0" i="0" u="none" strike="noStrike" cap="none" normalizeH="0" baseline="-25000" dirty="0" err="1" smtClean="0">
                          <a:ln>
                            <a:noFill/>
                          </a:ln>
                          <a:solidFill>
                            <a:schemeClr val="tx1"/>
                          </a:solidFill>
                          <a:effectLst/>
                          <a:latin typeface="Calibri" pitchFamily="34" charset="0"/>
                          <a:ea typeface="ＭＳ Ｐゴシック" pitchFamily="50" charset="-128"/>
                        </a:rPr>
                        <a:t>y</a:t>
                      </a:r>
                      <a:endParaRPr kumimoji="1" lang="ja-JP" altLang="en-US" sz="1800" b="0" i="0" u="none" strike="noStrike" cap="none" normalizeH="0" baseline="-25000" dirty="0" smtClean="0">
                        <a:ln>
                          <a:noFill/>
                        </a:ln>
                        <a:solidFill>
                          <a:schemeClr val="tx1"/>
                        </a:solidFill>
                        <a:effectLst/>
                        <a:latin typeface="Calibri" pitchFamily="34" charset="0"/>
                        <a:ea typeface="ＭＳ Ｐゴシック" pitchFamily="50" charset="-128"/>
                      </a:endParaRPr>
                    </a:p>
                  </a:txBody>
                  <a:tcPr marL="91434" marR="91434" marT="45710" marB="45710" anchor="ct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smtClean="0">
                          <a:ln>
                            <a:noFill/>
                          </a:ln>
                          <a:solidFill>
                            <a:schemeClr val="tx1"/>
                          </a:solidFill>
                          <a:effectLst/>
                          <a:latin typeface="Calibri" pitchFamily="34" charset="0"/>
                          <a:ea typeface="ＭＳ Ｐゴシック" pitchFamily="50" charset="-128"/>
                        </a:rPr>
                        <a:t>0.052</a:t>
                      </a:r>
                      <a:endParaRPr kumimoji="1" lang="ja-JP" altLang="en-US" sz="1800" b="0" i="0" u="none" strike="noStrike" cap="none" normalizeH="0" baseline="0" smtClean="0">
                        <a:ln>
                          <a:noFill/>
                        </a:ln>
                        <a:solidFill>
                          <a:schemeClr val="tx1"/>
                        </a:solidFill>
                        <a:effectLst/>
                        <a:latin typeface="Calibri" pitchFamily="34" charset="0"/>
                        <a:ea typeface="ＭＳ Ｐゴシック" pitchFamily="50" charset="-128"/>
                      </a:endParaRPr>
                    </a:p>
                  </a:txBody>
                  <a:tcPr marL="91434" marR="91434" marT="45710" marB="45710" anchor="ct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smtClean="0">
                          <a:ln>
                            <a:noFill/>
                          </a:ln>
                          <a:solidFill>
                            <a:schemeClr val="tx1"/>
                          </a:solidFill>
                          <a:effectLst/>
                          <a:latin typeface="Calibri" pitchFamily="34" charset="0"/>
                          <a:ea typeface="ＭＳ Ｐゴシック" pitchFamily="50" charset="-128"/>
                        </a:rPr>
                        <a:t>0.129/0.090 </a:t>
                      </a:r>
                    </a:p>
                  </a:txBody>
                  <a:tcPr marL="91434" marR="91434" marT="45710" marB="45710" anchor="ct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dirty="0" smtClean="0">
                          <a:ln>
                            <a:noFill/>
                          </a:ln>
                          <a:solidFill>
                            <a:schemeClr val="tx1"/>
                          </a:solidFill>
                          <a:effectLst/>
                          <a:latin typeface="Calibri" pitchFamily="34" charset="0"/>
                          <a:ea typeface="ＭＳ Ｐゴシック" pitchFamily="50" charset="-128"/>
                        </a:rPr>
                        <a:t>0.0881/0.0807</a:t>
                      </a:r>
                      <a:endParaRPr kumimoji="1" lang="ja-JP" altLang="en-US" sz="1800" b="0" i="0" u="none" strike="noStrike" cap="none" normalizeH="0" baseline="0" dirty="0" smtClean="0">
                        <a:ln>
                          <a:noFill/>
                        </a:ln>
                        <a:solidFill>
                          <a:schemeClr val="tx1"/>
                        </a:solidFill>
                        <a:effectLst/>
                        <a:latin typeface="Calibri" pitchFamily="34" charset="0"/>
                        <a:ea typeface="ＭＳ Ｐゴシック" pitchFamily="50" charset="-128"/>
                      </a:endParaRPr>
                    </a:p>
                  </a:txBody>
                  <a:tcPr marL="91434" marR="91434" marT="45710" marB="45710" anchor="ctr" horzOverflow="overflow"/>
                </a:tc>
              </a:tr>
              <a:tr h="401324">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smtClean="0">
                          <a:ln>
                            <a:noFill/>
                          </a:ln>
                          <a:solidFill>
                            <a:schemeClr val="tx1"/>
                          </a:solidFill>
                          <a:effectLst/>
                          <a:latin typeface="Symbol" pitchFamily="18" charset="2"/>
                          <a:ea typeface="HG丸ｺﾞｼｯｸM-PRO" pitchFamily="50" charset="-128"/>
                        </a:rPr>
                        <a:t>s</a:t>
                      </a:r>
                      <a:r>
                        <a:rPr kumimoji="1" lang="en-US" altLang="ja-JP" sz="1800" b="0" i="0" u="none" strike="noStrike" cap="none" normalizeH="0" baseline="-25000" smtClean="0">
                          <a:ln>
                            <a:noFill/>
                          </a:ln>
                          <a:solidFill>
                            <a:schemeClr val="tx1"/>
                          </a:solidFill>
                          <a:effectLst/>
                          <a:latin typeface="Calibri" pitchFamily="34" charset="0"/>
                          <a:ea typeface="ＭＳ Ｐゴシック" pitchFamily="50" charset="-128"/>
                        </a:rPr>
                        <a:t>z </a:t>
                      </a:r>
                      <a:r>
                        <a:rPr kumimoji="1" lang="en-US" altLang="ja-JP" sz="1800" b="0" i="0" u="none" strike="noStrike" cap="none" normalizeH="0" baseline="0" smtClean="0">
                          <a:ln>
                            <a:noFill/>
                          </a:ln>
                          <a:solidFill>
                            <a:schemeClr val="tx1"/>
                          </a:solidFill>
                          <a:effectLst/>
                          <a:latin typeface="Calibri" pitchFamily="34" charset="0"/>
                          <a:ea typeface="ＭＳ Ｐゴシック" pitchFamily="50" charset="-128"/>
                        </a:rPr>
                        <a:t>(mm)</a:t>
                      </a:r>
                      <a:endParaRPr kumimoji="1" lang="ja-JP" altLang="en-US" sz="1800" b="0" i="0" u="none" strike="noStrike" cap="none" normalizeH="0" baseline="0" smtClean="0">
                        <a:ln>
                          <a:noFill/>
                        </a:ln>
                        <a:solidFill>
                          <a:schemeClr val="tx1"/>
                        </a:solidFill>
                        <a:effectLst/>
                        <a:latin typeface="Calibri" pitchFamily="34" charset="0"/>
                        <a:ea typeface="ＭＳ Ｐゴシック" pitchFamily="50" charset="-128"/>
                      </a:endParaRPr>
                    </a:p>
                  </a:txBody>
                  <a:tcPr marL="91434" marR="91434" marT="45710" marB="45710" anchor="ct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smtClean="0">
                          <a:ln>
                            <a:noFill/>
                          </a:ln>
                          <a:solidFill>
                            <a:schemeClr val="tx1"/>
                          </a:solidFill>
                          <a:effectLst/>
                          <a:latin typeface="Calibri" pitchFamily="34" charset="0"/>
                          <a:ea typeface="ＭＳ Ｐゴシック" pitchFamily="50" charset="-128"/>
                        </a:rPr>
                        <a:t>4</a:t>
                      </a:r>
                      <a:endParaRPr kumimoji="1" lang="ja-JP" altLang="en-US" sz="1800" b="0" i="0" u="none" strike="noStrike" cap="none" normalizeH="0" baseline="0" smtClean="0">
                        <a:ln>
                          <a:noFill/>
                        </a:ln>
                        <a:solidFill>
                          <a:schemeClr val="tx1"/>
                        </a:solidFill>
                        <a:effectLst/>
                        <a:latin typeface="Calibri" pitchFamily="34" charset="0"/>
                        <a:ea typeface="ＭＳ Ｐゴシック" pitchFamily="50" charset="-128"/>
                      </a:endParaRPr>
                    </a:p>
                  </a:txBody>
                  <a:tcPr marL="91434" marR="91434" marT="45710" marB="45710" anchor="ct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smtClean="0">
                          <a:ln>
                            <a:noFill/>
                          </a:ln>
                          <a:solidFill>
                            <a:schemeClr val="tx1"/>
                          </a:solidFill>
                          <a:effectLst/>
                          <a:latin typeface="Calibri" pitchFamily="34" charset="0"/>
                          <a:ea typeface="ＭＳ Ｐゴシック" pitchFamily="50" charset="-128"/>
                        </a:rPr>
                        <a:t>~ 6</a:t>
                      </a:r>
                      <a:endParaRPr kumimoji="1" lang="ja-JP" altLang="en-US" sz="1800" b="0" i="0" u="none" strike="noStrike" cap="none" normalizeH="0" baseline="0" smtClean="0">
                        <a:ln>
                          <a:noFill/>
                        </a:ln>
                        <a:solidFill>
                          <a:schemeClr val="tx1"/>
                        </a:solidFill>
                        <a:effectLst/>
                        <a:latin typeface="Calibri" pitchFamily="34" charset="0"/>
                        <a:ea typeface="ＭＳ Ｐゴシック" pitchFamily="50" charset="-128"/>
                      </a:endParaRPr>
                    </a:p>
                  </a:txBody>
                  <a:tcPr marL="91434" marR="91434" marT="45710" marB="45710" anchor="ct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smtClean="0">
                          <a:ln>
                            <a:noFill/>
                          </a:ln>
                          <a:solidFill>
                            <a:schemeClr val="tx1"/>
                          </a:solidFill>
                          <a:effectLst/>
                          <a:latin typeface="Calibri" pitchFamily="34" charset="0"/>
                          <a:ea typeface="ＭＳ Ｐゴシック" pitchFamily="50" charset="-128"/>
                        </a:rPr>
                        <a:t>6/5</a:t>
                      </a:r>
                      <a:endParaRPr kumimoji="1" lang="ja-JP" altLang="en-US" sz="1800" b="0" i="0" u="none" strike="noStrike" cap="none" normalizeH="0" baseline="0" smtClean="0">
                        <a:ln>
                          <a:noFill/>
                        </a:ln>
                        <a:solidFill>
                          <a:schemeClr val="tx1"/>
                        </a:solidFill>
                        <a:effectLst/>
                        <a:latin typeface="Calibri" pitchFamily="34" charset="0"/>
                        <a:ea typeface="ＭＳ Ｐゴシック" pitchFamily="50" charset="-128"/>
                      </a:endParaRPr>
                    </a:p>
                  </a:txBody>
                  <a:tcPr marL="91434" marR="91434" marT="45710" marB="45710" anchor="ctr" horzOverflow="overflow"/>
                </a:tc>
              </a:tr>
              <a:tr h="401324">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smtClean="0">
                          <a:ln>
                            <a:noFill/>
                          </a:ln>
                          <a:solidFill>
                            <a:schemeClr val="tx1"/>
                          </a:solidFill>
                          <a:effectLst/>
                          <a:latin typeface="Calibri" pitchFamily="34" charset="0"/>
                          <a:ea typeface="ＭＳ Ｐゴシック" pitchFamily="50" charset="-128"/>
                        </a:rPr>
                        <a:t>I</a:t>
                      </a:r>
                      <a:r>
                        <a:rPr kumimoji="1" lang="en-US" altLang="ja-JP" sz="1800" b="0" i="0" u="none" strike="noStrike" cap="none" normalizeH="0" baseline="-25000" smtClean="0">
                          <a:ln>
                            <a:noFill/>
                          </a:ln>
                          <a:solidFill>
                            <a:schemeClr val="tx1"/>
                          </a:solidFill>
                          <a:effectLst/>
                          <a:latin typeface="Calibri" pitchFamily="34" charset="0"/>
                          <a:ea typeface="ＭＳ Ｐゴシック" pitchFamily="50" charset="-128"/>
                        </a:rPr>
                        <a:t>beam</a:t>
                      </a:r>
                      <a:r>
                        <a:rPr kumimoji="1" lang="en-US" altLang="ja-JP" sz="1800" b="0" i="0" u="none" strike="noStrike" cap="none" normalizeH="0" baseline="0" smtClean="0">
                          <a:ln>
                            <a:noFill/>
                          </a:ln>
                          <a:solidFill>
                            <a:schemeClr val="tx1"/>
                          </a:solidFill>
                          <a:effectLst/>
                          <a:latin typeface="Calibri" pitchFamily="34" charset="0"/>
                          <a:ea typeface="ＭＳ Ｐゴシック" pitchFamily="50" charset="-128"/>
                        </a:rPr>
                        <a:t> (A)</a:t>
                      </a:r>
                      <a:endParaRPr kumimoji="1" lang="ja-JP" altLang="en-US" sz="1800" b="0" i="0" u="none" strike="noStrike" cap="none" normalizeH="0" baseline="0" smtClean="0">
                        <a:ln>
                          <a:noFill/>
                        </a:ln>
                        <a:solidFill>
                          <a:schemeClr val="tx1"/>
                        </a:solidFill>
                        <a:effectLst/>
                        <a:latin typeface="Calibri" pitchFamily="34" charset="0"/>
                        <a:ea typeface="ＭＳ Ｐゴシック" pitchFamily="50" charset="-128"/>
                      </a:endParaRPr>
                    </a:p>
                  </a:txBody>
                  <a:tcPr marL="91434" marR="91434" marT="45710" marB="45710" anchor="ct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smtClean="0">
                          <a:ln>
                            <a:noFill/>
                          </a:ln>
                          <a:solidFill>
                            <a:schemeClr val="tx1"/>
                          </a:solidFill>
                          <a:effectLst/>
                          <a:latin typeface="Calibri" pitchFamily="34" charset="0"/>
                          <a:ea typeface="ＭＳ Ｐゴシック" pitchFamily="50" charset="-128"/>
                        </a:rPr>
                        <a:t>2.6/1.1</a:t>
                      </a:r>
                      <a:endParaRPr kumimoji="1" lang="ja-JP" altLang="en-US" sz="1800" b="0" i="0" u="none" strike="noStrike" cap="none" normalizeH="0" baseline="0" smtClean="0">
                        <a:ln>
                          <a:noFill/>
                        </a:ln>
                        <a:solidFill>
                          <a:schemeClr val="tx1"/>
                        </a:solidFill>
                        <a:effectLst/>
                        <a:latin typeface="Calibri" pitchFamily="34" charset="0"/>
                        <a:ea typeface="ＭＳ Ｐゴシック" pitchFamily="50" charset="-128"/>
                      </a:endParaRPr>
                    </a:p>
                  </a:txBody>
                  <a:tcPr marL="91434" marR="91434" marT="45710" marB="45710" anchor="ct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smtClean="0">
                          <a:ln>
                            <a:noFill/>
                          </a:ln>
                          <a:solidFill>
                            <a:schemeClr val="tx1"/>
                          </a:solidFill>
                          <a:effectLst/>
                          <a:latin typeface="Calibri" pitchFamily="34" charset="0"/>
                          <a:ea typeface="ＭＳ Ｐゴシック" pitchFamily="50" charset="-128"/>
                        </a:rPr>
                        <a:t>1.64/1.19</a:t>
                      </a:r>
                      <a:endParaRPr kumimoji="1" lang="ja-JP" altLang="en-US" sz="1800" b="0" i="0" u="none" strike="noStrike" cap="none" normalizeH="0" baseline="0" smtClean="0">
                        <a:ln>
                          <a:noFill/>
                        </a:ln>
                        <a:solidFill>
                          <a:srgbClr val="0000FF"/>
                        </a:solidFill>
                        <a:effectLst/>
                        <a:latin typeface="Calibri" pitchFamily="34" charset="0"/>
                        <a:ea typeface="ＭＳ Ｐゴシック" pitchFamily="50" charset="-128"/>
                      </a:endParaRPr>
                    </a:p>
                  </a:txBody>
                  <a:tcPr marL="91434" marR="91434" marT="45710" marB="45710" anchor="ct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smtClean="0">
                          <a:ln>
                            <a:noFill/>
                          </a:ln>
                          <a:solidFill>
                            <a:schemeClr val="tx1"/>
                          </a:solidFill>
                          <a:effectLst/>
                          <a:latin typeface="Calibri" pitchFamily="34" charset="0"/>
                          <a:ea typeface="ＭＳ Ｐゴシック" pitchFamily="50" charset="-128"/>
                        </a:rPr>
                        <a:t>3.6/2.6</a:t>
                      </a:r>
                      <a:endParaRPr kumimoji="1" lang="ja-JP" altLang="en-US" sz="1800" b="0" i="0" u="none" strike="noStrike" cap="none" normalizeH="0" baseline="0" smtClean="0">
                        <a:ln>
                          <a:noFill/>
                        </a:ln>
                        <a:solidFill>
                          <a:schemeClr val="tx1"/>
                        </a:solidFill>
                        <a:effectLst/>
                        <a:latin typeface="Calibri" pitchFamily="34" charset="0"/>
                        <a:ea typeface="ＭＳ Ｐゴシック" pitchFamily="50" charset="-128"/>
                      </a:endParaRPr>
                    </a:p>
                  </a:txBody>
                  <a:tcPr marL="91434" marR="91434" marT="45710" marB="45710" anchor="ctr" horzOverflow="overflow"/>
                </a:tc>
              </a:tr>
              <a:tr h="401324">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dirty="0" err="1" smtClean="0">
                          <a:ln>
                            <a:noFill/>
                          </a:ln>
                          <a:solidFill>
                            <a:schemeClr val="tx1"/>
                          </a:solidFill>
                          <a:effectLst/>
                          <a:latin typeface="Calibri" pitchFamily="34" charset="0"/>
                          <a:ea typeface="ＭＳ Ｐゴシック" pitchFamily="50" charset="-128"/>
                        </a:rPr>
                        <a:t>N</a:t>
                      </a:r>
                      <a:r>
                        <a:rPr kumimoji="1" lang="en-US" altLang="ja-JP" sz="1800" b="0" i="0" u="none" strike="noStrike" cap="none" normalizeH="0" baseline="-25000" dirty="0" err="1" smtClean="0">
                          <a:ln>
                            <a:noFill/>
                          </a:ln>
                          <a:solidFill>
                            <a:schemeClr val="tx1"/>
                          </a:solidFill>
                          <a:effectLst/>
                          <a:latin typeface="Calibri" pitchFamily="34" charset="0"/>
                          <a:ea typeface="ＭＳ Ｐゴシック" pitchFamily="50" charset="-128"/>
                        </a:rPr>
                        <a:t>bunches</a:t>
                      </a:r>
                      <a:endParaRPr kumimoji="1" lang="ja-JP" altLang="en-US" sz="1800" b="0" i="0" u="none" strike="noStrike" cap="none" normalizeH="0" baseline="-25000" dirty="0" smtClean="0">
                        <a:ln>
                          <a:noFill/>
                        </a:ln>
                        <a:solidFill>
                          <a:schemeClr val="tx1"/>
                        </a:solidFill>
                        <a:effectLst/>
                        <a:latin typeface="Calibri" pitchFamily="34" charset="0"/>
                        <a:ea typeface="ＭＳ Ｐゴシック" pitchFamily="50" charset="-128"/>
                      </a:endParaRPr>
                    </a:p>
                  </a:txBody>
                  <a:tcPr marL="91434" marR="91434" marT="45710" marB="45710" anchor="ct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smtClean="0">
                          <a:ln>
                            <a:noFill/>
                          </a:ln>
                          <a:solidFill>
                            <a:schemeClr val="tx1"/>
                          </a:solidFill>
                          <a:effectLst/>
                          <a:latin typeface="Calibri" pitchFamily="34" charset="0"/>
                          <a:ea typeface="ＭＳ Ｐゴシック" pitchFamily="50" charset="-128"/>
                        </a:rPr>
                        <a:t>5000</a:t>
                      </a:r>
                      <a:endParaRPr kumimoji="1" lang="ja-JP" altLang="en-US" sz="1800" b="0" i="0" u="none" strike="noStrike" cap="none" normalizeH="0" baseline="0" smtClean="0">
                        <a:ln>
                          <a:noFill/>
                        </a:ln>
                        <a:solidFill>
                          <a:schemeClr val="tx1"/>
                        </a:solidFill>
                        <a:effectLst/>
                        <a:latin typeface="Calibri" pitchFamily="34" charset="0"/>
                        <a:ea typeface="ＭＳ Ｐゴシック" pitchFamily="50" charset="-128"/>
                      </a:endParaRPr>
                    </a:p>
                  </a:txBody>
                  <a:tcPr marL="91434" marR="91434" marT="45710" marB="45710" anchor="ct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smtClean="0">
                          <a:ln>
                            <a:noFill/>
                          </a:ln>
                          <a:solidFill>
                            <a:schemeClr val="tx1"/>
                          </a:solidFill>
                          <a:effectLst/>
                          <a:latin typeface="Calibri" pitchFamily="34" charset="0"/>
                          <a:ea typeface="ＭＳ Ｐゴシック" pitchFamily="50" charset="-128"/>
                        </a:rPr>
                        <a:t>1584</a:t>
                      </a:r>
                      <a:endParaRPr kumimoji="1" lang="ja-JP" altLang="en-US" sz="1800" b="0" i="0" u="none" strike="noStrike" cap="none" normalizeH="0" baseline="0" smtClean="0">
                        <a:ln>
                          <a:noFill/>
                        </a:ln>
                        <a:solidFill>
                          <a:srgbClr val="0000FF"/>
                        </a:solidFill>
                        <a:effectLst/>
                        <a:latin typeface="Calibri" pitchFamily="34" charset="0"/>
                        <a:ea typeface="ＭＳ Ｐゴシック" pitchFamily="50" charset="-128"/>
                      </a:endParaRPr>
                    </a:p>
                  </a:txBody>
                  <a:tcPr marL="91434" marR="91434" marT="45710" marB="45710" anchor="ct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dirty="0" smtClean="0">
                          <a:ln>
                            <a:noFill/>
                          </a:ln>
                          <a:solidFill>
                            <a:schemeClr val="tx1"/>
                          </a:solidFill>
                          <a:effectLst/>
                          <a:latin typeface="Calibri" pitchFamily="34" charset="0"/>
                          <a:ea typeface="ＭＳ Ｐゴシック" pitchFamily="50" charset="-128"/>
                        </a:rPr>
                        <a:t>2500</a:t>
                      </a:r>
                    </a:p>
                  </a:txBody>
                  <a:tcPr marL="91434" marR="91434" marT="45710" marB="45710" anchor="ctr" horzOverflow="overflow"/>
                </a:tc>
              </a:tr>
              <a:tr h="692825">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dirty="0" smtClean="0">
                          <a:ln>
                            <a:noFill/>
                          </a:ln>
                          <a:solidFill>
                            <a:schemeClr val="tx1"/>
                          </a:solidFill>
                          <a:effectLst/>
                          <a:latin typeface="Calibri" pitchFamily="34" charset="0"/>
                          <a:ea typeface="ＭＳ Ｐゴシック" pitchFamily="50" charset="-128"/>
                        </a:rPr>
                        <a:t>Luminosity</a:t>
                      </a:r>
                    </a:p>
                    <a:p>
                      <a:pPr marL="0" marR="0" lvl="0" indent="0" algn="l" defTabSz="4572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dirty="0" smtClean="0">
                          <a:ln>
                            <a:noFill/>
                          </a:ln>
                          <a:solidFill>
                            <a:schemeClr val="tx1"/>
                          </a:solidFill>
                          <a:effectLst/>
                          <a:latin typeface="Calibri" pitchFamily="34" charset="0"/>
                          <a:ea typeface="ＭＳ Ｐゴシック" pitchFamily="50" charset="-128"/>
                        </a:rPr>
                        <a:t>   (10</a:t>
                      </a:r>
                      <a:r>
                        <a:rPr kumimoji="1" lang="en-US" altLang="ja-JP" sz="1800" b="0" i="0" u="none" strike="noStrike" cap="none" normalizeH="0" baseline="30000" dirty="0" smtClean="0">
                          <a:ln>
                            <a:noFill/>
                          </a:ln>
                          <a:solidFill>
                            <a:schemeClr val="tx1"/>
                          </a:solidFill>
                          <a:effectLst/>
                          <a:latin typeface="Calibri" pitchFamily="34" charset="0"/>
                          <a:ea typeface="ＭＳ Ｐゴシック" pitchFamily="50" charset="-128"/>
                        </a:rPr>
                        <a:t>34</a:t>
                      </a:r>
                      <a:r>
                        <a:rPr kumimoji="1" lang="en-US" altLang="ja-JP" sz="1800" b="0" i="0" u="none" strike="noStrike" cap="none" normalizeH="0" baseline="0" dirty="0" smtClean="0">
                          <a:ln>
                            <a:noFill/>
                          </a:ln>
                          <a:solidFill>
                            <a:schemeClr val="tx1"/>
                          </a:solidFill>
                          <a:effectLst/>
                          <a:latin typeface="Calibri" pitchFamily="34" charset="0"/>
                          <a:ea typeface="ＭＳ Ｐゴシック" pitchFamily="50" charset="-128"/>
                        </a:rPr>
                        <a:t> cm</a:t>
                      </a:r>
                      <a:r>
                        <a:rPr kumimoji="1" lang="en-US" altLang="ja-JP" sz="1800" b="0" i="0" u="none" strike="noStrike" cap="none" normalizeH="0" baseline="30000" dirty="0" smtClean="0">
                          <a:ln>
                            <a:noFill/>
                          </a:ln>
                          <a:solidFill>
                            <a:schemeClr val="tx1"/>
                          </a:solidFill>
                          <a:effectLst/>
                          <a:latin typeface="Calibri" pitchFamily="34" charset="0"/>
                          <a:ea typeface="ＭＳ Ｐゴシック" pitchFamily="50" charset="-128"/>
                        </a:rPr>
                        <a:t>-2</a:t>
                      </a:r>
                      <a:r>
                        <a:rPr kumimoji="1" lang="en-US" altLang="ja-JP" sz="1800" b="0" i="0" u="none" strike="noStrike" cap="none" normalizeH="0" baseline="0" dirty="0" smtClean="0">
                          <a:ln>
                            <a:noFill/>
                          </a:ln>
                          <a:solidFill>
                            <a:schemeClr val="tx1"/>
                          </a:solidFill>
                          <a:effectLst/>
                          <a:latin typeface="Calibri" pitchFamily="34" charset="0"/>
                          <a:ea typeface="ＭＳ Ｐゴシック" pitchFamily="50" charset="-128"/>
                        </a:rPr>
                        <a:t> s</a:t>
                      </a:r>
                      <a:r>
                        <a:rPr kumimoji="1" lang="en-US" altLang="ja-JP" sz="1800" b="0" i="0" u="none" strike="noStrike" cap="none" normalizeH="0" baseline="30000" dirty="0" smtClean="0">
                          <a:ln>
                            <a:noFill/>
                          </a:ln>
                          <a:solidFill>
                            <a:schemeClr val="tx1"/>
                          </a:solidFill>
                          <a:effectLst/>
                          <a:latin typeface="Calibri" pitchFamily="34" charset="0"/>
                          <a:ea typeface="ＭＳ Ｐゴシック" pitchFamily="50" charset="-128"/>
                        </a:rPr>
                        <a:t>-1</a:t>
                      </a:r>
                      <a:r>
                        <a:rPr kumimoji="1" lang="en-US" altLang="ja-JP" sz="1800" b="0" i="0" u="none" strike="noStrike" cap="none" normalizeH="0" baseline="0" dirty="0" smtClean="0">
                          <a:ln>
                            <a:noFill/>
                          </a:ln>
                          <a:solidFill>
                            <a:schemeClr val="tx1"/>
                          </a:solidFill>
                          <a:effectLst/>
                          <a:latin typeface="Calibri" pitchFamily="34" charset="0"/>
                          <a:ea typeface="ＭＳ Ｐゴシック" pitchFamily="50" charset="-128"/>
                        </a:rPr>
                        <a:t>)</a:t>
                      </a:r>
                      <a:endParaRPr kumimoji="1" lang="ja-JP" altLang="en-US" sz="1800" b="0" i="0" u="none" strike="noStrike" cap="none" normalizeH="0" baseline="0" dirty="0" smtClean="0">
                        <a:ln>
                          <a:noFill/>
                        </a:ln>
                        <a:solidFill>
                          <a:schemeClr val="tx1"/>
                        </a:solidFill>
                        <a:effectLst/>
                        <a:latin typeface="Calibri" pitchFamily="34" charset="0"/>
                        <a:ea typeface="ＭＳ Ｐゴシック" pitchFamily="50" charset="-128"/>
                      </a:endParaRPr>
                    </a:p>
                  </a:txBody>
                  <a:tcPr marL="91434" marR="91434" marT="45710" marB="45710" anchor="ct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dirty="0" smtClean="0">
                          <a:ln>
                            <a:noFill/>
                          </a:ln>
                          <a:solidFill>
                            <a:schemeClr val="tx1"/>
                          </a:solidFill>
                          <a:effectLst/>
                          <a:latin typeface="Calibri" pitchFamily="34" charset="0"/>
                          <a:ea typeface="ＭＳ Ｐゴシック" pitchFamily="50" charset="-128"/>
                        </a:rPr>
                        <a:t>1</a:t>
                      </a:r>
                      <a:endParaRPr kumimoji="1" lang="ja-JP" altLang="en-US" sz="1800" b="0" i="0" u="none" strike="noStrike" cap="none" normalizeH="0" baseline="0" dirty="0" smtClean="0">
                        <a:ln>
                          <a:noFill/>
                        </a:ln>
                        <a:solidFill>
                          <a:schemeClr val="tx1"/>
                        </a:solidFill>
                        <a:effectLst/>
                        <a:latin typeface="Calibri" pitchFamily="34" charset="0"/>
                        <a:ea typeface="ＭＳ Ｐゴシック" pitchFamily="50" charset="-128"/>
                      </a:endParaRPr>
                    </a:p>
                  </a:txBody>
                  <a:tcPr marL="91434" marR="91434" marT="45710" marB="45710" anchor="ct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dirty="0" smtClean="0">
                          <a:ln>
                            <a:noFill/>
                          </a:ln>
                          <a:solidFill>
                            <a:schemeClr val="tx1"/>
                          </a:solidFill>
                          <a:effectLst/>
                          <a:latin typeface="Calibri" pitchFamily="34" charset="0"/>
                          <a:ea typeface="ＭＳ Ｐゴシック" pitchFamily="50" charset="-128"/>
                        </a:rPr>
                        <a:t>2.11 </a:t>
                      </a:r>
                      <a:endParaRPr kumimoji="1" lang="ja-JP" altLang="en-US" sz="1800" b="0" i="0" u="none" strike="noStrike" cap="none" normalizeH="0" baseline="0" dirty="0" smtClean="0">
                        <a:ln>
                          <a:noFill/>
                        </a:ln>
                        <a:solidFill>
                          <a:srgbClr val="0000FF"/>
                        </a:solidFill>
                        <a:effectLst/>
                        <a:latin typeface="Calibri" pitchFamily="34" charset="0"/>
                        <a:ea typeface="ＭＳ Ｐゴシック" pitchFamily="50" charset="-128"/>
                      </a:endParaRPr>
                    </a:p>
                  </a:txBody>
                  <a:tcPr marL="91434" marR="91434" marT="45710" marB="45710" anchor="ct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dirty="0" smtClean="0">
                          <a:ln>
                            <a:noFill/>
                          </a:ln>
                          <a:solidFill>
                            <a:schemeClr val="tx1"/>
                          </a:solidFill>
                          <a:effectLst/>
                          <a:latin typeface="Calibri" pitchFamily="34" charset="0"/>
                          <a:ea typeface="ＭＳ Ｐゴシック" pitchFamily="50" charset="-128"/>
                        </a:rPr>
                        <a:t>80</a:t>
                      </a:r>
                      <a:endParaRPr kumimoji="1" lang="ja-JP" altLang="en-US" sz="1800" b="0" i="0" u="none" strike="noStrike" cap="none" normalizeH="0" baseline="0" dirty="0" smtClean="0">
                        <a:ln>
                          <a:noFill/>
                        </a:ln>
                        <a:solidFill>
                          <a:schemeClr val="tx1"/>
                        </a:solidFill>
                        <a:effectLst/>
                        <a:latin typeface="Calibri" pitchFamily="34" charset="0"/>
                        <a:ea typeface="ＭＳ Ｐゴシック" pitchFamily="50" charset="-128"/>
                      </a:endParaRPr>
                    </a:p>
                  </a:txBody>
                  <a:tcPr marL="91434" marR="91434" marT="45710" marB="45710" anchor="ctr" horzOverflow="overflow"/>
                </a:tc>
              </a:tr>
              <a:tr h="401324">
                <a:tc>
                  <a:txBody>
                    <a:bodyPr/>
                    <a:lstStyle/>
                    <a:p>
                      <a:r>
                        <a:rPr kumimoji="1" lang="en-US" altLang="ja-JP" sz="1800" dirty="0" smtClean="0"/>
                        <a:t>Power (MV)</a:t>
                      </a:r>
                      <a:endParaRPr kumimoji="1" lang="ja-JP" altLang="en-US" sz="1800" dirty="0"/>
                    </a:p>
                  </a:txBody>
                  <a:tcPr marL="91434" marR="91434" marT="45710" marB="45710"/>
                </a:tc>
                <a:tc>
                  <a:txBody>
                    <a:bodyPr/>
                    <a:lstStyle/>
                    <a:p>
                      <a:pPr algn="ctr"/>
                      <a:endParaRPr kumimoji="1" lang="ja-JP" altLang="en-US" sz="1800"/>
                    </a:p>
                  </a:txBody>
                  <a:tcPr marL="91434" marR="91434" marT="45710" marB="45710"/>
                </a:tc>
                <a:tc>
                  <a:txBody>
                    <a:bodyPr/>
                    <a:lstStyle/>
                    <a:p>
                      <a:pPr algn="ctr"/>
                      <a:r>
                        <a:rPr kumimoji="1" lang="en-US" altLang="ja-JP" sz="1800" dirty="0" smtClean="0"/>
                        <a:t>~45</a:t>
                      </a:r>
                      <a:endParaRPr kumimoji="1" lang="ja-JP" altLang="en-US" sz="1800" dirty="0"/>
                    </a:p>
                  </a:txBody>
                  <a:tcPr marL="91434" marR="91434" marT="45710" marB="45710"/>
                </a:tc>
                <a:tc>
                  <a:txBody>
                    <a:bodyPr/>
                    <a:lstStyle/>
                    <a:p>
                      <a:pPr algn="ctr"/>
                      <a:r>
                        <a:rPr kumimoji="1" lang="en-US" altLang="ja-JP" sz="1800" dirty="0" smtClean="0"/>
                        <a:t>~71</a:t>
                      </a:r>
                      <a:endParaRPr kumimoji="1" lang="ja-JP" altLang="en-US" sz="1800" dirty="0"/>
                    </a:p>
                  </a:txBody>
                  <a:tcPr marL="91434" marR="91434" marT="45710" marB="45710"/>
                </a:tc>
              </a:tr>
            </a:tbl>
          </a:graphicData>
        </a:graphic>
      </p:graphicFrame>
      <p:sp>
        <p:nvSpPr>
          <p:cNvPr id="65623" name="Rectangle 2"/>
          <p:cNvSpPr txBox="1">
            <a:spLocks noChangeArrowheads="1"/>
          </p:cNvSpPr>
          <p:nvPr/>
        </p:nvSpPr>
        <p:spPr bwMode="auto">
          <a:xfrm>
            <a:off x="457200" y="-180975"/>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pPr algn="ctr"/>
            <a:r>
              <a:rPr lang="en-US" altLang="ja-JP" sz="4800">
                <a:solidFill>
                  <a:srgbClr val="0000FF"/>
                </a:solidFill>
                <a:latin typeface="Marker Felt" charset="0"/>
              </a:rPr>
              <a:t>Comparison of parameters</a:t>
            </a:r>
          </a:p>
        </p:txBody>
      </p:sp>
    </p:spTree>
    <p:extLst>
      <p:ext uri="{BB962C8B-B14F-4D97-AF65-F5344CB8AC3E}">
        <p14:creationId xmlns:p14="http://schemas.microsoft.com/office/powerpoint/2010/main" val="3551160073"/>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6" descr="IntegAmp-A"/>
          <p:cNvPicPr>
            <a:picLocks noChangeAspect="1" noChangeArrowheads="1"/>
          </p:cNvPicPr>
          <p:nvPr/>
        </p:nvPicPr>
        <p:blipFill>
          <a:blip r:embed="rId2" cstate="print"/>
          <a:srcRect l="8931" t="8911" r="44533" b="31760"/>
          <a:stretch>
            <a:fillRect/>
          </a:stretch>
        </p:blipFill>
        <p:spPr bwMode="auto">
          <a:xfrm>
            <a:off x="4644008" y="3327402"/>
            <a:ext cx="3384550" cy="3332162"/>
          </a:xfrm>
          <a:prstGeom prst="rect">
            <a:avLst/>
          </a:prstGeom>
          <a:noFill/>
        </p:spPr>
      </p:pic>
      <p:pic>
        <p:nvPicPr>
          <p:cNvPr id="4" name="Picture 7" descr="PSD-A"/>
          <p:cNvPicPr>
            <a:picLocks noChangeAspect="1" noChangeArrowheads="1"/>
          </p:cNvPicPr>
          <p:nvPr/>
        </p:nvPicPr>
        <p:blipFill>
          <a:blip r:embed="rId3" cstate="print"/>
          <a:srcRect l="8946" t="7973" r="45236" b="31750"/>
          <a:stretch>
            <a:fillRect/>
          </a:stretch>
        </p:blipFill>
        <p:spPr bwMode="auto">
          <a:xfrm>
            <a:off x="5651500" y="333375"/>
            <a:ext cx="3194050" cy="3246438"/>
          </a:xfrm>
          <a:prstGeom prst="rect">
            <a:avLst/>
          </a:prstGeom>
          <a:noFill/>
        </p:spPr>
      </p:pic>
      <p:sp>
        <p:nvSpPr>
          <p:cNvPr id="5" name="Text Box 8"/>
          <p:cNvSpPr txBox="1">
            <a:spLocks noChangeArrowheads="1"/>
          </p:cNvSpPr>
          <p:nvPr/>
        </p:nvSpPr>
        <p:spPr bwMode="auto">
          <a:xfrm>
            <a:off x="107950" y="188913"/>
            <a:ext cx="995363" cy="346075"/>
          </a:xfrm>
          <a:prstGeom prst="rect">
            <a:avLst/>
          </a:prstGeom>
          <a:solidFill>
            <a:srgbClr val="99FF99"/>
          </a:solidFill>
          <a:ln w="9525">
            <a:solidFill>
              <a:srgbClr val="0000FF"/>
            </a:solidFill>
            <a:miter lim="800000"/>
            <a:headEnd/>
            <a:tailEnd/>
          </a:ln>
          <a:effectLst/>
        </p:spPr>
        <p:txBody>
          <a:bodyPr wrap="none">
            <a:spAutoFit/>
          </a:bodyPr>
          <a:lstStyle/>
          <a:p>
            <a:r>
              <a:rPr lang="en-US" altLang="ja-JP" sz="1600" b="1">
                <a:solidFill>
                  <a:srgbClr val="0000FF"/>
                </a:solidFill>
              </a:rPr>
              <a:t>Model-A</a:t>
            </a:r>
          </a:p>
        </p:txBody>
      </p:sp>
      <p:sp>
        <p:nvSpPr>
          <p:cNvPr id="6" name="Text Box 9"/>
          <p:cNvSpPr txBox="1">
            <a:spLocks noChangeArrowheads="1"/>
          </p:cNvSpPr>
          <p:nvPr/>
        </p:nvSpPr>
        <p:spPr bwMode="auto">
          <a:xfrm>
            <a:off x="1516076" y="136525"/>
            <a:ext cx="1611589" cy="369332"/>
          </a:xfrm>
          <a:prstGeom prst="rect">
            <a:avLst/>
          </a:prstGeom>
          <a:solidFill>
            <a:srgbClr val="FFFF99"/>
          </a:solidFill>
          <a:ln w="9525">
            <a:solidFill>
              <a:srgbClr val="FF0000"/>
            </a:solidFill>
            <a:miter lim="800000"/>
            <a:headEnd/>
            <a:tailEnd/>
          </a:ln>
          <a:effectLst/>
        </p:spPr>
        <p:txBody>
          <a:bodyPr wrap="none">
            <a:spAutoFit/>
          </a:bodyPr>
          <a:lstStyle/>
          <a:p>
            <a:r>
              <a:rPr lang="en-US" altLang="ja-JP" b="1" dirty="0" smtClean="0">
                <a:solidFill>
                  <a:srgbClr val="0000FF"/>
                </a:solidFill>
              </a:rPr>
              <a:t>Right side of IP</a:t>
            </a:r>
            <a:endParaRPr lang="ja-JP" altLang="en-US" b="1" dirty="0">
              <a:solidFill>
                <a:srgbClr val="0000FF"/>
              </a:solidFill>
            </a:endParaRPr>
          </a:p>
        </p:txBody>
      </p:sp>
      <p:sp>
        <p:nvSpPr>
          <p:cNvPr id="7" name="Text Box 10"/>
          <p:cNvSpPr txBox="1">
            <a:spLocks noChangeArrowheads="1"/>
          </p:cNvSpPr>
          <p:nvPr/>
        </p:nvSpPr>
        <p:spPr bwMode="auto">
          <a:xfrm>
            <a:off x="7164388" y="115888"/>
            <a:ext cx="1472165" cy="369332"/>
          </a:xfrm>
          <a:prstGeom prst="rect">
            <a:avLst/>
          </a:prstGeom>
          <a:solidFill>
            <a:srgbClr val="FFFF99"/>
          </a:solidFill>
          <a:ln w="9525">
            <a:solidFill>
              <a:srgbClr val="FF0000"/>
            </a:solidFill>
            <a:miter lim="800000"/>
            <a:headEnd/>
            <a:tailEnd/>
          </a:ln>
          <a:effectLst/>
        </p:spPr>
        <p:txBody>
          <a:bodyPr wrap="none">
            <a:spAutoFit/>
          </a:bodyPr>
          <a:lstStyle/>
          <a:p>
            <a:r>
              <a:rPr lang="en-US" altLang="ja-JP" b="1" dirty="0" smtClean="0">
                <a:solidFill>
                  <a:srgbClr val="0000FF"/>
                </a:solidFill>
              </a:rPr>
              <a:t>L</a:t>
            </a:r>
            <a:r>
              <a:rPr lang="en-US" altLang="ja-JP" b="1" dirty="0" smtClean="0">
                <a:solidFill>
                  <a:srgbClr val="0000FF"/>
                </a:solidFill>
              </a:rPr>
              <a:t>eft side of IP</a:t>
            </a:r>
            <a:endParaRPr lang="ja-JP" altLang="en-US" b="1" dirty="0">
              <a:solidFill>
                <a:srgbClr val="0000FF"/>
              </a:solidFill>
            </a:endParaRPr>
          </a:p>
        </p:txBody>
      </p:sp>
      <p:pic>
        <p:nvPicPr>
          <p:cNvPr id="8" name="Picture 11" descr="PSD"/>
          <p:cNvPicPr>
            <a:picLocks noChangeAspect="1" noChangeArrowheads="1"/>
          </p:cNvPicPr>
          <p:nvPr/>
        </p:nvPicPr>
        <p:blipFill>
          <a:blip r:embed="rId4" cstate="print"/>
          <a:srcRect l="8931" t="8911" r="45969" b="31760"/>
          <a:stretch>
            <a:fillRect/>
          </a:stretch>
        </p:blipFill>
        <p:spPr bwMode="auto">
          <a:xfrm>
            <a:off x="252413" y="549275"/>
            <a:ext cx="2905125" cy="2951163"/>
          </a:xfrm>
          <a:prstGeom prst="rect">
            <a:avLst/>
          </a:prstGeom>
          <a:noFill/>
        </p:spPr>
      </p:pic>
      <p:pic>
        <p:nvPicPr>
          <p:cNvPr id="9" name="Picture 12" descr="IntegAmp"/>
          <p:cNvPicPr>
            <a:picLocks noChangeAspect="1" noChangeArrowheads="1"/>
          </p:cNvPicPr>
          <p:nvPr/>
        </p:nvPicPr>
        <p:blipFill>
          <a:blip r:embed="rId5" cstate="print"/>
          <a:srcRect l="8948" t="8931" r="44533" b="31740"/>
          <a:stretch>
            <a:fillRect/>
          </a:stretch>
        </p:blipFill>
        <p:spPr bwMode="auto">
          <a:xfrm>
            <a:off x="252413" y="3488798"/>
            <a:ext cx="3095625" cy="3048000"/>
          </a:xfrm>
          <a:prstGeom prst="rect">
            <a:avLst/>
          </a:prstGeom>
          <a:noFill/>
        </p:spPr>
      </p:pic>
      <p:sp>
        <p:nvSpPr>
          <p:cNvPr id="10" name="Text Box 13"/>
          <p:cNvSpPr txBox="1">
            <a:spLocks noChangeArrowheads="1"/>
          </p:cNvSpPr>
          <p:nvPr/>
        </p:nvSpPr>
        <p:spPr bwMode="auto">
          <a:xfrm>
            <a:off x="3419475" y="4257675"/>
            <a:ext cx="1050925" cy="511175"/>
          </a:xfrm>
          <a:prstGeom prst="rect">
            <a:avLst/>
          </a:prstGeom>
          <a:solidFill>
            <a:srgbClr val="FFFF99"/>
          </a:solidFill>
          <a:ln w="9525">
            <a:noFill/>
            <a:miter lim="800000"/>
            <a:headEnd/>
            <a:tailEnd/>
          </a:ln>
          <a:effectLst/>
        </p:spPr>
        <p:txBody>
          <a:bodyPr wrap="none" lIns="0" tIns="0" rIns="0" bIns="0">
            <a:spAutoFit/>
          </a:bodyPr>
          <a:lstStyle/>
          <a:p>
            <a:pPr>
              <a:lnSpc>
                <a:spcPct val="120000"/>
              </a:lnSpc>
            </a:pPr>
            <a:r>
              <a:rPr lang="en-US" altLang="ja-JP" sz="1400" b="1"/>
              <a:t>25nm@20Hz</a:t>
            </a:r>
          </a:p>
          <a:p>
            <a:pPr>
              <a:lnSpc>
                <a:spcPct val="120000"/>
              </a:lnSpc>
            </a:pPr>
            <a:r>
              <a:rPr lang="en-US" altLang="ja-JP" sz="1400" b="1"/>
              <a:t>14nm@50Hz</a:t>
            </a:r>
          </a:p>
        </p:txBody>
      </p:sp>
      <p:sp>
        <p:nvSpPr>
          <p:cNvPr id="11" name="Line 14"/>
          <p:cNvSpPr>
            <a:spLocks noChangeShapeType="1"/>
          </p:cNvSpPr>
          <p:nvPr/>
        </p:nvSpPr>
        <p:spPr bwMode="auto">
          <a:xfrm flipH="1">
            <a:off x="2339975" y="4437063"/>
            <a:ext cx="1079500" cy="287337"/>
          </a:xfrm>
          <a:prstGeom prst="line">
            <a:avLst/>
          </a:prstGeom>
          <a:noFill/>
          <a:ln w="9525">
            <a:solidFill>
              <a:schemeClr val="tx1"/>
            </a:solidFill>
            <a:round/>
            <a:headEnd/>
            <a:tailEnd type="triangle" w="med" len="med"/>
          </a:ln>
          <a:effectLst/>
        </p:spPr>
        <p:txBody>
          <a:bodyPr/>
          <a:lstStyle/>
          <a:p>
            <a:endParaRPr lang="ja-JP" altLang="en-US"/>
          </a:p>
        </p:txBody>
      </p:sp>
      <p:sp>
        <p:nvSpPr>
          <p:cNvPr id="12" name="Line 15"/>
          <p:cNvSpPr>
            <a:spLocks noChangeShapeType="1"/>
          </p:cNvSpPr>
          <p:nvPr/>
        </p:nvSpPr>
        <p:spPr bwMode="auto">
          <a:xfrm flipH="1">
            <a:off x="2771775" y="4652963"/>
            <a:ext cx="576263" cy="215900"/>
          </a:xfrm>
          <a:prstGeom prst="line">
            <a:avLst/>
          </a:prstGeom>
          <a:noFill/>
          <a:ln w="9525">
            <a:solidFill>
              <a:schemeClr val="tx1"/>
            </a:solidFill>
            <a:round/>
            <a:headEnd/>
            <a:tailEnd type="triangle" w="med" len="med"/>
          </a:ln>
          <a:effectLst/>
        </p:spPr>
        <p:txBody>
          <a:bodyPr/>
          <a:lstStyle/>
          <a:p>
            <a:endParaRPr lang="ja-JP" altLang="en-US"/>
          </a:p>
        </p:txBody>
      </p:sp>
      <p:pic>
        <p:nvPicPr>
          <p:cNvPr id="13" name="Picture 16" descr="Graph1"/>
          <p:cNvPicPr>
            <a:picLocks noChangeAspect="1" noChangeArrowheads="1"/>
          </p:cNvPicPr>
          <p:nvPr/>
        </p:nvPicPr>
        <p:blipFill>
          <a:blip r:embed="rId6" cstate="print"/>
          <a:srcRect l="10620" t="10136" r="45715" b="33333"/>
          <a:stretch>
            <a:fillRect/>
          </a:stretch>
        </p:blipFill>
        <p:spPr bwMode="auto">
          <a:xfrm>
            <a:off x="3203575" y="260350"/>
            <a:ext cx="2447925" cy="2446338"/>
          </a:xfrm>
          <a:prstGeom prst="rect">
            <a:avLst/>
          </a:prstGeom>
          <a:noFill/>
          <a:ln w="9525">
            <a:solidFill>
              <a:srgbClr val="0000FF"/>
            </a:solidFill>
            <a:miter lim="800000"/>
            <a:headEnd/>
            <a:tailEnd/>
          </a:ln>
        </p:spPr>
      </p:pic>
      <p:sp>
        <p:nvSpPr>
          <p:cNvPr id="14" name="スライド番号プレースホルダ 3"/>
          <p:cNvSpPr>
            <a:spLocks noGrp="1"/>
          </p:cNvSpPr>
          <p:nvPr>
            <p:ph type="sldNum" sz="quarter" idx="12"/>
          </p:nvPr>
        </p:nvSpPr>
        <p:spPr>
          <a:xfrm>
            <a:off x="6925726" y="6245225"/>
            <a:ext cx="2133600" cy="476250"/>
          </a:xfrm>
        </p:spPr>
        <p:txBody>
          <a:bodyPr/>
          <a:lstStyle/>
          <a:p>
            <a:r>
              <a:rPr lang="en-US" altLang="ja-JP" sz="1600" dirty="0" smtClean="0">
                <a:solidFill>
                  <a:schemeClr val="tx1"/>
                </a:solidFill>
                <a:latin typeface="+mj-ea"/>
                <a:ea typeface="+mj-ea"/>
              </a:rPr>
              <a:t>H. Yamaoka</a:t>
            </a:r>
            <a:endParaRPr lang="en-US" altLang="ja-JP" sz="1600" dirty="0">
              <a:solidFill>
                <a:schemeClr val="tx1"/>
              </a:solidFill>
              <a:latin typeface="+mj-ea"/>
              <a:ea typeface="+mj-ea"/>
            </a:endParaRPr>
          </a:p>
        </p:txBody>
      </p:sp>
      <p:sp>
        <p:nvSpPr>
          <p:cNvPr id="2" name="テキスト ボックス 1"/>
          <p:cNvSpPr txBox="1"/>
          <p:nvPr/>
        </p:nvSpPr>
        <p:spPr>
          <a:xfrm>
            <a:off x="3348038" y="2782669"/>
            <a:ext cx="2121093" cy="646331"/>
          </a:xfrm>
          <a:prstGeom prst="rect">
            <a:avLst/>
          </a:prstGeom>
          <a:noFill/>
        </p:spPr>
        <p:txBody>
          <a:bodyPr wrap="none" rtlCol="0">
            <a:spAutoFit/>
          </a:bodyPr>
          <a:lstStyle/>
          <a:p>
            <a:r>
              <a:rPr kumimoji="1" lang="en-US" altLang="ja-JP" dirty="0" smtClean="0">
                <a:solidFill>
                  <a:srgbClr val="FF0000"/>
                </a:solidFill>
              </a:rPr>
              <a:t>Oscillation phases of</a:t>
            </a:r>
            <a:br>
              <a:rPr kumimoji="1" lang="en-US" altLang="ja-JP" dirty="0" smtClean="0">
                <a:solidFill>
                  <a:srgbClr val="FF0000"/>
                </a:solidFill>
              </a:rPr>
            </a:br>
            <a:r>
              <a:rPr kumimoji="1" lang="en-US" altLang="ja-JP" dirty="0" smtClean="0">
                <a:solidFill>
                  <a:srgbClr val="FF0000"/>
                </a:solidFill>
              </a:rPr>
              <a:t>QC1RP and QC1RE. </a:t>
            </a:r>
            <a:endParaRPr kumimoji="1" lang="ja-JP" altLang="en-US" dirty="0">
              <a:solidFill>
                <a:srgbClr val="FF0000"/>
              </a:solidFill>
            </a:endParaRPr>
          </a:p>
        </p:txBody>
      </p:sp>
      <p:sp>
        <p:nvSpPr>
          <p:cNvPr id="15" name="テキスト ボックス 14"/>
          <p:cNvSpPr txBox="1"/>
          <p:nvPr/>
        </p:nvSpPr>
        <p:spPr>
          <a:xfrm>
            <a:off x="1949925" y="6358428"/>
            <a:ext cx="4232599" cy="461665"/>
          </a:xfrm>
          <a:prstGeom prst="rect">
            <a:avLst/>
          </a:prstGeom>
          <a:solidFill>
            <a:srgbClr val="CCFFCC"/>
          </a:solidFill>
        </p:spPr>
        <p:txBody>
          <a:bodyPr wrap="none" rtlCol="0">
            <a:spAutoFit/>
          </a:bodyPr>
          <a:lstStyle/>
          <a:p>
            <a:r>
              <a:rPr kumimoji="1" lang="en-US" altLang="ja-JP" sz="2000" dirty="0" smtClean="0"/>
              <a:t>Simulation on QCS vertical </a:t>
            </a:r>
            <a:r>
              <a:rPr kumimoji="1" lang="en-US" altLang="ja-JP" sz="2400" dirty="0" smtClean="0"/>
              <a:t>vibrations</a:t>
            </a:r>
            <a:endParaRPr kumimoji="1" lang="ja-JP" altLang="en-US" sz="2000" dirty="0"/>
          </a:p>
        </p:txBody>
      </p:sp>
    </p:spTree>
    <p:extLst>
      <p:ext uri="{BB962C8B-B14F-4D97-AF65-F5344CB8AC3E}">
        <p14:creationId xmlns:p14="http://schemas.microsoft.com/office/powerpoint/2010/main" val="925149997"/>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グループ化 29"/>
          <p:cNvGrpSpPr/>
          <p:nvPr/>
        </p:nvGrpSpPr>
        <p:grpSpPr>
          <a:xfrm>
            <a:off x="869917" y="718086"/>
            <a:ext cx="3871130" cy="3722830"/>
            <a:chOff x="427568" y="1222138"/>
            <a:chExt cx="3871130" cy="3722830"/>
          </a:xfrm>
        </p:grpSpPr>
        <p:pic>
          <p:nvPicPr>
            <p:cNvPr id="25" name="Picture 12" descr="IntegAmp"/>
            <p:cNvPicPr>
              <a:picLocks noChangeAspect="1" noChangeArrowheads="1"/>
            </p:cNvPicPr>
            <p:nvPr/>
          </p:nvPicPr>
          <p:blipFill>
            <a:blip r:embed="rId2" cstate="print"/>
            <a:srcRect l="8948" t="8931" r="44533" b="31740"/>
            <a:stretch>
              <a:fillRect/>
            </a:stretch>
          </p:blipFill>
          <p:spPr bwMode="auto">
            <a:xfrm>
              <a:off x="517698" y="1222138"/>
              <a:ext cx="3781000" cy="3722830"/>
            </a:xfrm>
            <a:prstGeom prst="rect">
              <a:avLst/>
            </a:prstGeom>
            <a:noFill/>
          </p:spPr>
        </p:pic>
        <p:sp>
          <p:nvSpPr>
            <p:cNvPr id="14" name="Text Box 13"/>
            <p:cNvSpPr txBox="1">
              <a:spLocks noChangeArrowheads="1"/>
            </p:cNvSpPr>
            <p:nvPr/>
          </p:nvSpPr>
          <p:spPr bwMode="auto">
            <a:xfrm>
              <a:off x="712087" y="1230684"/>
              <a:ext cx="513026" cy="3434786"/>
            </a:xfrm>
            <a:prstGeom prst="rect">
              <a:avLst/>
            </a:prstGeom>
            <a:solidFill>
              <a:schemeClr val="bg1"/>
            </a:solidFill>
            <a:ln w="9525">
              <a:noFill/>
              <a:miter lim="800000"/>
              <a:headEnd/>
              <a:tailEnd/>
            </a:ln>
            <a:effectLst/>
          </p:spPr>
          <p:txBody>
            <a:bodyPr wrap="none" lIns="0" tIns="0" rIns="0" bIns="0">
              <a:spAutoFit/>
            </a:bodyPr>
            <a:lstStyle/>
            <a:p>
              <a:pPr algn="r">
                <a:lnSpc>
                  <a:spcPct val="120000"/>
                </a:lnSpc>
              </a:pPr>
              <a:r>
                <a:rPr lang="en-US" altLang="ja-JP" dirty="0" smtClean="0">
                  <a:latin typeface="Arial Unicode MS" panose="020B0604020202020204" pitchFamily="50" charset="-128"/>
                  <a:ea typeface="Arial Unicode MS" panose="020B0604020202020204" pitchFamily="50" charset="-128"/>
                  <a:cs typeface="Arial Unicode MS" panose="020B0604020202020204" pitchFamily="50" charset="-128"/>
                </a:rPr>
                <a:t>1000</a:t>
              </a:r>
            </a:p>
            <a:p>
              <a:pPr algn="r">
                <a:lnSpc>
                  <a:spcPct val="120000"/>
                </a:lnSpc>
              </a:pPr>
              <a:endParaRPr lang="en-US" altLang="ja-JP" sz="800" dirty="0">
                <a:latin typeface="Arial Unicode MS" panose="020B0604020202020204" pitchFamily="50" charset="-128"/>
                <a:ea typeface="Arial Unicode MS" panose="020B0604020202020204" pitchFamily="50" charset="-128"/>
                <a:cs typeface="Arial Unicode MS" panose="020B0604020202020204" pitchFamily="50" charset="-128"/>
              </a:endParaRPr>
            </a:p>
            <a:p>
              <a:pPr algn="r">
                <a:lnSpc>
                  <a:spcPct val="120000"/>
                </a:lnSpc>
              </a:pPr>
              <a:endParaRPr lang="en-US" altLang="ja-JP" sz="800" dirty="0" smtClean="0">
                <a:latin typeface="Arial Unicode MS" panose="020B0604020202020204" pitchFamily="50" charset="-128"/>
                <a:ea typeface="Arial Unicode MS" panose="020B0604020202020204" pitchFamily="50" charset="-128"/>
                <a:cs typeface="Arial Unicode MS" panose="020B0604020202020204" pitchFamily="50" charset="-128"/>
              </a:endParaRPr>
            </a:p>
            <a:p>
              <a:pPr algn="r">
                <a:lnSpc>
                  <a:spcPct val="120000"/>
                </a:lnSpc>
              </a:pPr>
              <a:endParaRPr lang="en-US" altLang="ja-JP" sz="800" dirty="0">
                <a:latin typeface="Arial Unicode MS" panose="020B0604020202020204" pitchFamily="50" charset="-128"/>
                <a:ea typeface="Arial Unicode MS" panose="020B0604020202020204" pitchFamily="50" charset="-128"/>
                <a:cs typeface="Arial Unicode MS" panose="020B0604020202020204" pitchFamily="50" charset="-128"/>
              </a:endParaRPr>
            </a:p>
            <a:p>
              <a:pPr algn="r">
                <a:lnSpc>
                  <a:spcPct val="120000"/>
                </a:lnSpc>
              </a:pPr>
              <a:r>
                <a:rPr lang="en-US" altLang="ja-JP" dirty="0" smtClean="0">
                  <a:latin typeface="Arial Unicode MS" panose="020B0604020202020204" pitchFamily="50" charset="-128"/>
                  <a:ea typeface="Arial Unicode MS" panose="020B0604020202020204" pitchFamily="50" charset="-128"/>
                  <a:cs typeface="Arial Unicode MS" panose="020B0604020202020204" pitchFamily="50" charset="-128"/>
                </a:rPr>
                <a:t>100</a:t>
              </a:r>
              <a:endParaRPr lang="en-US" altLang="ja-JP" dirty="0">
                <a:latin typeface="Arial Unicode MS" panose="020B0604020202020204" pitchFamily="50" charset="-128"/>
                <a:ea typeface="Arial Unicode MS" panose="020B0604020202020204" pitchFamily="50" charset="-128"/>
                <a:cs typeface="Arial Unicode MS" panose="020B0604020202020204" pitchFamily="50" charset="-128"/>
              </a:endParaRPr>
            </a:p>
            <a:p>
              <a:pPr algn="r">
                <a:lnSpc>
                  <a:spcPct val="120000"/>
                </a:lnSpc>
              </a:pPr>
              <a:endParaRPr lang="en-US" altLang="ja-JP" sz="800" dirty="0" smtClean="0">
                <a:latin typeface="Arial Unicode MS" panose="020B0604020202020204" pitchFamily="50" charset="-128"/>
                <a:ea typeface="Arial Unicode MS" panose="020B0604020202020204" pitchFamily="50" charset="-128"/>
                <a:cs typeface="Arial Unicode MS" panose="020B0604020202020204" pitchFamily="50" charset="-128"/>
              </a:endParaRPr>
            </a:p>
            <a:p>
              <a:pPr algn="r">
                <a:lnSpc>
                  <a:spcPct val="120000"/>
                </a:lnSpc>
              </a:pPr>
              <a:endParaRPr lang="en-US" altLang="ja-JP" sz="800" dirty="0" smtClean="0">
                <a:latin typeface="Arial Unicode MS" panose="020B0604020202020204" pitchFamily="50" charset="-128"/>
                <a:ea typeface="Arial Unicode MS" panose="020B0604020202020204" pitchFamily="50" charset="-128"/>
                <a:cs typeface="Arial Unicode MS" panose="020B0604020202020204" pitchFamily="50" charset="-128"/>
              </a:endParaRPr>
            </a:p>
            <a:p>
              <a:pPr algn="r">
                <a:lnSpc>
                  <a:spcPct val="120000"/>
                </a:lnSpc>
              </a:pPr>
              <a:endParaRPr lang="en-US" altLang="ja-JP" sz="800" dirty="0" smtClean="0">
                <a:latin typeface="Arial Unicode MS" panose="020B0604020202020204" pitchFamily="50" charset="-128"/>
                <a:ea typeface="Arial Unicode MS" panose="020B0604020202020204" pitchFamily="50" charset="-128"/>
                <a:cs typeface="Arial Unicode MS" panose="020B0604020202020204" pitchFamily="50" charset="-128"/>
              </a:endParaRPr>
            </a:p>
            <a:p>
              <a:pPr algn="r">
                <a:lnSpc>
                  <a:spcPct val="120000"/>
                </a:lnSpc>
              </a:pPr>
              <a:r>
                <a:rPr lang="en-US" altLang="ja-JP" dirty="0" smtClean="0">
                  <a:latin typeface="Arial Unicode MS" panose="020B0604020202020204" pitchFamily="50" charset="-128"/>
                  <a:ea typeface="Arial Unicode MS" panose="020B0604020202020204" pitchFamily="50" charset="-128"/>
                  <a:cs typeface="Arial Unicode MS" panose="020B0604020202020204" pitchFamily="50" charset="-128"/>
                </a:rPr>
                <a:t>10</a:t>
              </a:r>
              <a:endParaRPr lang="en-US" altLang="ja-JP" dirty="0">
                <a:latin typeface="Arial Unicode MS" panose="020B0604020202020204" pitchFamily="50" charset="-128"/>
                <a:ea typeface="Arial Unicode MS" panose="020B0604020202020204" pitchFamily="50" charset="-128"/>
                <a:cs typeface="Arial Unicode MS" panose="020B0604020202020204" pitchFamily="50" charset="-128"/>
              </a:endParaRPr>
            </a:p>
            <a:p>
              <a:pPr algn="r">
                <a:lnSpc>
                  <a:spcPct val="120000"/>
                </a:lnSpc>
              </a:pPr>
              <a:endParaRPr lang="en-US" altLang="ja-JP" sz="800" dirty="0" smtClean="0">
                <a:latin typeface="Arial Unicode MS" panose="020B0604020202020204" pitchFamily="50" charset="-128"/>
                <a:ea typeface="Arial Unicode MS" panose="020B0604020202020204" pitchFamily="50" charset="-128"/>
                <a:cs typeface="Arial Unicode MS" panose="020B0604020202020204" pitchFamily="50" charset="-128"/>
              </a:endParaRPr>
            </a:p>
            <a:p>
              <a:pPr algn="r">
                <a:lnSpc>
                  <a:spcPct val="120000"/>
                </a:lnSpc>
              </a:pPr>
              <a:endParaRPr lang="en-US" altLang="ja-JP" sz="800" dirty="0">
                <a:latin typeface="Arial Unicode MS" panose="020B0604020202020204" pitchFamily="50" charset="-128"/>
                <a:ea typeface="Arial Unicode MS" panose="020B0604020202020204" pitchFamily="50" charset="-128"/>
                <a:cs typeface="Arial Unicode MS" panose="020B0604020202020204" pitchFamily="50" charset="-128"/>
              </a:endParaRPr>
            </a:p>
            <a:p>
              <a:pPr algn="r">
                <a:lnSpc>
                  <a:spcPct val="120000"/>
                </a:lnSpc>
              </a:pPr>
              <a:endParaRPr lang="en-US" altLang="ja-JP" sz="800" dirty="0" smtClean="0">
                <a:latin typeface="Arial Unicode MS" panose="020B0604020202020204" pitchFamily="50" charset="-128"/>
                <a:ea typeface="Arial Unicode MS" panose="020B0604020202020204" pitchFamily="50" charset="-128"/>
                <a:cs typeface="Arial Unicode MS" panose="020B0604020202020204" pitchFamily="50" charset="-128"/>
              </a:endParaRPr>
            </a:p>
            <a:p>
              <a:pPr algn="r">
                <a:lnSpc>
                  <a:spcPct val="120000"/>
                </a:lnSpc>
              </a:pPr>
              <a:r>
                <a:rPr lang="en-US" altLang="ja-JP" dirty="0" smtClean="0">
                  <a:latin typeface="Arial Unicode MS" panose="020B0604020202020204" pitchFamily="50" charset="-128"/>
                  <a:ea typeface="Arial Unicode MS" panose="020B0604020202020204" pitchFamily="50" charset="-128"/>
                  <a:cs typeface="Arial Unicode MS" panose="020B0604020202020204" pitchFamily="50" charset="-128"/>
                </a:rPr>
                <a:t>1</a:t>
              </a:r>
              <a:endParaRPr lang="en-US" altLang="ja-JP" dirty="0">
                <a:latin typeface="Arial Unicode MS" panose="020B0604020202020204" pitchFamily="50" charset="-128"/>
                <a:ea typeface="Arial Unicode MS" panose="020B0604020202020204" pitchFamily="50" charset="-128"/>
                <a:cs typeface="Arial Unicode MS" panose="020B0604020202020204" pitchFamily="50" charset="-128"/>
              </a:endParaRPr>
            </a:p>
            <a:p>
              <a:pPr algn="r">
                <a:lnSpc>
                  <a:spcPct val="120000"/>
                </a:lnSpc>
              </a:pPr>
              <a:endParaRPr lang="en-US" altLang="ja-JP" sz="800" dirty="0" smtClean="0">
                <a:latin typeface="Arial Unicode MS" panose="020B0604020202020204" pitchFamily="50" charset="-128"/>
                <a:ea typeface="Arial Unicode MS" panose="020B0604020202020204" pitchFamily="50" charset="-128"/>
                <a:cs typeface="Arial Unicode MS" panose="020B0604020202020204" pitchFamily="50" charset="-128"/>
              </a:endParaRPr>
            </a:p>
            <a:p>
              <a:pPr algn="r">
                <a:lnSpc>
                  <a:spcPct val="120000"/>
                </a:lnSpc>
              </a:pPr>
              <a:endParaRPr lang="en-US" altLang="ja-JP" sz="800" dirty="0">
                <a:latin typeface="Arial Unicode MS" panose="020B0604020202020204" pitchFamily="50" charset="-128"/>
                <a:ea typeface="Arial Unicode MS" panose="020B0604020202020204" pitchFamily="50" charset="-128"/>
                <a:cs typeface="Arial Unicode MS" panose="020B0604020202020204" pitchFamily="50" charset="-128"/>
              </a:endParaRPr>
            </a:p>
            <a:p>
              <a:pPr algn="r">
                <a:lnSpc>
                  <a:spcPct val="120000"/>
                </a:lnSpc>
              </a:pPr>
              <a:endParaRPr lang="en-US" altLang="ja-JP" sz="800" dirty="0" smtClean="0">
                <a:latin typeface="Arial Unicode MS" panose="020B0604020202020204" pitchFamily="50" charset="-128"/>
                <a:ea typeface="Arial Unicode MS" panose="020B0604020202020204" pitchFamily="50" charset="-128"/>
                <a:cs typeface="Arial Unicode MS" panose="020B0604020202020204" pitchFamily="50" charset="-128"/>
              </a:endParaRPr>
            </a:p>
            <a:p>
              <a:pPr algn="r">
                <a:lnSpc>
                  <a:spcPct val="120000"/>
                </a:lnSpc>
              </a:pPr>
              <a:r>
                <a:rPr lang="en-US" altLang="ja-JP" dirty="0" smtClean="0">
                  <a:latin typeface="Arial Unicode MS" panose="020B0604020202020204" pitchFamily="50" charset="-128"/>
                  <a:ea typeface="Arial Unicode MS" panose="020B0604020202020204" pitchFamily="50" charset="-128"/>
                  <a:cs typeface="Arial Unicode MS" panose="020B0604020202020204" pitchFamily="50" charset="-128"/>
                </a:rPr>
                <a:t>0.1</a:t>
              </a:r>
              <a:endParaRPr lang="en-US" altLang="ja-JP" dirty="0">
                <a:latin typeface="Arial Unicode MS" panose="020B0604020202020204" pitchFamily="50" charset="-128"/>
                <a:ea typeface="Arial Unicode MS" panose="020B0604020202020204" pitchFamily="50" charset="-128"/>
                <a:cs typeface="Arial Unicode MS" panose="020B0604020202020204" pitchFamily="50" charset="-128"/>
              </a:endParaRPr>
            </a:p>
          </p:txBody>
        </p:sp>
        <p:sp>
          <p:nvSpPr>
            <p:cNvPr id="19" name="テキスト ボックス 20"/>
            <p:cNvSpPr txBox="1">
              <a:spLocks noChangeArrowheads="1"/>
            </p:cNvSpPr>
            <p:nvPr/>
          </p:nvSpPr>
          <p:spPr bwMode="auto">
            <a:xfrm rot="16200000">
              <a:off x="-843960" y="2748025"/>
              <a:ext cx="2943166" cy="400110"/>
            </a:xfrm>
            <a:prstGeom prst="rect">
              <a:avLst/>
            </a:prstGeom>
            <a:solidFill>
              <a:schemeClr val="bg1"/>
            </a:solidFill>
            <a:ln>
              <a:noFill/>
            </a:ln>
            <a:extLst/>
          </p:spPr>
          <p:txBody>
            <a:bodyPr wrap="square">
              <a:spAutoFit/>
            </a:bodyPr>
            <a:lstStyle>
              <a:lvl1pPr>
                <a:defRPr kumimoji="1">
                  <a:solidFill>
                    <a:schemeClr val="tx1"/>
                  </a:solidFill>
                  <a:latin typeface="Calibri" pitchFamily="34" charset="0"/>
                  <a:ea typeface="ＭＳ Ｐゴシック" charset="-128"/>
                </a:defRPr>
              </a:lvl1pPr>
              <a:lvl2pPr marL="742950" indent="-285750">
                <a:defRPr kumimoji="1">
                  <a:solidFill>
                    <a:schemeClr val="tx1"/>
                  </a:solidFill>
                  <a:latin typeface="Calibri" pitchFamily="34" charset="0"/>
                  <a:ea typeface="ＭＳ Ｐゴシック" charset="-128"/>
                </a:defRPr>
              </a:lvl2pPr>
              <a:lvl3pPr marL="1143000" indent="-228600">
                <a:defRPr kumimoji="1">
                  <a:solidFill>
                    <a:schemeClr val="tx1"/>
                  </a:solidFill>
                  <a:latin typeface="Calibri" pitchFamily="34" charset="0"/>
                  <a:ea typeface="ＭＳ Ｐゴシック" charset="-128"/>
                </a:defRPr>
              </a:lvl3pPr>
              <a:lvl4pPr marL="1600200" indent="-228600">
                <a:defRPr kumimoji="1">
                  <a:solidFill>
                    <a:schemeClr val="tx1"/>
                  </a:solidFill>
                  <a:latin typeface="Calibri" pitchFamily="34" charset="0"/>
                  <a:ea typeface="ＭＳ Ｐゴシック" charset="-128"/>
                </a:defRPr>
              </a:lvl4pPr>
              <a:lvl5pPr marL="2057400" indent="-228600">
                <a:defRPr kumimoji="1">
                  <a:solidFill>
                    <a:schemeClr val="tx1"/>
                  </a:solidFill>
                  <a:latin typeface="Calibri" pitchFamily="34" charset="0"/>
                  <a:ea typeface="ＭＳ Ｐゴシック" charset="-128"/>
                </a:defRPr>
              </a:lvl5pPr>
              <a:lvl6pPr marL="2514600" indent="-228600" fontAlgn="base">
                <a:spcBef>
                  <a:spcPct val="0"/>
                </a:spcBef>
                <a:spcAft>
                  <a:spcPct val="0"/>
                </a:spcAft>
                <a:defRPr kumimoji="1">
                  <a:solidFill>
                    <a:schemeClr val="tx1"/>
                  </a:solidFill>
                  <a:latin typeface="Calibri" pitchFamily="34" charset="0"/>
                  <a:ea typeface="ＭＳ Ｐゴシック" charset="-128"/>
                </a:defRPr>
              </a:lvl6pPr>
              <a:lvl7pPr marL="2971800" indent="-228600" fontAlgn="base">
                <a:spcBef>
                  <a:spcPct val="0"/>
                </a:spcBef>
                <a:spcAft>
                  <a:spcPct val="0"/>
                </a:spcAft>
                <a:defRPr kumimoji="1">
                  <a:solidFill>
                    <a:schemeClr val="tx1"/>
                  </a:solidFill>
                  <a:latin typeface="Calibri" pitchFamily="34" charset="0"/>
                  <a:ea typeface="ＭＳ Ｐゴシック" charset="-128"/>
                </a:defRPr>
              </a:lvl7pPr>
              <a:lvl8pPr marL="3429000" indent="-228600" fontAlgn="base">
                <a:spcBef>
                  <a:spcPct val="0"/>
                </a:spcBef>
                <a:spcAft>
                  <a:spcPct val="0"/>
                </a:spcAft>
                <a:defRPr kumimoji="1">
                  <a:solidFill>
                    <a:schemeClr val="tx1"/>
                  </a:solidFill>
                  <a:latin typeface="Calibri" pitchFamily="34" charset="0"/>
                  <a:ea typeface="ＭＳ Ｐゴシック" charset="-128"/>
                </a:defRPr>
              </a:lvl8pPr>
              <a:lvl9pPr marL="3886200" indent="-228600" fontAlgn="base">
                <a:spcBef>
                  <a:spcPct val="0"/>
                </a:spcBef>
                <a:spcAft>
                  <a:spcPct val="0"/>
                </a:spcAft>
                <a:defRPr kumimoji="1">
                  <a:solidFill>
                    <a:schemeClr val="tx1"/>
                  </a:solidFill>
                  <a:latin typeface="Calibri" pitchFamily="34" charset="0"/>
                  <a:ea typeface="ＭＳ Ｐゴシック" charset="-128"/>
                </a:defRPr>
              </a:lvl9pPr>
            </a:lstStyle>
            <a:p>
              <a:r>
                <a:rPr lang="en-US" altLang="ja-JP" sz="2000" dirty="0" smtClean="0">
                  <a:latin typeface="Arial" charset="0"/>
                </a:rPr>
                <a:t>Integral  amplitude (nm)</a:t>
              </a:r>
            </a:p>
          </p:txBody>
        </p:sp>
        <p:sp>
          <p:nvSpPr>
            <p:cNvPr id="20" name="テキスト ボックス 20"/>
            <p:cNvSpPr txBox="1">
              <a:spLocks noChangeArrowheads="1"/>
            </p:cNvSpPr>
            <p:nvPr/>
          </p:nvSpPr>
          <p:spPr bwMode="auto">
            <a:xfrm>
              <a:off x="1375131" y="2808853"/>
              <a:ext cx="2195635"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Calibri" pitchFamily="34" charset="0"/>
                  <a:ea typeface="ＭＳ Ｐゴシック" charset="-128"/>
                </a:defRPr>
              </a:lvl1pPr>
              <a:lvl2pPr marL="742950" indent="-285750">
                <a:defRPr kumimoji="1">
                  <a:solidFill>
                    <a:schemeClr val="tx1"/>
                  </a:solidFill>
                  <a:latin typeface="Calibri" pitchFamily="34" charset="0"/>
                  <a:ea typeface="ＭＳ Ｐゴシック" charset="-128"/>
                </a:defRPr>
              </a:lvl2pPr>
              <a:lvl3pPr marL="1143000" indent="-228600">
                <a:defRPr kumimoji="1">
                  <a:solidFill>
                    <a:schemeClr val="tx1"/>
                  </a:solidFill>
                  <a:latin typeface="Calibri" pitchFamily="34" charset="0"/>
                  <a:ea typeface="ＭＳ Ｐゴシック" charset="-128"/>
                </a:defRPr>
              </a:lvl3pPr>
              <a:lvl4pPr marL="1600200" indent="-228600">
                <a:defRPr kumimoji="1">
                  <a:solidFill>
                    <a:schemeClr val="tx1"/>
                  </a:solidFill>
                  <a:latin typeface="Calibri" pitchFamily="34" charset="0"/>
                  <a:ea typeface="ＭＳ Ｐゴシック" charset="-128"/>
                </a:defRPr>
              </a:lvl4pPr>
              <a:lvl5pPr marL="2057400" indent="-228600">
                <a:defRPr kumimoji="1">
                  <a:solidFill>
                    <a:schemeClr val="tx1"/>
                  </a:solidFill>
                  <a:latin typeface="Calibri" pitchFamily="34" charset="0"/>
                  <a:ea typeface="ＭＳ Ｐゴシック" charset="-128"/>
                </a:defRPr>
              </a:lvl5pPr>
              <a:lvl6pPr marL="2514600" indent="-228600" fontAlgn="base">
                <a:spcBef>
                  <a:spcPct val="0"/>
                </a:spcBef>
                <a:spcAft>
                  <a:spcPct val="0"/>
                </a:spcAft>
                <a:defRPr kumimoji="1">
                  <a:solidFill>
                    <a:schemeClr val="tx1"/>
                  </a:solidFill>
                  <a:latin typeface="Calibri" pitchFamily="34" charset="0"/>
                  <a:ea typeface="ＭＳ Ｐゴシック" charset="-128"/>
                </a:defRPr>
              </a:lvl6pPr>
              <a:lvl7pPr marL="2971800" indent="-228600" fontAlgn="base">
                <a:spcBef>
                  <a:spcPct val="0"/>
                </a:spcBef>
                <a:spcAft>
                  <a:spcPct val="0"/>
                </a:spcAft>
                <a:defRPr kumimoji="1">
                  <a:solidFill>
                    <a:schemeClr val="tx1"/>
                  </a:solidFill>
                  <a:latin typeface="Calibri" pitchFamily="34" charset="0"/>
                  <a:ea typeface="ＭＳ Ｐゴシック" charset="-128"/>
                </a:defRPr>
              </a:lvl7pPr>
              <a:lvl8pPr marL="3429000" indent="-228600" fontAlgn="base">
                <a:spcBef>
                  <a:spcPct val="0"/>
                </a:spcBef>
                <a:spcAft>
                  <a:spcPct val="0"/>
                </a:spcAft>
                <a:defRPr kumimoji="1">
                  <a:solidFill>
                    <a:schemeClr val="tx1"/>
                  </a:solidFill>
                  <a:latin typeface="Calibri" pitchFamily="34" charset="0"/>
                  <a:ea typeface="ＭＳ Ｐゴシック" charset="-128"/>
                </a:defRPr>
              </a:lvl8pPr>
              <a:lvl9pPr marL="3886200" indent="-228600" fontAlgn="base">
                <a:spcBef>
                  <a:spcPct val="0"/>
                </a:spcBef>
                <a:spcAft>
                  <a:spcPct val="0"/>
                </a:spcAft>
                <a:defRPr kumimoji="1">
                  <a:solidFill>
                    <a:schemeClr val="tx1"/>
                  </a:solidFill>
                  <a:latin typeface="Calibri" pitchFamily="34" charset="0"/>
                  <a:ea typeface="ＭＳ Ｐゴシック" charset="-128"/>
                </a:defRPr>
              </a:lvl9pPr>
            </a:lstStyle>
            <a:p>
              <a:r>
                <a:rPr lang="en-US" altLang="ja-JP" sz="2000" dirty="0" smtClean="0">
                  <a:solidFill>
                    <a:srgbClr val="0000FF"/>
                  </a:solidFill>
                  <a:latin typeface="Arial" charset="0"/>
                </a:rPr>
                <a:t>Measured</a:t>
              </a:r>
            </a:p>
            <a:p>
              <a:r>
                <a:rPr lang="en-US" altLang="ja-JP" sz="2000" dirty="0" smtClean="0">
                  <a:solidFill>
                    <a:srgbClr val="0000FF"/>
                  </a:solidFill>
                  <a:latin typeface="Arial" charset="0"/>
                </a:rPr>
                <a:t>ground motion</a:t>
              </a:r>
            </a:p>
            <a:p>
              <a:r>
                <a:rPr lang="en-US" altLang="ja-JP" sz="2000" dirty="0" smtClean="0">
                  <a:solidFill>
                    <a:srgbClr val="0000FF"/>
                  </a:solidFill>
                  <a:latin typeface="Arial" charset="0"/>
                </a:rPr>
                <a:t>   (input data)</a:t>
              </a:r>
            </a:p>
          </p:txBody>
        </p:sp>
      </p:grpSp>
      <p:sp>
        <p:nvSpPr>
          <p:cNvPr id="15" name="テキスト ボックス 20"/>
          <p:cNvSpPr txBox="1">
            <a:spLocks noChangeArrowheads="1"/>
          </p:cNvSpPr>
          <p:nvPr/>
        </p:nvSpPr>
        <p:spPr bwMode="auto">
          <a:xfrm>
            <a:off x="2671218" y="3363194"/>
            <a:ext cx="183817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Calibri" pitchFamily="34" charset="0"/>
                <a:ea typeface="ＭＳ Ｐゴシック" charset="-128"/>
              </a:defRPr>
            </a:lvl1pPr>
            <a:lvl2pPr marL="742950" indent="-285750">
              <a:defRPr kumimoji="1">
                <a:solidFill>
                  <a:schemeClr val="tx1"/>
                </a:solidFill>
                <a:latin typeface="Calibri" pitchFamily="34" charset="0"/>
                <a:ea typeface="ＭＳ Ｐゴシック" charset="-128"/>
              </a:defRPr>
            </a:lvl2pPr>
            <a:lvl3pPr marL="1143000" indent="-228600">
              <a:defRPr kumimoji="1">
                <a:solidFill>
                  <a:schemeClr val="tx1"/>
                </a:solidFill>
                <a:latin typeface="Calibri" pitchFamily="34" charset="0"/>
                <a:ea typeface="ＭＳ Ｐゴシック" charset="-128"/>
              </a:defRPr>
            </a:lvl3pPr>
            <a:lvl4pPr marL="1600200" indent="-228600">
              <a:defRPr kumimoji="1">
                <a:solidFill>
                  <a:schemeClr val="tx1"/>
                </a:solidFill>
                <a:latin typeface="Calibri" pitchFamily="34" charset="0"/>
                <a:ea typeface="ＭＳ Ｐゴシック" charset="-128"/>
              </a:defRPr>
            </a:lvl4pPr>
            <a:lvl5pPr marL="2057400" indent="-228600">
              <a:defRPr kumimoji="1">
                <a:solidFill>
                  <a:schemeClr val="tx1"/>
                </a:solidFill>
                <a:latin typeface="Calibri" pitchFamily="34" charset="0"/>
                <a:ea typeface="ＭＳ Ｐゴシック" charset="-128"/>
              </a:defRPr>
            </a:lvl5pPr>
            <a:lvl6pPr marL="2514600" indent="-228600" fontAlgn="base">
              <a:spcBef>
                <a:spcPct val="0"/>
              </a:spcBef>
              <a:spcAft>
                <a:spcPct val="0"/>
              </a:spcAft>
              <a:defRPr kumimoji="1">
                <a:solidFill>
                  <a:schemeClr val="tx1"/>
                </a:solidFill>
                <a:latin typeface="Calibri" pitchFamily="34" charset="0"/>
                <a:ea typeface="ＭＳ Ｐゴシック" charset="-128"/>
              </a:defRPr>
            </a:lvl6pPr>
            <a:lvl7pPr marL="2971800" indent="-228600" fontAlgn="base">
              <a:spcBef>
                <a:spcPct val="0"/>
              </a:spcBef>
              <a:spcAft>
                <a:spcPct val="0"/>
              </a:spcAft>
              <a:defRPr kumimoji="1">
                <a:solidFill>
                  <a:schemeClr val="tx1"/>
                </a:solidFill>
                <a:latin typeface="Calibri" pitchFamily="34" charset="0"/>
                <a:ea typeface="ＭＳ Ｐゴシック" charset="-128"/>
              </a:defRPr>
            </a:lvl7pPr>
            <a:lvl8pPr marL="3429000" indent="-228600" fontAlgn="base">
              <a:spcBef>
                <a:spcPct val="0"/>
              </a:spcBef>
              <a:spcAft>
                <a:spcPct val="0"/>
              </a:spcAft>
              <a:defRPr kumimoji="1">
                <a:solidFill>
                  <a:schemeClr val="tx1"/>
                </a:solidFill>
                <a:latin typeface="Calibri" pitchFamily="34" charset="0"/>
                <a:ea typeface="ＭＳ Ｐゴシック" charset="-128"/>
              </a:defRPr>
            </a:lvl8pPr>
            <a:lvl9pPr marL="3886200" indent="-228600" fontAlgn="base">
              <a:spcBef>
                <a:spcPct val="0"/>
              </a:spcBef>
              <a:spcAft>
                <a:spcPct val="0"/>
              </a:spcAft>
              <a:defRPr kumimoji="1">
                <a:solidFill>
                  <a:schemeClr val="tx1"/>
                </a:solidFill>
                <a:latin typeface="Calibri" pitchFamily="34" charset="0"/>
                <a:ea typeface="ＭＳ Ｐゴシック" charset="-128"/>
              </a:defRPr>
            </a:lvl9pPr>
          </a:lstStyle>
          <a:p>
            <a:r>
              <a:rPr lang="en-US" altLang="ja-JP" sz="2000" dirty="0" smtClean="0">
                <a:latin typeface="Arial" charset="0"/>
              </a:rPr>
              <a:t>25 nm@25 Hz</a:t>
            </a:r>
          </a:p>
        </p:txBody>
      </p:sp>
      <p:cxnSp>
        <p:nvCxnSpPr>
          <p:cNvPr id="4" name="直線矢印コネクタ 3"/>
          <p:cNvCxnSpPr/>
          <p:nvPr/>
        </p:nvCxnSpPr>
        <p:spPr>
          <a:xfrm flipV="1">
            <a:off x="3677390" y="2435139"/>
            <a:ext cx="0" cy="994320"/>
          </a:xfrm>
          <a:prstGeom prst="straightConnector1">
            <a:avLst/>
          </a:prstGeom>
          <a:ln w="38100">
            <a:solidFill>
              <a:srgbClr val="FF00FF"/>
            </a:solidFill>
            <a:tailEnd type="arrow"/>
          </a:ln>
        </p:spPr>
        <p:style>
          <a:lnRef idx="1">
            <a:schemeClr val="dk1"/>
          </a:lnRef>
          <a:fillRef idx="0">
            <a:schemeClr val="dk1"/>
          </a:fillRef>
          <a:effectRef idx="0">
            <a:schemeClr val="dk1"/>
          </a:effectRef>
          <a:fontRef idx="minor">
            <a:schemeClr val="tx1"/>
          </a:fontRef>
        </p:style>
      </p:cxnSp>
      <p:sp>
        <p:nvSpPr>
          <p:cNvPr id="17" name="テキスト ボックス 20"/>
          <p:cNvSpPr txBox="1">
            <a:spLocks noChangeArrowheads="1"/>
          </p:cNvSpPr>
          <p:nvPr/>
        </p:nvSpPr>
        <p:spPr bwMode="auto">
          <a:xfrm>
            <a:off x="360363" y="4935770"/>
            <a:ext cx="816833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Calibri" pitchFamily="34" charset="0"/>
                <a:ea typeface="ＭＳ Ｐゴシック" charset="-128"/>
              </a:defRPr>
            </a:lvl1pPr>
            <a:lvl2pPr marL="742950" indent="-285750">
              <a:defRPr kumimoji="1">
                <a:solidFill>
                  <a:schemeClr val="tx1"/>
                </a:solidFill>
                <a:latin typeface="Calibri" pitchFamily="34" charset="0"/>
                <a:ea typeface="ＭＳ Ｐゴシック" charset="-128"/>
              </a:defRPr>
            </a:lvl2pPr>
            <a:lvl3pPr marL="1143000" indent="-228600">
              <a:defRPr kumimoji="1">
                <a:solidFill>
                  <a:schemeClr val="tx1"/>
                </a:solidFill>
                <a:latin typeface="Calibri" pitchFamily="34" charset="0"/>
                <a:ea typeface="ＭＳ Ｐゴシック" charset="-128"/>
              </a:defRPr>
            </a:lvl3pPr>
            <a:lvl4pPr marL="1600200" indent="-228600">
              <a:defRPr kumimoji="1">
                <a:solidFill>
                  <a:schemeClr val="tx1"/>
                </a:solidFill>
                <a:latin typeface="Calibri" pitchFamily="34" charset="0"/>
                <a:ea typeface="ＭＳ Ｐゴシック" charset="-128"/>
              </a:defRPr>
            </a:lvl4pPr>
            <a:lvl5pPr marL="2057400" indent="-228600">
              <a:defRPr kumimoji="1">
                <a:solidFill>
                  <a:schemeClr val="tx1"/>
                </a:solidFill>
                <a:latin typeface="Calibri" pitchFamily="34" charset="0"/>
                <a:ea typeface="ＭＳ Ｐゴシック" charset="-128"/>
              </a:defRPr>
            </a:lvl5pPr>
            <a:lvl6pPr marL="2514600" indent="-228600" fontAlgn="base">
              <a:spcBef>
                <a:spcPct val="0"/>
              </a:spcBef>
              <a:spcAft>
                <a:spcPct val="0"/>
              </a:spcAft>
              <a:defRPr kumimoji="1">
                <a:solidFill>
                  <a:schemeClr val="tx1"/>
                </a:solidFill>
                <a:latin typeface="Calibri" pitchFamily="34" charset="0"/>
                <a:ea typeface="ＭＳ Ｐゴシック" charset="-128"/>
              </a:defRPr>
            </a:lvl6pPr>
            <a:lvl7pPr marL="2971800" indent="-228600" fontAlgn="base">
              <a:spcBef>
                <a:spcPct val="0"/>
              </a:spcBef>
              <a:spcAft>
                <a:spcPct val="0"/>
              </a:spcAft>
              <a:defRPr kumimoji="1">
                <a:solidFill>
                  <a:schemeClr val="tx1"/>
                </a:solidFill>
                <a:latin typeface="Calibri" pitchFamily="34" charset="0"/>
                <a:ea typeface="ＭＳ Ｐゴシック" charset="-128"/>
              </a:defRPr>
            </a:lvl7pPr>
            <a:lvl8pPr marL="3429000" indent="-228600" fontAlgn="base">
              <a:spcBef>
                <a:spcPct val="0"/>
              </a:spcBef>
              <a:spcAft>
                <a:spcPct val="0"/>
              </a:spcAft>
              <a:defRPr kumimoji="1">
                <a:solidFill>
                  <a:schemeClr val="tx1"/>
                </a:solidFill>
                <a:latin typeface="Calibri" pitchFamily="34" charset="0"/>
                <a:ea typeface="ＭＳ Ｐゴシック" charset="-128"/>
              </a:defRPr>
            </a:lvl8pPr>
            <a:lvl9pPr marL="3886200" indent="-228600" fontAlgn="base">
              <a:spcBef>
                <a:spcPct val="0"/>
              </a:spcBef>
              <a:spcAft>
                <a:spcPct val="0"/>
              </a:spcAft>
              <a:defRPr kumimoji="1">
                <a:solidFill>
                  <a:schemeClr val="tx1"/>
                </a:solidFill>
                <a:latin typeface="Calibri" pitchFamily="34" charset="0"/>
                <a:ea typeface="ＭＳ Ｐゴシック" charset="-128"/>
              </a:defRPr>
            </a:lvl9pPr>
          </a:lstStyle>
          <a:p>
            <a:r>
              <a:rPr lang="en-US" altLang="ja-JP" sz="2000" dirty="0" smtClean="0">
                <a:latin typeface="Arial" charset="0"/>
              </a:rPr>
              <a:t>Luminosity degradation (based on beam-beam simulation by K. </a:t>
            </a:r>
            <a:r>
              <a:rPr lang="en-US" altLang="ja-JP" sz="2000" dirty="0" err="1" smtClean="0">
                <a:latin typeface="Arial" charset="0"/>
              </a:rPr>
              <a:t>Ohmi</a:t>
            </a:r>
            <a:r>
              <a:rPr lang="en-US" altLang="ja-JP" sz="2000" dirty="0" smtClean="0">
                <a:latin typeface="Arial" charset="0"/>
              </a:rPr>
              <a:t>)</a:t>
            </a:r>
          </a:p>
        </p:txBody>
      </p:sp>
      <p:sp>
        <p:nvSpPr>
          <p:cNvPr id="24" name="テキスト ボックス 23"/>
          <p:cNvSpPr txBox="1"/>
          <p:nvPr/>
        </p:nvSpPr>
        <p:spPr>
          <a:xfrm>
            <a:off x="890954" y="4295634"/>
            <a:ext cx="8204064" cy="707886"/>
          </a:xfrm>
          <a:prstGeom prst="rect">
            <a:avLst/>
          </a:prstGeom>
          <a:noFill/>
        </p:spPr>
        <p:txBody>
          <a:bodyPr wrap="none" rtlCol="0">
            <a:spAutoFit/>
          </a:bodyPr>
          <a:lstStyle/>
          <a:p>
            <a:pPr algn="ctr"/>
            <a:r>
              <a:rPr kumimoji="1" lang="en-US" altLang="ja-JP" sz="2000" dirty="0" smtClean="0">
                <a:latin typeface="Arial Unicode MS" panose="020B0604020202020204" pitchFamily="50" charset="-128"/>
                <a:ea typeface="Arial Unicode MS" panose="020B0604020202020204" pitchFamily="50" charset="-128"/>
                <a:cs typeface="Arial Unicode MS" panose="020B0604020202020204" pitchFamily="50" charset="-128"/>
              </a:rPr>
              <a:t>QC1RP and QC1RE vibrate with the same phase,</a:t>
            </a:r>
          </a:p>
          <a:p>
            <a:pPr algn="ctr"/>
            <a:r>
              <a:rPr kumimoji="1" lang="en-US" altLang="ja-JP" sz="2000" dirty="0" smtClean="0">
                <a:latin typeface="Arial Unicode MS" panose="020B0604020202020204" pitchFamily="50" charset="-128"/>
                <a:ea typeface="Arial Unicode MS" panose="020B0604020202020204" pitchFamily="50" charset="-128"/>
                <a:cs typeface="Arial Unicode MS" panose="020B0604020202020204" pitchFamily="50" charset="-128"/>
              </a:rPr>
              <a:t>but the </a:t>
            </a:r>
            <a:r>
              <a:rPr kumimoji="1" lang="en-US" altLang="ja-JP" sz="2000" dirty="0" smtClean="0">
                <a:latin typeface="Arial Unicode MS" panose="020B0604020202020204" pitchFamily="50" charset="-128"/>
                <a:ea typeface="Arial Unicode MS" panose="020B0604020202020204" pitchFamily="50" charset="-128"/>
                <a:cs typeface="Arial Unicode MS" panose="020B0604020202020204" pitchFamily="50" charset="-128"/>
              </a:rPr>
              <a:t>orbit difference vibrates with an amplitude of ~25 </a:t>
            </a:r>
            <a:r>
              <a:rPr kumimoji="1" lang="en-US" altLang="ja-JP" sz="2000" dirty="0" smtClean="0">
                <a:latin typeface="Arial Unicode MS" panose="020B0604020202020204" pitchFamily="50" charset="-128"/>
                <a:ea typeface="Arial Unicode MS" panose="020B0604020202020204" pitchFamily="50" charset="-128"/>
                <a:cs typeface="Arial Unicode MS" panose="020B0604020202020204" pitchFamily="50" charset="-128"/>
              </a:rPr>
              <a:t>nm at 25 Hz…</a:t>
            </a:r>
            <a:endParaRPr kumimoji="1" lang="ja-JP" altLang="en-US" sz="2000" dirty="0">
              <a:latin typeface="Arial Unicode MS" panose="020B0604020202020204" pitchFamily="50" charset="-128"/>
              <a:ea typeface="Arial Unicode MS" panose="020B0604020202020204" pitchFamily="50" charset="-128"/>
              <a:cs typeface="Arial Unicode MS" panose="020B0604020202020204" pitchFamily="50" charset="-128"/>
            </a:endParaRPr>
          </a:p>
        </p:txBody>
      </p:sp>
      <p:grpSp>
        <p:nvGrpSpPr>
          <p:cNvPr id="29" name="グループ化 28"/>
          <p:cNvGrpSpPr/>
          <p:nvPr/>
        </p:nvGrpSpPr>
        <p:grpSpPr>
          <a:xfrm>
            <a:off x="5011313" y="979671"/>
            <a:ext cx="3632350" cy="3430070"/>
            <a:chOff x="4811258" y="1378324"/>
            <a:chExt cx="3632350" cy="3430070"/>
          </a:xfrm>
        </p:grpSpPr>
        <p:pic>
          <p:nvPicPr>
            <p:cNvPr id="21" name="Picture 16" descr="Graph1"/>
            <p:cNvPicPr>
              <a:picLocks noChangeAspect="1" noChangeArrowheads="1"/>
            </p:cNvPicPr>
            <p:nvPr/>
          </p:nvPicPr>
          <p:blipFill>
            <a:blip r:embed="rId3" cstate="print"/>
            <a:srcRect l="10620" t="10136" r="45715" b="33333"/>
            <a:stretch>
              <a:fillRect/>
            </a:stretch>
          </p:blipFill>
          <p:spPr bwMode="auto">
            <a:xfrm>
              <a:off x="5011313" y="1378324"/>
              <a:ext cx="3432295" cy="3430070"/>
            </a:xfrm>
            <a:prstGeom prst="rect">
              <a:avLst/>
            </a:prstGeom>
            <a:noFill/>
            <a:ln w="9525">
              <a:noFill/>
              <a:miter lim="800000"/>
              <a:headEnd/>
              <a:tailEnd/>
            </a:ln>
          </p:spPr>
        </p:pic>
        <p:sp>
          <p:nvSpPr>
            <p:cNvPr id="28" name="テキスト ボックス 27"/>
            <p:cNvSpPr txBox="1"/>
            <p:nvPr/>
          </p:nvSpPr>
          <p:spPr>
            <a:xfrm rot="16200000">
              <a:off x="4185606" y="2633736"/>
              <a:ext cx="1651414" cy="400110"/>
            </a:xfrm>
            <a:prstGeom prst="rect">
              <a:avLst/>
            </a:prstGeom>
            <a:solidFill>
              <a:schemeClr val="bg1"/>
            </a:solidFill>
          </p:spPr>
          <p:txBody>
            <a:bodyPr wrap="none" rtlCol="0">
              <a:spAutoFit/>
            </a:bodyPr>
            <a:lstStyle/>
            <a:p>
              <a:r>
                <a:rPr kumimoji="1" lang="en-US" altLang="ja-JP" sz="2000" dirty="0" smtClean="0">
                  <a:latin typeface="Arial Unicode MS" panose="020B0604020202020204" pitchFamily="50" charset="-128"/>
                  <a:ea typeface="Arial Unicode MS" panose="020B0604020202020204" pitchFamily="50" charset="-128"/>
                  <a:cs typeface="Arial Unicode MS" panose="020B0604020202020204" pitchFamily="50" charset="-128"/>
                </a:rPr>
                <a:t>Phase (deg.)</a:t>
              </a:r>
              <a:endParaRPr kumimoji="1" lang="ja-JP" altLang="en-US" sz="2000" dirty="0">
                <a:latin typeface="Arial Unicode MS" panose="020B0604020202020204" pitchFamily="50" charset="-128"/>
                <a:ea typeface="Arial Unicode MS" panose="020B0604020202020204" pitchFamily="50" charset="-128"/>
                <a:cs typeface="Arial Unicode MS" panose="020B0604020202020204" pitchFamily="50" charset="-128"/>
              </a:endParaRPr>
            </a:p>
          </p:txBody>
        </p:sp>
      </p:grpSp>
      <p:sp>
        <p:nvSpPr>
          <p:cNvPr id="12" name="テキスト ボックス 20"/>
          <p:cNvSpPr txBox="1">
            <a:spLocks noChangeArrowheads="1"/>
          </p:cNvSpPr>
          <p:nvPr/>
        </p:nvSpPr>
        <p:spPr bwMode="auto">
          <a:xfrm>
            <a:off x="7348030" y="3363194"/>
            <a:ext cx="1728787" cy="400110"/>
          </a:xfrm>
          <a:prstGeom prst="rect">
            <a:avLst/>
          </a:prstGeom>
          <a:ln/>
          <a:extLst/>
        </p:spPr>
        <p:style>
          <a:lnRef idx="2">
            <a:schemeClr val="dk1"/>
          </a:lnRef>
          <a:fillRef idx="1">
            <a:schemeClr val="lt1"/>
          </a:fillRef>
          <a:effectRef idx="0">
            <a:schemeClr val="dk1"/>
          </a:effectRef>
          <a:fontRef idx="minor">
            <a:schemeClr val="dk1"/>
          </a:fontRef>
        </p:style>
        <p:txBody>
          <a:bodyPr wrap="square">
            <a:spAutoFit/>
          </a:bodyPr>
          <a:lstStyle>
            <a:lvl1pPr>
              <a:defRPr kumimoji="1">
                <a:solidFill>
                  <a:schemeClr val="tx1"/>
                </a:solidFill>
                <a:latin typeface="Calibri" pitchFamily="34" charset="0"/>
                <a:ea typeface="ＭＳ Ｐゴシック" charset="-128"/>
              </a:defRPr>
            </a:lvl1pPr>
            <a:lvl2pPr marL="742950" indent="-285750">
              <a:defRPr kumimoji="1">
                <a:solidFill>
                  <a:schemeClr val="tx1"/>
                </a:solidFill>
                <a:latin typeface="Calibri" pitchFamily="34" charset="0"/>
                <a:ea typeface="ＭＳ Ｐゴシック" charset="-128"/>
              </a:defRPr>
            </a:lvl2pPr>
            <a:lvl3pPr marL="1143000" indent="-228600">
              <a:defRPr kumimoji="1">
                <a:solidFill>
                  <a:schemeClr val="tx1"/>
                </a:solidFill>
                <a:latin typeface="Calibri" pitchFamily="34" charset="0"/>
                <a:ea typeface="ＭＳ Ｐゴシック" charset="-128"/>
              </a:defRPr>
            </a:lvl3pPr>
            <a:lvl4pPr marL="1600200" indent="-228600">
              <a:defRPr kumimoji="1">
                <a:solidFill>
                  <a:schemeClr val="tx1"/>
                </a:solidFill>
                <a:latin typeface="Calibri" pitchFamily="34" charset="0"/>
                <a:ea typeface="ＭＳ Ｐゴシック" charset="-128"/>
              </a:defRPr>
            </a:lvl4pPr>
            <a:lvl5pPr marL="2057400" indent="-228600">
              <a:defRPr kumimoji="1">
                <a:solidFill>
                  <a:schemeClr val="tx1"/>
                </a:solidFill>
                <a:latin typeface="Calibri" pitchFamily="34" charset="0"/>
                <a:ea typeface="ＭＳ Ｐゴシック" charset="-128"/>
              </a:defRPr>
            </a:lvl5pPr>
            <a:lvl6pPr marL="2514600" indent="-228600" fontAlgn="base">
              <a:spcBef>
                <a:spcPct val="0"/>
              </a:spcBef>
              <a:spcAft>
                <a:spcPct val="0"/>
              </a:spcAft>
              <a:defRPr kumimoji="1">
                <a:solidFill>
                  <a:schemeClr val="tx1"/>
                </a:solidFill>
                <a:latin typeface="Calibri" pitchFamily="34" charset="0"/>
                <a:ea typeface="ＭＳ Ｐゴシック" charset="-128"/>
              </a:defRPr>
            </a:lvl6pPr>
            <a:lvl7pPr marL="2971800" indent="-228600" fontAlgn="base">
              <a:spcBef>
                <a:spcPct val="0"/>
              </a:spcBef>
              <a:spcAft>
                <a:spcPct val="0"/>
              </a:spcAft>
              <a:defRPr kumimoji="1">
                <a:solidFill>
                  <a:schemeClr val="tx1"/>
                </a:solidFill>
                <a:latin typeface="Calibri" pitchFamily="34" charset="0"/>
                <a:ea typeface="ＭＳ Ｐゴシック" charset="-128"/>
              </a:defRPr>
            </a:lvl7pPr>
            <a:lvl8pPr marL="3429000" indent="-228600" fontAlgn="base">
              <a:spcBef>
                <a:spcPct val="0"/>
              </a:spcBef>
              <a:spcAft>
                <a:spcPct val="0"/>
              </a:spcAft>
              <a:defRPr kumimoji="1">
                <a:solidFill>
                  <a:schemeClr val="tx1"/>
                </a:solidFill>
                <a:latin typeface="Calibri" pitchFamily="34" charset="0"/>
                <a:ea typeface="ＭＳ Ｐゴシック" charset="-128"/>
              </a:defRPr>
            </a:lvl8pPr>
            <a:lvl9pPr marL="3886200" indent="-228600" fontAlgn="base">
              <a:spcBef>
                <a:spcPct val="0"/>
              </a:spcBef>
              <a:spcAft>
                <a:spcPct val="0"/>
              </a:spcAft>
              <a:defRPr kumimoji="1">
                <a:solidFill>
                  <a:schemeClr val="tx1"/>
                </a:solidFill>
                <a:latin typeface="Calibri" pitchFamily="34" charset="0"/>
                <a:ea typeface="ＭＳ Ｐゴシック" charset="-128"/>
              </a:defRPr>
            </a:lvl9pPr>
          </a:lstStyle>
          <a:p>
            <a:pPr algn="ctr"/>
            <a:r>
              <a:rPr lang="en-US" altLang="ja-JP" sz="2000" dirty="0" smtClean="0">
                <a:latin typeface="Arial" charset="0"/>
              </a:rPr>
              <a:t>H. Yamaoka</a:t>
            </a:r>
          </a:p>
        </p:txBody>
      </p:sp>
      <p:graphicFrame>
        <p:nvGraphicFramePr>
          <p:cNvPr id="22" name="表 21"/>
          <p:cNvGraphicFramePr>
            <a:graphicFrameLocks noGrp="1"/>
          </p:cNvGraphicFramePr>
          <p:nvPr>
            <p:extLst>
              <p:ext uri="{D42A27DB-BD31-4B8C-83A1-F6EECF244321}">
                <p14:modId xmlns:p14="http://schemas.microsoft.com/office/powerpoint/2010/main" val="3354926010"/>
              </p:ext>
            </p:extLst>
          </p:nvPr>
        </p:nvGraphicFramePr>
        <p:xfrm>
          <a:off x="454367" y="5315895"/>
          <a:ext cx="6818115" cy="1493520"/>
        </p:xfrm>
        <a:graphic>
          <a:graphicData uri="http://schemas.openxmlformats.org/drawingml/2006/table">
            <a:tbl>
              <a:tblPr firstCol="1" lastRow="1">
                <a:tableStyleId>{616DA210-FB5B-4158-B5E0-FEB733F419BA}</a:tableStyleId>
              </a:tblPr>
              <a:tblGrid>
                <a:gridCol w="3203235"/>
                <a:gridCol w="903720"/>
                <a:gridCol w="903720"/>
                <a:gridCol w="903720"/>
                <a:gridCol w="903720"/>
              </a:tblGrid>
              <a:tr h="370840">
                <a:tc>
                  <a:txBody>
                    <a:bodyPr/>
                    <a:lstStyle/>
                    <a:p>
                      <a:pPr algn="ctr"/>
                      <a:r>
                        <a:rPr kumimoji="1" lang="en-US" altLang="ja-JP" sz="2000" b="0" dirty="0" smtClean="0">
                          <a:latin typeface="Arial Unicode MS" panose="020B0604020202020204" pitchFamily="50" charset="-128"/>
                          <a:ea typeface="Arial Unicode MS" panose="020B0604020202020204" pitchFamily="50" charset="-128"/>
                          <a:cs typeface="Arial Unicode MS" panose="020B0604020202020204" pitchFamily="50" charset="-128"/>
                        </a:rPr>
                        <a:t>Frequency</a:t>
                      </a:r>
                      <a:r>
                        <a:rPr kumimoji="1" lang="en-US" altLang="ja-JP" sz="2000" b="0" baseline="0" dirty="0" smtClean="0">
                          <a:latin typeface="Arial Unicode MS" panose="020B0604020202020204" pitchFamily="50" charset="-128"/>
                          <a:ea typeface="Arial Unicode MS" panose="020B0604020202020204" pitchFamily="50" charset="-128"/>
                          <a:cs typeface="Arial Unicode MS" panose="020B0604020202020204" pitchFamily="50" charset="-128"/>
                        </a:rPr>
                        <a:t> (Hz)</a:t>
                      </a:r>
                      <a:endParaRPr kumimoji="1" lang="ja-JP" altLang="en-US" sz="2000" b="0" dirty="0">
                        <a:latin typeface="Arial Unicode MS" panose="020B0604020202020204" pitchFamily="50" charset="-128"/>
                        <a:ea typeface="Arial Unicode MS" panose="020B0604020202020204" pitchFamily="50" charset="-128"/>
                        <a:cs typeface="Arial Unicode MS" panose="020B0604020202020204" pitchFamily="50" charset="-128"/>
                      </a:endParaRPr>
                    </a:p>
                  </a:txBody>
                  <a:tcPr/>
                </a:tc>
                <a:tc>
                  <a:txBody>
                    <a:bodyPr/>
                    <a:lstStyle/>
                    <a:p>
                      <a:pPr algn="r"/>
                      <a:r>
                        <a:rPr kumimoji="1" lang="en-US" altLang="ja-JP" sz="2000" b="0" dirty="0" smtClean="0">
                          <a:latin typeface="Arial Unicode MS" panose="020B0604020202020204" pitchFamily="50" charset="-128"/>
                          <a:ea typeface="Arial Unicode MS" panose="020B0604020202020204" pitchFamily="50" charset="-128"/>
                          <a:cs typeface="Arial Unicode MS" panose="020B0604020202020204" pitchFamily="50" charset="-128"/>
                        </a:rPr>
                        <a:t>24.85</a:t>
                      </a:r>
                      <a:endParaRPr kumimoji="1" lang="ja-JP" altLang="en-US" sz="2000" b="0" dirty="0">
                        <a:latin typeface="Arial Unicode MS" panose="020B0604020202020204" pitchFamily="50" charset="-128"/>
                        <a:ea typeface="Arial Unicode MS" panose="020B0604020202020204" pitchFamily="50" charset="-128"/>
                        <a:cs typeface="Arial Unicode MS" panose="020B0604020202020204" pitchFamily="50" charset="-128"/>
                      </a:endParaRPr>
                    </a:p>
                  </a:txBody>
                  <a:tcPr/>
                </a:tc>
                <a:tc>
                  <a:txBody>
                    <a:bodyPr/>
                    <a:lstStyle/>
                    <a:p>
                      <a:pPr algn="r"/>
                      <a:r>
                        <a:rPr kumimoji="1" lang="en-US" altLang="ja-JP" sz="2000" b="0" dirty="0" smtClean="0">
                          <a:latin typeface="Arial Unicode MS" panose="020B0604020202020204" pitchFamily="50" charset="-128"/>
                          <a:ea typeface="Arial Unicode MS" panose="020B0604020202020204" pitchFamily="50" charset="-128"/>
                          <a:cs typeface="Arial Unicode MS" panose="020B0604020202020204" pitchFamily="50" charset="-128"/>
                        </a:rPr>
                        <a:t>38.93</a:t>
                      </a:r>
                      <a:endParaRPr kumimoji="1" lang="ja-JP" altLang="en-US" sz="2000" b="0" dirty="0">
                        <a:latin typeface="Arial Unicode MS" panose="020B0604020202020204" pitchFamily="50" charset="-128"/>
                        <a:ea typeface="Arial Unicode MS" panose="020B0604020202020204" pitchFamily="50" charset="-128"/>
                        <a:cs typeface="Arial Unicode MS" panose="020B0604020202020204" pitchFamily="50" charset="-128"/>
                      </a:endParaRPr>
                    </a:p>
                  </a:txBody>
                  <a:tcPr/>
                </a:tc>
                <a:tc>
                  <a:txBody>
                    <a:bodyPr/>
                    <a:lstStyle/>
                    <a:p>
                      <a:pPr algn="r"/>
                      <a:r>
                        <a:rPr kumimoji="1" lang="en-US" altLang="ja-JP" sz="2000" b="0" dirty="0" smtClean="0">
                          <a:latin typeface="Arial Unicode MS" panose="020B0604020202020204" pitchFamily="50" charset="-128"/>
                          <a:ea typeface="Arial Unicode MS" panose="020B0604020202020204" pitchFamily="50" charset="-128"/>
                          <a:cs typeface="Arial Unicode MS" panose="020B0604020202020204" pitchFamily="50" charset="-128"/>
                        </a:rPr>
                        <a:t>69.34</a:t>
                      </a:r>
                      <a:endParaRPr kumimoji="1" lang="ja-JP" altLang="en-US" sz="2000" b="0" dirty="0">
                        <a:latin typeface="Arial Unicode MS" panose="020B0604020202020204" pitchFamily="50" charset="-128"/>
                        <a:ea typeface="Arial Unicode MS" panose="020B0604020202020204" pitchFamily="50" charset="-128"/>
                        <a:cs typeface="Arial Unicode MS" panose="020B0604020202020204" pitchFamily="50" charset="-128"/>
                      </a:endParaRPr>
                    </a:p>
                  </a:txBody>
                  <a:tcPr/>
                </a:tc>
                <a:tc>
                  <a:txBody>
                    <a:bodyPr/>
                    <a:lstStyle/>
                    <a:p>
                      <a:pPr algn="r"/>
                      <a:r>
                        <a:rPr kumimoji="1" lang="en-US" altLang="ja-JP" sz="2000" b="0" dirty="0" smtClean="0">
                          <a:latin typeface="Arial Unicode MS" panose="020B0604020202020204" pitchFamily="50" charset="-128"/>
                          <a:ea typeface="Arial Unicode MS" panose="020B0604020202020204" pitchFamily="50" charset="-128"/>
                          <a:cs typeface="Arial Unicode MS" panose="020B0604020202020204" pitchFamily="50" charset="-128"/>
                        </a:rPr>
                        <a:t>99.60</a:t>
                      </a:r>
                      <a:endParaRPr kumimoji="1" lang="ja-JP" altLang="en-US" sz="2000" b="0" dirty="0">
                        <a:latin typeface="Arial Unicode MS" panose="020B0604020202020204" pitchFamily="50" charset="-128"/>
                        <a:ea typeface="Arial Unicode MS" panose="020B0604020202020204" pitchFamily="50" charset="-128"/>
                        <a:cs typeface="Arial Unicode MS" panose="020B0604020202020204" pitchFamily="50" charset="-128"/>
                      </a:endParaRPr>
                    </a:p>
                  </a:txBody>
                  <a:tcPr/>
                </a:tc>
              </a:tr>
              <a:tr h="370840">
                <a:tc>
                  <a:txBody>
                    <a:bodyPr/>
                    <a:lstStyle/>
                    <a:p>
                      <a:pPr algn="ctr"/>
                      <a:r>
                        <a:rPr kumimoji="1" lang="en-US" altLang="ja-JP" sz="2000" b="0" dirty="0" err="1" smtClean="0">
                          <a:latin typeface="Symbol" panose="05050102010706020507" pitchFamily="18" charset="2"/>
                          <a:ea typeface="Arial Unicode MS" panose="020B0604020202020204" pitchFamily="50" charset="-128"/>
                          <a:cs typeface="Arial Unicode MS" panose="020B0604020202020204" pitchFamily="50" charset="-128"/>
                        </a:rPr>
                        <a:t>D</a:t>
                      </a:r>
                      <a:r>
                        <a:rPr kumimoji="1" lang="en-US" altLang="ja-JP" sz="2000" b="0" dirty="0" err="1" smtClean="0">
                          <a:latin typeface="Arial Unicode MS" panose="020B0604020202020204" pitchFamily="50" charset="-128"/>
                          <a:ea typeface="Arial Unicode MS" panose="020B0604020202020204" pitchFamily="50" charset="-128"/>
                          <a:cs typeface="Arial Unicode MS" panose="020B0604020202020204" pitchFamily="50" charset="-128"/>
                        </a:rPr>
                        <a:t>y</a:t>
                      </a:r>
                      <a:r>
                        <a:rPr kumimoji="1" lang="en-US" altLang="ja-JP" sz="2000" b="0" baseline="-25000" dirty="0" err="1" smtClean="0">
                          <a:latin typeface="Arial Unicode MS" panose="020B0604020202020204" pitchFamily="50" charset="-128"/>
                          <a:ea typeface="Arial Unicode MS" panose="020B0604020202020204" pitchFamily="50" charset="-128"/>
                          <a:cs typeface="Arial Unicode MS" panose="020B0604020202020204" pitchFamily="50" charset="-128"/>
                        </a:rPr>
                        <a:t>IP</a:t>
                      </a:r>
                      <a:r>
                        <a:rPr kumimoji="1" lang="en-US" altLang="ja-JP" sz="2000" b="0" baseline="-25000" dirty="0" smtClean="0">
                          <a:latin typeface="Arial Unicode MS" panose="020B0604020202020204" pitchFamily="50" charset="-128"/>
                          <a:ea typeface="Arial Unicode MS" panose="020B0604020202020204" pitchFamily="50" charset="-128"/>
                          <a:cs typeface="Arial Unicode MS" panose="020B0604020202020204" pitchFamily="50" charset="-128"/>
                        </a:rPr>
                        <a:t>*</a:t>
                      </a:r>
                      <a:r>
                        <a:rPr kumimoji="1" lang="en-US" altLang="ja-JP" sz="2000" b="0" baseline="30000" dirty="0" err="1" smtClean="0">
                          <a:latin typeface="Arial Unicode MS" panose="020B0604020202020204" pitchFamily="50" charset="-128"/>
                          <a:ea typeface="Arial Unicode MS" panose="020B0604020202020204" pitchFamily="50" charset="-128"/>
                          <a:cs typeface="Arial Unicode MS" panose="020B0604020202020204" pitchFamily="50" charset="-128"/>
                        </a:rPr>
                        <a:t>rms</a:t>
                      </a:r>
                      <a:r>
                        <a:rPr kumimoji="1" lang="en-US" altLang="ja-JP" sz="2000" b="0" dirty="0" smtClean="0">
                          <a:latin typeface="Arial Unicode MS" panose="020B0604020202020204" pitchFamily="50" charset="-128"/>
                          <a:ea typeface="Arial Unicode MS" panose="020B0604020202020204" pitchFamily="50" charset="-128"/>
                          <a:cs typeface="Arial Unicode MS" panose="020B0604020202020204" pitchFamily="50" charset="-128"/>
                        </a:rPr>
                        <a:t> (nm)</a:t>
                      </a:r>
                      <a:endParaRPr kumimoji="1" lang="ja-JP" altLang="en-US" sz="2000" b="0" dirty="0">
                        <a:latin typeface="Arial Unicode MS" panose="020B0604020202020204" pitchFamily="50" charset="-128"/>
                        <a:ea typeface="Arial Unicode MS" panose="020B0604020202020204" pitchFamily="50" charset="-128"/>
                        <a:cs typeface="Arial Unicode MS" panose="020B0604020202020204" pitchFamily="50" charset="-128"/>
                      </a:endParaRPr>
                    </a:p>
                  </a:txBody>
                  <a:tcPr/>
                </a:tc>
                <a:tc>
                  <a:txBody>
                    <a:bodyPr/>
                    <a:lstStyle/>
                    <a:p>
                      <a:pPr algn="r"/>
                      <a:r>
                        <a:rPr kumimoji="1" lang="en-US" altLang="ja-JP" sz="2000" b="0" dirty="0" smtClean="0">
                          <a:latin typeface="Arial Unicode MS" panose="020B0604020202020204" pitchFamily="50" charset="-128"/>
                          <a:ea typeface="Arial Unicode MS" panose="020B0604020202020204" pitchFamily="50" charset="-128"/>
                          <a:cs typeface="Arial Unicode MS" panose="020B0604020202020204" pitchFamily="50" charset="-128"/>
                        </a:rPr>
                        <a:t>18.63</a:t>
                      </a:r>
                      <a:endParaRPr kumimoji="1" lang="ja-JP" altLang="en-US" sz="2000" b="0" dirty="0">
                        <a:latin typeface="Arial Unicode MS" panose="020B0604020202020204" pitchFamily="50" charset="-128"/>
                        <a:ea typeface="Arial Unicode MS" panose="020B0604020202020204" pitchFamily="50" charset="-128"/>
                        <a:cs typeface="Arial Unicode MS" panose="020B0604020202020204" pitchFamily="50" charset="-128"/>
                      </a:endParaRPr>
                    </a:p>
                  </a:txBody>
                  <a:tcPr/>
                </a:tc>
                <a:tc>
                  <a:txBody>
                    <a:bodyPr/>
                    <a:lstStyle/>
                    <a:p>
                      <a:pPr algn="r"/>
                      <a:r>
                        <a:rPr kumimoji="1" lang="en-US" altLang="ja-JP" sz="2000" b="0" dirty="0" smtClean="0">
                          <a:latin typeface="Arial Unicode MS" panose="020B0604020202020204" pitchFamily="50" charset="-128"/>
                          <a:ea typeface="Arial Unicode MS" panose="020B0604020202020204" pitchFamily="50" charset="-128"/>
                          <a:cs typeface="Arial Unicode MS" panose="020B0604020202020204" pitchFamily="50" charset="-128"/>
                        </a:rPr>
                        <a:t>1.72</a:t>
                      </a:r>
                      <a:endParaRPr kumimoji="1" lang="ja-JP" altLang="en-US" sz="2000" b="0" dirty="0">
                        <a:latin typeface="Arial Unicode MS" panose="020B0604020202020204" pitchFamily="50" charset="-128"/>
                        <a:ea typeface="Arial Unicode MS" panose="020B0604020202020204" pitchFamily="50" charset="-128"/>
                        <a:cs typeface="Arial Unicode MS" panose="020B0604020202020204" pitchFamily="50" charset="-128"/>
                      </a:endParaRPr>
                    </a:p>
                  </a:txBody>
                  <a:tcPr/>
                </a:tc>
                <a:tc>
                  <a:txBody>
                    <a:bodyPr/>
                    <a:lstStyle/>
                    <a:p>
                      <a:pPr algn="r"/>
                      <a:r>
                        <a:rPr kumimoji="1" lang="en-US" altLang="ja-JP" sz="2000" b="0" dirty="0" smtClean="0">
                          <a:latin typeface="Arial Unicode MS" panose="020B0604020202020204" pitchFamily="50" charset="-128"/>
                          <a:ea typeface="Arial Unicode MS" panose="020B0604020202020204" pitchFamily="50" charset="-128"/>
                          <a:cs typeface="Arial Unicode MS" panose="020B0604020202020204" pitchFamily="50" charset="-128"/>
                        </a:rPr>
                        <a:t>8.29</a:t>
                      </a:r>
                      <a:endParaRPr kumimoji="1" lang="ja-JP" altLang="en-US" sz="2000" b="0" dirty="0">
                        <a:latin typeface="Arial Unicode MS" panose="020B0604020202020204" pitchFamily="50" charset="-128"/>
                        <a:ea typeface="Arial Unicode MS" panose="020B0604020202020204" pitchFamily="50" charset="-128"/>
                        <a:cs typeface="Arial Unicode MS" panose="020B0604020202020204" pitchFamily="50" charset="-128"/>
                      </a:endParaRPr>
                    </a:p>
                  </a:txBody>
                  <a:tcPr/>
                </a:tc>
                <a:tc>
                  <a:txBody>
                    <a:bodyPr/>
                    <a:lstStyle/>
                    <a:p>
                      <a:pPr algn="r"/>
                      <a:r>
                        <a:rPr kumimoji="1" lang="en-US" altLang="ja-JP" sz="2000" b="0" dirty="0" smtClean="0">
                          <a:latin typeface="Arial Unicode MS" panose="020B0604020202020204" pitchFamily="50" charset="-128"/>
                          <a:ea typeface="Arial Unicode MS" panose="020B0604020202020204" pitchFamily="50" charset="-128"/>
                          <a:cs typeface="Arial Unicode MS" panose="020B0604020202020204" pitchFamily="50" charset="-128"/>
                        </a:rPr>
                        <a:t>3.14</a:t>
                      </a:r>
                      <a:endParaRPr kumimoji="1" lang="ja-JP" altLang="en-US" sz="2000" b="0" dirty="0">
                        <a:latin typeface="Arial Unicode MS" panose="020B0604020202020204" pitchFamily="50" charset="-128"/>
                        <a:ea typeface="Arial Unicode MS" panose="020B0604020202020204" pitchFamily="50" charset="-128"/>
                        <a:cs typeface="Arial Unicode MS" panose="020B0604020202020204" pitchFamily="50" charset="-128"/>
                      </a:endParaRPr>
                    </a:p>
                  </a:txBody>
                  <a:tcPr/>
                </a:tc>
              </a:tr>
              <a:tr h="370840">
                <a:tc>
                  <a:txBody>
                    <a:bodyPr/>
                    <a:lstStyle/>
                    <a:p>
                      <a:pPr algn="ctr"/>
                      <a:r>
                        <a:rPr kumimoji="1" lang="en-US" altLang="ja-JP" sz="2000" b="0" dirty="0" smtClean="0">
                          <a:latin typeface="Arial Unicode MS" panose="020B0604020202020204" pitchFamily="50" charset="-128"/>
                          <a:ea typeface="Arial Unicode MS" panose="020B0604020202020204" pitchFamily="50" charset="-128"/>
                          <a:cs typeface="Arial Unicode MS" panose="020B0604020202020204" pitchFamily="50" charset="-128"/>
                        </a:rPr>
                        <a:t>L/L</a:t>
                      </a:r>
                      <a:r>
                        <a:rPr kumimoji="1" lang="en-US" altLang="ja-JP" sz="2000" b="0" baseline="-25000" dirty="0" smtClean="0">
                          <a:latin typeface="Arial Unicode MS" panose="020B0604020202020204" pitchFamily="50" charset="-128"/>
                          <a:ea typeface="Arial Unicode MS" panose="020B0604020202020204" pitchFamily="50" charset="-128"/>
                          <a:cs typeface="Arial Unicode MS" panose="020B0604020202020204" pitchFamily="50" charset="-128"/>
                        </a:rPr>
                        <a:t>0</a:t>
                      </a:r>
                      <a:r>
                        <a:rPr kumimoji="1" lang="en-US" altLang="ja-JP" sz="2000" b="0" baseline="30000" dirty="0" smtClean="0">
                          <a:latin typeface="Arial Unicode MS" panose="020B0604020202020204" pitchFamily="50" charset="-128"/>
                          <a:ea typeface="Arial Unicode MS" panose="020B0604020202020204" pitchFamily="50" charset="-128"/>
                          <a:cs typeface="Arial Unicode MS" panose="020B0604020202020204" pitchFamily="50" charset="-128"/>
                        </a:rPr>
                        <a:t>average</a:t>
                      </a:r>
                      <a:r>
                        <a:rPr kumimoji="1" lang="en-US" altLang="ja-JP" sz="2000" b="0" baseline="0" dirty="0" smtClean="0">
                          <a:latin typeface="Arial Unicode MS" panose="020B0604020202020204" pitchFamily="50" charset="-128"/>
                          <a:ea typeface="Arial Unicode MS" panose="020B0604020202020204" pitchFamily="50" charset="-128"/>
                          <a:cs typeface="Arial Unicode MS" panose="020B0604020202020204" pitchFamily="50" charset="-128"/>
                        </a:rPr>
                        <a:t> (%)</a:t>
                      </a:r>
                    </a:p>
                    <a:p>
                      <a:pPr algn="ctr"/>
                      <a:r>
                        <a:rPr kumimoji="1" lang="en-US" altLang="ja-JP" sz="2000" b="0" baseline="0" dirty="0" smtClean="0">
                          <a:latin typeface="Arial Unicode MS" panose="020B0604020202020204" pitchFamily="50" charset="-128"/>
                          <a:ea typeface="Arial Unicode MS" panose="020B0604020202020204" pitchFamily="50" charset="-128"/>
                          <a:cs typeface="Arial Unicode MS" panose="020B0604020202020204" pitchFamily="50" charset="-128"/>
                        </a:rPr>
                        <a:t>in case of model-A (and F)</a:t>
                      </a:r>
                      <a:endParaRPr kumimoji="1" lang="ja-JP" altLang="en-US" sz="2000" b="0" dirty="0">
                        <a:latin typeface="Arial Unicode MS" panose="020B0604020202020204" pitchFamily="50" charset="-128"/>
                        <a:ea typeface="Arial Unicode MS" panose="020B0604020202020204" pitchFamily="50" charset="-128"/>
                        <a:cs typeface="Arial Unicode MS" panose="020B0604020202020204" pitchFamily="50" charset="-128"/>
                      </a:endParaRPr>
                    </a:p>
                  </a:txBody>
                  <a:tcPr/>
                </a:tc>
                <a:tc>
                  <a:txBody>
                    <a:bodyPr/>
                    <a:lstStyle/>
                    <a:p>
                      <a:pPr algn="r"/>
                      <a:r>
                        <a:rPr kumimoji="1" lang="en-US" altLang="ja-JP" sz="2000" b="0" dirty="0" smtClean="0">
                          <a:latin typeface="Arial Unicode MS" panose="020B0604020202020204" pitchFamily="50" charset="-128"/>
                          <a:ea typeface="Arial Unicode MS" panose="020B0604020202020204" pitchFamily="50" charset="-128"/>
                          <a:cs typeface="Arial Unicode MS" panose="020B0604020202020204" pitchFamily="50" charset="-128"/>
                        </a:rPr>
                        <a:t>95.4</a:t>
                      </a:r>
                    </a:p>
                    <a:p>
                      <a:pPr algn="r"/>
                      <a:r>
                        <a:rPr kumimoji="1" lang="en-US" altLang="ja-JP" sz="2000" b="0" dirty="0" smtClean="0">
                          <a:latin typeface="Arial Unicode MS" panose="020B0604020202020204" pitchFamily="50" charset="-128"/>
                          <a:ea typeface="Arial Unicode MS" panose="020B0604020202020204" pitchFamily="50" charset="-128"/>
                          <a:cs typeface="Arial Unicode MS" panose="020B0604020202020204" pitchFamily="50" charset="-128"/>
                        </a:rPr>
                        <a:t>(96.1)</a:t>
                      </a:r>
                      <a:endParaRPr kumimoji="1" lang="ja-JP" altLang="en-US" sz="2000" b="0" dirty="0">
                        <a:latin typeface="Arial Unicode MS" panose="020B0604020202020204" pitchFamily="50" charset="-128"/>
                        <a:ea typeface="Arial Unicode MS" panose="020B0604020202020204" pitchFamily="50" charset="-128"/>
                        <a:cs typeface="Arial Unicode MS" panose="020B0604020202020204" pitchFamily="50" charset="-128"/>
                      </a:endParaRPr>
                    </a:p>
                  </a:txBody>
                  <a:tcPr/>
                </a:tc>
                <a:tc>
                  <a:txBody>
                    <a:bodyPr/>
                    <a:lstStyle/>
                    <a:p>
                      <a:pPr algn="r"/>
                      <a:r>
                        <a:rPr kumimoji="1" lang="en-US" altLang="ja-JP" sz="2000" b="0" dirty="0" smtClean="0">
                          <a:latin typeface="Arial Unicode MS" panose="020B0604020202020204" pitchFamily="50" charset="-128"/>
                          <a:ea typeface="Arial Unicode MS" panose="020B0604020202020204" pitchFamily="50" charset="-128"/>
                          <a:cs typeface="Arial Unicode MS" panose="020B0604020202020204" pitchFamily="50" charset="-128"/>
                        </a:rPr>
                        <a:t>99.8</a:t>
                      </a:r>
                    </a:p>
                    <a:p>
                      <a:pPr algn="r"/>
                      <a:r>
                        <a:rPr kumimoji="1" lang="en-US" altLang="ja-JP" sz="2000" b="0" dirty="0" smtClean="0">
                          <a:latin typeface="Arial Unicode MS" panose="020B0604020202020204" pitchFamily="50" charset="-128"/>
                          <a:ea typeface="Arial Unicode MS" panose="020B0604020202020204" pitchFamily="50" charset="-128"/>
                          <a:cs typeface="Arial Unicode MS" panose="020B0604020202020204" pitchFamily="50" charset="-128"/>
                        </a:rPr>
                        <a:t>(99.8)</a:t>
                      </a:r>
                      <a:endParaRPr kumimoji="1" lang="ja-JP" altLang="en-US" sz="2000" b="0" dirty="0">
                        <a:latin typeface="Arial Unicode MS" panose="020B0604020202020204" pitchFamily="50" charset="-128"/>
                        <a:ea typeface="Arial Unicode MS" panose="020B0604020202020204" pitchFamily="50" charset="-128"/>
                        <a:cs typeface="Arial Unicode MS" panose="020B0604020202020204" pitchFamily="50" charset="-128"/>
                      </a:endParaRPr>
                    </a:p>
                  </a:txBody>
                  <a:tcPr/>
                </a:tc>
                <a:tc>
                  <a:txBody>
                    <a:bodyPr/>
                    <a:lstStyle/>
                    <a:p>
                      <a:pPr algn="r"/>
                      <a:r>
                        <a:rPr kumimoji="1" lang="en-US" altLang="ja-JP" sz="2000" b="0" dirty="0" smtClean="0">
                          <a:latin typeface="Arial Unicode MS" panose="020B0604020202020204" pitchFamily="50" charset="-128"/>
                          <a:ea typeface="Arial Unicode MS" panose="020B0604020202020204" pitchFamily="50" charset="-128"/>
                          <a:cs typeface="Arial Unicode MS" panose="020B0604020202020204" pitchFamily="50" charset="-128"/>
                        </a:rPr>
                        <a:t>99.7</a:t>
                      </a:r>
                    </a:p>
                    <a:p>
                      <a:pPr algn="r"/>
                      <a:r>
                        <a:rPr kumimoji="1" lang="en-US" altLang="ja-JP" sz="2000" b="0" dirty="0" smtClean="0">
                          <a:latin typeface="Arial Unicode MS" panose="020B0604020202020204" pitchFamily="50" charset="-128"/>
                          <a:ea typeface="Arial Unicode MS" panose="020B0604020202020204" pitchFamily="50" charset="-128"/>
                          <a:cs typeface="Arial Unicode MS" panose="020B0604020202020204" pitchFamily="50" charset="-128"/>
                        </a:rPr>
                        <a:t>(99.8)</a:t>
                      </a:r>
                      <a:endParaRPr kumimoji="1" lang="ja-JP" altLang="en-US" sz="2000" b="0" dirty="0">
                        <a:latin typeface="Arial Unicode MS" panose="020B0604020202020204" pitchFamily="50" charset="-128"/>
                        <a:ea typeface="Arial Unicode MS" panose="020B0604020202020204" pitchFamily="50" charset="-128"/>
                        <a:cs typeface="Arial Unicode MS" panose="020B0604020202020204" pitchFamily="50" charset="-128"/>
                      </a:endParaRPr>
                    </a:p>
                  </a:txBody>
                  <a:tcPr/>
                </a:tc>
                <a:tc>
                  <a:txBody>
                    <a:bodyPr/>
                    <a:lstStyle/>
                    <a:p>
                      <a:pPr algn="r"/>
                      <a:r>
                        <a:rPr kumimoji="1" lang="en-US" altLang="ja-JP" sz="2000" b="0" dirty="0" smtClean="0">
                          <a:latin typeface="Arial Unicode MS" panose="020B0604020202020204" pitchFamily="50" charset="-128"/>
                          <a:ea typeface="Arial Unicode MS" panose="020B0604020202020204" pitchFamily="50" charset="-128"/>
                          <a:cs typeface="Arial Unicode MS" panose="020B0604020202020204" pitchFamily="50" charset="-128"/>
                        </a:rPr>
                        <a:t>99.7</a:t>
                      </a:r>
                    </a:p>
                    <a:p>
                      <a:pPr algn="r"/>
                      <a:r>
                        <a:rPr kumimoji="1" lang="en-US" altLang="ja-JP" sz="2000" b="0" dirty="0" smtClean="0">
                          <a:latin typeface="Arial Unicode MS" panose="020B0604020202020204" pitchFamily="50" charset="-128"/>
                          <a:ea typeface="Arial Unicode MS" panose="020B0604020202020204" pitchFamily="50" charset="-128"/>
                          <a:cs typeface="Arial Unicode MS" panose="020B0604020202020204" pitchFamily="50" charset="-128"/>
                        </a:rPr>
                        <a:t>(99.8)</a:t>
                      </a:r>
                      <a:endParaRPr kumimoji="1" lang="ja-JP" altLang="en-US" sz="2000" b="0" dirty="0">
                        <a:latin typeface="Arial Unicode MS" panose="020B0604020202020204" pitchFamily="50" charset="-128"/>
                        <a:ea typeface="Arial Unicode MS" panose="020B0604020202020204" pitchFamily="50" charset="-128"/>
                        <a:cs typeface="Arial Unicode MS" panose="020B0604020202020204" pitchFamily="50" charset="-128"/>
                      </a:endParaRPr>
                    </a:p>
                  </a:txBody>
                  <a:tcPr/>
                </a:tc>
              </a:tr>
            </a:tbl>
          </a:graphicData>
        </a:graphic>
      </p:graphicFrame>
      <p:sp>
        <p:nvSpPr>
          <p:cNvPr id="13" name="テキスト ボックス 5"/>
          <p:cNvSpPr txBox="1">
            <a:spLocks noChangeArrowheads="1"/>
          </p:cNvSpPr>
          <p:nvPr/>
        </p:nvSpPr>
        <p:spPr bwMode="auto">
          <a:xfrm>
            <a:off x="78186" y="129530"/>
            <a:ext cx="898650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Calibri" pitchFamily="34" charset="0"/>
                <a:ea typeface="ＭＳ Ｐゴシック" charset="-128"/>
              </a:defRPr>
            </a:lvl1pPr>
            <a:lvl2pPr marL="742950" indent="-285750">
              <a:defRPr kumimoji="1">
                <a:solidFill>
                  <a:schemeClr val="tx1"/>
                </a:solidFill>
                <a:latin typeface="Calibri" pitchFamily="34" charset="0"/>
                <a:ea typeface="ＭＳ Ｐゴシック" charset="-128"/>
              </a:defRPr>
            </a:lvl2pPr>
            <a:lvl3pPr marL="1143000" indent="-228600">
              <a:defRPr kumimoji="1">
                <a:solidFill>
                  <a:schemeClr val="tx1"/>
                </a:solidFill>
                <a:latin typeface="Calibri" pitchFamily="34" charset="0"/>
                <a:ea typeface="ＭＳ Ｐゴシック" charset="-128"/>
              </a:defRPr>
            </a:lvl3pPr>
            <a:lvl4pPr marL="1600200" indent="-228600">
              <a:defRPr kumimoji="1">
                <a:solidFill>
                  <a:schemeClr val="tx1"/>
                </a:solidFill>
                <a:latin typeface="Calibri" pitchFamily="34" charset="0"/>
                <a:ea typeface="ＭＳ Ｐゴシック" charset="-128"/>
              </a:defRPr>
            </a:lvl4pPr>
            <a:lvl5pPr marL="2057400" indent="-228600">
              <a:defRPr kumimoji="1">
                <a:solidFill>
                  <a:schemeClr val="tx1"/>
                </a:solidFill>
                <a:latin typeface="Calibri" pitchFamily="34" charset="0"/>
                <a:ea typeface="ＭＳ Ｐゴシック" charset="-128"/>
              </a:defRPr>
            </a:lvl5pPr>
            <a:lvl6pPr marL="2514600" indent="-228600" fontAlgn="base">
              <a:spcBef>
                <a:spcPct val="0"/>
              </a:spcBef>
              <a:spcAft>
                <a:spcPct val="0"/>
              </a:spcAft>
              <a:defRPr kumimoji="1">
                <a:solidFill>
                  <a:schemeClr val="tx1"/>
                </a:solidFill>
                <a:latin typeface="Calibri" pitchFamily="34" charset="0"/>
                <a:ea typeface="ＭＳ Ｐゴシック" charset="-128"/>
              </a:defRPr>
            </a:lvl6pPr>
            <a:lvl7pPr marL="2971800" indent="-228600" fontAlgn="base">
              <a:spcBef>
                <a:spcPct val="0"/>
              </a:spcBef>
              <a:spcAft>
                <a:spcPct val="0"/>
              </a:spcAft>
              <a:defRPr kumimoji="1">
                <a:solidFill>
                  <a:schemeClr val="tx1"/>
                </a:solidFill>
                <a:latin typeface="Calibri" pitchFamily="34" charset="0"/>
                <a:ea typeface="ＭＳ Ｐゴシック" charset="-128"/>
              </a:defRPr>
            </a:lvl7pPr>
            <a:lvl8pPr marL="3429000" indent="-228600" fontAlgn="base">
              <a:spcBef>
                <a:spcPct val="0"/>
              </a:spcBef>
              <a:spcAft>
                <a:spcPct val="0"/>
              </a:spcAft>
              <a:defRPr kumimoji="1">
                <a:solidFill>
                  <a:schemeClr val="tx1"/>
                </a:solidFill>
                <a:latin typeface="Calibri" pitchFamily="34" charset="0"/>
                <a:ea typeface="ＭＳ Ｐゴシック" charset="-128"/>
              </a:defRPr>
            </a:lvl8pPr>
            <a:lvl9pPr marL="3886200" indent="-228600" fontAlgn="base">
              <a:spcBef>
                <a:spcPct val="0"/>
              </a:spcBef>
              <a:spcAft>
                <a:spcPct val="0"/>
              </a:spcAft>
              <a:defRPr kumimoji="1">
                <a:solidFill>
                  <a:schemeClr val="tx1"/>
                </a:solidFill>
                <a:latin typeface="Calibri" pitchFamily="34" charset="0"/>
                <a:ea typeface="ＭＳ Ｐゴシック" charset="-128"/>
              </a:defRPr>
            </a:lvl9pPr>
          </a:lstStyle>
          <a:p>
            <a:r>
              <a:rPr lang="en-US" altLang="ja-JP" sz="2800" dirty="0">
                <a:solidFill>
                  <a:srgbClr val="660066"/>
                </a:solidFill>
                <a:latin typeface="Marker Felt"/>
                <a:cs typeface="Marker Felt"/>
              </a:rPr>
              <a:t>Estimation of QCS </a:t>
            </a:r>
            <a:r>
              <a:rPr lang="en-US" altLang="ja-JP" sz="2800" dirty="0" smtClean="0">
                <a:solidFill>
                  <a:srgbClr val="660066"/>
                </a:solidFill>
                <a:latin typeface="Marker Felt"/>
                <a:cs typeface="Marker Felt"/>
              </a:rPr>
              <a:t>vibration</a:t>
            </a:r>
            <a:r>
              <a:rPr lang="en-US" altLang="ja-JP" sz="2800" dirty="0">
                <a:solidFill>
                  <a:srgbClr val="660066"/>
                </a:solidFill>
                <a:latin typeface="Marker Felt"/>
                <a:cs typeface="Marker Felt"/>
              </a:rPr>
              <a:t> </a:t>
            </a:r>
            <a:r>
              <a:rPr lang="en-US" altLang="ja-JP" sz="2800" dirty="0" smtClean="0">
                <a:solidFill>
                  <a:srgbClr val="660066"/>
                </a:solidFill>
                <a:latin typeface="Marker Felt"/>
                <a:cs typeface="Marker Felt"/>
              </a:rPr>
              <a:t>and luminosity </a:t>
            </a:r>
            <a:r>
              <a:rPr lang="en-US" altLang="ja-JP" sz="2800" dirty="0">
                <a:solidFill>
                  <a:srgbClr val="660066"/>
                </a:solidFill>
                <a:latin typeface="Marker Felt"/>
                <a:cs typeface="Marker Felt"/>
              </a:rPr>
              <a:t>degradation </a:t>
            </a:r>
          </a:p>
        </p:txBody>
      </p:sp>
      <p:sp>
        <p:nvSpPr>
          <p:cNvPr id="23" name="テキスト ボックス 22"/>
          <p:cNvSpPr txBox="1"/>
          <p:nvPr/>
        </p:nvSpPr>
        <p:spPr>
          <a:xfrm>
            <a:off x="1998601" y="960016"/>
            <a:ext cx="1342805" cy="400110"/>
          </a:xfrm>
          <a:prstGeom prst="rect">
            <a:avLst/>
          </a:prstGeom>
          <a:solidFill>
            <a:schemeClr val="bg1"/>
          </a:solidFill>
        </p:spPr>
        <p:txBody>
          <a:bodyPr wrap="square" rtlCol="0">
            <a:spAutoFit/>
          </a:bodyPr>
          <a:lstStyle/>
          <a:p>
            <a:r>
              <a:rPr kumimoji="1" lang="en-US" altLang="ja-JP" sz="2000" dirty="0" smtClean="0">
                <a:latin typeface="Arial Unicode MS" panose="020B0604020202020204" pitchFamily="50" charset="-128"/>
                <a:ea typeface="Arial Unicode MS" panose="020B0604020202020204" pitchFamily="50" charset="-128"/>
                <a:cs typeface="Arial Unicode MS" panose="020B0604020202020204" pitchFamily="50" charset="-128"/>
              </a:rPr>
              <a:t>(vertical)</a:t>
            </a:r>
            <a:endParaRPr kumimoji="1" lang="ja-JP" altLang="en-US" sz="2000" dirty="0">
              <a:latin typeface="Arial Unicode MS" panose="020B0604020202020204" pitchFamily="50" charset="-128"/>
              <a:ea typeface="Arial Unicode MS" panose="020B0604020202020204" pitchFamily="50" charset="-128"/>
              <a:cs typeface="Arial Unicode MS" panose="020B0604020202020204" pitchFamily="50" charset="-128"/>
            </a:endParaRPr>
          </a:p>
        </p:txBody>
      </p:sp>
    </p:spTree>
    <p:extLst>
      <p:ext uri="{BB962C8B-B14F-4D97-AF65-F5344CB8AC3E}">
        <p14:creationId xmlns:p14="http://schemas.microsoft.com/office/powerpoint/2010/main" val="2032858067"/>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テキスト ボックス 5"/>
          <p:cNvSpPr txBox="1">
            <a:spLocks noChangeArrowheads="1"/>
          </p:cNvSpPr>
          <p:nvPr/>
        </p:nvSpPr>
        <p:spPr bwMode="auto">
          <a:xfrm>
            <a:off x="360363" y="360363"/>
            <a:ext cx="436209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Calibri" pitchFamily="34" charset="0"/>
                <a:ea typeface="ＭＳ Ｐゴシック" charset="-128"/>
              </a:defRPr>
            </a:lvl1pPr>
            <a:lvl2pPr marL="742950" indent="-285750">
              <a:defRPr kumimoji="1">
                <a:solidFill>
                  <a:schemeClr val="tx1"/>
                </a:solidFill>
                <a:latin typeface="Calibri" pitchFamily="34" charset="0"/>
                <a:ea typeface="ＭＳ Ｐゴシック" charset="-128"/>
              </a:defRPr>
            </a:lvl2pPr>
            <a:lvl3pPr marL="1143000" indent="-228600">
              <a:defRPr kumimoji="1">
                <a:solidFill>
                  <a:schemeClr val="tx1"/>
                </a:solidFill>
                <a:latin typeface="Calibri" pitchFamily="34" charset="0"/>
                <a:ea typeface="ＭＳ Ｐゴシック" charset="-128"/>
              </a:defRPr>
            </a:lvl3pPr>
            <a:lvl4pPr marL="1600200" indent="-228600">
              <a:defRPr kumimoji="1">
                <a:solidFill>
                  <a:schemeClr val="tx1"/>
                </a:solidFill>
                <a:latin typeface="Calibri" pitchFamily="34" charset="0"/>
                <a:ea typeface="ＭＳ Ｐゴシック" charset="-128"/>
              </a:defRPr>
            </a:lvl4pPr>
            <a:lvl5pPr marL="2057400" indent="-228600">
              <a:defRPr kumimoji="1">
                <a:solidFill>
                  <a:schemeClr val="tx1"/>
                </a:solidFill>
                <a:latin typeface="Calibri" pitchFamily="34" charset="0"/>
                <a:ea typeface="ＭＳ Ｐゴシック" charset="-128"/>
              </a:defRPr>
            </a:lvl5pPr>
            <a:lvl6pPr marL="2514600" indent="-228600" fontAlgn="base">
              <a:spcBef>
                <a:spcPct val="0"/>
              </a:spcBef>
              <a:spcAft>
                <a:spcPct val="0"/>
              </a:spcAft>
              <a:defRPr kumimoji="1">
                <a:solidFill>
                  <a:schemeClr val="tx1"/>
                </a:solidFill>
                <a:latin typeface="Calibri" pitchFamily="34" charset="0"/>
                <a:ea typeface="ＭＳ Ｐゴシック" charset="-128"/>
              </a:defRPr>
            </a:lvl6pPr>
            <a:lvl7pPr marL="2971800" indent="-228600" fontAlgn="base">
              <a:spcBef>
                <a:spcPct val="0"/>
              </a:spcBef>
              <a:spcAft>
                <a:spcPct val="0"/>
              </a:spcAft>
              <a:defRPr kumimoji="1">
                <a:solidFill>
                  <a:schemeClr val="tx1"/>
                </a:solidFill>
                <a:latin typeface="Calibri" pitchFamily="34" charset="0"/>
                <a:ea typeface="ＭＳ Ｐゴシック" charset="-128"/>
              </a:defRPr>
            </a:lvl7pPr>
            <a:lvl8pPr marL="3429000" indent="-228600" fontAlgn="base">
              <a:spcBef>
                <a:spcPct val="0"/>
              </a:spcBef>
              <a:spcAft>
                <a:spcPct val="0"/>
              </a:spcAft>
              <a:defRPr kumimoji="1">
                <a:solidFill>
                  <a:schemeClr val="tx1"/>
                </a:solidFill>
                <a:latin typeface="Calibri" pitchFamily="34" charset="0"/>
                <a:ea typeface="ＭＳ Ｐゴシック" charset="-128"/>
              </a:defRPr>
            </a:lvl8pPr>
            <a:lvl9pPr marL="3886200" indent="-228600" fontAlgn="base">
              <a:spcBef>
                <a:spcPct val="0"/>
              </a:spcBef>
              <a:spcAft>
                <a:spcPct val="0"/>
              </a:spcAft>
              <a:defRPr kumimoji="1">
                <a:solidFill>
                  <a:schemeClr val="tx1"/>
                </a:solidFill>
                <a:latin typeface="Calibri" pitchFamily="34" charset="0"/>
                <a:ea typeface="ＭＳ Ｐゴシック" charset="-128"/>
              </a:defRPr>
            </a:lvl9pPr>
          </a:lstStyle>
          <a:p>
            <a:r>
              <a:rPr lang="en-US" altLang="ja-JP" sz="2400" dirty="0" smtClean="0">
                <a:latin typeface="Arial" charset="0"/>
              </a:rPr>
              <a:t>Beam-Beam </a:t>
            </a:r>
            <a:r>
              <a:rPr lang="en-US" altLang="ja-JP" sz="2400" dirty="0">
                <a:latin typeface="Arial" charset="0"/>
              </a:rPr>
              <a:t>simulation </a:t>
            </a:r>
            <a:r>
              <a:rPr lang="en-US" altLang="ja-JP" sz="2400" dirty="0" smtClean="0">
                <a:latin typeface="Arial" charset="0"/>
              </a:rPr>
              <a:t>results</a:t>
            </a:r>
            <a:endParaRPr lang="en-US" altLang="ja-JP" sz="2400" dirty="0">
              <a:latin typeface="Arial" charset="0"/>
            </a:endParaRPr>
          </a:p>
        </p:txBody>
      </p:sp>
      <p:pic>
        <p:nvPicPr>
          <p:cNvPr id="9" name="コンテンツ プレースホルダー 3"/>
          <p:cNvPicPr>
            <a:picLocks noGrp="1" noChangeAspect="1"/>
          </p:cNvPicPr>
          <p:nvPr>
            <p:ph idx="1"/>
          </p:nvPr>
        </p:nvPicPr>
        <p:blipFill rotWithShape="1">
          <a:blip r:embed="rId2"/>
          <a:srcRect l="1940" t="13361" r="4554"/>
          <a:stretch/>
        </p:blipFill>
        <p:spPr>
          <a:xfrm>
            <a:off x="2027170" y="975538"/>
            <a:ext cx="5089660" cy="4868943"/>
          </a:xfrm>
        </p:spPr>
      </p:pic>
      <p:sp>
        <p:nvSpPr>
          <p:cNvPr id="10" name="テキスト ボックス 9"/>
          <p:cNvSpPr txBox="1">
            <a:spLocks noChangeArrowheads="1"/>
          </p:cNvSpPr>
          <p:nvPr/>
        </p:nvSpPr>
        <p:spPr bwMode="auto">
          <a:xfrm>
            <a:off x="7357378" y="1043811"/>
            <a:ext cx="1443530" cy="400110"/>
          </a:xfrm>
          <a:prstGeom prst="rect">
            <a:avLst/>
          </a:prstGeom>
          <a:ln/>
          <a:extLst/>
        </p:spPr>
        <p:style>
          <a:lnRef idx="2">
            <a:schemeClr val="dk1"/>
          </a:lnRef>
          <a:fillRef idx="1">
            <a:schemeClr val="lt1"/>
          </a:fillRef>
          <a:effectRef idx="0">
            <a:schemeClr val="dk1"/>
          </a:effectRef>
          <a:fontRef idx="minor">
            <a:schemeClr val="dk1"/>
          </a:fontRef>
        </p:style>
        <p:txBody>
          <a:bodyPr wrap="square">
            <a:spAutoFit/>
          </a:bodyPr>
          <a:lstStyle>
            <a:lvl1pPr>
              <a:defRPr kumimoji="1">
                <a:solidFill>
                  <a:schemeClr val="tx1"/>
                </a:solidFill>
                <a:latin typeface="Calibri" pitchFamily="34" charset="0"/>
                <a:ea typeface="ＭＳ Ｐゴシック" charset="-128"/>
              </a:defRPr>
            </a:lvl1pPr>
            <a:lvl2pPr marL="742950" indent="-285750">
              <a:defRPr kumimoji="1">
                <a:solidFill>
                  <a:schemeClr val="tx1"/>
                </a:solidFill>
                <a:latin typeface="Calibri" pitchFamily="34" charset="0"/>
                <a:ea typeface="ＭＳ Ｐゴシック" charset="-128"/>
              </a:defRPr>
            </a:lvl2pPr>
            <a:lvl3pPr marL="1143000" indent="-228600">
              <a:defRPr kumimoji="1">
                <a:solidFill>
                  <a:schemeClr val="tx1"/>
                </a:solidFill>
                <a:latin typeface="Calibri" pitchFamily="34" charset="0"/>
                <a:ea typeface="ＭＳ Ｐゴシック" charset="-128"/>
              </a:defRPr>
            </a:lvl3pPr>
            <a:lvl4pPr marL="1600200" indent="-228600">
              <a:defRPr kumimoji="1">
                <a:solidFill>
                  <a:schemeClr val="tx1"/>
                </a:solidFill>
                <a:latin typeface="Calibri" pitchFamily="34" charset="0"/>
                <a:ea typeface="ＭＳ Ｐゴシック" charset="-128"/>
              </a:defRPr>
            </a:lvl4pPr>
            <a:lvl5pPr marL="2057400" indent="-228600">
              <a:defRPr kumimoji="1">
                <a:solidFill>
                  <a:schemeClr val="tx1"/>
                </a:solidFill>
                <a:latin typeface="Calibri" pitchFamily="34" charset="0"/>
                <a:ea typeface="ＭＳ Ｐゴシック" charset="-128"/>
              </a:defRPr>
            </a:lvl5pPr>
            <a:lvl6pPr marL="2514600" indent="-228600" fontAlgn="base">
              <a:spcBef>
                <a:spcPct val="0"/>
              </a:spcBef>
              <a:spcAft>
                <a:spcPct val="0"/>
              </a:spcAft>
              <a:defRPr kumimoji="1">
                <a:solidFill>
                  <a:schemeClr val="tx1"/>
                </a:solidFill>
                <a:latin typeface="Calibri" pitchFamily="34" charset="0"/>
                <a:ea typeface="ＭＳ Ｐゴシック" charset="-128"/>
              </a:defRPr>
            </a:lvl6pPr>
            <a:lvl7pPr marL="2971800" indent="-228600" fontAlgn="base">
              <a:spcBef>
                <a:spcPct val="0"/>
              </a:spcBef>
              <a:spcAft>
                <a:spcPct val="0"/>
              </a:spcAft>
              <a:defRPr kumimoji="1">
                <a:solidFill>
                  <a:schemeClr val="tx1"/>
                </a:solidFill>
                <a:latin typeface="Calibri" pitchFamily="34" charset="0"/>
                <a:ea typeface="ＭＳ Ｐゴシック" charset="-128"/>
              </a:defRPr>
            </a:lvl7pPr>
            <a:lvl8pPr marL="3429000" indent="-228600" fontAlgn="base">
              <a:spcBef>
                <a:spcPct val="0"/>
              </a:spcBef>
              <a:spcAft>
                <a:spcPct val="0"/>
              </a:spcAft>
              <a:defRPr kumimoji="1">
                <a:solidFill>
                  <a:schemeClr val="tx1"/>
                </a:solidFill>
                <a:latin typeface="Calibri" pitchFamily="34" charset="0"/>
                <a:ea typeface="ＭＳ Ｐゴシック" charset="-128"/>
              </a:defRPr>
            </a:lvl8pPr>
            <a:lvl9pPr marL="3886200" indent="-228600" fontAlgn="base">
              <a:spcBef>
                <a:spcPct val="0"/>
              </a:spcBef>
              <a:spcAft>
                <a:spcPct val="0"/>
              </a:spcAft>
              <a:defRPr kumimoji="1">
                <a:solidFill>
                  <a:schemeClr val="tx1"/>
                </a:solidFill>
                <a:latin typeface="Calibri" pitchFamily="34" charset="0"/>
                <a:ea typeface="ＭＳ Ｐゴシック" charset="-128"/>
              </a:defRPr>
            </a:lvl9pPr>
          </a:lstStyle>
          <a:p>
            <a:pPr algn="ctr"/>
            <a:r>
              <a:rPr lang="en-US" altLang="ja-JP" sz="2000" dirty="0" smtClean="0">
                <a:latin typeface="Arial" charset="0"/>
              </a:rPr>
              <a:t>K. </a:t>
            </a:r>
            <a:r>
              <a:rPr lang="en-US" altLang="ja-JP" sz="2000" dirty="0" err="1" smtClean="0">
                <a:latin typeface="Arial" charset="0"/>
              </a:rPr>
              <a:t>Ohmi</a:t>
            </a:r>
            <a:endParaRPr lang="en-US" altLang="ja-JP" sz="2000" dirty="0" smtClean="0">
              <a:latin typeface="Arial" charset="0"/>
            </a:endParaRPr>
          </a:p>
        </p:txBody>
      </p:sp>
      <p:sp>
        <p:nvSpPr>
          <p:cNvPr id="22" name="テキスト ボックス 20"/>
          <p:cNvSpPr txBox="1">
            <a:spLocks noChangeArrowheads="1"/>
          </p:cNvSpPr>
          <p:nvPr/>
        </p:nvSpPr>
        <p:spPr bwMode="auto">
          <a:xfrm>
            <a:off x="1040904" y="5945399"/>
            <a:ext cx="757191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Calibri" pitchFamily="34" charset="0"/>
                <a:ea typeface="ＭＳ Ｐゴシック" charset="-128"/>
              </a:defRPr>
            </a:lvl1pPr>
            <a:lvl2pPr marL="742950" indent="-285750">
              <a:defRPr kumimoji="1">
                <a:solidFill>
                  <a:schemeClr val="tx1"/>
                </a:solidFill>
                <a:latin typeface="Calibri" pitchFamily="34" charset="0"/>
                <a:ea typeface="ＭＳ Ｐゴシック" charset="-128"/>
              </a:defRPr>
            </a:lvl2pPr>
            <a:lvl3pPr marL="1143000" indent="-228600">
              <a:defRPr kumimoji="1">
                <a:solidFill>
                  <a:schemeClr val="tx1"/>
                </a:solidFill>
                <a:latin typeface="Calibri" pitchFamily="34" charset="0"/>
                <a:ea typeface="ＭＳ Ｐゴシック" charset="-128"/>
              </a:defRPr>
            </a:lvl3pPr>
            <a:lvl4pPr marL="1600200" indent="-228600">
              <a:defRPr kumimoji="1">
                <a:solidFill>
                  <a:schemeClr val="tx1"/>
                </a:solidFill>
                <a:latin typeface="Calibri" pitchFamily="34" charset="0"/>
                <a:ea typeface="ＭＳ Ｐゴシック" charset="-128"/>
              </a:defRPr>
            </a:lvl4pPr>
            <a:lvl5pPr marL="2057400" indent="-228600">
              <a:defRPr kumimoji="1">
                <a:solidFill>
                  <a:schemeClr val="tx1"/>
                </a:solidFill>
                <a:latin typeface="Calibri" pitchFamily="34" charset="0"/>
                <a:ea typeface="ＭＳ Ｐゴシック" charset="-128"/>
              </a:defRPr>
            </a:lvl5pPr>
            <a:lvl6pPr marL="2514600" indent="-228600" fontAlgn="base">
              <a:spcBef>
                <a:spcPct val="0"/>
              </a:spcBef>
              <a:spcAft>
                <a:spcPct val="0"/>
              </a:spcAft>
              <a:defRPr kumimoji="1">
                <a:solidFill>
                  <a:schemeClr val="tx1"/>
                </a:solidFill>
                <a:latin typeface="Calibri" pitchFamily="34" charset="0"/>
                <a:ea typeface="ＭＳ Ｐゴシック" charset="-128"/>
              </a:defRPr>
            </a:lvl6pPr>
            <a:lvl7pPr marL="2971800" indent="-228600" fontAlgn="base">
              <a:spcBef>
                <a:spcPct val="0"/>
              </a:spcBef>
              <a:spcAft>
                <a:spcPct val="0"/>
              </a:spcAft>
              <a:defRPr kumimoji="1">
                <a:solidFill>
                  <a:schemeClr val="tx1"/>
                </a:solidFill>
                <a:latin typeface="Calibri" pitchFamily="34" charset="0"/>
                <a:ea typeface="ＭＳ Ｐゴシック" charset="-128"/>
              </a:defRPr>
            </a:lvl7pPr>
            <a:lvl8pPr marL="3429000" indent="-228600" fontAlgn="base">
              <a:spcBef>
                <a:spcPct val="0"/>
              </a:spcBef>
              <a:spcAft>
                <a:spcPct val="0"/>
              </a:spcAft>
              <a:defRPr kumimoji="1">
                <a:solidFill>
                  <a:schemeClr val="tx1"/>
                </a:solidFill>
                <a:latin typeface="Calibri" pitchFamily="34" charset="0"/>
                <a:ea typeface="ＭＳ Ｐゴシック" charset="-128"/>
              </a:defRPr>
            </a:lvl8pPr>
            <a:lvl9pPr marL="3886200" indent="-228600" fontAlgn="base">
              <a:spcBef>
                <a:spcPct val="0"/>
              </a:spcBef>
              <a:spcAft>
                <a:spcPct val="0"/>
              </a:spcAft>
              <a:defRPr kumimoji="1">
                <a:solidFill>
                  <a:schemeClr val="tx1"/>
                </a:solidFill>
                <a:latin typeface="Calibri" pitchFamily="34" charset="0"/>
                <a:ea typeface="ＭＳ Ｐゴシック" charset="-128"/>
              </a:defRPr>
            </a:lvl9pPr>
          </a:lstStyle>
          <a:p>
            <a:pPr algn="ctr"/>
            <a:r>
              <a:rPr lang="en-US" altLang="ja-JP" sz="2000" dirty="0">
                <a:latin typeface="Arial" charset="0"/>
              </a:rPr>
              <a:t>V</a:t>
            </a:r>
            <a:r>
              <a:rPr lang="en-US" altLang="ja-JP" sz="2000" dirty="0" smtClean="0">
                <a:latin typeface="Arial" charset="0"/>
              </a:rPr>
              <a:t>ertical offset of 20nm leads to 6 % degradation of luminosity.</a:t>
            </a:r>
          </a:p>
        </p:txBody>
      </p:sp>
      <p:sp>
        <p:nvSpPr>
          <p:cNvPr id="2" name="テキスト ボックス 1"/>
          <p:cNvSpPr txBox="1"/>
          <p:nvPr/>
        </p:nvSpPr>
        <p:spPr>
          <a:xfrm>
            <a:off x="5537207" y="5334003"/>
            <a:ext cx="2485852" cy="400110"/>
          </a:xfrm>
          <a:prstGeom prst="rect">
            <a:avLst/>
          </a:prstGeom>
          <a:noFill/>
        </p:spPr>
        <p:txBody>
          <a:bodyPr wrap="none" rtlCol="0">
            <a:spAutoFit/>
          </a:bodyPr>
          <a:lstStyle/>
          <a:p>
            <a:r>
              <a:rPr kumimoji="1" lang="en-US" altLang="ja-JP" sz="2000" dirty="0" smtClean="0"/>
              <a:t>static orbit offset at IP</a:t>
            </a:r>
            <a:endParaRPr kumimoji="1" lang="ja-JP" altLang="en-US" sz="2000" dirty="0"/>
          </a:p>
        </p:txBody>
      </p:sp>
    </p:spTree>
    <p:extLst>
      <p:ext uri="{BB962C8B-B14F-4D97-AF65-F5344CB8AC3E}">
        <p14:creationId xmlns:p14="http://schemas.microsoft.com/office/powerpoint/2010/main" val="3846926986"/>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2"/>
          <a:stretch>
            <a:fillRect/>
          </a:stretch>
        </p:blipFill>
        <p:spPr>
          <a:xfrm>
            <a:off x="0" y="50800"/>
            <a:ext cx="9144000" cy="6753270"/>
          </a:xfrm>
          <a:prstGeom prst="rect">
            <a:avLst/>
          </a:prstGeom>
        </p:spPr>
      </p:pic>
    </p:spTree>
    <p:extLst>
      <p:ext uri="{BB962C8B-B14F-4D97-AF65-F5344CB8AC3E}">
        <p14:creationId xmlns:p14="http://schemas.microsoft.com/office/powerpoint/2010/main" val="2777513192"/>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グループ化 10"/>
          <p:cNvGrpSpPr/>
          <p:nvPr/>
        </p:nvGrpSpPr>
        <p:grpSpPr>
          <a:xfrm>
            <a:off x="412014" y="799987"/>
            <a:ext cx="8569256" cy="3196304"/>
            <a:chOff x="412014" y="639219"/>
            <a:chExt cx="8569256" cy="3196304"/>
          </a:xfrm>
        </p:grpSpPr>
        <p:sp>
          <p:nvSpPr>
            <p:cNvPr id="15394" name="テキスト ボックス 66"/>
            <p:cNvSpPr txBox="1">
              <a:spLocks noChangeArrowheads="1"/>
            </p:cNvSpPr>
            <p:nvPr/>
          </p:nvSpPr>
          <p:spPr bwMode="auto">
            <a:xfrm>
              <a:off x="4007553" y="2035668"/>
              <a:ext cx="168712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kumimoji="1" sz="2400">
                  <a:solidFill>
                    <a:schemeClr val="tx1"/>
                  </a:solidFill>
                  <a:latin typeface="Arial" charset="0"/>
                  <a:ea typeface="ＭＳ Ｐゴシック" charset="-128"/>
                </a:defRPr>
              </a:lvl1pPr>
              <a:lvl2pPr marL="37931725" indent="-37474525">
                <a:defRPr kumimoji="1" sz="2400">
                  <a:solidFill>
                    <a:schemeClr val="tx1"/>
                  </a:solidFill>
                  <a:latin typeface="Arial" charset="0"/>
                  <a:ea typeface="ＭＳ Ｐゴシック" charset="-128"/>
                </a:defRPr>
              </a:lvl2pPr>
              <a:lvl3pPr>
                <a:defRPr kumimoji="1" sz="2400">
                  <a:solidFill>
                    <a:schemeClr val="tx1"/>
                  </a:solidFill>
                  <a:latin typeface="Arial" charset="0"/>
                  <a:ea typeface="ＭＳ Ｐゴシック" charset="-128"/>
                </a:defRPr>
              </a:lvl3pPr>
              <a:lvl4pPr>
                <a:defRPr kumimoji="1" sz="2400">
                  <a:solidFill>
                    <a:schemeClr val="tx1"/>
                  </a:solidFill>
                  <a:latin typeface="Arial" charset="0"/>
                  <a:ea typeface="ＭＳ Ｐゴシック" charset="-128"/>
                </a:defRPr>
              </a:lvl4pPr>
              <a:lvl5pPr>
                <a:defRPr kumimoji="1" sz="2400">
                  <a:solidFill>
                    <a:schemeClr val="tx1"/>
                  </a:solidFill>
                  <a:latin typeface="Arial" charset="0"/>
                  <a:ea typeface="ＭＳ Ｐゴシック" charset="-128"/>
                </a:defRPr>
              </a:lvl5pPr>
              <a:lvl6pPr marL="457200" fontAlgn="base">
                <a:spcBef>
                  <a:spcPct val="0"/>
                </a:spcBef>
                <a:spcAft>
                  <a:spcPct val="0"/>
                </a:spcAft>
                <a:defRPr kumimoji="1" sz="2400">
                  <a:solidFill>
                    <a:schemeClr val="tx1"/>
                  </a:solidFill>
                  <a:latin typeface="Arial" charset="0"/>
                  <a:ea typeface="ＭＳ Ｐゴシック" charset="-128"/>
                </a:defRPr>
              </a:lvl6pPr>
              <a:lvl7pPr marL="914400" fontAlgn="base">
                <a:spcBef>
                  <a:spcPct val="0"/>
                </a:spcBef>
                <a:spcAft>
                  <a:spcPct val="0"/>
                </a:spcAft>
                <a:defRPr kumimoji="1" sz="2400">
                  <a:solidFill>
                    <a:schemeClr val="tx1"/>
                  </a:solidFill>
                  <a:latin typeface="Arial" charset="0"/>
                  <a:ea typeface="ＭＳ Ｐゴシック" charset="-128"/>
                </a:defRPr>
              </a:lvl7pPr>
              <a:lvl8pPr marL="1371600" fontAlgn="base">
                <a:spcBef>
                  <a:spcPct val="0"/>
                </a:spcBef>
                <a:spcAft>
                  <a:spcPct val="0"/>
                </a:spcAft>
                <a:defRPr kumimoji="1" sz="2400">
                  <a:solidFill>
                    <a:schemeClr val="tx1"/>
                  </a:solidFill>
                  <a:latin typeface="Arial" charset="0"/>
                  <a:ea typeface="ＭＳ Ｐゴシック" charset="-128"/>
                </a:defRPr>
              </a:lvl8pPr>
              <a:lvl9pPr marL="1828800" fontAlgn="base">
                <a:spcBef>
                  <a:spcPct val="0"/>
                </a:spcBef>
                <a:spcAft>
                  <a:spcPct val="0"/>
                </a:spcAft>
                <a:defRPr kumimoji="1" sz="2400">
                  <a:solidFill>
                    <a:schemeClr val="tx1"/>
                  </a:solidFill>
                  <a:latin typeface="Arial" charset="0"/>
                  <a:ea typeface="ＭＳ Ｐゴシック" charset="-128"/>
                </a:defRPr>
              </a:lvl9pPr>
            </a:lstStyle>
            <a:p>
              <a:pPr algn="ctr"/>
              <a:r>
                <a:rPr lang="en-US" altLang="ja-JP" sz="1800" dirty="0" err="1" smtClean="0">
                  <a:latin typeface="Arial Unicode MS" panose="020B0604020202020204" pitchFamily="50" charset="-128"/>
                  <a:ea typeface="Arial Unicode MS" panose="020B0604020202020204" pitchFamily="50" charset="-128"/>
                  <a:cs typeface="Arial Unicode MS" panose="020B0604020202020204" pitchFamily="50" charset="-128"/>
                </a:rPr>
                <a:t>ps</a:t>
              </a:r>
              <a:r>
                <a:rPr lang="en-US" altLang="ja-JP" sz="1800" dirty="0" smtClean="0">
                  <a:latin typeface="Arial Unicode MS" panose="020B0604020202020204" pitchFamily="50" charset="-128"/>
                  <a:ea typeface="Arial Unicode MS" panose="020B0604020202020204" pitchFamily="50" charset="-128"/>
                  <a:cs typeface="Arial Unicode MS" panose="020B0604020202020204" pitchFamily="50" charset="-128"/>
                </a:rPr>
                <a:t> </a:t>
              </a:r>
              <a:r>
                <a:rPr lang="en-US" altLang="ja-JP" sz="1800" dirty="0">
                  <a:latin typeface="Arial Unicode MS" panose="020B0604020202020204" pitchFamily="50" charset="-128"/>
                  <a:ea typeface="Arial Unicode MS" panose="020B0604020202020204" pitchFamily="50" charset="-128"/>
                  <a:cs typeface="Arial Unicode MS" panose="020B0604020202020204" pitchFamily="50" charset="-128"/>
                </a:rPr>
                <a:t>&amp; </a:t>
              </a:r>
              <a:r>
                <a:rPr lang="en-US" altLang="ja-JP" sz="1800" dirty="0" smtClean="0">
                  <a:latin typeface="Arial Unicode MS" panose="020B0604020202020204" pitchFamily="50" charset="-128"/>
                  <a:ea typeface="Arial Unicode MS" panose="020B0604020202020204" pitchFamily="50" charset="-128"/>
                  <a:cs typeface="Arial Unicode MS" panose="020B0604020202020204" pitchFamily="50" charset="-128"/>
                </a:rPr>
                <a:t>magnet</a:t>
              </a:r>
            </a:p>
            <a:p>
              <a:pPr algn="ctr"/>
              <a:r>
                <a:rPr lang="en-US" altLang="ja-JP" sz="1800" dirty="0">
                  <a:latin typeface="Arial Unicode MS" panose="020B0604020202020204" pitchFamily="50" charset="-128"/>
                  <a:ea typeface="Arial Unicode MS" panose="020B0604020202020204" pitchFamily="50" charset="-128"/>
                  <a:cs typeface="Arial Unicode MS" panose="020B0604020202020204" pitchFamily="50" charset="-128"/>
                </a:rPr>
                <a:t>1</a:t>
              </a:r>
              <a:r>
                <a:rPr lang="en-US" altLang="ja-JP" sz="1800" baseline="30000" dirty="0">
                  <a:latin typeface="Arial Unicode MS" panose="020B0604020202020204" pitchFamily="50" charset="-128"/>
                  <a:ea typeface="Arial Unicode MS" panose="020B0604020202020204" pitchFamily="50" charset="-128"/>
                  <a:cs typeface="Arial Unicode MS" panose="020B0604020202020204" pitchFamily="50" charset="-128"/>
                </a:rPr>
                <a:t>st</a:t>
              </a:r>
              <a:r>
                <a:rPr lang="en-US" altLang="ja-JP" sz="1800" dirty="0">
                  <a:latin typeface="Arial Unicode MS" panose="020B0604020202020204" pitchFamily="50" charset="-128"/>
                  <a:ea typeface="Arial Unicode MS" panose="020B0604020202020204" pitchFamily="50" charset="-128"/>
                  <a:cs typeface="Arial Unicode MS" panose="020B0604020202020204" pitchFamily="50" charset="-128"/>
                </a:rPr>
                <a:t> order </a:t>
              </a:r>
              <a:r>
                <a:rPr lang="en-US" altLang="ja-JP" sz="1800" dirty="0" smtClean="0">
                  <a:latin typeface="Arial Unicode MS" panose="020B0604020202020204" pitchFamily="50" charset="-128"/>
                  <a:ea typeface="Arial Unicode MS" panose="020B0604020202020204" pitchFamily="50" charset="-128"/>
                  <a:cs typeface="Arial Unicode MS" panose="020B0604020202020204" pitchFamily="50" charset="-128"/>
                </a:rPr>
                <a:t>lag</a:t>
              </a:r>
            </a:p>
            <a:p>
              <a:pPr algn="ctr"/>
              <a:r>
                <a:rPr lang="en-US" altLang="ja-JP" sz="1800" dirty="0" smtClean="0">
                  <a:latin typeface="Arial Unicode MS" panose="020B0604020202020204" pitchFamily="50" charset="-128"/>
                  <a:ea typeface="Arial Unicode MS" panose="020B0604020202020204" pitchFamily="50" charset="-128"/>
                  <a:cs typeface="Arial Unicode MS" panose="020B0604020202020204" pitchFamily="50" charset="-128"/>
                </a:rPr>
                <a:t>(delay = 0.1ms)</a:t>
              </a:r>
              <a:endParaRPr lang="ja-JP" altLang="en-US" sz="1800" dirty="0">
                <a:latin typeface="Arial Unicode MS" panose="020B0604020202020204" pitchFamily="50" charset="-128"/>
                <a:ea typeface="Arial Unicode MS" panose="020B0604020202020204" pitchFamily="50" charset="-128"/>
                <a:cs typeface="Arial Unicode MS" panose="020B0604020202020204" pitchFamily="50" charset="-128"/>
              </a:endParaRPr>
            </a:p>
          </p:txBody>
        </p:sp>
        <p:sp>
          <p:nvSpPr>
            <p:cNvPr id="2" name="円/楕円 1"/>
            <p:cNvSpPr/>
            <p:nvPr/>
          </p:nvSpPr>
          <p:spPr>
            <a:xfrm>
              <a:off x="1307607" y="1657511"/>
              <a:ext cx="258763" cy="230188"/>
            </a:xfrm>
            <a:prstGeom prst="ellipse">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endParaRPr lang="ja-JP" altLang="en-US">
                <a:solidFill>
                  <a:schemeClr val="tx1"/>
                </a:solidFill>
                <a:latin typeface="Arial Unicode MS" panose="020B0604020202020204" pitchFamily="50" charset="-128"/>
                <a:ea typeface="Arial Unicode MS" panose="020B0604020202020204" pitchFamily="50" charset="-128"/>
                <a:cs typeface="Arial Unicode MS" panose="020B0604020202020204" pitchFamily="50" charset="-128"/>
              </a:endParaRPr>
            </a:p>
          </p:txBody>
        </p:sp>
        <p:sp>
          <p:nvSpPr>
            <p:cNvPr id="3" name="正方形/長方形 2"/>
            <p:cNvSpPr/>
            <p:nvPr/>
          </p:nvSpPr>
          <p:spPr>
            <a:xfrm>
              <a:off x="1819576" y="1495668"/>
              <a:ext cx="808038" cy="5400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endParaRPr lang="ja-JP" altLang="en-US">
                <a:solidFill>
                  <a:schemeClr val="tx1"/>
                </a:solidFill>
                <a:latin typeface="Arial Unicode MS" panose="020B0604020202020204" pitchFamily="50" charset="-128"/>
                <a:ea typeface="Arial Unicode MS" panose="020B0604020202020204" pitchFamily="50" charset="-128"/>
                <a:cs typeface="Arial Unicode MS" panose="020B0604020202020204" pitchFamily="50" charset="-128"/>
              </a:endParaRPr>
            </a:p>
          </p:txBody>
        </p:sp>
        <p:sp>
          <p:nvSpPr>
            <p:cNvPr id="4" name="正方形/長方形 3"/>
            <p:cNvSpPr/>
            <p:nvPr/>
          </p:nvSpPr>
          <p:spPr>
            <a:xfrm>
              <a:off x="5780704" y="1502605"/>
              <a:ext cx="812800" cy="5400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endParaRPr lang="ja-JP" altLang="en-US">
                <a:solidFill>
                  <a:schemeClr val="tx1"/>
                </a:solidFill>
                <a:latin typeface="Arial Unicode MS" panose="020B0604020202020204" pitchFamily="50" charset="-128"/>
                <a:ea typeface="Arial Unicode MS" panose="020B0604020202020204" pitchFamily="50" charset="-128"/>
                <a:cs typeface="Arial Unicode MS" panose="020B0604020202020204" pitchFamily="50" charset="-128"/>
              </a:endParaRPr>
            </a:p>
          </p:txBody>
        </p:sp>
        <p:cxnSp>
          <p:nvCxnSpPr>
            <p:cNvPr id="6" name="直線コネクタ 5"/>
            <p:cNvCxnSpPr>
              <a:endCxn id="2" idx="2"/>
            </p:cNvCxnSpPr>
            <p:nvPr/>
          </p:nvCxnSpPr>
          <p:spPr>
            <a:xfrm>
              <a:off x="791575" y="1769861"/>
              <a:ext cx="516032" cy="2744"/>
            </a:xfrm>
            <a:prstGeom prst="line">
              <a:avLst/>
            </a:prstGeom>
            <a:ln w="9525">
              <a:solidFill>
                <a:schemeClr val="tx1"/>
              </a:solidFill>
              <a:headEnd type="none"/>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7" name="直線コネクタ 6"/>
            <p:cNvCxnSpPr>
              <a:stCxn id="2" idx="6"/>
              <a:endCxn id="3" idx="1"/>
            </p:cNvCxnSpPr>
            <p:nvPr/>
          </p:nvCxnSpPr>
          <p:spPr>
            <a:xfrm flipV="1">
              <a:off x="1566370" y="1765668"/>
              <a:ext cx="253206" cy="6937"/>
            </a:xfrm>
            <a:prstGeom prst="line">
              <a:avLst/>
            </a:prstGeom>
            <a:ln w="9525">
              <a:solidFill>
                <a:schemeClr val="tx1"/>
              </a:solidFill>
              <a:headEnd type="none"/>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8" name="直線コネクタ 7"/>
            <p:cNvCxnSpPr/>
            <p:nvPr/>
          </p:nvCxnSpPr>
          <p:spPr>
            <a:xfrm>
              <a:off x="7595696" y="1766685"/>
              <a:ext cx="26858" cy="1511663"/>
            </a:xfrm>
            <a:prstGeom prst="line">
              <a:avLst/>
            </a:prstGeom>
            <a:ln w="9525">
              <a:solidFill>
                <a:schemeClr val="tx1"/>
              </a:solidFill>
              <a:headEnd type="none"/>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9" name="直線コネクタ 8"/>
            <p:cNvCxnSpPr>
              <a:endCxn id="41" idx="3"/>
            </p:cNvCxnSpPr>
            <p:nvPr/>
          </p:nvCxnSpPr>
          <p:spPr>
            <a:xfrm flipH="1">
              <a:off x="5138116" y="3278348"/>
              <a:ext cx="2484438" cy="1713"/>
            </a:xfrm>
            <a:prstGeom prst="line">
              <a:avLst/>
            </a:prstGeom>
            <a:ln w="9525">
              <a:solidFill>
                <a:schemeClr val="tx1"/>
              </a:solidFill>
              <a:headEnd type="none"/>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0" name="直線コネクタ 9"/>
            <p:cNvCxnSpPr>
              <a:endCxn id="2" idx="4"/>
            </p:cNvCxnSpPr>
            <p:nvPr/>
          </p:nvCxnSpPr>
          <p:spPr>
            <a:xfrm flipV="1">
              <a:off x="1436989" y="1887699"/>
              <a:ext cx="0" cy="1393826"/>
            </a:xfrm>
            <a:prstGeom prst="line">
              <a:avLst/>
            </a:prstGeom>
            <a:ln w="9525">
              <a:solidFill>
                <a:schemeClr val="tx1"/>
              </a:solidFill>
              <a:headEnd type="none"/>
              <a:tailEnd type="none" w="med" len="med"/>
            </a:ln>
            <a:effectLst/>
          </p:spPr>
          <p:style>
            <a:lnRef idx="2">
              <a:schemeClr val="accent1"/>
            </a:lnRef>
            <a:fillRef idx="0">
              <a:schemeClr val="accent1"/>
            </a:fillRef>
            <a:effectRef idx="1">
              <a:schemeClr val="accent1"/>
            </a:effectRef>
            <a:fontRef idx="minor">
              <a:schemeClr val="tx1"/>
            </a:fontRef>
          </p:style>
        </p:cxnSp>
        <p:sp>
          <p:nvSpPr>
            <p:cNvPr id="15370" name="テキスト ボックス 86"/>
            <p:cNvSpPr txBox="1">
              <a:spLocks noChangeArrowheads="1"/>
            </p:cNvSpPr>
            <p:nvPr/>
          </p:nvSpPr>
          <p:spPr bwMode="auto">
            <a:xfrm>
              <a:off x="1142745" y="1485486"/>
              <a:ext cx="12984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kumimoji="1" sz="2400">
                  <a:solidFill>
                    <a:schemeClr val="tx1"/>
                  </a:solidFill>
                  <a:latin typeface="Arial" charset="0"/>
                  <a:ea typeface="ＭＳ Ｐゴシック" charset="-128"/>
                </a:defRPr>
              </a:lvl1pPr>
              <a:lvl2pPr marL="37931725" indent="-37474525">
                <a:defRPr kumimoji="1" sz="2400">
                  <a:solidFill>
                    <a:schemeClr val="tx1"/>
                  </a:solidFill>
                  <a:latin typeface="Arial" charset="0"/>
                  <a:ea typeface="ＭＳ Ｐゴシック" charset="-128"/>
                </a:defRPr>
              </a:lvl2pPr>
              <a:lvl3pPr>
                <a:defRPr kumimoji="1" sz="2400">
                  <a:solidFill>
                    <a:schemeClr val="tx1"/>
                  </a:solidFill>
                  <a:latin typeface="Arial" charset="0"/>
                  <a:ea typeface="ＭＳ Ｐゴシック" charset="-128"/>
                </a:defRPr>
              </a:lvl3pPr>
              <a:lvl4pPr>
                <a:defRPr kumimoji="1" sz="2400">
                  <a:solidFill>
                    <a:schemeClr val="tx1"/>
                  </a:solidFill>
                  <a:latin typeface="Arial" charset="0"/>
                  <a:ea typeface="ＭＳ Ｐゴシック" charset="-128"/>
                </a:defRPr>
              </a:lvl4pPr>
              <a:lvl5pPr>
                <a:defRPr kumimoji="1" sz="2400">
                  <a:solidFill>
                    <a:schemeClr val="tx1"/>
                  </a:solidFill>
                  <a:latin typeface="Arial" charset="0"/>
                  <a:ea typeface="ＭＳ Ｐゴシック" charset="-128"/>
                </a:defRPr>
              </a:lvl5pPr>
              <a:lvl6pPr marL="457200" fontAlgn="base">
                <a:spcBef>
                  <a:spcPct val="0"/>
                </a:spcBef>
                <a:spcAft>
                  <a:spcPct val="0"/>
                </a:spcAft>
                <a:defRPr kumimoji="1" sz="2400">
                  <a:solidFill>
                    <a:schemeClr val="tx1"/>
                  </a:solidFill>
                  <a:latin typeface="Arial" charset="0"/>
                  <a:ea typeface="ＭＳ Ｐゴシック" charset="-128"/>
                </a:defRPr>
              </a:lvl6pPr>
              <a:lvl7pPr marL="914400" fontAlgn="base">
                <a:spcBef>
                  <a:spcPct val="0"/>
                </a:spcBef>
                <a:spcAft>
                  <a:spcPct val="0"/>
                </a:spcAft>
                <a:defRPr kumimoji="1" sz="2400">
                  <a:solidFill>
                    <a:schemeClr val="tx1"/>
                  </a:solidFill>
                  <a:latin typeface="Arial" charset="0"/>
                  <a:ea typeface="ＭＳ Ｐゴシック" charset="-128"/>
                </a:defRPr>
              </a:lvl7pPr>
              <a:lvl8pPr marL="1371600" fontAlgn="base">
                <a:spcBef>
                  <a:spcPct val="0"/>
                </a:spcBef>
                <a:spcAft>
                  <a:spcPct val="0"/>
                </a:spcAft>
                <a:defRPr kumimoji="1" sz="2400">
                  <a:solidFill>
                    <a:schemeClr val="tx1"/>
                  </a:solidFill>
                  <a:latin typeface="Arial" charset="0"/>
                  <a:ea typeface="ＭＳ Ｐゴシック" charset="-128"/>
                </a:defRPr>
              </a:lvl8pPr>
              <a:lvl9pPr marL="1828800" fontAlgn="base">
                <a:spcBef>
                  <a:spcPct val="0"/>
                </a:spcBef>
                <a:spcAft>
                  <a:spcPct val="0"/>
                </a:spcAft>
                <a:defRPr kumimoji="1" sz="2400">
                  <a:solidFill>
                    <a:schemeClr val="tx1"/>
                  </a:solidFill>
                  <a:latin typeface="Arial" charset="0"/>
                  <a:ea typeface="ＭＳ Ｐゴシック" charset="-128"/>
                </a:defRPr>
              </a:lvl9pPr>
            </a:lstStyle>
            <a:p>
              <a:r>
                <a:rPr lang="en-US" altLang="ja-JP" sz="1800" dirty="0" smtClean="0">
                  <a:latin typeface="Times New Roman"/>
                  <a:ea typeface="Arial Unicode MS" panose="020B0604020202020204" pitchFamily="50" charset="-128"/>
                  <a:cs typeface="Times New Roman"/>
                </a:rPr>
                <a:t>+</a:t>
              </a:r>
              <a:endParaRPr lang="ja-JP" altLang="en-US" sz="1800" dirty="0">
                <a:latin typeface="Arial Unicode MS" panose="020B0604020202020204" pitchFamily="50" charset="-128"/>
                <a:ea typeface="Arial Unicode MS" panose="020B0604020202020204" pitchFamily="50" charset="-128"/>
                <a:cs typeface="Arial Unicode MS" panose="020B0604020202020204" pitchFamily="50" charset="-128"/>
              </a:endParaRPr>
            </a:p>
          </p:txBody>
        </p:sp>
        <p:sp>
          <p:nvSpPr>
            <p:cNvPr id="15371" name="テキスト ボックス 87"/>
            <p:cNvSpPr txBox="1">
              <a:spLocks noChangeArrowheads="1"/>
            </p:cNvSpPr>
            <p:nvPr/>
          </p:nvSpPr>
          <p:spPr bwMode="auto">
            <a:xfrm>
              <a:off x="1494041" y="1858783"/>
              <a:ext cx="12984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kumimoji="1" sz="2400">
                  <a:solidFill>
                    <a:schemeClr val="tx1"/>
                  </a:solidFill>
                  <a:latin typeface="Arial" charset="0"/>
                  <a:ea typeface="ＭＳ Ｐゴシック" charset="-128"/>
                </a:defRPr>
              </a:lvl1pPr>
              <a:lvl2pPr marL="37931725" indent="-37474525">
                <a:defRPr kumimoji="1" sz="2400">
                  <a:solidFill>
                    <a:schemeClr val="tx1"/>
                  </a:solidFill>
                  <a:latin typeface="Arial" charset="0"/>
                  <a:ea typeface="ＭＳ Ｐゴシック" charset="-128"/>
                </a:defRPr>
              </a:lvl2pPr>
              <a:lvl3pPr>
                <a:defRPr kumimoji="1" sz="2400">
                  <a:solidFill>
                    <a:schemeClr val="tx1"/>
                  </a:solidFill>
                  <a:latin typeface="Arial" charset="0"/>
                  <a:ea typeface="ＭＳ Ｐゴシック" charset="-128"/>
                </a:defRPr>
              </a:lvl3pPr>
              <a:lvl4pPr>
                <a:defRPr kumimoji="1" sz="2400">
                  <a:solidFill>
                    <a:schemeClr val="tx1"/>
                  </a:solidFill>
                  <a:latin typeface="Arial" charset="0"/>
                  <a:ea typeface="ＭＳ Ｐゴシック" charset="-128"/>
                </a:defRPr>
              </a:lvl4pPr>
              <a:lvl5pPr>
                <a:defRPr kumimoji="1" sz="2400">
                  <a:solidFill>
                    <a:schemeClr val="tx1"/>
                  </a:solidFill>
                  <a:latin typeface="Arial" charset="0"/>
                  <a:ea typeface="ＭＳ Ｐゴシック" charset="-128"/>
                </a:defRPr>
              </a:lvl5pPr>
              <a:lvl6pPr marL="457200" fontAlgn="base">
                <a:spcBef>
                  <a:spcPct val="0"/>
                </a:spcBef>
                <a:spcAft>
                  <a:spcPct val="0"/>
                </a:spcAft>
                <a:defRPr kumimoji="1" sz="2400">
                  <a:solidFill>
                    <a:schemeClr val="tx1"/>
                  </a:solidFill>
                  <a:latin typeface="Arial" charset="0"/>
                  <a:ea typeface="ＭＳ Ｐゴシック" charset="-128"/>
                </a:defRPr>
              </a:lvl6pPr>
              <a:lvl7pPr marL="914400" fontAlgn="base">
                <a:spcBef>
                  <a:spcPct val="0"/>
                </a:spcBef>
                <a:spcAft>
                  <a:spcPct val="0"/>
                </a:spcAft>
                <a:defRPr kumimoji="1" sz="2400">
                  <a:solidFill>
                    <a:schemeClr val="tx1"/>
                  </a:solidFill>
                  <a:latin typeface="Arial" charset="0"/>
                  <a:ea typeface="ＭＳ Ｐゴシック" charset="-128"/>
                </a:defRPr>
              </a:lvl7pPr>
              <a:lvl8pPr marL="1371600" fontAlgn="base">
                <a:spcBef>
                  <a:spcPct val="0"/>
                </a:spcBef>
                <a:spcAft>
                  <a:spcPct val="0"/>
                </a:spcAft>
                <a:defRPr kumimoji="1" sz="2400">
                  <a:solidFill>
                    <a:schemeClr val="tx1"/>
                  </a:solidFill>
                  <a:latin typeface="Arial" charset="0"/>
                  <a:ea typeface="ＭＳ Ｐゴシック" charset="-128"/>
                </a:defRPr>
              </a:lvl8pPr>
              <a:lvl9pPr marL="1828800" fontAlgn="base">
                <a:spcBef>
                  <a:spcPct val="0"/>
                </a:spcBef>
                <a:spcAft>
                  <a:spcPct val="0"/>
                </a:spcAft>
                <a:defRPr kumimoji="1" sz="2400">
                  <a:solidFill>
                    <a:schemeClr val="tx1"/>
                  </a:solidFill>
                  <a:latin typeface="Arial" charset="0"/>
                  <a:ea typeface="ＭＳ Ｐゴシック" charset="-128"/>
                </a:defRPr>
              </a:lvl9pPr>
            </a:lstStyle>
            <a:p>
              <a:r>
                <a:rPr lang="en-US" altLang="ja-JP" sz="1800" dirty="0" smtClean="0">
                  <a:latin typeface="Times New Roman"/>
                  <a:ea typeface="Arial Unicode MS" panose="020B0604020202020204" pitchFamily="50" charset="-128"/>
                  <a:cs typeface="Times New Roman"/>
                </a:rPr>
                <a:t>−</a:t>
              </a:r>
              <a:endParaRPr lang="ja-JP" altLang="en-US" sz="1800" dirty="0">
                <a:latin typeface="Arial Unicode MS" panose="020B0604020202020204" pitchFamily="50" charset="-128"/>
                <a:ea typeface="Arial Unicode MS" panose="020B0604020202020204" pitchFamily="50" charset="-128"/>
                <a:cs typeface="Arial Unicode MS" panose="020B0604020202020204" pitchFamily="50" charset="-128"/>
              </a:endParaRPr>
            </a:p>
          </p:txBody>
        </p:sp>
        <p:sp>
          <p:nvSpPr>
            <p:cNvPr id="15372" name="テキスト ボックス 92"/>
            <p:cNvSpPr txBox="1">
              <a:spLocks noChangeArrowheads="1"/>
            </p:cNvSpPr>
            <p:nvPr/>
          </p:nvSpPr>
          <p:spPr bwMode="auto">
            <a:xfrm>
              <a:off x="2009594" y="1592357"/>
              <a:ext cx="38472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kumimoji="1" sz="2400">
                  <a:solidFill>
                    <a:schemeClr val="tx1"/>
                  </a:solidFill>
                  <a:latin typeface="Arial" charset="0"/>
                  <a:ea typeface="ＭＳ Ｐゴシック" charset="-128"/>
                </a:defRPr>
              </a:lvl1pPr>
              <a:lvl2pPr marL="37931725" indent="-37474525">
                <a:defRPr kumimoji="1" sz="2400">
                  <a:solidFill>
                    <a:schemeClr val="tx1"/>
                  </a:solidFill>
                  <a:latin typeface="Arial" charset="0"/>
                  <a:ea typeface="ＭＳ Ｐゴシック" charset="-128"/>
                </a:defRPr>
              </a:lvl2pPr>
              <a:lvl3pPr>
                <a:defRPr kumimoji="1" sz="2400">
                  <a:solidFill>
                    <a:schemeClr val="tx1"/>
                  </a:solidFill>
                  <a:latin typeface="Arial" charset="0"/>
                  <a:ea typeface="ＭＳ Ｐゴシック" charset="-128"/>
                </a:defRPr>
              </a:lvl3pPr>
              <a:lvl4pPr>
                <a:defRPr kumimoji="1" sz="2400">
                  <a:solidFill>
                    <a:schemeClr val="tx1"/>
                  </a:solidFill>
                  <a:latin typeface="Arial" charset="0"/>
                  <a:ea typeface="ＭＳ Ｐゴシック" charset="-128"/>
                </a:defRPr>
              </a:lvl4pPr>
              <a:lvl5pPr>
                <a:defRPr kumimoji="1" sz="2400">
                  <a:solidFill>
                    <a:schemeClr val="tx1"/>
                  </a:solidFill>
                  <a:latin typeface="Arial" charset="0"/>
                  <a:ea typeface="ＭＳ Ｐゴシック" charset="-128"/>
                </a:defRPr>
              </a:lvl5pPr>
              <a:lvl6pPr marL="457200" fontAlgn="base">
                <a:spcBef>
                  <a:spcPct val="0"/>
                </a:spcBef>
                <a:spcAft>
                  <a:spcPct val="0"/>
                </a:spcAft>
                <a:defRPr kumimoji="1" sz="2400">
                  <a:solidFill>
                    <a:schemeClr val="tx1"/>
                  </a:solidFill>
                  <a:latin typeface="Arial" charset="0"/>
                  <a:ea typeface="ＭＳ Ｐゴシック" charset="-128"/>
                </a:defRPr>
              </a:lvl6pPr>
              <a:lvl7pPr marL="914400" fontAlgn="base">
                <a:spcBef>
                  <a:spcPct val="0"/>
                </a:spcBef>
                <a:spcAft>
                  <a:spcPct val="0"/>
                </a:spcAft>
                <a:defRPr kumimoji="1" sz="2400">
                  <a:solidFill>
                    <a:schemeClr val="tx1"/>
                  </a:solidFill>
                  <a:latin typeface="Arial" charset="0"/>
                  <a:ea typeface="ＭＳ Ｐゴシック" charset="-128"/>
                </a:defRPr>
              </a:lvl7pPr>
              <a:lvl8pPr marL="1371600" fontAlgn="base">
                <a:spcBef>
                  <a:spcPct val="0"/>
                </a:spcBef>
                <a:spcAft>
                  <a:spcPct val="0"/>
                </a:spcAft>
                <a:defRPr kumimoji="1" sz="2400">
                  <a:solidFill>
                    <a:schemeClr val="tx1"/>
                  </a:solidFill>
                  <a:latin typeface="Arial" charset="0"/>
                  <a:ea typeface="ＭＳ Ｐゴシック" charset="-128"/>
                </a:defRPr>
              </a:lvl8pPr>
              <a:lvl9pPr marL="1828800" fontAlgn="base">
                <a:spcBef>
                  <a:spcPct val="0"/>
                </a:spcBef>
                <a:spcAft>
                  <a:spcPct val="0"/>
                </a:spcAft>
                <a:defRPr kumimoji="1" sz="2400">
                  <a:solidFill>
                    <a:schemeClr val="tx1"/>
                  </a:solidFill>
                  <a:latin typeface="Arial" charset="0"/>
                  <a:ea typeface="ＭＳ Ｐゴシック" charset="-128"/>
                </a:defRPr>
              </a:lvl9pPr>
            </a:lstStyle>
            <a:p>
              <a:r>
                <a:rPr lang="en-US" altLang="ja-JP" sz="1800" dirty="0">
                  <a:latin typeface="Arial Unicode MS" panose="020B0604020202020204" pitchFamily="50" charset="-128"/>
                  <a:ea typeface="Arial Unicode MS" panose="020B0604020202020204" pitchFamily="50" charset="-128"/>
                  <a:cs typeface="Arial Unicode MS" panose="020B0604020202020204" pitchFamily="50" charset="-128"/>
                </a:rPr>
                <a:t>PID</a:t>
              </a:r>
              <a:endParaRPr lang="ja-JP" altLang="en-US" sz="1800" dirty="0">
                <a:latin typeface="Arial Unicode MS" panose="020B0604020202020204" pitchFamily="50" charset="-128"/>
                <a:ea typeface="Arial Unicode MS" panose="020B0604020202020204" pitchFamily="50" charset="-128"/>
                <a:cs typeface="Arial Unicode MS" panose="020B0604020202020204" pitchFamily="50" charset="-128"/>
              </a:endParaRPr>
            </a:p>
          </p:txBody>
        </p:sp>
        <p:sp>
          <p:nvSpPr>
            <p:cNvPr id="15373" name="テキスト ボックス 93"/>
            <p:cNvSpPr txBox="1">
              <a:spLocks noChangeArrowheads="1"/>
            </p:cNvSpPr>
            <p:nvPr/>
          </p:nvSpPr>
          <p:spPr bwMode="auto">
            <a:xfrm>
              <a:off x="6013083" y="1627084"/>
              <a:ext cx="47408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kumimoji="1" sz="2400">
                  <a:solidFill>
                    <a:schemeClr val="tx1"/>
                  </a:solidFill>
                  <a:latin typeface="Arial" charset="0"/>
                  <a:ea typeface="ＭＳ Ｐゴシック" charset="-128"/>
                </a:defRPr>
              </a:lvl1pPr>
              <a:lvl2pPr marL="37931725" indent="-37474525">
                <a:defRPr kumimoji="1" sz="2400">
                  <a:solidFill>
                    <a:schemeClr val="tx1"/>
                  </a:solidFill>
                  <a:latin typeface="Arial" charset="0"/>
                  <a:ea typeface="ＭＳ Ｐゴシック" charset="-128"/>
                </a:defRPr>
              </a:lvl2pPr>
              <a:lvl3pPr>
                <a:defRPr kumimoji="1" sz="2400">
                  <a:solidFill>
                    <a:schemeClr val="tx1"/>
                  </a:solidFill>
                  <a:latin typeface="Arial" charset="0"/>
                  <a:ea typeface="ＭＳ Ｐゴシック" charset="-128"/>
                </a:defRPr>
              </a:lvl3pPr>
              <a:lvl4pPr>
                <a:defRPr kumimoji="1" sz="2400">
                  <a:solidFill>
                    <a:schemeClr val="tx1"/>
                  </a:solidFill>
                  <a:latin typeface="Arial" charset="0"/>
                  <a:ea typeface="ＭＳ Ｐゴシック" charset="-128"/>
                </a:defRPr>
              </a:lvl4pPr>
              <a:lvl5pPr>
                <a:defRPr kumimoji="1" sz="2400">
                  <a:solidFill>
                    <a:schemeClr val="tx1"/>
                  </a:solidFill>
                  <a:latin typeface="Arial" charset="0"/>
                  <a:ea typeface="ＭＳ Ｐゴシック" charset="-128"/>
                </a:defRPr>
              </a:lvl5pPr>
              <a:lvl6pPr marL="457200" fontAlgn="base">
                <a:spcBef>
                  <a:spcPct val="0"/>
                </a:spcBef>
                <a:spcAft>
                  <a:spcPct val="0"/>
                </a:spcAft>
                <a:defRPr kumimoji="1" sz="2400">
                  <a:solidFill>
                    <a:schemeClr val="tx1"/>
                  </a:solidFill>
                  <a:latin typeface="Arial" charset="0"/>
                  <a:ea typeface="ＭＳ Ｐゴシック" charset="-128"/>
                </a:defRPr>
              </a:lvl6pPr>
              <a:lvl7pPr marL="914400" fontAlgn="base">
                <a:spcBef>
                  <a:spcPct val="0"/>
                </a:spcBef>
                <a:spcAft>
                  <a:spcPct val="0"/>
                </a:spcAft>
                <a:defRPr kumimoji="1" sz="2400">
                  <a:solidFill>
                    <a:schemeClr val="tx1"/>
                  </a:solidFill>
                  <a:latin typeface="Arial" charset="0"/>
                  <a:ea typeface="ＭＳ Ｐゴシック" charset="-128"/>
                </a:defRPr>
              </a:lvl7pPr>
              <a:lvl8pPr marL="1371600" fontAlgn="base">
                <a:spcBef>
                  <a:spcPct val="0"/>
                </a:spcBef>
                <a:spcAft>
                  <a:spcPct val="0"/>
                </a:spcAft>
                <a:defRPr kumimoji="1" sz="2400">
                  <a:solidFill>
                    <a:schemeClr val="tx1"/>
                  </a:solidFill>
                  <a:latin typeface="Arial" charset="0"/>
                  <a:ea typeface="ＭＳ Ｐゴシック" charset="-128"/>
                </a:defRPr>
              </a:lvl8pPr>
              <a:lvl9pPr marL="1828800" fontAlgn="base">
                <a:spcBef>
                  <a:spcPct val="0"/>
                </a:spcBef>
                <a:spcAft>
                  <a:spcPct val="0"/>
                </a:spcAft>
                <a:defRPr kumimoji="1" sz="2400">
                  <a:solidFill>
                    <a:schemeClr val="tx1"/>
                  </a:solidFill>
                  <a:latin typeface="Arial" charset="0"/>
                  <a:ea typeface="ＭＳ Ｐゴシック" charset="-128"/>
                </a:defRPr>
              </a:lvl9pPr>
            </a:lstStyle>
            <a:p>
              <a:r>
                <a:rPr lang="en-US" altLang="ja-JP" sz="1800" dirty="0" err="1" smtClean="0">
                  <a:latin typeface="Arial Unicode MS" panose="020B0604020202020204" pitchFamily="50" charset="-128"/>
                  <a:ea typeface="Arial Unicode MS" panose="020B0604020202020204" pitchFamily="50" charset="-128"/>
                  <a:cs typeface="Arial Unicode MS" panose="020B0604020202020204" pitchFamily="50" charset="-128"/>
                </a:rPr>
                <a:t>Ge</a:t>
              </a:r>
              <a:endParaRPr lang="ja-JP" altLang="en-US" sz="1800" baseline="-25000" dirty="0">
                <a:latin typeface="Arial Unicode MS" panose="020B0604020202020204" pitchFamily="50" charset="-128"/>
                <a:ea typeface="Arial Unicode MS" panose="020B0604020202020204" pitchFamily="50" charset="-128"/>
                <a:cs typeface="Arial Unicode MS" panose="020B0604020202020204" pitchFamily="50" charset="-128"/>
              </a:endParaRPr>
            </a:p>
          </p:txBody>
        </p:sp>
        <p:sp>
          <p:nvSpPr>
            <p:cNvPr id="15374" name="テキスト ボックス 108"/>
            <p:cNvSpPr txBox="1">
              <a:spLocks noChangeArrowheads="1"/>
            </p:cNvSpPr>
            <p:nvPr/>
          </p:nvSpPr>
          <p:spPr bwMode="auto">
            <a:xfrm>
              <a:off x="5331169" y="639219"/>
              <a:ext cx="172560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kumimoji="1" sz="2400">
                  <a:solidFill>
                    <a:schemeClr val="tx1"/>
                  </a:solidFill>
                  <a:latin typeface="Arial" charset="0"/>
                  <a:ea typeface="ＭＳ Ｐゴシック" charset="-128"/>
                </a:defRPr>
              </a:lvl1pPr>
              <a:lvl2pPr marL="37931725" indent="-37474525">
                <a:defRPr kumimoji="1" sz="2400">
                  <a:solidFill>
                    <a:schemeClr val="tx1"/>
                  </a:solidFill>
                  <a:latin typeface="Arial" charset="0"/>
                  <a:ea typeface="ＭＳ Ｐゴシック" charset="-128"/>
                </a:defRPr>
              </a:lvl2pPr>
              <a:lvl3pPr>
                <a:defRPr kumimoji="1" sz="2400">
                  <a:solidFill>
                    <a:schemeClr val="tx1"/>
                  </a:solidFill>
                  <a:latin typeface="Arial" charset="0"/>
                  <a:ea typeface="ＭＳ Ｐゴシック" charset="-128"/>
                </a:defRPr>
              </a:lvl3pPr>
              <a:lvl4pPr>
                <a:defRPr kumimoji="1" sz="2400">
                  <a:solidFill>
                    <a:schemeClr val="tx1"/>
                  </a:solidFill>
                  <a:latin typeface="Arial" charset="0"/>
                  <a:ea typeface="ＭＳ Ｐゴシック" charset="-128"/>
                </a:defRPr>
              </a:lvl4pPr>
              <a:lvl5pPr>
                <a:defRPr kumimoji="1" sz="2400">
                  <a:solidFill>
                    <a:schemeClr val="tx1"/>
                  </a:solidFill>
                  <a:latin typeface="Arial" charset="0"/>
                  <a:ea typeface="ＭＳ Ｐゴシック" charset="-128"/>
                </a:defRPr>
              </a:lvl5pPr>
              <a:lvl6pPr marL="457200" fontAlgn="base">
                <a:spcBef>
                  <a:spcPct val="0"/>
                </a:spcBef>
                <a:spcAft>
                  <a:spcPct val="0"/>
                </a:spcAft>
                <a:defRPr kumimoji="1" sz="2400">
                  <a:solidFill>
                    <a:schemeClr val="tx1"/>
                  </a:solidFill>
                  <a:latin typeface="Arial" charset="0"/>
                  <a:ea typeface="ＭＳ Ｐゴシック" charset="-128"/>
                </a:defRPr>
              </a:lvl6pPr>
              <a:lvl7pPr marL="914400" fontAlgn="base">
                <a:spcBef>
                  <a:spcPct val="0"/>
                </a:spcBef>
                <a:spcAft>
                  <a:spcPct val="0"/>
                </a:spcAft>
                <a:defRPr kumimoji="1" sz="2400">
                  <a:solidFill>
                    <a:schemeClr val="tx1"/>
                  </a:solidFill>
                  <a:latin typeface="Arial" charset="0"/>
                  <a:ea typeface="ＭＳ Ｐゴシック" charset="-128"/>
                </a:defRPr>
              </a:lvl7pPr>
              <a:lvl8pPr marL="1371600" fontAlgn="base">
                <a:spcBef>
                  <a:spcPct val="0"/>
                </a:spcBef>
                <a:spcAft>
                  <a:spcPct val="0"/>
                </a:spcAft>
                <a:defRPr kumimoji="1" sz="2400">
                  <a:solidFill>
                    <a:schemeClr val="tx1"/>
                  </a:solidFill>
                  <a:latin typeface="Arial" charset="0"/>
                  <a:ea typeface="ＭＳ Ｐゴシック" charset="-128"/>
                </a:defRPr>
              </a:lvl8pPr>
              <a:lvl9pPr marL="1828800" fontAlgn="base">
                <a:spcBef>
                  <a:spcPct val="0"/>
                </a:spcBef>
                <a:spcAft>
                  <a:spcPct val="0"/>
                </a:spcAft>
                <a:defRPr kumimoji="1" sz="2400">
                  <a:solidFill>
                    <a:schemeClr val="tx1"/>
                  </a:solidFill>
                  <a:latin typeface="Arial" charset="0"/>
                  <a:ea typeface="ＭＳ Ｐゴシック" charset="-128"/>
                </a:defRPr>
              </a:lvl9pPr>
            </a:lstStyle>
            <a:p>
              <a:pPr algn="ctr"/>
              <a:r>
                <a:rPr lang="en-US" altLang="ja-JP" sz="1800" dirty="0">
                  <a:latin typeface="Arial Unicode MS" panose="020B0604020202020204" pitchFamily="50" charset="-128"/>
                  <a:ea typeface="Arial Unicode MS" panose="020B0604020202020204" pitchFamily="50" charset="-128"/>
                  <a:cs typeface="Arial Unicode MS" panose="020B0604020202020204" pitchFamily="50" charset="-128"/>
                </a:rPr>
                <a:t>p</a:t>
              </a:r>
              <a:r>
                <a:rPr lang="en-US" altLang="ja-JP" sz="1800" dirty="0" smtClean="0">
                  <a:latin typeface="Arial Unicode MS" panose="020B0604020202020204" pitchFamily="50" charset="-128"/>
                  <a:ea typeface="Arial Unicode MS" panose="020B0604020202020204" pitchFamily="50" charset="-128"/>
                  <a:cs typeface="Arial Unicode MS" panose="020B0604020202020204" pitchFamily="50" charset="-128"/>
                </a:rPr>
                <a:t>lant</a:t>
              </a:r>
            </a:p>
            <a:p>
              <a:pPr algn="ctr"/>
              <a:r>
                <a:rPr lang="en-US" altLang="ja-JP" sz="1800" dirty="0">
                  <a:latin typeface="Arial Unicode MS" panose="020B0604020202020204" pitchFamily="50" charset="-128"/>
                  <a:ea typeface="Arial Unicode MS" panose="020B0604020202020204" pitchFamily="50" charset="-128"/>
                  <a:cs typeface="Arial Unicode MS" panose="020B0604020202020204" pitchFamily="50" charset="-128"/>
                </a:rPr>
                <a:t>1</a:t>
              </a:r>
              <a:r>
                <a:rPr lang="en-US" altLang="ja-JP" sz="1800" baseline="30000" dirty="0">
                  <a:latin typeface="Arial Unicode MS" panose="020B0604020202020204" pitchFamily="50" charset="-128"/>
                  <a:ea typeface="Arial Unicode MS" panose="020B0604020202020204" pitchFamily="50" charset="-128"/>
                  <a:cs typeface="Arial Unicode MS" panose="020B0604020202020204" pitchFamily="50" charset="-128"/>
                </a:rPr>
                <a:t>st</a:t>
              </a:r>
              <a:r>
                <a:rPr lang="en-US" altLang="ja-JP" sz="1800" dirty="0">
                  <a:latin typeface="Arial Unicode MS" panose="020B0604020202020204" pitchFamily="50" charset="-128"/>
                  <a:ea typeface="Arial Unicode MS" panose="020B0604020202020204" pitchFamily="50" charset="-128"/>
                  <a:cs typeface="Arial Unicode MS" panose="020B0604020202020204" pitchFamily="50" charset="-128"/>
                </a:rPr>
                <a:t> order </a:t>
              </a:r>
              <a:r>
                <a:rPr lang="en-US" altLang="ja-JP" sz="1800" dirty="0" smtClean="0">
                  <a:latin typeface="Arial Unicode MS" panose="020B0604020202020204" pitchFamily="50" charset="-128"/>
                  <a:ea typeface="Arial Unicode MS" panose="020B0604020202020204" pitchFamily="50" charset="-128"/>
                  <a:cs typeface="Arial Unicode MS" panose="020B0604020202020204" pitchFamily="50" charset="-128"/>
                </a:rPr>
                <a:t>lag </a:t>
              </a:r>
            </a:p>
            <a:p>
              <a:pPr algn="ctr"/>
              <a:r>
                <a:rPr lang="en-US" altLang="ja-JP" sz="1800" dirty="0" smtClean="0">
                  <a:latin typeface="Arial Unicode MS" panose="020B0604020202020204" pitchFamily="50" charset="-128"/>
                  <a:ea typeface="Arial Unicode MS" panose="020B0604020202020204" pitchFamily="50" charset="-128"/>
                  <a:cs typeface="Arial Unicode MS" panose="020B0604020202020204" pitchFamily="50" charset="-128"/>
                </a:rPr>
                <a:t>(delay = 0.21ms)</a:t>
              </a:r>
              <a:endParaRPr lang="ja-JP" altLang="en-US" sz="1800" dirty="0">
                <a:latin typeface="Arial Unicode MS" panose="020B0604020202020204" pitchFamily="50" charset="-128"/>
                <a:ea typeface="Arial Unicode MS" panose="020B0604020202020204" pitchFamily="50" charset="-128"/>
                <a:cs typeface="Arial Unicode MS" panose="020B0604020202020204" pitchFamily="50" charset="-128"/>
              </a:endParaRPr>
            </a:p>
          </p:txBody>
        </p:sp>
        <p:sp>
          <p:nvSpPr>
            <p:cNvPr id="15375" name="テキスト ボックス 119"/>
            <p:cNvSpPr txBox="1">
              <a:spLocks noChangeArrowheads="1"/>
            </p:cNvSpPr>
            <p:nvPr/>
          </p:nvSpPr>
          <p:spPr bwMode="auto">
            <a:xfrm>
              <a:off x="412014" y="1299371"/>
              <a:ext cx="97462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kumimoji="1" sz="2400">
                  <a:solidFill>
                    <a:schemeClr val="tx1"/>
                  </a:solidFill>
                  <a:latin typeface="Arial" charset="0"/>
                  <a:ea typeface="ＭＳ Ｐゴシック" charset="-128"/>
                </a:defRPr>
              </a:lvl1pPr>
              <a:lvl2pPr marL="37931725" indent="-37474525">
                <a:defRPr kumimoji="1" sz="2400">
                  <a:solidFill>
                    <a:schemeClr val="tx1"/>
                  </a:solidFill>
                  <a:latin typeface="Arial" charset="0"/>
                  <a:ea typeface="ＭＳ Ｐゴシック" charset="-128"/>
                </a:defRPr>
              </a:lvl2pPr>
              <a:lvl3pPr>
                <a:defRPr kumimoji="1" sz="2400">
                  <a:solidFill>
                    <a:schemeClr val="tx1"/>
                  </a:solidFill>
                  <a:latin typeface="Arial" charset="0"/>
                  <a:ea typeface="ＭＳ Ｐゴシック" charset="-128"/>
                </a:defRPr>
              </a:lvl3pPr>
              <a:lvl4pPr>
                <a:defRPr kumimoji="1" sz="2400">
                  <a:solidFill>
                    <a:schemeClr val="tx1"/>
                  </a:solidFill>
                  <a:latin typeface="Arial" charset="0"/>
                  <a:ea typeface="ＭＳ Ｐゴシック" charset="-128"/>
                </a:defRPr>
              </a:lvl4pPr>
              <a:lvl5pPr>
                <a:defRPr kumimoji="1" sz="2400">
                  <a:solidFill>
                    <a:schemeClr val="tx1"/>
                  </a:solidFill>
                  <a:latin typeface="Arial" charset="0"/>
                  <a:ea typeface="ＭＳ Ｐゴシック" charset="-128"/>
                </a:defRPr>
              </a:lvl5pPr>
              <a:lvl6pPr marL="457200" fontAlgn="base">
                <a:spcBef>
                  <a:spcPct val="0"/>
                </a:spcBef>
                <a:spcAft>
                  <a:spcPct val="0"/>
                </a:spcAft>
                <a:defRPr kumimoji="1" sz="2400">
                  <a:solidFill>
                    <a:schemeClr val="tx1"/>
                  </a:solidFill>
                  <a:latin typeface="Arial" charset="0"/>
                  <a:ea typeface="ＭＳ Ｐゴシック" charset="-128"/>
                </a:defRPr>
              </a:lvl6pPr>
              <a:lvl7pPr marL="914400" fontAlgn="base">
                <a:spcBef>
                  <a:spcPct val="0"/>
                </a:spcBef>
                <a:spcAft>
                  <a:spcPct val="0"/>
                </a:spcAft>
                <a:defRPr kumimoji="1" sz="2400">
                  <a:solidFill>
                    <a:schemeClr val="tx1"/>
                  </a:solidFill>
                  <a:latin typeface="Arial" charset="0"/>
                  <a:ea typeface="ＭＳ Ｐゴシック" charset="-128"/>
                </a:defRPr>
              </a:lvl7pPr>
              <a:lvl8pPr marL="1371600" fontAlgn="base">
                <a:spcBef>
                  <a:spcPct val="0"/>
                </a:spcBef>
                <a:spcAft>
                  <a:spcPct val="0"/>
                </a:spcAft>
                <a:defRPr kumimoji="1" sz="2400">
                  <a:solidFill>
                    <a:schemeClr val="tx1"/>
                  </a:solidFill>
                  <a:latin typeface="Arial" charset="0"/>
                  <a:ea typeface="ＭＳ Ｐゴシック" charset="-128"/>
                </a:defRPr>
              </a:lvl8pPr>
              <a:lvl9pPr marL="1828800" fontAlgn="base">
                <a:spcBef>
                  <a:spcPct val="0"/>
                </a:spcBef>
                <a:spcAft>
                  <a:spcPct val="0"/>
                </a:spcAft>
                <a:defRPr kumimoji="1" sz="2400">
                  <a:solidFill>
                    <a:schemeClr val="tx1"/>
                  </a:solidFill>
                  <a:latin typeface="Arial" charset="0"/>
                  <a:ea typeface="ＭＳ Ｐゴシック" charset="-128"/>
                </a:defRPr>
              </a:lvl9pPr>
            </a:lstStyle>
            <a:p>
              <a:r>
                <a:rPr lang="en-US" altLang="ja-JP" sz="1800" dirty="0">
                  <a:latin typeface="Arial Unicode MS" panose="020B0604020202020204" pitchFamily="50" charset="-128"/>
                  <a:ea typeface="Arial Unicode MS" panose="020B0604020202020204" pitchFamily="50" charset="-128"/>
                  <a:cs typeface="Arial Unicode MS" panose="020B0604020202020204" pitchFamily="50" charset="-128"/>
                </a:rPr>
                <a:t>reference</a:t>
              </a:r>
              <a:endParaRPr lang="ja-JP" altLang="en-US" sz="1800" dirty="0">
                <a:latin typeface="Arial Unicode MS" panose="020B0604020202020204" pitchFamily="50" charset="-128"/>
                <a:ea typeface="Arial Unicode MS" panose="020B0604020202020204" pitchFamily="50" charset="-128"/>
                <a:cs typeface="Arial Unicode MS" panose="020B0604020202020204" pitchFamily="50" charset="-128"/>
              </a:endParaRPr>
            </a:p>
          </p:txBody>
        </p:sp>
        <p:sp>
          <p:nvSpPr>
            <p:cNvPr id="15376" name="テキスト ボックス 120"/>
            <p:cNvSpPr txBox="1">
              <a:spLocks noChangeArrowheads="1"/>
            </p:cNvSpPr>
            <p:nvPr/>
          </p:nvSpPr>
          <p:spPr bwMode="auto">
            <a:xfrm>
              <a:off x="7700470" y="1881780"/>
              <a:ext cx="115416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kumimoji="1" sz="2400">
                  <a:solidFill>
                    <a:schemeClr val="tx1"/>
                  </a:solidFill>
                  <a:latin typeface="Arial" charset="0"/>
                  <a:ea typeface="ＭＳ Ｐゴシック" charset="-128"/>
                </a:defRPr>
              </a:lvl1pPr>
              <a:lvl2pPr marL="37931725" indent="-37474525">
                <a:defRPr kumimoji="1" sz="2400">
                  <a:solidFill>
                    <a:schemeClr val="tx1"/>
                  </a:solidFill>
                  <a:latin typeface="Arial" charset="0"/>
                  <a:ea typeface="ＭＳ Ｐゴシック" charset="-128"/>
                </a:defRPr>
              </a:lvl2pPr>
              <a:lvl3pPr>
                <a:defRPr kumimoji="1" sz="2400">
                  <a:solidFill>
                    <a:schemeClr val="tx1"/>
                  </a:solidFill>
                  <a:latin typeface="Arial" charset="0"/>
                  <a:ea typeface="ＭＳ Ｐゴシック" charset="-128"/>
                </a:defRPr>
              </a:lvl3pPr>
              <a:lvl4pPr>
                <a:defRPr kumimoji="1" sz="2400">
                  <a:solidFill>
                    <a:schemeClr val="tx1"/>
                  </a:solidFill>
                  <a:latin typeface="Arial" charset="0"/>
                  <a:ea typeface="ＭＳ Ｐゴシック" charset="-128"/>
                </a:defRPr>
              </a:lvl4pPr>
              <a:lvl5pPr>
                <a:defRPr kumimoji="1" sz="2400">
                  <a:solidFill>
                    <a:schemeClr val="tx1"/>
                  </a:solidFill>
                  <a:latin typeface="Arial" charset="0"/>
                  <a:ea typeface="ＭＳ Ｐゴシック" charset="-128"/>
                </a:defRPr>
              </a:lvl5pPr>
              <a:lvl6pPr marL="457200" fontAlgn="base">
                <a:spcBef>
                  <a:spcPct val="0"/>
                </a:spcBef>
                <a:spcAft>
                  <a:spcPct val="0"/>
                </a:spcAft>
                <a:defRPr kumimoji="1" sz="2400">
                  <a:solidFill>
                    <a:schemeClr val="tx1"/>
                  </a:solidFill>
                  <a:latin typeface="Arial" charset="0"/>
                  <a:ea typeface="ＭＳ Ｐゴシック" charset="-128"/>
                </a:defRPr>
              </a:lvl6pPr>
              <a:lvl7pPr marL="914400" fontAlgn="base">
                <a:spcBef>
                  <a:spcPct val="0"/>
                </a:spcBef>
                <a:spcAft>
                  <a:spcPct val="0"/>
                </a:spcAft>
                <a:defRPr kumimoji="1" sz="2400">
                  <a:solidFill>
                    <a:schemeClr val="tx1"/>
                  </a:solidFill>
                  <a:latin typeface="Arial" charset="0"/>
                  <a:ea typeface="ＭＳ Ｐゴシック" charset="-128"/>
                </a:defRPr>
              </a:lvl7pPr>
              <a:lvl8pPr marL="1371600" fontAlgn="base">
                <a:spcBef>
                  <a:spcPct val="0"/>
                </a:spcBef>
                <a:spcAft>
                  <a:spcPct val="0"/>
                </a:spcAft>
                <a:defRPr kumimoji="1" sz="2400">
                  <a:solidFill>
                    <a:schemeClr val="tx1"/>
                  </a:solidFill>
                  <a:latin typeface="Arial" charset="0"/>
                  <a:ea typeface="ＭＳ Ｐゴシック" charset="-128"/>
                </a:defRPr>
              </a:lvl8pPr>
              <a:lvl9pPr marL="1828800" fontAlgn="base">
                <a:spcBef>
                  <a:spcPct val="0"/>
                </a:spcBef>
                <a:spcAft>
                  <a:spcPct val="0"/>
                </a:spcAft>
                <a:defRPr kumimoji="1" sz="2400">
                  <a:solidFill>
                    <a:schemeClr val="tx1"/>
                  </a:solidFill>
                  <a:latin typeface="Arial" charset="0"/>
                  <a:ea typeface="ＭＳ Ｐゴシック" charset="-128"/>
                </a:defRPr>
              </a:lvl9pPr>
            </a:lstStyle>
            <a:p>
              <a:r>
                <a:rPr lang="en-US" altLang="ja-JP" sz="1800" dirty="0">
                  <a:latin typeface="Arial Unicode MS" panose="020B0604020202020204" pitchFamily="50" charset="-128"/>
                  <a:ea typeface="Arial Unicode MS" panose="020B0604020202020204" pitchFamily="50" charset="-128"/>
                  <a:cs typeface="Arial Unicode MS" panose="020B0604020202020204" pitchFamily="50" charset="-128"/>
                </a:rPr>
                <a:t>monitor out</a:t>
              </a:r>
              <a:endParaRPr lang="ja-JP" altLang="en-US" sz="1800" dirty="0">
                <a:latin typeface="Arial Unicode MS" panose="020B0604020202020204" pitchFamily="50" charset="-128"/>
                <a:ea typeface="Arial Unicode MS" panose="020B0604020202020204" pitchFamily="50" charset="-128"/>
                <a:cs typeface="Arial Unicode MS" panose="020B0604020202020204" pitchFamily="50" charset="-128"/>
              </a:endParaRPr>
            </a:p>
          </p:txBody>
        </p:sp>
        <p:cxnSp>
          <p:nvCxnSpPr>
            <p:cNvPr id="20" name="直線コネクタ 19"/>
            <p:cNvCxnSpPr>
              <a:stCxn id="31" idx="6"/>
            </p:cNvCxnSpPr>
            <p:nvPr/>
          </p:nvCxnSpPr>
          <p:spPr>
            <a:xfrm>
              <a:off x="7335345" y="1772605"/>
              <a:ext cx="1645925" cy="0"/>
            </a:xfrm>
            <a:prstGeom prst="line">
              <a:avLst/>
            </a:prstGeom>
            <a:ln w="9525">
              <a:solidFill>
                <a:schemeClr val="tx1"/>
              </a:solidFill>
              <a:headEnd type="none"/>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22" name="直線コネクタ 21"/>
            <p:cNvCxnSpPr>
              <a:stCxn id="4" idx="3"/>
              <a:endCxn id="31" idx="2"/>
            </p:cNvCxnSpPr>
            <p:nvPr/>
          </p:nvCxnSpPr>
          <p:spPr>
            <a:xfrm>
              <a:off x="6593504" y="1772605"/>
              <a:ext cx="483078" cy="0"/>
            </a:xfrm>
            <a:prstGeom prst="line">
              <a:avLst/>
            </a:prstGeom>
            <a:ln w="9525">
              <a:solidFill>
                <a:schemeClr val="tx1"/>
              </a:solidFill>
              <a:headEnd type="none"/>
              <a:tailEnd type="none" w="med" len="med"/>
            </a:ln>
            <a:effectLst/>
          </p:spPr>
          <p:style>
            <a:lnRef idx="2">
              <a:schemeClr val="accent1"/>
            </a:lnRef>
            <a:fillRef idx="0">
              <a:schemeClr val="accent1"/>
            </a:fillRef>
            <a:effectRef idx="1">
              <a:schemeClr val="accent1"/>
            </a:effectRef>
            <a:fontRef idx="minor">
              <a:schemeClr val="tx1"/>
            </a:fontRef>
          </p:style>
        </p:cxnSp>
        <p:sp>
          <p:nvSpPr>
            <p:cNvPr id="15380" name="テキスト ボックス 77"/>
            <p:cNvSpPr txBox="1">
              <a:spLocks noChangeArrowheads="1"/>
            </p:cNvSpPr>
            <p:nvPr/>
          </p:nvSpPr>
          <p:spPr bwMode="auto">
            <a:xfrm>
              <a:off x="1605476" y="2035668"/>
              <a:ext cx="1603003"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kumimoji="1" sz="2400">
                  <a:solidFill>
                    <a:schemeClr val="tx1"/>
                  </a:solidFill>
                  <a:latin typeface="Arial" charset="0"/>
                  <a:ea typeface="ＭＳ Ｐゴシック" charset="-128"/>
                </a:defRPr>
              </a:lvl1pPr>
              <a:lvl2pPr marL="37931725" indent="-37474525">
                <a:defRPr kumimoji="1" sz="2400">
                  <a:solidFill>
                    <a:schemeClr val="tx1"/>
                  </a:solidFill>
                  <a:latin typeface="Arial" charset="0"/>
                  <a:ea typeface="ＭＳ Ｐゴシック" charset="-128"/>
                </a:defRPr>
              </a:lvl2pPr>
              <a:lvl3pPr>
                <a:defRPr kumimoji="1" sz="2400">
                  <a:solidFill>
                    <a:schemeClr val="tx1"/>
                  </a:solidFill>
                  <a:latin typeface="Arial" charset="0"/>
                  <a:ea typeface="ＭＳ Ｐゴシック" charset="-128"/>
                </a:defRPr>
              </a:lvl3pPr>
              <a:lvl4pPr>
                <a:defRPr kumimoji="1" sz="2400">
                  <a:solidFill>
                    <a:schemeClr val="tx1"/>
                  </a:solidFill>
                  <a:latin typeface="Arial" charset="0"/>
                  <a:ea typeface="ＭＳ Ｐゴシック" charset="-128"/>
                </a:defRPr>
              </a:lvl4pPr>
              <a:lvl5pPr>
                <a:defRPr kumimoji="1" sz="2400">
                  <a:solidFill>
                    <a:schemeClr val="tx1"/>
                  </a:solidFill>
                  <a:latin typeface="Arial" charset="0"/>
                  <a:ea typeface="ＭＳ Ｐゴシック" charset="-128"/>
                </a:defRPr>
              </a:lvl5pPr>
              <a:lvl6pPr marL="457200" fontAlgn="base">
                <a:spcBef>
                  <a:spcPct val="0"/>
                </a:spcBef>
                <a:spcAft>
                  <a:spcPct val="0"/>
                </a:spcAft>
                <a:defRPr kumimoji="1" sz="2400">
                  <a:solidFill>
                    <a:schemeClr val="tx1"/>
                  </a:solidFill>
                  <a:latin typeface="Arial" charset="0"/>
                  <a:ea typeface="ＭＳ Ｐゴシック" charset="-128"/>
                </a:defRPr>
              </a:lvl6pPr>
              <a:lvl7pPr marL="914400" fontAlgn="base">
                <a:spcBef>
                  <a:spcPct val="0"/>
                </a:spcBef>
                <a:spcAft>
                  <a:spcPct val="0"/>
                </a:spcAft>
                <a:defRPr kumimoji="1" sz="2400">
                  <a:solidFill>
                    <a:schemeClr val="tx1"/>
                  </a:solidFill>
                  <a:latin typeface="Arial" charset="0"/>
                  <a:ea typeface="ＭＳ Ｐゴシック" charset="-128"/>
                </a:defRPr>
              </a:lvl7pPr>
              <a:lvl8pPr marL="1371600" fontAlgn="base">
                <a:spcBef>
                  <a:spcPct val="0"/>
                </a:spcBef>
                <a:spcAft>
                  <a:spcPct val="0"/>
                </a:spcAft>
                <a:defRPr kumimoji="1" sz="2400">
                  <a:solidFill>
                    <a:schemeClr val="tx1"/>
                  </a:solidFill>
                  <a:latin typeface="Arial" charset="0"/>
                  <a:ea typeface="ＭＳ Ｐゴシック" charset="-128"/>
                </a:defRPr>
              </a:lvl8pPr>
              <a:lvl9pPr marL="1828800" fontAlgn="base">
                <a:spcBef>
                  <a:spcPct val="0"/>
                </a:spcBef>
                <a:spcAft>
                  <a:spcPct val="0"/>
                </a:spcAft>
                <a:defRPr kumimoji="1" sz="2400">
                  <a:solidFill>
                    <a:schemeClr val="tx1"/>
                  </a:solidFill>
                  <a:latin typeface="Arial" charset="0"/>
                  <a:ea typeface="ＭＳ Ｐゴシック" charset="-128"/>
                </a:defRPr>
              </a:lvl9pPr>
            </a:lstStyle>
            <a:p>
              <a:pPr algn="ctr"/>
              <a:r>
                <a:rPr lang="en-US" altLang="ja-JP" sz="1800" dirty="0">
                  <a:latin typeface="Arial Unicode MS" panose="020B0604020202020204" pitchFamily="50" charset="-128"/>
                  <a:ea typeface="Arial Unicode MS" panose="020B0604020202020204" pitchFamily="50" charset="-128"/>
                  <a:cs typeface="Arial Unicode MS" panose="020B0604020202020204" pitchFamily="50" charset="-128"/>
                </a:rPr>
                <a:t>PID tuning </a:t>
              </a:r>
            </a:p>
            <a:p>
              <a:pPr algn="ctr"/>
              <a:r>
                <a:rPr lang="en-US" altLang="ja-JP" sz="1800" dirty="0">
                  <a:latin typeface="Arial Unicode MS" panose="020B0604020202020204" pitchFamily="50" charset="-128"/>
                  <a:ea typeface="Arial Unicode MS" panose="020B0604020202020204" pitchFamily="50" charset="-128"/>
                  <a:cs typeface="Arial Unicode MS" panose="020B0604020202020204" pitchFamily="50" charset="-128"/>
                </a:rPr>
                <a:t> Ziegler-Nichols</a:t>
              </a:r>
              <a:endParaRPr lang="ja-JP" altLang="en-US" sz="1800" dirty="0">
                <a:latin typeface="Arial Unicode MS" panose="020B0604020202020204" pitchFamily="50" charset="-128"/>
                <a:ea typeface="Arial Unicode MS" panose="020B0604020202020204" pitchFamily="50" charset="-128"/>
                <a:cs typeface="Arial Unicode MS" panose="020B0604020202020204" pitchFamily="50" charset="-128"/>
              </a:endParaRPr>
            </a:p>
          </p:txBody>
        </p:sp>
        <p:sp>
          <p:nvSpPr>
            <p:cNvPr id="31" name="円/楕円 30"/>
            <p:cNvSpPr/>
            <p:nvPr/>
          </p:nvSpPr>
          <p:spPr>
            <a:xfrm>
              <a:off x="7076582" y="1657511"/>
              <a:ext cx="258763" cy="230188"/>
            </a:xfrm>
            <a:prstGeom prst="ellipse">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endParaRPr lang="ja-JP" altLang="en-US">
                <a:solidFill>
                  <a:schemeClr val="tx1"/>
                </a:solidFill>
                <a:latin typeface="Arial Unicode MS" panose="020B0604020202020204" pitchFamily="50" charset="-128"/>
                <a:ea typeface="Arial Unicode MS" panose="020B0604020202020204" pitchFamily="50" charset="-128"/>
                <a:cs typeface="Arial Unicode MS" panose="020B0604020202020204" pitchFamily="50" charset="-128"/>
              </a:endParaRPr>
            </a:p>
          </p:txBody>
        </p:sp>
        <p:cxnSp>
          <p:nvCxnSpPr>
            <p:cNvPr id="32" name="直線コネクタ 31"/>
            <p:cNvCxnSpPr>
              <a:stCxn id="31" idx="4"/>
            </p:cNvCxnSpPr>
            <p:nvPr/>
          </p:nvCxnSpPr>
          <p:spPr>
            <a:xfrm flipH="1">
              <a:off x="7203584" y="1887699"/>
              <a:ext cx="2380" cy="563467"/>
            </a:xfrm>
            <a:prstGeom prst="line">
              <a:avLst/>
            </a:prstGeom>
            <a:ln w="9525">
              <a:solidFill>
                <a:schemeClr val="tx1"/>
              </a:solidFill>
              <a:headEnd type="triangle"/>
              <a:tailEnd type="none" w="med" len="med"/>
            </a:ln>
            <a:effectLst/>
          </p:spPr>
          <p:style>
            <a:lnRef idx="2">
              <a:schemeClr val="accent1"/>
            </a:lnRef>
            <a:fillRef idx="0">
              <a:schemeClr val="accent1"/>
            </a:fillRef>
            <a:effectRef idx="1">
              <a:schemeClr val="accent1"/>
            </a:effectRef>
            <a:fontRef idx="minor">
              <a:schemeClr val="tx1"/>
            </a:fontRef>
          </p:style>
        </p:cxnSp>
        <p:sp>
          <p:nvSpPr>
            <p:cNvPr id="15383" name="テキスト ボックス 94"/>
            <p:cNvSpPr txBox="1">
              <a:spLocks noChangeArrowheads="1"/>
            </p:cNvSpPr>
            <p:nvPr/>
          </p:nvSpPr>
          <p:spPr bwMode="auto">
            <a:xfrm>
              <a:off x="6344832" y="2405153"/>
              <a:ext cx="119263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kumimoji="1" sz="2400">
                  <a:solidFill>
                    <a:schemeClr val="tx1"/>
                  </a:solidFill>
                  <a:latin typeface="Arial" charset="0"/>
                  <a:ea typeface="ＭＳ Ｐゴシック" charset="-128"/>
                </a:defRPr>
              </a:lvl1pPr>
              <a:lvl2pPr marL="37931725" indent="-37474525">
                <a:defRPr kumimoji="1" sz="2400">
                  <a:solidFill>
                    <a:schemeClr val="tx1"/>
                  </a:solidFill>
                  <a:latin typeface="Arial" charset="0"/>
                  <a:ea typeface="ＭＳ Ｐゴシック" charset="-128"/>
                </a:defRPr>
              </a:lvl2pPr>
              <a:lvl3pPr>
                <a:defRPr kumimoji="1" sz="2400">
                  <a:solidFill>
                    <a:schemeClr val="tx1"/>
                  </a:solidFill>
                  <a:latin typeface="Arial" charset="0"/>
                  <a:ea typeface="ＭＳ Ｐゴシック" charset="-128"/>
                </a:defRPr>
              </a:lvl3pPr>
              <a:lvl4pPr>
                <a:defRPr kumimoji="1" sz="2400">
                  <a:solidFill>
                    <a:schemeClr val="tx1"/>
                  </a:solidFill>
                  <a:latin typeface="Arial" charset="0"/>
                  <a:ea typeface="ＭＳ Ｐゴシック" charset="-128"/>
                </a:defRPr>
              </a:lvl4pPr>
              <a:lvl5pPr>
                <a:defRPr kumimoji="1" sz="2400">
                  <a:solidFill>
                    <a:schemeClr val="tx1"/>
                  </a:solidFill>
                  <a:latin typeface="Arial" charset="0"/>
                  <a:ea typeface="ＭＳ Ｐゴシック" charset="-128"/>
                </a:defRPr>
              </a:lvl5pPr>
              <a:lvl6pPr marL="457200" fontAlgn="base">
                <a:spcBef>
                  <a:spcPct val="0"/>
                </a:spcBef>
                <a:spcAft>
                  <a:spcPct val="0"/>
                </a:spcAft>
                <a:defRPr kumimoji="1" sz="2400">
                  <a:solidFill>
                    <a:schemeClr val="tx1"/>
                  </a:solidFill>
                  <a:latin typeface="Arial" charset="0"/>
                  <a:ea typeface="ＭＳ Ｐゴシック" charset="-128"/>
                </a:defRPr>
              </a:lvl6pPr>
              <a:lvl7pPr marL="914400" fontAlgn="base">
                <a:spcBef>
                  <a:spcPct val="0"/>
                </a:spcBef>
                <a:spcAft>
                  <a:spcPct val="0"/>
                </a:spcAft>
                <a:defRPr kumimoji="1" sz="2400">
                  <a:solidFill>
                    <a:schemeClr val="tx1"/>
                  </a:solidFill>
                  <a:latin typeface="Arial" charset="0"/>
                  <a:ea typeface="ＭＳ Ｐゴシック" charset="-128"/>
                </a:defRPr>
              </a:lvl7pPr>
              <a:lvl8pPr marL="1371600" fontAlgn="base">
                <a:spcBef>
                  <a:spcPct val="0"/>
                </a:spcBef>
                <a:spcAft>
                  <a:spcPct val="0"/>
                </a:spcAft>
                <a:defRPr kumimoji="1" sz="2400">
                  <a:solidFill>
                    <a:schemeClr val="tx1"/>
                  </a:solidFill>
                  <a:latin typeface="Arial" charset="0"/>
                  <a:ea typeface="ＭＳ Ｐゴシック" charset="-128"/>
                </a:defRPr>
              </a:lvl8pPr>
              <a:lvl9pPr marL="1828800" fontAlgn="base">
                <a:spcBef>
                  <a:spcPct val="0"/>
                </a:spcBef>
                <a:spcAft>
                  <a:spcPct val="0"/>
                </a:spcAft>
                <a:defRPr kumimoji="1" sz="2400">
                  <a:solidFill>
                    <a:schemeClr val="tx1"/>
                  </a:solidFill>
                  <a:latin typeface="Arial" charset="0"/>
                  <a:ea typeface="ＭＳ Ｐゴシック" charset="-128"/>
                </a:defRPr>
              </a:lvl9pPr>
            </a:lstStyle>
            <a:p>
              <a:r>
                <a:rPr lang="en-US" altLang="ja-JP" sz="1800" dirty="0">
                  <a:latin typeface="Arial Unicode MS" panose="020B0604020202020204" pitchFamily="50" charset="-128"/>
                  <a:ea typeface="Arial Unicode MS" panose="020B0604020202020204" pitchFamily="50" charset="-128"/>
                  <a:cs typeface="Arial Unicode MS" panose="020B0604020202020204" pitchFamily="50" charset="-128"/>
                </a:rPr>
                <a:t>disturbance</a:t>
              </a:r>
              <a:endParaRPr lang="ja-JP" altLang="en-US" sz="1800" dirty="0">
                <a:latin typeface="Arial Unicode MS" panose="020B0604020202020204" pitchFamily="50" charset="-128"/>
                <a:ea typeface="Arial Unicode MS" panose="020B0604020202020204" pitchFamily="50" charset="-128"/>
                <a:cs typeface="Arial Unicode MS" panose="020B0604020202020204" pitchFamily="50" charset="-128"/>
              </a:endParaRPr>
            </a:p>
          </p:txBody>
        </p:sp>
        <p:sp>
          <p:nvSpPr>
            <p:cNvPr id="38" name="正方形/長方形 37"/>
            <p:cNvSpPr/>
            <p:nvPr/>
          </p:nvSpPr>
          <p:spPr>
            <a:xfrm>
              <a:off x="4447098" y="1502605"/>
              <a:ext cx="808038" cy="5400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endParaRPr lang="ja-JP" altLang="en-US">
                <a:solidFill>
                  <a:schemeClr val="tx1"/>
                </a:solidFill>
                <a:latin typeface="Arial Unicode MS" panose="020B0604020202020204" pitchFamily="50" charset="-128"/>
                <a:ea typeface="Arial Unicode MS" panose="020B0604020202020204" pitchFamily="50" charset="-128"/>
                <a:cs typeface="Arial Unicode MS" panose="020B0604020202020204" pitchFamily="50" charset="-128"/>
              </a:endParaRPr>
            </a:p>
          </p:txBody>
        </p:sp>
        <p:sp>
          <p:nvSpPr>
            <p:cNvPr id="15387" name="テキスト ボックス 93"/>
            <p:cNvSpPr txBox="1">
              <a:spLocks noChangeArrowheads="1"/>
            </p:cNvSpPr>
            <p:nvPr/>
          </p:nvSpPr>
          <p:spPr bwMode="auto">
            <a:xfrm>
              <a:off x="4652869" y="1627878"/>
              <a:ext cx="30777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kumimoji="1" sz="2400">
                  <a:solidFill>
                    <a:schemeClr val="tx1"/>
                  </a:solidFill>
                  <a:latin typeface="Arial" charset="0"/>
                  <a:ea typeface="ＭＳ Ｐゴシック" charset="-128"/>
                </a:defRPr>
              </a:lvl1pPr>
              <a:lvl2pPr marL="37931725" indent="-37474525">
                <a:defRPr kumimoji="1" sz="2400">
                  <a:solidFill>
                    <a:schemeClr val="tx1"/>
                  </a:solidFill>
                  <a:latin typeface="Arial" charset="0"/>
                  <a:ea typeface="ＭＳ Ｐゴシック" charset="-128"/>
                </a:defRPr>
              </a:lvl2pPr>
              <a:lvl3pPr>
                <a:defRPr kumimoji="1" sz="2400">
                  <a:solidFill>
                    <a:schemeClr val="tx1"/>
                  </a:solidFill>
                  <a:latin typeface="Arial" charset="0"/>
                  <a:ea typeface="ＭＳ Ｐゴシック" charset="-128"/>
                </a:defRPr>
              </a:lvl3pPr>
              <a:lvl4pPr>
                <a:defRPr kumimoji="1" sz="2400">
                  <a:solidFill>
                    <a:schemeClr val="tx1"/>
                  </a:solidFill>
                  <a:latin typeface="Arial" charset="0"/>
                  <a:ea typeface="ＭＳ Ｐゴシック" charset="-128"/>
                </a:defRPr>
              </a:lvl4pPr>
              <a:lvl5pPr>
                <a:defRPr kumimoji="1" sz="2400">
                  <a:solidFill>
                    <a:schemeClr val="tx1"/>
                  </a:solidFill>
                  <a:latin typeface="Arial" charset="0"/>
                  <a:ea typeface="ＭＳ Ｐゴシック" charset="-128"/>
                </a:defRPr>
              </a:lvl5pPr>
              <a:lvl6pPr marL="457200" fontAlgn="base">
                <a:spcBef>
                  <a:spcPct val="0"/>
                </a:spcBef>
                <a:spcAft>
                  <a:spcPct val="0"/>
                </a:spcAft>
                <a:defRPr kumimoji="1" sz="2400">
                  <a:solidFill>
                    <a:schemeClr val="tx1"/>
                  </a:solidFill>
                  <a:latin typeface="Arial" charset="0"/>
                  <a:ea typeface="ＭＳ Ｐゴシック" charset="-128"/>
                </a:defRPr>
              </a:lvl6pPr>
              <a:lvl7pPr marL="914400" fontAlgn="base">
                <a:spcBef>
                  <a:spcPct val="0"/>
                </a:spcBef>
                <a:spcAft>
                  <a:spcPct val="0"/>
                </a:spcAft>
                <a:defRPr kumimoji="1" sz="2400">
                  <a:solidFill>
                    <a:schemeClr val="tx1"/>
                  </a:solidFill>
                  <a:latin typeface="Arial" charset="0"/>
                  <a:ea typeface="ＭＳ Ｐゴシック" charset="-128"/>
                </a:defRPr>
              </a:lvl7pPr>
              <a:lvl8pPr marL="1371600" fontAlgn="base">
                <a:spcBef>
                  <a:spcPct val="0"/>
                </a:spcBef>
                <a:spcAft>
                  <a:spcPct val="0"/>
                </a:spcAft>
                <a:defRPr kumimoji="1" sz="2400">
                  <a:solidFill>
                    <a:schemeClr val="tx1"/>
                  </a:solidFill>
                  <a:latin typeface="Arial" charset="0"/>
                  <a:ea typeface="ＭＳ Ｐゴシック" charset="-128"/>
                </a:defRPr>
              </a:lvl8pPr>
              <a:lvl9pPr marL="1828800" fontAlgn="base">
                <a:spcBef>
                  <a:spcPct val="0"/>
                </a:spcBef>
                <a:spcAft>
                  <a:spcPct val="0"/>
                </a:spcAft>
                <a:defRPr kumimoji="1" sz="2400">
                  <a:solidFill>
                    <a:schemeClr val="tx1"/>
                  </a:solidFill>
                  <a:latin typeface="Arial" charset="0"/>
                  <a:ea typeface="ＭＳ Ｐゴシック" charset="-128"/>
                </a:defRPr>
              </a:lvl9pPr>
            </a:lstStyle>
            <a:p>
              <a:r>
                <a:rPr lang="en-US" altLang="ja-JP" sz="1800" dirty="0" err="1" smtClean="0">
                  <a:latin typeface="Arial Unicode MS" panose="020B0604020202020204" pitchFamily="50" charset="-128"/>
                  <a:ea typeface="Arial Unicode MS" panose="020B0604020202020204" pitchFamily="50" charset="-128"/>
                  <a:cs typeface="Arial Unicode MS" panose="020B0604020202020204" pitchFamily="50" charset="-128"/>
                </a:rPr>
                <a:t>Ga</a:t>
              </a:r>
              <a:endParaRPr lang="ja-JP" altLang="en-US" sz="1800" baseline="-25000" dirty="0">
                <a:latin typeface="Arial Unicode MS" panose="020B0604020202020204" pitchFamily="50" charset="-128"/>
                <a:ea typeface="Arial Unicode MS" panose="020B0604020202020204" pitchFamily="50" charset="-128"/>
                <a:cs typeface="Arial Unicode MS" panose="020B0604020202020204" pitchFamily="50" charset="-128"/>
              </a:endParaRPr>
            </a:p>
          </p:txBody>
        </p:sp>
        <p:sp>
          <p:nvSpPr>
            <p:cNvPr id="41" name="正方形/長方形 40"/>
            <p:cNvSpPr/>
            <p:nvPr/>
          </p:nvSpPr>
          <p:spPr>
            <a:xfrm>
              <a:off x="4330078" y="3010061"/>
              <a:ext cx="808038" cy="5400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endParaRPr lang="ja-JP" altLang="en-US">
                <a:solidFill>
                  <a:schemeClr val="tx1"/>
                </a:solidFill>
                <a:latin typeface="Arial Unicode MS" panose="020B0604020202020204" pitchFamily="50" charset="-128"/>
                <a:ea typeface="Arial Unicode MS" panose="020B0604020202020204" pitchFamily="50" charset="-128"/>
                <a:cs typeface="Arial Unicode MS" panose="020B0604020202020204" pitchFamily="50" charset="-128"/>
              </a:endParaRPr>
            </a:p>
          </p:txBody>
        </p:sp>
        <p:sp>
          <p:nvSpPr>
            <p:cNvPr id="15389" name="テキスト ボックス 94"/>
            <p:cNvSpPr txBox="1">
              <a:spLocks noChangeArrowheads="1"/>
            </p:cNvSpPr>
            <p:nvPr/>
          </p:nvSpPr>
          <p:spPr bwMode="auto">
            <a:xfrm>
              <a:off x="4637917" y="3124459"/>
              <a:ext cx="19236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kumimoji="1" sz="2400">
                  <a:solidFill>
                    <a:schemeClr val="tx1"/>
                  </a:solidFill>
                  <a:latin typeface="Arial" charset="0"/>
                  <a:ea typeface="ＭＳ Ｐゴシック" charset="-128"/>
                </a:defRPr>
              </a:lvl1pPr>
              <a:lvl2pPr marL="37931725" indent="-37474525">
                <a:defRPr kumimoji="1" sz="2400">
                  <a:solidFill>
                    <a:schemeClr val="tx1"/>
                  </a:solidFill>
                  <a:latin typeface="Arial" charset="0"/>
                  <a:ea typeface="ＭＳ Ｐゴシック" charset="-128"/>
                </a:defRPr>
              </a:lvl2pPr>
              <a:lvl3pPr>
                <a:defRPr kumimoji="1" sz="2400">
                  <a:solidFill>
                    <a:schemeClr val="tx1"/>
                  </a:solidFill>
                  <a:latin typeface="Arial" charset="0"/>
                  <a:ea typeface="ＭＳ Ｐゴシック" charset="-128"/>
                </a:defRPr>
              </a:lvl3pPr>
              <a:lvl4pPr>
                <a:defRPr kumimoji="1" sz="2400">
                  <a:solidFill>
                    <a:schemeClr val="tx1"/>
                  </a:solidFill>
                  <a:latin typeface="Arial" charset="0"/>
                  <a:ea typeface="ＭＳ Ｐゴシック" charset="-128"/>
                </a:defRPr>
              </a:lvl4pPr>
              <a:lvl5pPr>
                <a:defRPr kumimoji="1" sz="2400">
                  <a:solidFill>
                    <a:schemeClr val="tx1"/>
                  </a:solidFill>
                  <a:latin typeface="Arial" charset="0"/>
                  <a:ea typeface="ＭＳ Ｐゴシック" charset="-128"/>
                </a:defRPr>
              </a:lvl5pPr>
              <a:lvl6pPr marL="457200" fontAlgn="base">
                <a:spcBef>
                  <a:spcPct val="0"/>
                </a:spcBef>
                <a:spcAft>
                  <a:spcPct val="0"/>
                </a:spcAft>
                <a:defRPr kumimoji="1" sz="2400">
                  <a:solidFill>
                    <a:schemeClr val="tx1"/>
                  </a:solidFill>
                  <a:latin typeface="Arial" charset="0"/>
                  <a:ea typeface="ＭＳ Ｐゴシック" charset="-128"/>
                </a:defRPr>
              </a:lvl6pPr>
              <a:lvl7pPr marL="914400" fontAlgn="base">
                <a:spcBef>
                  <a:spcPct val="0"/>
                </a:spcBef>
                <a:spcAft>
                  <a:spcPct val="0"/>
                </a:spcAft>
                <a:defRPr kumimoji="1" sz="2400">
                  <a:solidFill>
                    <a:schemeClr val="tx1"/>
                  </a:solidFill>
                  <a:latin typeface="Arial" charset="0"/>
                  <a:ea typeface="ＭＳ Ｐゴシック" charset="-128"/>
                </a:defRPr>
              </a:lvl7pPr>
              <a:lvl8pPr marL="1371600" fontAlgn="base">
                <a:spcBef>
                  <a:spcPct val="0"/>
                </a:spcBef>
                <a:spcAft>
                  <a:spcPct val="0"/>
                </a:spcAft>
                <a:defRPr kumimoji="1" sz="2400">
                  <a:solidFill>
                    <a:schemeClr val="tx1"/>
                  </a:solidFill>
                  <a:latin typeface="Arial" charset="0"/>
                  <a:ea typeface="ＭＳ Ｐゴシック" charset="-128"/>
                </a:defRPr>
              </a:lvl8pPr>
              <a:lvl9pPr marL="1828800" fontAlgn="base">
                <a:spcBef>
                  <a:spcPct val="0"/>
                </a:spcBef>
                <a:spcAft>
                  <a:spcPct val="0"/>
                </a:spcAft>
                <a:defRPr kumimoji="1" sz="2400">
                  <a:solidFill>
                    <a:schemeClr val="tx1"/>
                  </a:solidFill>
                  <a:latin typeface="Arial" charset="0"/>
                  <a:ea typeface="ＭＳ Ｐゴシック" charset="-128"/>
                </a:defRPr>
              </a:lvl9pPr>
            </a:lstStyle>
            <a:p>
              <a:r>
                <a:rPr lang="en-US" altLang="ja-JP" sz="1800" dirty="0">
                  <a:latin typeface="Arial Unicode MS" panose="020B0604020202020204" pitchFamily="50" charset="-128"/>
                  <a:ea typeface="Arial Unicode MS" panose="020B0604020202020204" pitchFamily="50" charset="-128"/>
                  <a:cs typeface="Arial Unicode MS" panose="020B0604020202020204" pitchFamily="50" charset="-128"/>
                </a:rPr>
                <a:t>M</a:t>
              </a:r>
              <a:endParaRPr lang="ja-JP" altLang="en-US" sz="1800" baseline="-25000" dirty="0">
                <a:latin typeface="Arial Unicode MS" panose="020B0604020202020204" pitchFamily="50" charset="-128"/>
                <a:ea typeface="Arial Unicode MS" panose="020B0604020202020204" pitchFamily="50" charset="-128"/>
                <a:cs typeface="Arial Unicode MS" panose="020B0604020202020204" pitchFamily="50" charset="-128"/>
              </a:endParaRPr>
            </a:p>
          </p:txBody>
        </p:sp>
        <p:cxnSp>
          <p:nvCxnSpPr>
            <p:cNvPr id="48" name="直線コネクタ 47"/>
            <p:cNvCxnSpPr>
              <a:stCxn id="41" idx="1"/>
            </p:cNvCxnSpPr>
            <p:nvPr/>
          </p:nvCxnSpPr>
          <p:spPr>
            <a:xfrm flipH="1">
              <a:off x="1436988" y="3280061"/>
              <a:ext cx="2893090" cy="0"/>
            </a:xfrm>
            <a:prstGeom prst="line">
              <a:avLst/>
            </a:prstGeom>
            <a:ln w="9525">
              <a:solidFill>
                <a:schemeClr val="tx1"/>
              </a:solidFill>
              <a:headEnd type="none"/>
              <a:tailEnd type="none" w="med" len="med"/>
            </a:ln>
            <a:effectLst/>
          </p:spPr>
          <p:style>
            <a:lnRef idx="2">
              <a:schemeClr val="accent1"/>
            </a:lnRef>
            <a:fillRef idx="0">
              <a:schemeClr val="accent1"/>
            </a:fillRef>
            <a:effectRef idx="1">
              <a:schemeClr val="accent1"/>
            </a:effectRef>
            <a:fontRef idx="minor">
              <a:schemeClr val="tx1"/>
            </a:fontRef>
          </p:style>
        </p:cxnSp>
        <p:sp>
          <p:nvSpPr>
            <p:cNvPr id="15391" name="テキスト ボックス 107"/>
            <p:cNvSpPr txBox="1">
              <a:spLocks noChangeArrowheads="1"/>
            </p:cNvSpPr>
            <p:nvPr/>
          </p:nvSpPr>
          <p:spPr bwMode="auto">
            <a:xfrm>
              <a:off x="2520802" y="3290211"/>
              <a:ext cx="178253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kumimoji="1" sz="2400">
                  <a:solidFill>
                    <a:schemeClr val="tx1"/>
                  </a:solidFill>
                  <a:latin typeface="Arial" charset="0"/>
                  <a:ea typeface="ＭＳ Ｐゴシック" charset="-128"/>
                </a:defRPr>
              </a:lvl1pPr>
              <a:lvl2pPr marL="37931725" indent="-37474525">
                <a:defRPr kumimoji="1" sz="2400">
                  <a:solidFill>
                    <a:schemeClr val="tx1"/>
                  </a:solidFill>
                  <a:latin typeface="Arial" charset="0"/>
                  <a:ea typeface="ＭＳ Ｐゴシック" charset="-128"/>
                </a:defRPr>
              </a:lvl2pPr>
              <a:lvl3pPr>
                <a:defRPr kumimoji="1" sz="2400">
                  <a:solidFill>
                    <a:schemeClr val="tx1"/>
                  </a:solidFill>
                  <a:latin typeface="Arial" charset="0"/>
                  <a:ea typeface="ＭＳ Ｐゴシック" charset="-128"/>
                </a:defRPr>
              </a:lvl3pPr>
              <a:lvl4pPr>
                <a:defRPr kumimoji="1" sz="2400">
                  <a:solidFill>
                    <a:schemeClr val="tx1"/>
                  </a:solidFill>
                  <a:latin typeface="Arial" charset="0"/>
                  <a:ea typeface="ＭＳ Ｐゴシック" charset="-128"/>
                </a:defRPr>
              </a:lvl4pPr>
              <a:lvl5pPr>
                <a:defRPr kumimoji="1" sz="2400">
                  <a:solidFill>
                    <a:schemeClr val="tx1"/>
                  </a:solidFill>
                  <a:latin typeface="Arial" charset="0"/>
                  <a:ea typeface="ＭＳ Ｐゴシック" charset="-128"/>
                </a:defRPr>
              </a:lvl5pPr>
              <a:lvl6pPr marL="457200" fontAlgn="base">
                <a:spcBef>
                  <a:spcPct val="0"/>
                </a:spcBef>
                <a:spcAft>
                  <a:spcPct val="0"/>
                </a:spcAft>
                <a:defRPr kumimoji="1" sz="2400">
                  <a:solidFill>
                    <a:schemeClr val="tx1"/>
                  </a:solidFill>
                  <a:latin typeface="Arial" charset="0"/>
                  <a:ea typeface="ＭＳ Ｐゴシック" charset="-128"/>
                </a:defRPr>
              </a:lvl6pPr>
              <a:lvl7pPr marL="914400" fontAlgn="base">
                <a:spcBef>
                  <a:spcPct val="0"/>
                </a:spcBef>
                <a:spcAft>
                  <a:spcPct val="0"/>
                </a:spcAft>
                <a:defRPr kumimoji="1" sz="2400">
                  <a:solidFill>
                    <a:schemeClr val="tx1"/>
                  </a:solidFill>
                  <a:latin typeface="Arial" charset="0"/>
                  <a:ea typeface="ＭＳ Ｐゴシック" charset="-128"/>
                </a:defRPr>
              </a:lvl7pPr>
              <a:lvl8pPr marL="1371600" fontAlgn="base">
                <a:spcBef>
                  <a:spcPct val="0"/>
                </a:spcBef>
                <a:spcAft>
                  <a:spcPct val="0"/>
                </a:spcAft>
                <a:defRPr kumimoji="1" sz="2400">
                  <a:solidFill>
                    <a:schemeClr val="tx1"/>
                  </a:solidFill>
                  <a:latin typeface="Arial" charset="0"/>
                  <a:ea typeface="ＭＳ Ｐゴシック" charset="-128"/>
                </a:defRPr>
              </a:lvl8pPr>
              <a:lvl9pPr marL="1828800" fontAlgn="base">
                <a:spcBef>
                  <a:spcPct val="0"/>
                </a:spcBef>
                <a:spcAft>
                  <a:spcPct val="0"/>
                </a:spcAft>
                <a:defRPr kumimoji="1" sz="2400">
                  <a:solidFill>
                    <a:schemeClr val="tx1"/>
                  </a:solidFill>
                  <a:latin typeface="Arial" charset="0"/>
                  <a:ea typeface="ＭＳ Ｐゴシック" charset="-128"/>
                </a:defRPr>
              </a:lvl9pPr>
            </a:lstStyle>
            <a:p>
              <a:r>
                <a:rPr lang="en-US" altLang="ja-JP" sz="1800" dirty="0" smtClean="0">
                  <a:latin typeface="Arial Unicode MS" panose="020B0604020202020204" pitchFamily="50" charset="-128"/>
                  <a:ea typeface="Arial Unicode MS" panose="020B0604020202020204" pitchFamily="50" charset="-128"/>
                  <a:cs typeface="Arial Unicode MS" panose="020B0604020202020204" pitchFamily="50" charset="-128"/>
                </a:rPr>
                <a:t>monitor LPF(FIR)</a:t>
              </a:r>
              <a:endParaRPr lang="ja-JP" altLang="en-US" sz="1800" dirty="0">
                <a:latin typeface="Arial Unicode MS" panose="020B0604020202020204" pitchFamily="50" charset="-128"/>
                <a:ea typeface="Arial Unicode MS" panose="020B0604020202020204" pitchFamily="50" charset="-128"/>
                <a:cs typeface="Arial Unicode MS" panose="020B0604020202020204" pitchFamily="50" charset="-128"/>
              </a:endParaRPr>
            </a:p>
          </p:txBody>
        </p:sp>
        <p:cxnSp>
          <p:nvCxnSpPr>
            <p:cNvPr id="61" name="直線コネクタ 60"/>
            <p:cNvCxnSpPr>
              <a:stCxn id="38" idx="3"/>
              <a:endCxn id="4" idx="1"/>
            </p:cNvCxnSpPr>
            <p:nvPr/>
          </p:nvCxnSpPr>
          <p:spPr>
            <a:xfrm>
              <a:off x="5255136" y="1772605"/>
              <a:ext cx="525568" cy="0"/>
            </a:xfrm>
            <a:prstGeom prst="line">
              <a:avLst/>
            </a:prstGeom>
            <a:ln w="9525">
              <a:solidFill>
                <a:schemeClr val="tx1"/>
              </a:solidFill>
              <a:headEnd type="none"/>
              <a:tailEnd type="none" w="med" len="med"/>
            </a:ln>
            <a:effectLst/>
          </p:spPr>
          <p:style>
            <a:lnRef idx="2">
              <a:schemeClr val="accent1"/>
            </a:lnRef>
            <a:fillRef idx="0">
              <a:schemeClr val="accent1"/>
            </a:fillRef>
            <a:effectRef idx="1">
              <a:schemeClr val="accent1"/>
            </a:effectRef>
            <a:fontRef idx="minor">
              <a:schemeClr val="tx1"/>
            </a:fontRef>
          </p:style>
        </p:cxnSp>
        <p:sp>
          <p:nvSpPr>
            <p:cNvPr id="42" name="正方形/長方形 41"/>
            <p:cNvSpPr/>
            <p:nvPr/>
          </p:nvSpPr>
          <p:spPr>
            <a:xfrm>
              <a:off x="3353841" y="1502605"/>
              <a:ext cx="674687" cy="540000"/>
            </a:xfrm>
            <a:prstGeom prst="rect">
              <a:avLst/>
            </a:prstGeom>
            <a:no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endParaRPr lang="ja-JP" altLang="en-US">
                <a:solidFill>
                  <a:schemeClr val="tx1"/>
                </a:solidFill>
                <a:latin typeface="Arial Unicode MS" panose="020B0604020202020204" pitchFamily="50" charset="-128"/>
                <a:ea typeface="Arial Unicode MS" panose="020B0604020202020204" pitchFamily="50" charset="-128"/>
                <a:cs typeface="Arial Unicode MS" panose="020B0604020202020204" pitchFamily="50" charset="-128"/>
              </a:endParaRPr>
            </a:p>
          </p:txBody>
        </p:sp>
        <p:sp>
          <p:nvSpPr>
            <p:cNvPr id="15397" name="テキスト ボックス 55"/>
            <p:cNvSpPr txBox="1">
              <a:spLocks noChangeArrowheads="1"/>
            </p:cNvSpPr>
            <p:nvPr/>
          </p:nvSpPr>
          <p:spPr bwMode="auto">
            <a:xfrm>
              <a:off x="3598210" y="1628672"/>
              <a:ext cx="16671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kumimoji="1" sz="2400">
                  <a:solidFill>
                    <a:schemeClr val="tx1"/>
                  </a:solidFill>
                  <a:latin typeface="Arial" charset="0"/>
                  <a:ea typeface="ＭＳ Ｐゴシック" charset="-128"/>
                </a:defRPr>
              </a:lvl1pPr>
              <a:lvl2pPr marL="37931725" indent="-37474525">
                <a:defRPr kumimoji="1" sz="2400">
                  <a:solidFill>
                    <a:schemeClr val="tx1"/>
                  </a:solidFill>
                  <a:latin typeface="Arial" charset="0"/>
                  <a:ea typeface="ＭＳ Ｐゴシック" charset="-128"/>
                </a:defRPr>
              </a:lvl2pPr>
              <a:lvl3pPr>
                <a:defRPr kumimoji="1" sz="2400">
                  <a:solidFill>
                    <a:schemeClr val="tx1"/>
                  </a:solidFill>
                  <a:latin typeface="Arial" charset="0"/>
                  <a:ea typeface="ＭＳ Ｐゴシック" charset="-128"/>
                </a:defRPr>
              </a:lvl3pPr>
              <a:lvl4pPr>
                <a:defRPr kumimoji="1" sz="2400">
                  <a:solidFill>
                    <a:schemeClr val="tx1"/>
                  </a:solidFill>
                  <a:latin typeface="Arial" charset="0"/>
                  <a:ea typeface="ＭＳ Ｐゴシック" charset="-128"/>
                </a:defRPr>
              </a:lvl4pPr>
              <a:lvl5pPr>
                <a:defRPr kumimoji="1" sz="2400">
                  <a:solidFill>
                    <a:schemeClr val="tx1"/>
                  </a:solidFill>
                  <a:latin typeface="Arial" charset="0"/>
                  <a:ea typeface="ＭＳ Ｐゴシック" charset="-128"/>
                </a:defRPr>
              </a:lvl5pPr>
              <a:lvl6pPr marL="457200" fontAlgn="base">
                <a:spcBef>
                  <a:spcPct val="0"/>
                </a:spcBef>
                <a:spcAft>
                  <a:spcPct val="0"/>
                </a:spcAft>
                <a:defRPr kumimoji="1" sz="2400">
                  <a:solidFill>
                    <a:schemeClr val="tx1"/>
                  </a:solidFill>
                  <a:latin typeface="Arial" charset="0"/>
                  <a:ea typeface="ＭＳ Ｐゴシック" charset="-128"/>
                </a:defRPr>
              </a:lvl6pPr>
              <a:lvl7pPr marL="914400" fontAlgn="base">
                <a:spcBef>
                  <a:spcPct val="0"/>
                </a:spcBef>
                <a:spcAft>
                  <a:spcPct val="0"/>
                </a:spcAft>
                <a:defRPr kumimoji="1" sz="2400">
                  <a:solidFill>
                    <a:schemeClr val="tx1"/>
                  </a:solidFill>
                  <a:latin typeface="Arial" charset="0"/>
                  <a:ea typeface="ＭＳ Ｐゴシック" charset="-128"/>
                </a:defRPr>
              </a:lvl7pPr>
              <a:lvl8pPr marL="1371600" fontAlgn="base">
                <a:spcBef>
                  <a:spcPct val="0"/>
                </a:spcBef>
                <a:spcAft>
                  <a:spcPct val="0"/>
                </a:spcAft>
                <a:defRPr kumimoji="1" sz="2400">
                  <a:solidFill>
                    <a:schemeClr val="tx1"/>
                  </a:solidFill>
                  <a:latin typeface="Arial" charset="0"/>
                  <a:ea typeface="ＭＳ Ｐゴシック" charset="-128"/>
                </a:defRPr>
              </a:lvl8pPr>
              <a:lvl9pPr marL="1828800" fontAlgn="base">
                <a:spcBef>
                  <a:spcPct val="0"/>
                </a:spcBef>
                <a:spcAft>
                  <a:spcPct val="0"/>
                </a:spcAft>
                <a:defRPr kumimoji="1" sz="2400">
                  <a:solidFill>
                    <a:schemeClr val="tx1"/>
                  </a:solidFill>
                  <a:latin typeface="Arial" charset="0"/>
                  <a:ea typeface="ＭＳ Ｐゴシック" charset="-128"/>
                </a:defRPr>
              </a:lvl9pPr>
            </a:lstStyle>
            <a:p>
              <a:r>
                <a:rPr lang="en-US" altLang="ja-JP" sz="1800" dirty="0">
                  <a:latin typeface="Arial Unicode MS" panose="020B0604020202020204" pitchFamily="50" charset="-128"/>
                  <a:ea typeface="Arial Unicode MS" panose="020B0604020202020204" pitchFamily="50" charset="-128"/>
                  <a:cs typeface="Arial Unicode MS" panose="020B0604020202020204" pitchFamily="50" charset="-128"/>
                </a:rPr>
                <a:t>D</a:t>
              </a:r>
              <a:endParaRPr lang="ja-JP" altLang="en-US" sz="1800" dirty="0">
                <a:latin typeface="Arial Unicode MS" panose="020B0604020202020204" pitchFamily="50" charset="-128"/>
                <a:ea typeface="Arial Unicode MS" panose="020B0604020202020204" pitchFamily="50" charset="-128"/>
                <a:cs typeface="Arial Unicode MS" panose="020B0604020202020204" pitchFamily="50" charset="-128"/>
              </a:endParaRPr>
            </a:p>
          </p:txBody>
        </p:sp>
        <p:cxnSp>
          <p:nvCxnSpPr>
            <p:cNvPr id="60" name="直線コネクタ 59"/>
            <p:cNvCxnSpPr>
              <a:stCxn id="38" idx="1"/>
              <a:endCxn id="42" idx="3"/>
            </p:cNvCxnSpPr>
            <p:nvPr/>
          </p:nvCxnSpPr>
          <p:spPr>
            <a:xfrm flipH="1">
              <a:off x="4028528" y="1772605"/>
              <a:ext cx="418570" cy="0"/>
            </a:xfrm>
            <a:prstGeom prst="line">
              <a:avLst/>
            </a:prstGeom>
            <a:ln w="9525">
              <a:solidFill>
                <a:schemeClr val="tx1"/>
              </a:solidFill>
              <a:headEnd type="none"/>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66" name="直線コネクタ 65"/>
            <p:cNvCxnSpPr>
              <a:stCxn id="42" idx="1"/>
              <a:endCxn id="3" idx="3"/>
            </p:cNvCxnSpPr>
            <p:nvPr/>
          </p:nvCxnSpPr>
          <p:spPr>
            <a:xfrm flipH="1" flipV="1">
              <a:off x="2627614" y="1765668"/>
              <a:ext cx="726227" cy="6937"/>
            </a:xfrm>
            <a:prstGeom prst="line">
              <a:avLst/>
            </a:prstGeom>
            <a:ln w="9525">
              <a:solidFill>
                <a:schemeClr val="tx1"/>
              </a:solidFill>
              <a:headEnd type="none"/>
              <a:tailEnd type="none" w="med" len="med"/>
            </a:ln>
            <a:effectLst/>
          </p:spPr>
          <p:style>
            <a:lnRef idx="2">
              <a:schemeClr val="accent1"/>
            </a:lnRef>
            <a:fillRef idx="0">
              <a:schemeClr val="accent1"/>
            </a:fillRef>
            <a:effectRef idx="1">
              <a:schemeClr val="accent1"/>
            </a:effectRef>
            <a:fontRef idx="minor">
              <a:schemeClr val="tx1"/>
            </a:fontRef>
          </p:style>
        </p:cxnSp>
        <p:sp>
          <p:nvSpPr>
            <p:cNvPr id="15400" name="テキスト ボックス 66"/>
            <p:cNvSpPr txBox="1">
              <a:spLocks noChangeArrowheads="1"/>
            </p:cNvSpPr>
            <p:nvPr/>
          </p:nvSpPr>
          <p:spPr bwMode="auto">
            <a:xfrm>
              <a:off x="3274403" y="948607"/>
              <a:ext cx="833562"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kumimoji="1" sz="2400">
                  <a:solidFill>
                    <a:schemeClr val="tx1"/>
                  </a:solidFill>
                  <a:latin typeface="Arial" charset="0"/>
                  <a:ea typeface="ＭＳ Ｐゴシック" charset="-128"/>
                </a:defRPr>
              </a:lvl1pPr>
              <a:lvl2pPr marL="37931725" indent="-37474525">
                <a:defRPr kumimoji="1" sz="2400">
                  <a:solidFill>
                    <a:schemeClr val="tx1"/>
                  </a:solidFill>
                  <a:latin typeface="Arial" charset="0"/>
                  <a:ea typeface="ＭＳ Ｐゴシック" charset="-128"/>
                </a:defRPr>
              </a:lvl2pPr>
              <a:lvl3pPr>
                <a:defRPr kumimoji="1" sz="2400">
                  <a:solidFill>
                    <a:schemeClr val="tx1"/>
                  </a:solidFill>
                  <a:latin typeface="Arial" charset="0"/>
                  <a:ea typeface="ＭＳ Ｐゴシック" charset="-128"/>
                </a:defRPr>
              </a:lvl3pPr>
              <a:lvl4pPr>
                <a:defRPr kumimoji="1" sz="2400">
                  <a:solidFill>
                    <a:schemeClr val="tx1"/>
                  </a:solidFill>
                  <a:latin typeface="Arial" charset="0"/>
                  <a:ea typeface="ＭＳ Ｐゴシック" charset="-128"/>
                </a:defRPr>
              </a:lvl4pPr>
              <a:lvl5pPr>
                <a:defRPr kumimoji="1" sz="2400">
                  <a:solidFill>
                    <a:schemeClr val="tx1"/>
                  </a:solidFill>
                  <a:latin typeface="Arial" charset="0"/>
                  <a:ea typeface="ＭＳ Ｐゴシック" charset="-128"/>
                </a:defRPr>
              </a:lvl5pPr>
              <a:lvl6pPr marL="457200" fontAlgn="base">
                <a:spcBef>
                  <a:spcPct val="0"/>
                </a:spcBef>
                <a:spcAft>
                  <a:spcPct val="0"/>
                </a:spcAft>
                <a:defRPr kumimoji="1" sz="2400">
                  <a:solidFill>
                    <a:schemeClr val="tx1"/>
                  </a:solidFill>
                  <a:latin typeface="Arial" charset="0"/>
                  <a:ea typeface="ＭＳ Ｐゴシック" charset="-128"/>
                </a:defRPr>
              </a:lvl6pPr>
              <a:lvl7pPr marL="914400" fontAlgn="base">
                <a:spcBef>
                  <a:spcPct val="0"/>
                </a:spcBef>
                <a:spcAft>
                  <a:spcPct val="0"/>
                </a:spcAft>
                <a:defRPr kumimoji="1" sz="2400">
                  <a:solidFill>
                    <a:schemeClr val="tx1"/>
                  </a:solidFill>
                  <a:latin typeface="Arial" charset="0"/>
                  <a:ea typeface="ＭＳ Ｐゴシック" charset="-128"/>
                </a:defRPr>
              </a:lvl7pPr>
              <a:lvl8pPr marL="1371600" fontAlgn="base">
                <a:spcBef>
                  <a:spcPct val="0"/>
                </a:spcBef>
                <a:spcAft>
                  <a:spcPct val="0"/>
                </a:spcAft>
                <a:defRPr kumimoji="1" sz="2400">
                  <a:solidFill>
                    <a:schemeClr val="tx1"/>
                  </a:solidFill>
                  <a:latin typeface="Arial" charset="0"/>
                  <a:ea typeface="ＭＳ Ｐゴシック" charset="-128"/>
                </a:defRPr>
              </a:lvl8pPr>
              <a:lvl9pPr marL="1828800" fontAlgn="base">
                <a:spcBef>
                  <a:spcPct val="0"/>
                </a:spcBef>
                <a:spcAft>
                  <a:spcPct val="0"/>
                </a:spcAft>
                <a:defRPr kumimoji="1" sz="2400">
                  <a:solidFill>
                    <a:schemeClr val="tx1"/>
                  </a:solidFill>
                  <a:latin typeface="Arial" charset="0"/>
                  <a:ea typeface="ＭＳ Ｐゴシック" charset="-128"/>
                </a:defRPr>
              </a:lvl9pPr>
            </a:lstStyle>
            <a:p>
              <a:pPr algn="ctr"/>
              <a:r>
                <a:rPr lang="en-US" altLang="ja-JP" sz="1800" dirty="0" smtClean="0">
                  <a:latin typeface="Arial Unicode MS" panose="020B0604020202020204" pitchFamily="50" charset="-128"/>
                  <a:ea typeface="Arial Unicode MS" panose="020B0604020202020204" pitchFamily="50" charset="-128"/>
                  <a:cs typeface="Arial Unicode MS" panose="020B0604020202020204" pitchFamily="50" charset="-128"/>
                </a:rPr>
                <a:t>delay</a:t>
              </a:r>
              <a:br>
                <a:rPr lang="en-US" altLang="ja-JP" sz="1800" dirty="0" smtClean="0">
                  <a:latin typeface="Arial Unicode MS" panose="020B0604020202020204" pitchFamily="50" charset="-128"/>
                  <a:ea typeface="Arial Unicode MS" panose="020B0604020202020204" pitchFamily="50" charset="-128"/>
                  <a:cs typeface="Arial Unicode MS" panose="020B0604020202020204" pitchFamily="50" charset="-128"/>
                </a:rPr>
              </a:br>
              <a:r>
                <a:rPr lang="en-US" altLang="ja-JP" sz="1800" dirty="0" smtClean="0">
                  <a:latin typeface="Arial Unicode MS" panose="020B0604020202020204" pitchFamily="50" charset="-128"/>
                  <a:ea typeface="Arial Unicode MS" panose="020B0604020202020204" pitchFamily="50" charset="-128"/>
                  <a:cs typeface="Arial Unicode MS" panose="020B0604020202020204" pitchFamily="50" charset="-128"/>
                </a:rPr>
                <a:t>3 </a:t>
              </a:r>
              <a:r>
                <a:rPr lang="en-US" altLang="ja-JP" sz="1800" dirty="0">
                  <a:latin typeface="Arial Unicode MS" panose="020B0604020202020204" pitchFamily="50" charset="-128"/>
                  <a:ea typeface="Arial Unicode MS" panose="020B0604020202020204" pitchFamily="50" charset="-128"/>
                  <a:cs typeface="Arial Unicode MS" panose="020B0604020202020204" pitchFamily="50" charset="-128"/>
                </a:rPr>
                <a:t>clocks</a:t>
              </a:r>
              <a:endParaRPr lang="ja-JP" altLang="en-US" sz="1800" dirty="0">
                <a:latin typeface="Arial Unicode MS" panose="020B0604020202020204" pitchFamily="50" charset="-128"/>
                <a:ea typeface="Arial Unicode MS" panose="020B0604020202020204" pitchFamily="50" charset="-128"/>
                <a:cs typeface="Arial Unicode MS" panose="020B0604020202020204" pitchFamily="50" charset="-128"/>
              </a:endParaRPr>
            </a:p>
          </p:txBody>
        </p:sp>
        <p:sp>
          <p:nvSpPr>
            <p:cNvPr id="15402" name="テキスト ボックス 68"/>
            <p:cNvSpPr txBox="1">
              <a:spLocks noChangeArrowheads="1"/>
            </p:cNvSpPr>
            <p:nvPr/>
          </p:nvSpPr>
          <p:spPr bwMode="auto">
            <a:xfrm>
              <a:off x="5828506" y="3281525"/>
              <a:ext cx="2829162"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kumimoji="1" sz="2400">
                  <a:solidFill>
                    <a:schemeClr val="tx1"/>
                  </a:solidFill>
                  <a:latin typeface="Arial" charset="0"/>
                  <a:ea typeface="ＭＳ Ｐゴシック" charset="-128"/>
                </a:defRPr>
              </a:lvl1pPr>
              <a:lvl2pPr marL="37931725" indent="-37474525">
                <a:defRPr kumimoji="1" sz="2400">
                  <a:solidFill>
                    <a:schemeClr val="tx1"/>
                  </a:solidFill>
                  <a:latin typeface="Arial" charset="0"/>
                  <a:ea typeface="ＭＳ Ｐゴシック" charset="-128"/>
                </a:defRPr>
              </a:lvl2pPr>
              <a:lvl3pPr>
                <a:defRPr kumimoji="1" sz="2400">
                  <a:solidFill>
                    <a:schemeClr val="tx1"/>
                  </a:solidFill>
                  <a:latin typeface="Arial" charset="0"/>
                  <a:ea typeface="ＭＳ Ｐゴシック" charset="-128"/>
                </a:defRPr>
              </a:lvl3pPr>
              <a:lvl4pPr>
                <a:defRPr kumimoji="1" sz="2400">
                  <a:solidFill>
                    <a:schemeClr val="tx1"/>
                  </a:solidFill>
                  <a:latin typeface="Arial" charset="0"/>
                  <a:ea typeface="ＭＳ Ｐゴシック" charset="-128"/>
                </a:defRPr>
              </a:lvl4pPr>
              <a:lvl5pPr>
                <a:defRPr kumimoji="1" sz="2400">
                  <a:solidFill>
                    <a:schemeClr val="tx1"/>
                  </a:solidFill>
                  <a:latin typeface="Arial" charset="0"/>
                  <a:ea typeface="ＭＳ Ｐゴシック" charset="-128"/>
                </a:defRPr>
              </a:lvl5pPr>
              <a:lvl6pPr marL="457200" fontAlgn="base">
                <a:spcBef>
                  <a:spcPct val="0"/>
                </a:spcBef>
                <a:spcAft>
                  <a:spcPct val="0"/>
                </a:spcAft>
                <a:defRPr kumimoji="1" sz="2400">
                  <a:solidFill>
                    <a:schemeClr val="tx1"/>
                  </a:solidFill>
                  <a:latin typeface="Arial" charset="0"/>
                  <a:ea typeface="ＭＳ Ｐゴシック" charset="-128"/>
                </a:defRPr>
              </a:lvl6pPr>
              <a:lvl7pPr marL="914400" fontAlgn="base">
                <a:spcBef>
                  <a:spcPct val="0"/>
                </a:spcBef>
                <a:spcAft>
                  <a:spcPct val="0"/>
                </a:spcAft>
                <a:defRPr kumimoji="1" sz="2400">
                  <a:solidFill>
                    <a:schemeClr val="tx1"/>
                  </a:solidFill>
                  <a:latin typeface="Arial" charset="0"/>
                  <a:ea typeface="ＭＳ Ｐゴシック" charset="-128"/>
                </a:defRPr>
              </a:lvl7pPr>
              <a:lvl8pPr marL="1371600" fontAlgn="base">
                <a:spcBef>
                  <a:spcPct val="0"/>
                </a:spcBef>
                <a:spcAft>
                  <a:spcPct val="0"/>
                </a:spcAft>
                <a:defRPr kumimoji="1" sz="2400">
                  <a:solidFill>
                    <a:schemeClr val="tx1"/>
                  </a:solidFill>
                  <a:latin typeface="Arial" charset="0"/>
                  <a:ea typeface="ＭＳ Ｐゴシック" charset="-128"/>
                </a:defRPr>
              </a:lvl8pPr>
              <a:lvl9pPr marL="1828800" fontAlgn="base">
                <a:spcBef>
                  <a:spcPct val="0"/>
                </a:spcBef>
                <a:spcAft>
                  <a:spcPct val="0"/>
                </a:spcAft>
                <a:defRPr kumimoji="1" sz="2400">
                  <a:solidFill>
                    <a:schemeClr val="tx1"/>
                  </a:solidFill>
                  <a:latin typeface="Arial" charset="0"/>
                  <a:ea typeface="ＭＳ Ｐゴシック" charset="-128"/>
                </a:defRPr>
              </a:lvl9pPr>
            </a:lstStyle>
            <a:p>
              <a:r>
                <a:rPr lang="en-US" altLang="ja-JP" sz="1800" dirty="0">
                  <a:latin typeface="Arial Unicode MS" panose="020B0604020202020204" pitchFamily="50" charset="-128"/>
                  <a:ea typeface="Arial Unicode MS" panose="020B0604020202020204" pitchFamily="50" charset="-128"/>
                  <a:cs typeface="Arial Unicode MS" panose="020B0604020202020204" pitchFamily="50" charset="-128"/>
                </a:rPr>
                <a:t>F</a:t>
              </a:r>
              <a:r>
                <a:rPr lang="en-US" altLang="ja-JP" sz="1800" dirty="0" smtClean="0">
                  <a:latin typeface="Arial Unicode MS" panose="020B0604020202020204" pitchFamily="50" charset="-128"/>
                  <a:ea typeface="Arial Unicode MS" panose="020B0604020202020204" pitchFamily="50" charset="-128"/>
                  <a:cs typeface="Arial Unicode MS" panose="020B0604020202020204" pitchFamily="50" charset="-128"/>
                </a:rPr>
                <a:t>s </a:t>
              </a:r>
              <a:r>
                <a:rPr lang="en-US" altLang="ja-JP" sz="1800" dirty="0">
                  <a:latin typeface="Arial Unicode MS" panose="020B0604020202020204" pitchFamily="50" charset="-128"/>
                  <a:ea typeface="Arial Unicode MS" panose="020B0604020202020204" pitchFamily="50" charset="-128"/>
                  <a:cs typeface="Arial Unicode MS" panose="020B0604020202020204" pitchFamily="50" charset="-128"/>
                </a:rPr>
                <a:t>=</a:t>
              </a:r>
              <a:r>
                <a:rPr lang="en-US" altLang="ja-JP" sz="1800" dirty="0" smtClean="0">
                  <a:latin typeface="Arial Unicode MS" panose="020B0604020202020204" pitchFamily="50" charset="-128"/>
                  <a:ea typeface="Arial Unicode MS" panose="020B0604020202020204" pitchFamily="50" charset="-128"/>
                  <a:cs typeface="Arial Unicode MS" panose="020B0604020202020204" pitchFamily="50" charset="-128"/>
                </a:rPr>
                <a:t> 32kHz</a:t>
              </a:r>
              <a:endParaRPr lang="ja-JP" altLang="en-US" sz="1800" dirty="0" smtClean="0">
                <a:latin typeface="Arial Unicode MS" panose="020B0604020202020204" pitchFamily="50" charset="-128"/>
                <a:ea typeface="Arial Unicode MS" panose="020B0604020202020204" pitchFamily="50" charset="-128"/>
                <a:cs typeface="Arial Unicode MS" panose="020B0604020202020204" pitchFamily="50" charset="-128"/>
              </a:endParaRPr>
            </a:p>
            <a:p>
              <a:r>
                <a:rPr lang="en-US" altLang="ja-JP" sz="1800" dirty="0" smtClean="0">
                  <a:latin typeface="Arial Unicode MS" panose="020B0604020202020204" pitchFamily="50" charset="-128"/>
                  <a:ea typeface="Arial Unicode MS" panose="020B0604020202020204" pitchFamily="50" charset="-128"/>
                  <a:cs typeface="Arial Unicode MS" panose="020B0604020202020204" pitchFamily="50" charset="-128"/>
                </a:rPr>
                <a:t>Group </a:t>
              </a:r>
              <a:r>
                <a:rPr lang="en-US" altLang="ja-JP" sz="1800" dirty="0">
                  <a:latin typeface="Arial Unicode MS" panose="020B0604020202020204" pitchFamily="50" charset="-128"/>
                  <a:ea typeface="Arial Unicode MS" panose="020B0604020202020204" pitchFamily="50" charset="-128"/>
                  <a:cs typeface="Arial Unicode MS" panose="020B0604020202020204" pitchFamily="50" charset="-128"/>
                </a:rPr>
                <a:t>delay of LPF </a:t>
              </a:r>
              <a:r>
                <a:rPr lang="en-US" altLang="ja-JP" sz="1800" dirty="0" smtClean="0">
                  <a:latin typeface="Arial Unicode MS" panose="020B0604020202020204" pitchFamily="50" charset="-128"/>
                  <a:ea typeface="Arial Unicode MS" panose="020B0604020202020204" pitchFamily="50" charset="-128"/>
                  <a:cs typeface="Arial Unicode MS" panose="020B0604020202020204" pitchFamily="50" charset="-128"/>
                </a:rPr>
                <a:t>=0.4ms</a:t>
              </a:r>
            </a:p>
          </p:txBody>
        </p:sp>
        <p:sp>
          <p:nvSpPr>
            <p:cNvPr id="62" name="テキスト ボックス 86"/>
            <p:cNvSpPr txBox="1">
              <a:spLocks noChangeArrowheads="1"/>
            </p:cNvSpPr>
            <p:nvPr/>
          </p:nvSpPr>
          <p:spPr bwMode="auto">
            <a:xfrm>
              <a:off x="6835043" y="1485486"/>
              <a:ext cx="12984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kumimoji="1" sz="2400">
                  <a:solidFill>
                    <a:schemeClr val="tx1"/>
                  </a:solidFill>
                  <a:latin typeface="Arial" charset="0"/>
                  <a:ea typeface="ＭＳ Ｐゴシック" charset="-128"/>
                </a:defRPr>
              </a:lvl1pPr>
              <a:lvl2pPr marL="37931725" indent="-37474525">
                <a:defRPr kumimoji="1" sz="2400">
                  <a:solidFill>
                    <a:schemeClr val="tx1"/>
                  </a:solidFill>
                  <a:latin typeface="Arial" charset="0"/>
                  <a:ea typeface="ＭＳ Ｐゴシック" charset="-128"/>
                </a:defRPr>
              </a:lvl2pPr>
              <a:lvl3pPr>
                <a:defRPr kumimoji="1" sz="2400">
                  <a:solidFill>
                    <a:schemeClr val="tx1"/>
                  </a:solidFill>
                  <a:latin typeface="Arial" charset="0"/>
                  <a:ea typeface="ＭＳ Ｐゴシック" charset="-128"/>
                </a:defRPr>
              </a:lvl3pPr>
              <a:lvl4pPr>
                <a:defRPr kumimoji="1" sz="2400">
                  <a:solidFill>
                    <a:schemeClr val="tx1"/>
                  </a:solidFill>
                  <a:latin typeface="Arial" charset="0"/>
                  <a:ea typeface="ＭＳ Ｐゴシック" charset="-128"/>
                </a:defRPr>
              </a:lvl4pPr>
              <a:lvl5pPr>
                <a:defRPr kumimoji="1" sz="2400">
                  <a:solidFill>
                    <a:schemeClr val="tx1"/>
                  </a:solidFill>
                  <a:latin typeface="Arial" charset="0"/>
                  <a:ea typeface="ＭＳ Ｐゴシック" charset="-128"/>
                </a:defRPr>
              </a:lvl5pPr>
              <a:lvl6pPr marL="457200" fontAlgn="base">
                <a:spcBef>
                  <a:spcPct val="0"/>
                </a:spcBef>
                <a:spcAft>
                  <a:spcPct val="0"/>
                </a:spcAft>
                <a:defRPr kumimoji="1" sz="2400">
                  <a:solidFill>
                    <a:schemeClr val="tx1"/>
                  </a:solidFill>
                  <a:latin typeface="Arial" charset="0"/>
                  <a:ea typeface="ＭＳ Ｐゴシック" charset="-128"/>
                </a:defRPr>
              </a:lvl6pPr>
              <a:lvl7pPr marL="914400" fontAlgn="base">
                <a:spcBef>
                  <a:spcPct val="0"/>
                </a:spcBef>
                <a:spcAft>
                  <a:spcPct val="0"/>
                </a:spcAft>
                <a:defRPr kumimoji="1" sz="2400">
                  <a:solidFill>
                    <a:schemeClr val="tx1"/>
                  </a:solidFill>
                  <a:latin typeface="Arial" charset="0"/>
                  <a:ea typeface="ＭＳ Ｐゴシック" charset="-128"/>
                </a:defRPr>
              </a:lvl7pPr>
              <a:lvl8pPr marL="1371600" fontAlgn="base">
                <a:spcBef>
                  <a:spcPct val="0"/>
                </a:spcBef>
                <a:spcAft>
                  <a:spcPct val="0"/>
                </a:spcAft>
                <a:defRPr kumimoji="1" sz="2400">
                  <a:solidFill>
                    <a:schemeClr val="tx1"/>
                  </a:solidFill>
                  <a:latin typeface="Arial" charset="0"/>
                  <a:ea typeface="ＭＳ Ｐゴシック" charset="-128"/>
                </a:defRPr>
              </a:lvl8pPr>
              <a:lvl9pPr marL="1828800" fontAlgn="base">
                <a:spcBef>
                  <a:spcPct val="0"/>
                </a:spcBef>
                <a:spcAft>
                  <a:spcPct val="0"/>
                </a:spcAft>
                <a:defRPr kumimoji="1" sz="2400">
                  <a:solidFill>
                    <a:schemeClr val="tx1"/>
                  </a:solidFill>
                  <a:latin typeface="Arial" charset="0"/>
                  <a:ea typeface="ＭＳ Ｐゴシック" charset="-128"/>
                </a:defRPr>
              </a:lvl9pPr>
            </a:lstStyle>
            <a:p>
              <a:r>
                <a:rPr lang="en-US" altLang="ja-JP" sz="1800" dirty="0" smtClean="0">
                  <a:latin typeface="Times New Roman"/>
                  <a:ea typeface="Arial Unicode MS" panose="020B0604020202020204" pitchFamily="50" charset="-128"/>
                  <a:cs typeface="Times New Roman"/>
                </a:rPr>
                <a:t>+</a:t>
              </a:r>
              <a:endParaRPr lang="ja-JP" altLang="en-US" sz="1800" dirty="0">
                <a:latin typeface="Arial Unicode MS" panose="020B0604020202020204" pitchFamily="50" charset="-128"/>
                <a:ea typeface="Arial Unicode MS" panose="020B0604020202020204" pitchFamily="50" charset="-128"/>
                <a:cs typeface="Arial Unicode MS" panose="020B0604020202020204" pitchFamily="50" charset="-128"/>
              </a:endParaRPr>
            </a:p>
          </p:txBody>
        </p:sp>
        <p:sp>
          <p:nvSpPr>
            <p:cNvPr id="63" name="テキスト ボックス 86"/>
            <p:cNvSpPr txBox="1">
              <a:spLocks noChangeArrowheads="1"/>
            </p:cNvSpPr>
            <p:nvPr/>
          </p:nvSpPr>
          <p:spPr bwMode="auto">
            <a:xfrm>
              <a:off x="7011660" y="1990632"/>
              <a:ext cx="12984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kumimoji="1" sz="2400">
                  <a:solidFill>
                    <a:schemeClr val="tx1"/>
                  </a:solidFill>
                  <a:latin typeface="Arial" charset="0"/>
                  <a:ea typeface="ＭＳ Ｐゴシック" charset="-128"/>
                </a:defRPr>
              </a:lvl1pPr>
              <a:lvl2pPr marL="37931725" indent="-37474525">
                <a:defRPr kumimoji="1" sz="2400">
                  <a:solidFill>
                    <a:schemeClr val="tx1"/>
                  </a:solidFill>
                  <a:latin typeface="Arial" charset="0"/>
                  <a:ea typeface="ＭＳ Ｐゴシック" charset="-128"/>
                </a:defRPr>
              </a:lvl2pPr>
              <a:lvl3pPr>
                <a:defRPr kumimoji="1" sz="2400">
                  <a:solidFill>
                    <a:schemeClr val="tx1"/>
                  </a:solidFill>
                  <a:latin typeface="Arial" charset="0"/>
                  <a:ea typeface="ＭＳ Ｐゴシック" charset="-128"/>
                </a:defRPr>
              </a:lvl3pPr>
              <a:lvl4pPr>
                <a:defRPr kumimoji="1" sz="2400">
                  <a:solidFill>
                    <a:schemeClr val="tx1"/>
                  </a:solidFill>
                  <a:latin typeface="Arial" charset="0"/>
                  <a:ea typeface="ＭＳ Ｐゴシック" charset="-128"/>
                </a:defRPr>
              </a:lvl4pPr>
              <a:lvl5pPr>
                <a:defRPr kumimoji="1" sz="2400">
                  <a:solidFill>
                    <a:schemeClr val="tx1"/>
                  </a:solidFill>
                  <a:latin typeface="Arial" charset="0"/>
                  <a:ea typeface="ＭＳ Ｐゴシック" charset="-128"/>
                </a:defRPr>
              </a:lvl5pPr>
              <a:lvl6pPr marL="457200" fontAlgn="base">
                <a:spcBef>
                  <a:spcPct val="0"/>
                </a:spcBef>
                <a:spcAft>
                  <a:spcPct val="0"/>
                </a:spcAft>
                <a:defRPr kumimoji="1" sz="2400">
                  <a:solidFill>
                    <a:schemeClr val="tx1"/>
                  </a:solidFill>
                  <a:latin typeface="Arial" charset="0"/>
                  <a:ea typeface="ＭＳ Ｐゴシック" charset="-128"/>
                </a:defRPr>
              </a:lvl6pPr>
              <a:lvl7pPr marL="914400" fontAlgn="base">
                <a:spcBef>
                  <a:spcPct val="0"/>
                </a:spcBef>
                <a:spcAft>
                  <a:spcPct val="0"/>
                </a:spcAft>
                <a:defRPr kumimoji="1" sz="2400">
                  <a:solidFill>
                    <a:schemeClr val="tx1"/>
                  </a:solidFill>
                  <a:latin typeface="Arial" charset="0"/>
                  <a:ea typeface="ＭＳ Ｐゴシック" charset="-128"/>
                </a:defRPr>
              </a:lvl7pPr>
              <a:lvl8pPr marL="1371600" fontAlgn="base">
                <a:spcBef>
                  <a:spcPct val="0"/>
                </a:spcBef>
                <a:spcAft>
                  <a:spcPct val="0"/>
                </a:spcAft>
                <a:defRPr kumimoji="1" sz="2400">
                  <a:solidFill>
                    <a:schemeClr val="tx1"/>
                  </a:solidFill>
                  <a:latin typeface="Arial" charset="0"/>
                  <a:ea typeface="ＭＳ Ｐゴシック" charset="-128"/>
                </a:defRPr>
              </a:lvl8pPr>
              <a:lvl9pPr marL="1828800" fontAlgn="base">
                <a:spcBef>
                  <a:spcPct val="0"/>
                </a:spcBef>
                <a:spcAft>
                  <a:spcPct val="0"/>
                </a:spcAft>
                <a:defRPr kumimoji="1" sz="2400">
                  <a:solidFill>
                    <a:schemeClr val="tx1"/>
                  </a:solidFill>
                  <a:latin typeface="Arial" charset="0"/>
                  <a:ea typeface="ＭＳ Ｐゴシック" charset="-128"/>
                </a:defRPr>
              </a:lvl9pPr>
            </a:lstStyle>
            <a:p>
              <a:r>
                <a:rPr lang="en-US" altLang="ja-JP" sz="1800" dirty="0" smtClean="0">
                  <a:latin typeface="Times New Roman"/>
                  <a:ea typeface="Arial Unicode MS" panose="020B0604020202020204" pitchFamily="50" charset="-128"/>
                  <a:cs typeface="Times New Roman"/>
                </a:rPr>
                <a:t>+</a:t>
              </a:r>
              <a:endParaRPr lang="ja-JP" altLang="en-US" sz="1800" dirty="0">
                <a:latin typeface="Arial Unicode MS" panose="020B0604020202020204" pitchFamily="50" charset="-128"/>
                <a:ea typeface="Arial Unicode MS" panose="020B0604020202020204" pitchFamily="50" charset="-128"/>
                <a:cs typeface="Arial Unicode MS" panose="020B0604020202020204" pitchFamily="50" charset="-128"/>
              </a:endParaRPr>
            </a:p>
          </p:txBody>
        </p:sp>
      </p:grpSp>
      <p:sp>
        <p:nvSpPr>
          <p:cNvPr id="75" name="テキスト ボックス 74"/>
          <p:cNvSpPr txBox="1">
            <a:spLocks noChangeArrowheads="1"/>
          </p:cNvSpPr>
          <p:nvPr/>
        </p:nvSpPr>
        <p:spPr bwMode="auto">
          <a:xfrm>
            <a:off x="4936102" y="4444918"/>
            <a:ext cx="4195379"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128"/>
              </a:defRPr>
            </a:lvl1pPr>
            <a:lvl2pPr marL="37931725" indent="-37474525">
              <a:defRPr kumimoji="1" sz="2400">
                <a:solidFill>
                  <a:schemeClr val="tx1"/>
                </a:solidFill>
                <a:latin typeface="Arial" charset="0"/>
                <a:ea typeface="ＭＳ Ｐゴシック" charset="-128"/>
              </a:defRPr>
            </a:lvl2pPr>
            <a:lvl3pPr>
              <a:defRPr kumimoji="1" sz="2400">
                <a:solidFill>
                  <a:schemeClr val="tx1"/>
                </a:solidFill>
                <a:latin typeface="Arial" charset="0"/>
                <a:ea typeface="ＭＳ Ｐゴシック" charset="-128"/>
              </a:defRPr>
            </a:lvl3pPr>
            <a:lvl4pPr>
              <a:defRPr kumimoji="1" sz="2400">
                <a:solidFill>
                  <a:schemeClr val="tx1"/>
                </a:solidFill>
                <a:latin typeface="Arial" charset="0"/>
                <a:ea typeface="ＭＳ Ｐゴシック" charset="-128"/>
              </a:defRPr>
            </a:lvl4pPr>
            <a:lvl5pPr>
              <a:defRPr kumimoji="1" sz="2400">
                <a:solidFill>
                  <a:schemeClr val="tx1"/>
                </a:solidFill>
                <a:latin typeface="Arial" charset="0"/>
                <a:ea typeface="ＭＳ Ｐゴシック" charset="-128"/>
              </a:defRPr>
            </a:lvl5pPr>
            <a:lvl6pPr marL="457200" fontAlgn="base">
              <a:spcBef>
                <a:spcPct val="0"/>
              </a:spcBef>
              <a:spcAft>
                <a:spcPct val="0"/>
              </a:spcAft>
              <a:defRPr kumimoji="1" sz="2400">
                <a:solidFill>
                  <a:schemeClr val="tx1"/>
                </a:solidFill>
                <a:latin typeface="Arial" charset="0"/>
                <a:ea typeface="ＭＳ Ｐゴシック" charset="-128"/>
              </a:defRPr>
            </a:lvl6pPr>
            <a:lvl7pPr marL="914400" fontAlgn="base">
              <a:spcBef>
                <a:spcPct val="0"/>
              </a:spcBef>
              <a:spcAft>
                <a:spcPct val="0"/>
              </a:spcAft>
              <a:defRPr kumimoji="1" sz="2400">
                <a:solidFill>
                  <a:schemeClr val="tx1"/>
                </a:solidFill>
                <a:latin typeface="Arial" charset="0"/>
                <a:ea typeface="ＭＳ Ｐゴシック" charset="-128"/>
              </a:defRPr>
            </a:lvl7pPr>
            <a:lvl8pPr marL="1371600" fontAlgn="base">
              <a:spcBef>
                <a:spcPct val="0"/>
              </a:spcBef>
              <a:spcAft>
                <a:spcPct val="0"/>
              </a:spcAft>
              <a:defRPr kumimoji="1" sz="2400">
                <a:solidFill>
                  <a:schemeClr val="tx1"/>
                </a:solidFill>
                <a:latin typeface="Arial" charset="0"/>
                <a:ea typeface="ＭＳ Ｐゴシック" charset="-128"/>
              </a:defRPr>
            </a:lvl8pPr>
            <a:lvl9pPr marL="1828800" fontAlgn="base">
              <a:spcBef>
                <a:spcPct val="0"/>
              </a:spcBef>
              <a:spcAft>
                <a:spcPct val="0"/>
              </a:spcAft>
              <a:defRPr kumimoji="1" sz="2400">
                <a:solidFill>
                  <a:schemeClr val="tx1"/>
                </a:solidFill>
                <a:latin typeface="Arial" charset="0"/>
                <a:ea typeface="ＭＳ Ｐゴシック" charset="-128"/>
              </a:defRPr>
            </a:lvl9pPr>
          </a:lstStyle>
          <a:p>
            <a:r>
              <a:rPr lang="en-US" altLang="ja-JP" sz="2000" dirty="0" smtClean="0">
                <a:latin typeface="Arial Unicode MS" panose="020B0604020202020204" pitchFamily="50" charset="-128"/>
                <a:ea typeface="Arial Unicode MS" panose="020B0604020202020204" pitchFamily="50" charset="-128"/>
                <a:cs typeface="Arial Unicode MS" panose="020B0604020202020204" pitchFamily="50" charset="-128"/>
              </a:rPr>
              <a:t>Result shows</a:t>
            </a:r>
          </a:p>
          <a:p>
            <a:r>
              <a:rPr lang="en-US" altLang="ja-JP" sz="2000" dirty="0" smtClean="0">
                <a:latin typeface="Times New Roman"/>
                <a:ea typeface="Arial Unicode MS" panose="020B0604020202020204" pitchFamily="50" charset="-128"/>
                <a:cs typeface="Times New Roman"/>
              </a:rPr>
              <a:t>−</a:t>
            </a:r>
            <a:r>
              <a:rPr lang="en-US" altLang="ja-JP" sz="2000" dirty="0" smtClean="0">
                <a:latin typeface="Arial Unicode MS" panose="020B0604020202020204" pitchFamily="50" charset="-128"/>
                <a:ea typeface="Arial Unicode MS" panose="020B0604020202020204" pitchFamily="50" charset="-128"/>
                <a:cs typeface="Arial Unicode MS" panose="020B0604020202020204" pitchFamily="50" charset="-128"/>
              </a:rPr>
              <a:t>16.7dB@25Hz is expected.</a:t>
            </a:r>
          </a:p>
          <a:p>
            <a:endParaRPr lang="en-US" altLang="ja-JP" sz="2000" dirty="0">
              <a:latin typeface="Arial Unicode MS" panose="020B0604020202020204" pitchFamily="50" charset="-128"/>
              <a:ea typeface="Arial Unicode MS" panose="020B0604020202020204" pitchFamily="50" charset="-128"/>
              <a:cs typeface="Arial Unicode MS" panose="020B0604020202020204" pitchFamily="50" charset="-128"/>
            </a:endParaRPr>
          </a:p>
          <a:p>
            <a:r>
              <a:rPr lang="en-US" altLang="ja-JP" sz="2000" dirty="0" smtClean="0">
                <a:latin typeface="Arial Unicode MS" panose="020B0604020202020204" pitchFamily="50" charset="-128"/>
                <a:ea typeface="Arial Unicode MS" panose="020B0604020202020204" pitchFamily="50" charset="-128"/>
                <a:cs typeface="Arial Unicode MS" panose="020B0604020202020204" pitchFamily="50" charset="-128"/>
              </a:rPr>
              <a:t>Amplitude of </a:t>
            </a:r>
            <a:r>
              <a:rPr lang="en-US" altLang="ja-JP" sz="2000" dirty="0" err="1" smtClean="0">
                <a:latin typeface="Symbol" panose="05050102010706020507" pitchFamily="18" charset="2"/>
                <a:ea typeface="Arial Unicode MS" panose="020B0604020202020204" pitchFamily="50" charset="-128"/>
                <a:cs typeface="Arial Unicode MS" panose="020B0604020202020204" pitchFamily="50" charset="-128"/>
              </a:rPr>
              <a:t>D</a:t>
            </a:r>
            <a:r>
              <a:rPr lang="en-US" altLang="ja-JP" sz="2000" dirty="0" err="1" smtClean="0">
                <a:latin typeface="Arial Unicode MS" panose="020B0604020202020204" pitchFamily="50" charset="-128"/>
                <a:ea typeface="Arial Unicode MS" panose="020B0604020202020204" pitchFamily="50" charset="-128"/>
                <a:cs typeface="Arial Unicode MS" panose="020B0604020202020204" pitchFamily="50" charset="-128"/>
              </a:rPr>
              <a:t>y</a:t>
            </a:r>
            <a:r>
              <a:rPr lang="en-US" altLang="ja-JP" sz="2000" baseline="-25000" dirty="0" err="1" smtClean="0">
                <a:latin typeface="Arial Unicode MS" panose="020B0604020202020204" pitchFamily="50" charset="-128"/>
                <a:ea typeface="Arial Unicode MS" panose="020B0604020202020204" pitchFamily="50" charset="-128"/>
                <a:cs typeface="Arial Unicode MS" panose="020B0604020202020204" pitchFamily="50" charset="-128"/>
              </a:rPr>
              <a:t>IP</a:t>
            </a:r>
            <a:r>
              <a:rPr lang="en-US" altLang="ja-JP" sz="2000" baseline="-25000" dirty="0" smtClean="0">
                <a:latin typeface="Arial Unicode MS" panose="020B0604020202020204" pitchFamily="50" charset="-128"/>
                <a:ea typeface="Arial Unicode MS" panose="020B0604020202020204" pitchFamily="50" charset="-128"/>
                <a:cs typeface="Arial Unicode MS" panose="020B0604020202020204" pitchFamily="50" charset="-128"/>
              </a:rPr>
              <a:t>*</a:t>
            </a:r>
            <a:r>
              <a:rPr lang="en-US" altLang="ja-JP" sz="2000" baseline="30000" dirty="0" err="1" smtClean="0">
                <a:latin typeface="Arial Unicode MS" panose="020B0604020202020204" pitchFamily="50" charset="-128"/>
                <a:ea typeface="Arial Unicode MS" panose="020B0604020202020204" pitchFamily="50" charset="-128"/>
                <a:cs typeface="Arial Unicode MS" panose="020B0604020202020204" pitchFamily="50" charset="-128"/>
              </a:rPr>
              <a:t>rms</a:t>
            </a:r>
            <a:r>
              <a:rPr lang="en-US" altLang="ja-JP" sz="2000" dirty="0" smtClean="0">
                <a:latin typeface="Arial Unicode MS" panose="020B0604020202020204" pitchFamily="50" charset="-128"/>
                <a:ea typeface="Arial Unicode MS" panose="020B0604020202020204" pitchFamily="50" charset="-128"/>
                <a:cs typeface="Arial Unicode MS" panose="020B0604020202020204" pitchFamily="50" charset="-128"/>
              </a:rPr>
              <a:t> @25Hz will be</a:t>
            </a:r>
          </a:p>
          <a:p>
            <a:r>
              <a:rPr lang="en-US" altLang="ja-JP" sz="2000" dirty="0" smtClean="0">
                <a:latin typeface="Arial Unicode MS" panose="020B0604020202020204" pitchFamily="50" charset="-128"/>
                <a:ea typeface="Arial Unicode MS" panose="020B0604020202020204" pitchFamily="50" charset="-128"/>
                <a:cs typeface="Arial Unicode MS" panose="020B0604020202020204" pitchFamily="50" charset="-128"/>
              </a:rPr>
              <a:t>reduced from 19 nm to 2.8 nm.</a:t>
            </a:r>
            <a:endParaRPr lang="en-US" altLang="ja-JP" sz="2000" dirty="0">
              <a:latin typeface="Arial Unicode MS" panose="020B0604020202020204" pitchFamily="50" charset="-128"/>
              <a:ea typeface="Arial Unicode MS" panose="020B0604020202020204" pitchFamily="50" charset="-128"/>
              <a:cs typeface="Arial Unicode MS" panose="020B0604020202020204" pitchFamily="50" charset="-128"/>
            </a:endParaRPr>
          </a:p>
        </p:txBody>
      </p:sp>
      <p:grpSp>
        <p:nvGrpSpPr>
          <p:cNvPr id="5" name="グループ化 4"/>
          <p:cNvGrpSpPr/>
          <p:nvPr/>
        </p:nvGrpSpPr>
        <p:grpSpPr>
          <a:xfrm>
            <a:off x="170578" y="3770306"/>
            <a:ext cx="4636179" cy="2971064"/>
            <a:chOff x="142232" y="3679021"/>
            <a:chExt cx="4636179" cy="2971064"/>
          </a:xfrm>
        </p:grpSpPr>
        <p:sp>
          <p:nvSpPr>
            <p:cNvPr id="43" name="テキスト ボックス 42"/>
            <p:cNvSpPr txBox="1">
              <a:spLocks noChangeArrowheads="1"/>
            </p:cNvSpPr>
            <p:nvPr/>
          </p:nvSpPr>
          <p:spPr bwMode="auto">
            <a:xfrm>
              <a:off x="472591" y="3679021"/>
              <a:ext cx="635109" cy="2574038"/>
            </a:xfrm>
            <a:prstGeom prst="rect">
              <a:avLst/>
            </a:prstGeom>
            <a:solidFill>
              <a:schemeClr val="bg1"/>
            </a:solidFill>
            <a:ln>
              <a:noFill/>
            </a:ln>
          </p:spPr>
          <p:txBody>
            <a:bodyPr wrap="none">
              <a:spAutoFit/>
            </a:bodyPr>
            <a:lstStyle>
              <a:lvl1pPr>
                <a:defRPr kumimoji="1" sz="2400">
                  <a:solidFill>
                    <a:schemeClr val="tx1"/>
                  </a:solidFill>
                  <a:latin typeface="Arial" charset="0"/>
                  <a:ea typeface="ＭＳ Ｐゴシック" charset="-128"/>
                </a:defRPr>
              </a:lvl1pPr>
              <a:lvl2pPr marL="37931725" indent="-37474525">
                <a:defRPr kumimoji="1" sz="2400">
                  <a:solidFill>
                    <a:schemeClr val="tx1"/>
                  </a:solidFill>
                  <a:latin typeface="Arial" charset="0"/>
                  <a:ea typeface="ＭＳ Ｐゴシック" charset="-128"/>
                </a:defRPr>
              </a:lvl2pPr>
              <a:lvl3pPr>
                <a:defRPr kumimoji="1" sz="2400">
                  <a:solidFill>
                    <a:schemeClr val="tx1"/>
                  </a:solidFill>
                  <a:latin typeface="Arial" charset="0"/>
                  <a:ea typeface="ＭＳ Ｐゴシック" charset="-128"/>
                </a:defRPr>
              </a:lvl3pPr>
              <a:lvl4pPr>
                <a:defRPr kumimoji="1" sz="2400">
                  <a:solidFill>
                    <a:schemeClr val="tx1"/>
                  </a:solidFill>
                  <a:latin typeface="Arial" charset="0"/>
                  <a:ea typeface="ＭＳ Ｐゴシック" charset="-128"/>
                </a:defRPr>
              </a:lvl4pPr>
              <a:lvl5pPr>
                <a:defRPr kumimoji="1" sz="2400">
                  <a:solidFill>
                    <a:schemeClr val="tx1"/>
                  </a:solidFill>
                  <a:latin typeface="Arial" charset="0"/>
                  <a:ea typeface="ＭＳ Ｐゴシック" charset="-128"/>
                </a:defRPr>
              </a:lvl5pPr>
              <a:lvl6pPr marL="457200" fontAlgn="base">
                <a:spcBef>
                  <a:spcPct val="0"/>
                </a:spcBef>
                <a:spcAft>
                  <a:spcPct val="0"/>
                </a:spcAft>
                <a:defRPr kumimoji="1" sz="2400">
                  <a:solidFill>
                    <a:schemeClr val="tx1"/>
                  </a:solidFill>
                  <a:latin typeface="Arial" charset="0"/>
                  <a:ea typeface="ＭＳ Ｐゴシック" charset="-128"/>
                </a:defRPr>
              </a:lvl6pPr>
              <a:lvl7pPr marL="914400" fontAlgn="base">
                <a:spcBef>
                  <a:spcPct val="0"/>
                </a:spcBef>
                <a:spcAft>
                  <a:spcPct val="0"/>
                </a:spcAft>
                <a:defRPr kumimoji="1" sz="2400">
                  <a:solidFill>
                    <a:schemeClr val="tx1"/>
                  </a:solidFill>
                  <a:latin typeface="Arial" charset="0"/>
                  <a:ea typeface="ＭＳ Ｐゴシック" charset="-128"/>
                </a:defRPr>
              </a:lvl7pPr>
              <a:lvl8pPr marL="1371600" fontAlgn="base">
                <a:spcBef>
                  <a:spcPct val="0"/>
                </a:spcBef>
                <a:spcAft>
                  <a:spcPct val="0"/>
                </a:spcAft>
                <a:defRPr kumimoji="1" sz="2400">
                  <a:solidFill>
                    <a:schemeClr val="tx1"/>
                  </a:solidFill>
                  <a:latin typeface="Arial" charset="0"/>
                  <a:ea typeface="ＭＳ Ｐゴシック" charset="-128"/>
                </a:defRPr>
              </a:lvl8pPr>
              <a:lvl9pPr marL="1828800" fontAlgn="base">
                <a:spcBef>
                  <a:spcPct val="0"/>
                </a:spcBef>
                <a:spcAft>
                  <a:spcPct val="0"/>
                </a:spcAft>
                <a:defRPr kumimoji="1" sz="2400">
                  <a:solidFill>
                    <a:schemeClr val="tx1"/>
                  </a:solidFill>
                  <a:latin typeface="Arial" charset="0"/>
                  <a:ea typeface="ＭＳ Ｐゴシック" charset="-128"/>
                </a:defRPr>
              </a:lvl9pPr>
            </a:lstStyle>
            <a:p>
              <a:pPr algn="r">
                <a:lnSpc>
                  <a:spcPct val="112000"/>
                </a:lnSpc>
              </a:pPr>
              <a:r>
                <a:rPr lang="en-US" altLang="ja-JP" sz="1800" dirty="0" smtClean="0">
                  <a:latin typeface="Arial Unicode MS" panose="020B0604020202020204" pitchFamily="50" charset="-128"/>
                  <a:ea typeface="Arial Unicode MS" panose="020B0604020202020204" pitchFamily="50" charset="-128"/>
                  <a:cs typeface="Arial Unicode MS" panose="020B0604020202020204" pitchFamily="50" charset="-128"/>
                </a:rPr>
                <a:t>10</a:t>
              </a:r>
            </a:p>
            <a:p>
              <a:pPr algn="r">
                <a:lnSpc>
                  <a:spcPct val="112000"/>
                </a:lnSpc>
              </a:pPr>
              <a:r>
                <a:rPr lang="en-US" altLang="ja-JP" sz="1800" dirty="0" smtClean="0">
                  <a:latin typeface="Arial Unicode MS" panose="020B0604020202020204" pitchFamily="50" charset="-128"/>
                  <a:ea typeface="Arial Unicode MS" panose="020B0604020202020204" pitchFamily="50" charset="-128"/>
                  <a:cs typeface="Arial Unicode MS" panose="020B0604020202020204" pitchFamily="50" charset="-128"/>
                </a:rPr>
                <a:t>0</a:t>
              </a:r>
            </a:p>
            <a:p>
              <a:pPr algn="r">
                <a:lnSpc>
                  <a:spcPct val="112000"/>
                </a:lnSpc>
              </a:pPr>
              <a:r>
                <a:rPr lang="en-US" altLang="ja-JP" sz="1800" dirty="0">
                  <a:latin typeface="Times New Roman"/>
                  <a:ea typeface="Arial Unicode MS" panose="020B0604020202020204" pitchFamily="50" charset="-128"/>
                  <a:cs typeface="Times New Roman"/>
                </a:rPr>
                <a:t>−</a:t>
              </a:r>
              <a:r>
                <a:rPr lang="en-US" altLang="ja-JP" sz="1800" dirty="0">
                  <a:latin typeface="Arial Unicode MS" panose="020B0604020202020204" pitchFamily="50" charset="-128"/>
                  <a:ea typeface="Arial Unicode MS" panose="020B0604020202020204" pitchFamily="50" charset="-128"/>
                  <a:cs typeface="Arial Unicode MS" panose="020B0604020202020204" pitchFamily="50" charset="-128"/>
                </a:rPr>
                <a:t> 10</a:t>
              </a:r>
              <a:endParaRPr lang="en-US" altLang="ja-JP" sz="1800" dirty="0" smtClean="0">
                <a:latin typeface="Arial Unicode MS" panose="020B0604020202020204" pitchFamily="50" charset="-128"/>
                <a:ea typeface="Arial Unicode MS" panose="020B0604020202020204" pitchFamily="50" charset="-128"/>
                <a:cs typeface="Arial Unicode MS" panose="020B0604020202020204" pitchFamily="50" charset="-128"/>
              </a:endParaRPr>
            </a:p>
            <a:p>
              <a:pPr algn="r">
                <a:lnSpc>
                  <a:spcPct val="112000"/>
                </a:lnSpc>
              </a:pPr>
              <a:r>
                <a:rPr lang="en-US" altLang="ja-JP" sz="1800" dirty="0" smtClean="0">
                  <a:latin typeface="Times New Roman"/>
                  <a:ea typeface="Arial Unicode MS" panose="020B0604020202020204" pitchFamily="50" charset="-128"/>
                  <a:cs typeface="Times New Roman"/>
                </a:rPr>
                <a:t>−</a:t>
              </a:r>
              <a:r>
                <a:rPr lang="en-US" altLang="ja-JP" sz="1800" dirty="0" smtClean="0">
                  <a:latin typeface="Arial Unicode MS" panose="020B0604020202020204" pitchFamily="50" charset="-128"/>
                  <a:ea typeface="Arial Unicode MS" panose="020B0604020202020204" pitchFamily="50" charset="-128"/>
                  <a:cs typeface="Arial Unicode MS" panose="020B0604020202020204" pitchFamily="50" charset="-128"/>
                </a:rPr>
                <a:t> 20</a:t>
              </a:r>
              <a:endParaRPr lang="en-US" altLang="ja-JP" sz="1800" dirty="0" smtClean="0">
                <a:latin typeface="Times New Roman"/>
                <a:ea typeface="Arial Unicode MS" panose="020B0604020202020204" pitchFamily="50" charset="-128"/>
                <a:cs typeface="Times New Roman"/>
              </a:endParaRPr>
            </a:p>
            <a:p>
              <a:pPr algn="r">
                <a:lnSpc>
                  <a:spcPct val="112000"/>
                </a:lnSpc>
              </a:pPr>
              <a:r>
                <a:rPr lang="en-US" altLang="ja-JP" sz="1800" dirty="0" smtClean="0">
                  <a:latin typeface="Times New Roman"/>
                  <a:ea typeface="Arial Unicode MS" panose="020B0604020202020204" pitchFamily="50" charset="-128"/>
                  <a:cs typeface="Times New Roman"/>
                </a:rPr>
                <a:t>− </a:t>
              </a:r>
              <a:r>
                <a:rPr lang="en-US" altLang="ja-JP" sz="1800" dirty="0" smtClean="0">
                  <a:latin typeface="Arial Unicode MS" panose="020B0604020202020204" pitchFamily="50" charset="-128"/>
                  <a:ea typeface="Arial Unicode MS" panose="020B0604020202020204" pitchFamily="50" charset="-128"/>
                  <a:cs typeface="Arial Unicode MS" panose="020B0604020202020204" pitchFamily="50" charset="-128"/>
                </a:rPr>
                <a:t>30</a:t>
              </a:r>
              <a:endParaRPr lang="en-US" altLang="ja-JP" sz="1800" dirty="0">
                <a:latin typeface="Times New Roman"/>
                <a:ea typeface="Arial Unicode MS" panose="020B0604020202020204" pitchFamily="50" charset="-128"/>
                <a:cs typeface="Times New Roman"/>
              </a:endParaRPr>
            </a:p>
            <a:p>
              <a:pPr algn="r">
                <a:lnSpc>
                  <a:spcPct val="112000"/>
                </a:lnSpc>
              </a:pPr>
              <a:r>
                <a:rPr lang="en-US" altLang="ja-JP" sz="1800" dirty="0" smtClean="0">
                  <a:latin typeface="Times New Roman"/>
                  <a:ea typeface="Arial Unicode MS" panose="020B0604020202020204" pitchFamily="50" charset="-128"/>
                  <a:cs typeface="Times New Roman"/>
                </a:rPr>
                <a:t>−</a:t>
              </a:r>
              <a:r>
                <a:rPr lang="en-US" altLang="ja-JP" sz="1800" dirty="0" smtClean="0">
                  <a:latin typeface="Arial Unicode MS" panose="020B0604020202020204" pitchFamily="50" charset="-128"/>
                  <a:ea typeface="Arial Unicode MS" panose="020B0604020202020204" pitchFamily="50" charset="-128"/>
                  <a:cs typeface="Arial Unicode MS" panose="020B0604020202020204" pitchFamily="50" charset="-128"/>
                </a:rPr>
                <a:t> 40</a:t>
              </a:r>
              <a:endParaRPr lang="en-US" altLang="ja-JP" sz="1800" dirty="0">
                <a:latin typeface="Times New Roman"/>
                <a:ea typeface="Arial Unicode MS" panose="020B0604020202020204" pitchFamily="50" charset="-128"/>
                <a:cs typeface="Times New Roman"/>
              </a:endParaRPr>
            </a:p>
            <a:p>
              <a:pPr algn="r">
                <a:lnSpc>
                  <a:spcPct val="112000"/>
                </a:lnSpc>
              </a:pPr>
              <a:r>
                <a:rPr lang="en-US" altLang="ja-JP" sz="1800" dirty="0" smtClean="0">
                  <a:latin typeface="Times New Roman"/>
                  <a:ea typeface="Arial Unicode MS" panose="020B0604020202020204" pitchFamily="50" charset="-128"/>
                  <a:cs typeface="Times New Roman"/>
                </a:rPr>
                <a:t>−</a:t>
              </a:r>
              <a:r>
                <a:rPr lang="en-US" altLang="ja-JP" sz="1800" dirty="0" smtClean="0">
                  <a:latin typeface="Arial Unicode MS" panose="020B0604020202020204" pitchFamily="50" charset="-128"/>
                  <a:ea typeface="Arial Unicode MS" panose="020B0604020202020204" pitchFamily="50" charset="-128"/>
                  <a:cs typeface="Arial Unicode MS" panose="020B0604020202020204" pitchFamily="50" charset="-128"/>
                </a:rPr>
                <a:t> 50</a:t>
              </a:r>
            </a:p>
            <a:p>
              <a:pPr algn="r">
                <a:lnSpc>
                  <a:spcPct val="112000"/>
                </a:lnSpc>
              </a:pPr>
              <a:r>
                <a:rPr lang="en-US" altLang="ja-JP" sz="1800" dirty="0">
                  <a:latin typeface="Times New Roman"/>
                  <a:ea typeface="Arial Unicode MS" panose="020B0604020202020204" pitchFamily="50" charset="-128"/>
                  <a:cs typeface="Times New Roman"/>
                </a:rPr>
                <a:t>−</a:t>
              </a:r>
              <a:r>
                <a:rPr lang="en-US" altLang="ja-JP" sz="1800" dirty="0">
                  <a:latin typeface="Arial Unicode MS" panose="020B0604020202020204" pitchFamily="50" charset="-128"/>
                  <a:ea typeface="Arial Unicode MS" panose="020B0604020202020204" pitchFamily="50" charset="-128"/>
                  <a:cs typeface="Arial Unicode MS" panose="020B0604020202020204" pitchFamily="50" charset="-128"/>
                </a:rPr>
                <a:t> </a:t>
              </a:r>
              <a:r>
                <a:rPr lang="en-US" altLang="ja-JP" sz="1800" dirty="0" smtClean="0">
                  <a:latin typeface="Arial Unicode MS" panose="020B0604020202020204" pitchFamily="50" charset="-128"/>
                  <a:ea typeface="Arial Unicode MS" panose="020B0604020202020204" pitchFamily="50" charset="-128"/>
                  <a:cs typeface="Arial Unicode MS" panose="020B0604020202020204" pitchFamily="50" charset="-128"/>
                </a:rPr>
                <a:t>60</a:t>
              </a:r>
              <a:endParaRPr lang="en-US" altLang="ja-JP" sz="1800" dirty="0">
                <a:latin typeface="Arial Unicode MS" panose="020B0604020202020204" pitchFamily="50" charset="-128"/>
                <a:ea typeface="Arial Unicode MS" panose="020B0604020202020204" pitchFamily="50" charset="-128"/>
                <a:cs typeface="Arial Unicode MS" panose="020B0604020202020204" pitchFamily="50" charset="-128"/>
              </a:endParaRPr>
            </a:p>
          </p:txBody>
        </p:sp>
        <p:sp>
          <p:nvSpPr>
            <p:cNvPr id="44" name="テキスト ボックス 43"/>
            <p:cNvSpPr txBox="1">
              <a:spLocks noChangeArrowheads="1"/>
            </p:cNvSpPr>
            <p:nvPr/>
          </p:nvSpPr>
          <p:spPr bwMode="auto">
            <a:xfrm>
              <a:off x="1046620" y="6089858"/>
              <a:ext cx="3731791" cy="276999"/>
            </a:xfrm>
            <a:prstGeom prst="rect">
              <a:avLst/>
            </a:prstGeom>
            <a:solidFill>
              <a:schemeClr val="bg1"/>
            </a:solidFill>
            <a:ln>
              <a:noFill/>
            </a:ln>
          </p:spPr>
          <p:txBody>
            <a:bodyPr wrap="none" lIns="0" tIns="0" rIns="0" bIns="0">
              <a:spAutoFit/>
            </a:bodyPr>
            <a:lstStyle>
              <a:lvl1pPr>
                <a:defRPr kumimoji="1" sz="2400">
                  <a:solidFill>
                    <a:schemeClr val="tx1"/>
                  </a:solidFill>
                  <a:latin typeface="Arial" charset="0"/>
                  <a:ea typeface="ＭＳ Ｐゴシック" charset="-128"/>
                </a:defRPr>
              </a:lvl1pPr>
              <a:lvl2pPr marL="37931725" indent="-37474525">
                <a:defRPr kumimoji="1" sz="2400">
                  <a:solidFill>
                    <a:schemeClr val="tx1"/>
                  </a:solidFill>
                  <a:latin typeface="Arial" charset="0"/>
                  <a:ea typeface="ＭＳ Ｐゴシック" charset="-128"/>
                </a:defRPr>
              </a:lvl2pPr>
              <a:lvl3pPr>
                <a:defRPr kumimoji="1" sz="2400">
                  <a:solidFill>
                    <a:schemeClr val="tx1"/>
                  </a:solidFill>
                  <a:latin typeface="Arial" charset="0"/>
                  <a:ea typeface="ＭＳ Ｐゴシック" charset="-128"/>
                </a:defRPr>
              </a:lvl3pPr>
              <a:lvl4pPr>
                <a:defRPr kumimoji="1" sz="2400">
                  <a:solidFill>
                    <a:schemeClr val="tx1"/>
                  </a:solidFill>
                  <a:latin typeface="Arial" charset="0"/>
                  <a:ea typeface="ＭＳ Ｐゴシック" charset="-128"/>
                </a:defRPr>
              </a:lvl4pPr>
              <a:lvl5pPr>
                <a:defRPr kumimoji="1" sz="2400">
                  <a:solidFill>
                    <a:schemeClr val="tx1"/>
                  </a:solidFill>
                  <a:latin typeface="Arial" charset="0"/>
                  <a:ea typeface="ＭＳ Ｐゴシック" charset="-128"/>
                </a:defRPr>
              </a:lvl5pPr>
              <a:lvl6pPr marL="457200" fontAlgn="base">
                <a:spcBef>
                  <a:spcPct val="0"/>
                </a:spcBef>
                <a:spcAft>
                  <a:spcPct val="0"/>
                </a:spcAft>
                <a:defRPr kumimoji="1" sz="2400">
                  <a:solidFill>
                    <a:schemeClr val="tx1"/>
                  </a:solidFill>
                  <a:latin typeface="Arial" charset="0"/>
                  <a:ea typeface="ＭＳ Ｐゴシック" charset="-128"/>
                </a:defRPr>
              </a:lvl6pPr>
              <a:lvl7pPr marL="914400" fontAlgn="base">
                <a:spcBef>
                  <a:spcPct val="0"/>
                </a:spcBef>
                <a:spcAft>
                  <a:spcPct val="0"/>
                </a:spcAft>
                <a:defRPr kumimoji="1" sz="2400">
                  <a:solidFill>
                    <a:schemeClr val="tx1"/>
                  </a:solidFill>
                  <a:latin typeface="Arial" charset="0"/>
                  <a:ea typeface="ＭＳ Ｐゴシック" charset="-128"/>
                </a:defRPr>
              </a:lvl7pPr>
              <a:lvl8pPr marL="1371600" fontAlgn="base">
                <a:spcBef>
                  <a:spcPct val="0"/>
                </a:spcBef>
                <a:spcAft>
                  <a:spcPct val="0"/>
                </a:spcAft>
                <a:defRPr kumimoji="1" sz="2400">
                  <a:solidFill>
                    <a:schemeClr val="tx1"/>
                  </a:solidFill>
                  <a:latin typeface="Arial" charset="0"/>
                  <a:ea typeface="ＭＳ Ｐゴシック" charset="-128"/>
                </a:defRPr>
              </a:lvl8pPr>
              <a:lvl9pPr marL="1828800" fontAlgn="base">
                <a:spcBef>
                  <a:spcPct val="0"/>
                </a:spcBef>
                <a:spcAft>
                  <a:spcPct val="0"/>
                </a:spcAft>
                <a:defRPr kumimoji="1" sz="2400">
                  <a:solidFill>
                    <a:schemeClr val="tx1"/>
                  </a:solidFill>
                  <a:latin typeface="Arial" charset="0"/>
                  <a:ea typeface="ＭＳ Ｐゴシック" charset="-128"/>
                </a:defRPr>
              </a:lvl9pPr>
            </a:lstStyle>
            <a:p>
              <a:r>
                <a:rPr lang="en-US" altLang="ja-JP" sz="1800" dirty="0" smtClean="0">
                  <a:latin typeface="Arial Unicode MS" panose="020B0604020202020204" pitchFamily="50" charset="-128"/>
                  <a:ea typeface="Arial Unicode MS" panose="020B0604020202020204" pitchFamily="50" charset="-128"/>
                  <a:cs typeface="Arial Unicode MS" panose="020B0604020202020204" pitchFamily="50" charset="-128"/>
                </a:rPr>
                <a:t>0</a:t>
              </a:r>
              <a:r>
                <a:rPr lang="en-US" altLang="ja-JP" sz="800" dirty="0" smtClean="0">
                  <a:latin typeface="Arial Unicode MS" panose="020B0604020202020204" pitchFamily="50" charset="-128"/>
                  <a:ea typeface="Arial Unicode MS" panose="020B0604020202020204" pitchFamily="50" charset="-128"/>
                  <a:cs typeface="Arial Unicode MS" panose="020B0604020202020204" pitchFamily="50" charset="-128"/>
                </a:rPr>
                <a:t>         </a:t>
              </a:r>
              <a:r>
                <a:rPr lang="en-US" altLang="ja-JP" sz="1800" dirty="0" smtClean="0">
                  <a:latin typeface="Arial Unicode MS" panose="020B0604020202020204" pitchFamily="50" charset="-128"/>
                  <a:ea typeface="Arial Unicode MS" panose="020B0604020202020204" pitchFamily="50" charset="-128"/>
                  <a:cs typeface="Arial Unicode MS" panose="020B0604020202020204" pitchFamily="50" charset="-128"/>
                </a:rPr>
                <a:t>20</a:t>
              </a:r>
              <a:r>
                <a:rPr lang="en-US" altLang="ja-JP" sz="800" dirty="0" smtClean="0">
                  <a:latin typeface="Arial Unicode MS" panose="020B0604020202020204" pitchFamily="50" charset="-128"/>
                  <a:ea typeface="Arial Unicode MS" panose="020B0604020202020204" pitchFamily="50" charset="-128"/>
                  <a:cs typeface="Arial Unicode MS" panose="020B0604020202020204" pitchFamily="50" charset="-128"/>
                </a:rPr>
                <a:t>      </a:t>
              </a:r>
              <a:r>
                <a:rPr lang="en-US" altLang="ja-JP" sz="1800" dirty="0" smtClean="0">
                  <a:latin typeface="Arial Unicode MS" panose="020B0604020202020204" pitchFamily="50" charset="-128"/>
                  <a:ea typeface="Arial Unicode MS" panose="020B0604020202020204" pitchFamily="50" charset="-128"/>
                  <a:cs typeface="Arial Unicode MS" panose="020B0604020202020204" pitchFamily="50" charset="-128"/>
                </a:rPr>
                <a:t>40</a:t>
              </a:r>
              <a:r>
                <a:rPr lang="en-US" altLang="ja-JP" sz="800" dirty="0" smtClean="0">
                  <a:latin typeface="Arial Unicode MS" panose="020B0604020202020204" pitchFamily="50" charset="-128"/>
                  <a:ea typeface="Arial Unicode MS" panose="020B0604020202020204" pitchFamily="50" charset="-128"/>
                  <a:cs typeface="Arial Unicode MS" panose="020B0604020202020204" pitchFamily="50" charset="-128"/>
                </a:rPr>
                <a:t>      </a:t>
              </a:r>
              <a:r>
                <a:rPr lang="en-US" altLang="ja-JP" sz="1800" dirty="0" smtClean="0">
                  <a:latin typeface="Arial Unicode MS" panose="020B0604020202020204" pitchFamily="50" charset="-128"/>
                  <a:ea typeface="Arial Unicode MS" panose="020B0604020202020204" pitchFamily="50" charset="-128"/>
                  <a:cs typeface="Arial Unicode MS" panose="020B0604020202020204" pitchFamily="50" charset="-128"/>
                </a:rPr>
                <a:t>60</a:t>
              </a:r>
              <a:r>
                <a:rPr lang="en-US" altLang="ja-JP" sz="800" dirty="0" smtClean="0">
                  <a:latin typeface="Arial Unicode MS" panose="020B0604020202020204" pitchFamily="50" charset="-128"/>
                  <a:ea typeface="Arial Unicode MS" panose="020B0604020202020204" pitchFamily="50" charset="-128"/>
                  <a:cs typeface="Arial Unicode MS" panose="020B0604020202020204" pitchFamily="50" charset="-128"/>
                </a:rPr>
                <a:t>      </a:t>
              </a:r>
              <a:r>
                <a:rPr lang="en-US" altLang="ja-JP" sz="1800" dirty="0" smtClean="0">
                  <a:latin typeface="Arial Unicode MS" panose="020B0604020202020204" pitchFamily="50" charset="-128"/>
                  <a:ea typeface="Arial Unicode MS" panose="020B0604020202020204" pitchFamily="50" charset="-128"/>
                  <a:cs typeface="Arial Unicode MS" panose="020B0604020202020204" pitchFamily="50" charset="-128"/>
                </a:rPr>
                <a:t>80</a:t>
              </a:r>
              <a:r>
                <a:rPr lang="en-US" altLang="ja-JP" sz="800" dirty="0" smtClean="0">
                  <a:latin typeface="Arial Unicode MS" panose="020B0604020202020204" pitchFamily="50" charset="-128"/>
                  <a:ea typeface="Arial Unicode MS" panose="020B0604020202020204" pitchFamily="50" charset="-128"/>
                  <a:cs typeface="Arial Unicode MS" panose="020B0604020202020204" pitchFamily="50" charset="-128"/>
                </a:rPr>
                <a:t>   </a:t>
              </a:r>
              <a:r>
                <a:rPr lang="en-US" altLang="ja-JP" sz="1800" dirty="0" smtClean="0">
                  <a:latin typeface="Arial Unicode MS" panose="020B0604020202020204" pitchFamily="50" charset="-128"/>
                  <a:ea typeface="Arial Unicode MS" panose="020B0604020202020204" pitchFamily="50" charset="-128"/>
                  <a:cs typeface="Arial Unicode MS" panose="020B0604020202020204" pitchFamily="50" charset="-128"/>
                </a:rPr>
                <a:t>100</a:t>
              </a:r>
              <a:r>
                <a:rPr lang="en-US" altLang="ja-JP" sz="800" dirty="0" smtClean="0">
                  <a:latin typeface="Arial Unicode MS" panose="020B0604020202020204" pitchFamily="50" charset="-128"/>
                  <a:ea typeface="Arial Unicode MS" panose="020B0604020202020204" pitchFamily="50" charset="-128"/>
                  <a:cs typeface="Arial Unicode MS" panose="020B0604020202020204" pitchFamily="50" charset="-128"/>
                </a:rPr>
                <a:t>   </a:t>
              </a:r>
              <a:r>
                <a:rPr lang="en-US" altLang="ja-JP" sz="1800" dirty="0" smtClean="0">
                  <a:latin typeface="Arial Unicode MS" panose="020B0604020202020204" pitchFamily="50" charset="-128"/>
                  <a:ea typeface="Arial Unicode MS" panose="020B0604020202020204" pitchFamily="50" charset="-128"/>
                  <a:cs typeface="Arial Unicode MS" panose="020B0604020202020204" pitchFamily="50" charset="-128"/>
                </a:rPr>
                <a:t>120</a:t>
              </a:r>
              <a:r>
                <a:rPr lang="en-US" altLang="ja-JP" sz="800" dirty="0" smtClean="0">
                  <a:latin typeface="Arial Unicode MS" panose="020B0604020202020204" pitchFamily="50" charset="-128"/>
                  <a:ea typeface="Arial Unicode MS" panose="020B0604020202020204" pitchFamily="50" charset="-128"/>
                  <a:cs typeface="Arial Unicode MS" panose="020B0604020202020204" pitchFamily="50" charset="-128"/>
                </a:rPr>
                <a:t>  </a:t>
              </a:r>
              <a:r>
                <a:rPr lang="en-US" altLang="ja-JP" sz="1800" dirty="0" smtClean="0">
                  <a:latin typeface="Arial Unicode MS" panose="020B0604020202020204" pitchFamily="50" charset="-128"/>
                  <a:ea typeface="Arial Unicode MS" panose="020B0604020202020204" pitchFamily="50" charset="-128"/>
                  <a:cs typeface="Arial Unicode MS" panose="020B0604020202020204" pitchFamily="50" charset="-128"/>
                </a:rPr>
                <a:t>140</a:t>
              </a:r>
              <a:r>
                <a:rPr lang="en-US" altLang="ja-JP" sz="800" dirty="0" smtClean="0">
                  <a:latin typeface="Arial Unicode MS" panose="020B0604020202020204" pitchFamily="50" charset="-128"/>
                  <a:ea typeface="Arial Unicode MS" panose="020B0604020202020204" pitchFamily="50" charset="-128"/>
                  <a:cs typeface="Arial Unicode MS" panose="020B0604020202020204" pitchFamily="50" charset="-128"/>
                </a:rPr>
                <a:t> </a:t>
              </a:r>
              <a:r>
                <a:rPr lang="en-US" altLang="ja-JP" sz="1800" dirty="0" smtClean="0">
                  <a:latin typeface="Arial Unicode MS" panose="020B0604020202020204" pitchFamily="50" charset="-128"/>
                  <a:ea typeface="Arial Unicode MS" panose="020B0604020202020204" pitchFamily="50" charset="-128"/>
                  <a:cs typeface="Arial Unicode MS" panose="020B0604020202020204" pitchFamily="50" charset="-128"/>
                </a:rPr>
                <a:t>160</a:t>
              </a:r>
              <a:endParaRPr lang="ja-JP" altLang="en-US" sz="1800" dirty="0">
                <a:latin typeface="Arial Unicode MS" panose="020B0604020202020204" pitchFamily="50" charset="-128"/>
                <a:ea typeface="Arial Unicode MS" panose="020B0604020202020204" pitchFamily="50" charset="-128"/>
                <a:cs typeface="Arial Unicode MS" panose="020B0604020202020204" pitchFamily="50" charset="-128"/>
              </a:endParaRPr>
            </a:p>
          </p:txBody>
        </p:sp>
        <p:sp>
          <p:nvSpPr>
            <p:cNvPr id="46" name="テキスト ボックス 45"/>
            <p:cNvSpPr txBox="1">
              <a:spLocks noChangeArrowheads="1"/>
            </p:cNvSpPr>
            <p:nvPr/>
          </p:nvSpPr>
          <p:spPr bwMode="auto">
            <a:xfrm>
              <a:off x="1902089" y="6249975"/>
              <a:ext cx="195117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128"/>
                </a:defRPr>
              </a:lvl1pPr>
              <a:lvl2pPr marL="37931725" indent="-37474525">
                <a:defRPr kumimoji="1" sz="2400">
                  <a:solidFill>
                    <a:schemeClr val="tx1"/>
                  </a:solidFill>
                  <a:latin typeface="Arial" charset="0"/>
                  <a:ea typeface="ＭＳ Ｐゴシック" charset="-128"/>
                </a:defRPr>
              </a:lvl2pPr>
              <a:lvl3pPr>
                <a:defRPr kumimoji="1" sz="2400">
                  <a:solidFill>
                    <a:schemeClr val="tx1"/>
                  </a:solidFill>
                  <a:latin typeface="Arial" charset="0"/>
                  <a:ea typeface="ＭＳ Ｐゴシック" charset="-128"/>
                </a:defRPr>
              </a:lvl3pPr>
              <a:lvl4pPr>
                <a:defRPr kumimoji="1" sz="2400">
                  <a:solidFill>
                    <a:schemeClr val="tx1"/>
                  </a:solidFill>
                  <a:latin typeface="Arial" charset="0"/>
                  <a:ea typeface="ＭＳ Ｐゴシック" charset="-128"/>
                </a:defRPr>
              </a:lvl4pPr>
              <a:lvl5pPr>
                <a:defRPr kumimoji="1" sz="2400">
                  <a:solidFill>
                    <a:schemeClr val="tx1"/>
                  </a:solidFill>
                  <a:latin typeface="Arial" charset="0"/>
                  <a:ea typeface="ＭＳ Ｐゴシック" charset="-128"/>
                </a:defRPr>
              </a:lvl5pPr>
              <a:lvl6pPr marL="457200" fontAlgn="base">
                <a:spcBef>
                  <a:spcPct val="0"/>
                </a:spcBef>
                <a:spcAft>
                  <a:spcPct val="0"/>
                </a:spcAft>
                <a:defRPr kumimoji="1" sz="2400">
                  <a:solidFill>
                    <a:schemeClr val="tx1"/>
                  </a:solidFill>
                  <a:latin typeface="Arial" charset="0"/>
                  <a:ea typeface="ＭＳ Ｐゴシック" charset="-128"/>
                </a:defRPr>
              </a:lvl6pPr>
              <a:lvl7pPr marL="914400" fontAlgn="base">
                <a:spcBef>
                  <a:spcPct val="0"/>
                </a:spcBef>
                <a:spcAft>
                  <a:spcPct val="0"/>
                </a:spcAft>
                <a:defRPr kumimoji="1" sz="2400">
                  <a:solidFill>
                    <a:schemeClr val="tx1"/>
                  </a:solidFill>
                  <a:latin typeface="Arial" charset="0"/>
                  <a:ea typeface="ＭＳ Ｐゴシック" charset="-128"/>
                </a:defRPr>
              </a:lvl7pPr>
              <a:lvl8pPr marL="1371600" fontAlgn="base">
                <a:spcBef>
                  <a:spcPct val="0"/>
                </a:spcBef>
                <a:spcAft>
                  <a:spcPct val="0"/>
                </a:spcAft>
                <a:defRPr kumimoji="1" sz="2400">
                  <a:solidFill>
                    <a:schemeClr val="tx1"/>
                  </a:solidFill>
                  <a:latin typeface="Arial" charset="0"/>
                  <a:ea typeface="ＭＳ Ｐゴシック" charset="-128"/>
                </a:defRPr>
              </a:lvl8pPr>
              <a:lvl9pPr marL="1828800" fontAlgn="base">
                <a:spcBef>
                  <a:spcPct val="0"/>
                </a:spcBef>
                <a:spcAft>
                  <a:spcPct val="0"/>
                </a:spcAft>
                <a:defRPr kumimoji="1" sz="2400">
                  <a:solidFill>
                    <a:schemeClr val="tx1"/>
                  </a:solidFill>
                  <a:latin typeface="Arial" charset="0"/>
                  <a:ea typeface="ＭＳ Ｐゴシック" charset="-128"/>
                </a:defRPr>
              </a:lvl9pPr>
            </a:lstStyle>
            <a:p>
              <a:r>
                <a:rPr lang="en-US" altLang="ja-JP" sz="2000" dirty="0" smtClean="0">
                  <a:latin typeface="Arial Unicode MS" panose="020B0604020202020204" pitchFamily="50" charset="-128"/>
                  <a:ea typeface="Arial Unicode MS" panose="020B0604020202020204" pitchFamily="50" charset="-128"/>
                  <a:cs typeface="Arial Unicode MS" panose="020B0604020202020204" pitchFamily="50" charset="-128"/>
                </a:rPr>
                <a:t>Frequency (Hz)</a:t>
              </a:r>
              <a:endParaRPr lang="ja-JP" altLang="en-US" sz="2000" dirty="0">
                <a:latin typeface="Arial Unicode MS" panose="020B0604020202020204" pitchFamily="50" charset="-128"/>
                <a:ea typeface="Arial Unicode MS" panose="020B0604020202020204" pitchFamily="50" charset="-128"/>
                <a:cs typeface="Arial Unicode MS" panose="020B0604020202020204" pitchFamily="50" charset="-128"/>
              </a:endParaRPr>
            </a:p>
          </p:txBody>
        </p:sp>
        <p:sp>
          <p:nvSpPr>
            <p:cNvPr id="47" name="テキスト ボックス 46"/>
            <p:cNvSpPr txBox="1">
              <a:spLocks noChangeArrowheads="1"/>
            </p:cNvSpPr>
            <p:nvPr/>
          </p:nvSpPr>
          <p:spPr bwMode="auto">
            <a:xfrm rot="16200000">
              <a:off x="-840890" y="4743889"/>
              <a:ext cx="236635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128"/>
                </a:defRPr>
              </a:lvl1pPr>
              <a:lvl2pPr marL="37931725" indent="-37474525">
                <a:defRPr kumimoji="1" sz="2400">
                  <a:solidFill>
                    <a:schemeClr val="tx1"/>
                  </a:solidFill>
                  <a:latin typeface="Arial" charset="0"/>
                  <a:ea typeface="ＭＳ Ｐゴシック" charset="-128"/>
                </a:defRPr>
              </a:lvl2pPr>
              <a:lvl3pPr>
                <a:defRPr kumimoji="1" sz="2400">
                  <a:solidFill>
                    <a:schemeClr val="tx1"/>
                  </a:solidFill>
                  <a:latin typeface="Arial" charset="0"/>
                  <a:ea typeface="ＭＳ Ｐゴシック" charset="-128"/>
                </a:defRPr>
              </a:lvl3pPr>
              <a:lvl4pPr>
                <a:defRPr kumimoji="1" sz="2400">
                  <a:solidFill>
                    <a:schemeClr val="tx1"/>
                  </a:solidFill>
                  <a:latin typeface="Arial" charset="0"/>
                  <a:ea typeface="ＭＳ Ｐゴシック" charset="-128"/>
                </a:defRPr>
              </a:lvl4pPr>
              <a:lvl5pPr>
                <a:defRPr kumimoji="1" sz="2400">
                  <a:solidFill>
                    <a:schemeClr val="tx1"/>
                  </a:solidFill>
                  <a:latin typeface="Arial" charset="0"/>
                  <a:ea typeface="ＭＳ Ｐゴシック" charset="-128"/>
                </a:defRPr>
              </a:lvl5pPr>
              <a:lvl6pPr marL="457200" fontAlgn="base">
                <a:spcBef>
                  <a:spcPct val="0"/>
                </a:spcBef>
                <a:spcAft>
                  <a:spcPct val="0"/>
                </a:spcAft>
                <a:defRPr kumimoji="1" sz="2400">
                  <a:solidFill>
                    <a:schemeClr val="tx1"/>
                  </a:solidFill>
                  <a:latin typeface="Arial" charset="0"/>
                  <a:ea typeface="ＭＳ Ｐゴシック" charset="-128"/>
                </a:defRPr>
              </a:lvl6pPr>
              <a:lvl7pPr marL="914400" fontAlgn="base">
                <a:spcBef>
                  <a:spcPct val="0"/>
                </a:spcBef>
                <a:spcAft>
                  <a:spcPct val="0"/>
                </a:spcAft>
                <a:defRPr kumimoji="1" sz="2400">
                  <a:solidFill>
                    <a:schemeClr val="tx1"/>
                  </a:solidFill>
                  <a:latin typeface="Arial" charset="0"/>
                  <a:ea typeface="ＭＳ Ｐゴシック" charset="-128"/>
                </a:defRPr>
              </a:lvl7pPr>
              <a:lvl8pPr marL="1371600" fontAlgn="base">
                <a:spcBef>
                  <a:spcPct val="0"/>
                </a:spcBef>
                <a:spcAft>
                  <a:spcPct val="0"/>
                </a:spcAft>
                <a:defRPr kumimoji="1" sz="2400">
                  <a:solidFill>
                    <a:schemeClr val="tx1"/>
                  </a:solidFill>
                  <a:latin typeface="Arial" charset="0"/>
                  <a:ea typeface="ＭＳ Ｐゴシック" charset="-128"/>
                </a:defRPr>
              </a:lvl8pPr>
              <a:lvl9pPr marL="1828800" fontAlgn="base">
                <a:spcBef>
                  <a:spcPct val="0"/>
                </a:spcBef>
                <a:spcAft>
                  <a:spcPct val="0"/>
                </a:spcAft>
                <a:defRPr kumimoji="1" sz="2400">
                  <a:solidFill>
                    <a:schemeClr val="tx1"/>
                  </a:solidFill>
                  <a:latin typeface="Arial" charset="0"/>
                  <a:ea typeface="ＭＳ Ｐゴシック" charset="-128"/>
                </a:defRPr>
              </a:lvl9pPr>
            </a:lstStyle>
            <a:p>
              <a:r>
                <a:rPr lang="en-US" altLang="ja-JP" sz="2000" dirty="0" smtClean="0">
                  <a:latin typeface="Arial Unicode MS" panose="020B0604020202020204" pitchFamily="50" charset="-128"/>
                  <a:ea typeface="Arial Unicode MS" panose="020B0604020202020204" pitchFamily="50" charset="-128"/>
                  <a:cs typeface="Arial Unicode MS" panose="020B0604020202020204" pitchFamily="50" charset="-128"/>
                </a:rPr>
                <a:t>Rejection gain (dB)</a:t>
              </a:r>
              <a:endParaRPr lang="ja-JP" altLang="en-US" sz="2000" dirty="0">
                <a:latin typeface="Arial Unicode MS" panose="020B0604020202020204" pitchFamily="50" charset="-128"/>
                <a:ea typeface="Arial Unicode MS" panose="020B0604020202020204" pitchFamily="50" charset="-128"/>
                <a:cs typeface="Arial Unicode MS" panose="020B0604020202020204" pitchFamily="50" charset="-128"/>
              </a:endParaRPr>
            </a:p>
          </p:txBody>
        </p:sp>
        <p:pic>
          <p:nvPicPr>
            <p:cNvPr id="50" name="図 49" descr="p1.eps"/>
            <p:cNvPicPr>
              <a:picLocks noChangeAspect="1"/>
            </p:cNvPicPr>
            <p:nvPr/>
          </p:nvPicPr>
          <p:blipFill rotWithShape="1">
            <a:blip r:embed="rId3">
              <a:extLst>
                <a:ext uri="{BEBA8EAE-BF5A-486C-A8C5-ECC9F3942E4B}">
                  <a14:imgProps xmlns:a14="http://schemas.microsoft.com/office/drawing/2010/main">
                    <a14:imgLayer r:embed="rId4">
                      <a14:imgEffect>
                        <a14:sharpenSoften amount="100000"/>
                      </a14:imgEffect>
                    </a14:imgLayer>
                  </a14:imgProps>
                </a:ext>
              </a:extLst>
            </a:blip>
            <a:srcRect l="13962" t="12637" r="4891" b="12632"/>
            <a:stretch/>
          </p:blipFill>
          <p:spPr>
            <a:xfrm>
              <a:off x="1087768" y="3827060"/>
              <a:ext cx="3491049" cy="2247545"/>
            </a:xfrm>
            <a:prstGeom prst="rect">
              <a:avLst/>
            </a:prstGeom>
          </p:spPr>
        </p:pic>
      </p:grpSp>
      <p:sp>
        <p:nvSpPr>
          <p:cNvPr id="49" name="テキスト ボックス 5"/>
          <p:cNvSpPr txBox="1">
            <a:spLocks noChangeArrowheads="1"/>
          </p:cNvSpPr>
          <p:nvPr/>
        </p:nvSpPr>
        <p:spPr bwMode="auto">
          <a:xfrm>
            <a:off x="0" y="154086"/>
            <a:ext cx="938880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Calibri" pitchFamily="34" charset="0"/>
                <a:ea typeface="ＭＳ Ｐゴシック" charset="-128"/>
              </a:defRPr>
            </a:lvl1pPr>
            <a:lvl2pPr marL="742950" indent="-285750">
              <a:defRPr kumimoji="1">
                <a:solidFill>
                  <a:schemeClr val="tx1"/>
                </a:solidFill>
                <a:latin typeface="Calibri" pitchFamily="34" charset="0"/>
                <a:ea typeface="ＭＳ Ｐゴシック" charset="-128"/>
              </a:defRPr>
            </a:lvl2pPr>
            <a:lvl3pPr marL="1143000" indent="-228600">
              <a:defRPr kumimoji="1">
                <a:solidFill>
                  <a:schemeClr val="tx1"/>
                </a:solidFill>
                <a:latin typeface="Calibri" pitchFamily="34" charset="0"/>
                <a:ea typeface="ＭＳ Ｐゴシック" charset="-128"/>
              </a:defRPr>
            </a:lvl3pPr>
            <a:lvl4pPr marL="1600200" indent="-228600">
              <a:defRPr kumimoji="1">
                <a:solidFill>
                  <a:schemeClr val="tx1"/>
                </a:solidFill>
                <a:latin typeface="Calibri" pitchFamily="34" charset="0"/>
                <a:ea typeface="ＭＳ Ｐゴシック" charset="-128"/>
              </a:defRPr>
            </a:lvl4pPr>
            <a:lvl5pPr marL="2057400" indent="-228600">
              <a:defRPr kumimoji="1">
                <a:solidFill>
                  <a:schemeClr val="tx1"/>
                </a:solidFill>
                <a:latin typeface="Calibri" pitchFamily="34" charset="0"/>
                <a:ea typeface="ＭＳ Ｐゴシック" charset="-128"/>
              </a:defRPr>
            </a:lvl5pPr>
            <a:lvl6pPr marL="2514600" indent="-228600" fontAlgn="base">
              <a:spcBef>
                <a:spcPct val="0"/>
              </a:spcBef>
              <a:spcAft>
                <a:spcPct val="0"/>
              </a:spcAft>
              <a:defRPr kumimoji="1">
                <a:solidFill>
                  <a:schemeClr val="tx1"/>
                </a:solidFill>
                <a:latin typeface="Calibri" pitchFamily="34" charset="0"/>
                <a:ea typeface="ＭＳ Ｐゴシック" charset="-128"/>
              </a:defRPr>
            </a:lvl6pPr>
            <a:lvl7pPr marL="2971800" indent="-228600" fontAlgn="base">
              <a:spcBef>
                <a:spcPct val="0"/>
              </a:spcBef>
              <a:spcAft>
                <a:spcPct val="0"/>
              </a:spcAft>
              <a:defRPr kumimoji="1">
                <a:solidFill>
                  <a:schemeClr val="tx1"/>
                </a:solidFill>
                <a:latin typeface="Calibri" pitchFamily="34" charset="0"/>
                <a:ea typeface="ＭＳ Ｐゴシック" charset="-128"/>
              </a:defRPr>
            </a:lvl7pPr>
            <a:lvl8pPr marL="3429000" indent="-228600" fontAlgn="base">
              <a:spcBef>
                <a:spcPct val="0"/>
              </a:spcBef>
              <a:spcAft>
                <a:spcPct val="0"/>
              </a:spcAft>
              <a:defRPr kumimoji="1">
                <a:solidFill>
                  <a:schemeClr val="tx1"/>
                </a:solidFill>
                <a:latin typeface="Calibri" pitchFamily="34" charset="0"/>
                <a:ea typeface="ＭＳ Ｐゴシック" charset="-128"/>
              </a:defRPr>
            </a:lvl8pPr>
            <a:lvl9pPr marL="3886200" indent="-228600" fontAlgn="base">
              <a:spcBef>
                <a:spcPct val="0"/>
              </a:spcBef>
              <a:spcAft>
                <a:spcPct val="0"/>
              </a:spcAft>
              <a:defRPr kumimoji="1">
                <a:solidFill>
                  <a:schemeClr val="tx1"/>
                </a:solidFill>
                <a:latin typeface="Calibri" pitchFamily="34" charset="0"/>
                <a:ea typeface="ＭＳ Ｐゴシック" charset="-128"/>
              </a:defRPr>
            </a:lvl9pPr>
          </a:lstStyle>
          <a:p>
            <a:r>
              <a:rPr lang="en-US" altLang="ja-JP" sz="2400" dirty="0" smtClean="0">
                <a:solidFill>
                  <a:srgbClr val="660066"/>
                </a:solidFill>
                <a:latin typeface="Marker Felt"/>
                <a:cs typeface="Marker Felt"/>
              </a:rPr>
              <a:t>Rejection gain evaluation of the fast feedback system (</a:t>
            </a:r>
            <a:r>
              <a:rPr lang="en-US" altLang="ja-JP" sz="2400" dirty="0" err="1" smtClean="0">
                <a:solidFill>
                  <a:srgbClr val="660066"/>
                </a:solidFill>
                <a:latin typeface="Marker Felt"/>
                <a:cs typeface="Marker Felt"/>
              </a:rPr>
              <a:t>SuperKEKB</a:t>
            </a:r>
            <a:r>
              <a:rPr lang="en-US" altLang="ja-JP" sz="2400" dirty="0" smtClean="0">
                <a:solidFill>
                  <a:srgbClr val="660066"/>
                </a:solidFill>
                <a:latin typeface="Marker Felt"/>
                <a:cs typeface="Marker Felt"/>
              </a:rPr>
              <a:t>)</a:t>
            </a:r>
            <a:endParaRPr lang="en-US" altLang="ja-JP" sz="2400" dirty="0">
              <a:solidFill>
                <a:srgbClr val="660066"/>
              </a:solidFill>
              <a:latin typeface="Marker Felt"/>
              <a:cs typeface="Marker Felt"/>
            </a:endParaRPr>
          </a:p>
        </p:txBody>
      </p:sp>
      <p:sp>
        <p:nvSpPr>
          <p:cNvPr id="51" name="テキスト ボックス 50"/>
          <p:cNvSpPr txBox="1">
            <a:spLocks noChangeArrowheads="1"/>
          </p:cNvSpPr>
          <p:nvPr/>
        </p:nvSpPr>
        <p:spPr bwMode="auto">
          <a:xfrm>
            <a:off x="7537466" y="723370"/>
            <a:ext cx="1443530" cy="400110"/>
          </a:xfrm>
          <a:prstGeom prst="rect">
            <a:avLst/>
          </a:prstGeom>
          <a:ln/>
          <a:extLst/>
        </p:spPr>
        <p:style>
          <a:lnRef idx="2">
            <a:schemeClr val="dk1"/>
          </a:lnRef>
          <a:fillRef idx="1">
            <a:schemeClr val="lt1"/>
          </a:fillRef>
          <a:effectRef idx="0">
            <a:schemeClr val="dk1"/>
          </a:effectRef>
          <a:fontRef idx="minor">
            <a:schemeClr val="dk1"/>
          </a:fontRef>
        </p:style>
        <p:txBody>
          <a:bodyPr wrap="square">
            <a:spAutoFit/>
          </a:bodyPr>
          <a:lstStyle>
            <a:lvl1pPr>
              <a:defRPr kumimoji="1">
                <a:solidFill>
                  <a:schemeClr val="tx1"/>
                </a:solidFill>
                <a:latin typeface="Calibri" pitchFamily="34" charset="0"/>
                <a:ea typeface="ＭＳ Ｐゴシック" charset="-128"/>
              </a:defRPr>
            </a:lvl1pPr>
            <a:lvl2pPr marL="742950" indent="-285750">
              <a:defRPr kumimoji="1">
                <a:solidFill>
                  <a:schemeClr val="tx1"/>
                </a:solidFill>
                <a:latin typeface="Calibri" pitchFamily="34" charset="0"/>
                <a:ea typeface="ＭＳ Ｐゴシック" charset="-128"/>
              </a:defRPr>
            </a:lvl2pPr>
            <a:lvl3pPr marL="1143000" indent="-228600">
              <a:defRPr kumimoji="1">
                <a:solidFill>
                  <a:schemeClr val="tx1"/>
                </a:solidFill>
                <a:latin typeface="Calibri" pitchFamily="34" charset="0"/>
                <a:ea typeface="ＭＳ Ｐゴシック" charset="-128"/>
              </a:defRPr>
            </a:lvl3pPr>
            <a:lvl4pPr marL="1600200" indent="-228600">
              <a:defRPr kumimoji="1">
                <a:solidFill>
                  <a:schemeClr val="tx1"/>
                </a:solidFill>
                <a:latin typeface="Calibri" pitchFamily="34" charset="0"/>
                <a:ea typeface="ＭＳ Ｐゴシック" charset="-128"/>
              </a:defRPr>
            </a:lvl4pPr>
            <a:lvl5pPr marL="2057400" indent="-228600">
              <a:defRPr kumimoji="1">
                <a:solidFill>
                  <a:schemeClr val="tx1"/>
                </a:solidFill>
                <a:latin typeface="Calibri" pitchFamily="34" charset="0"/>
                <a:ea typeface="ＭＳ Ｐゴシック" charset="-128"/>
              </a:defRPr>
            </a:lvl5pPr>
            <a:lvl6pPr marL="2514600" indent="-228600" fontAlgn="base">
              <a:spcBef>
                <a:spcPct val="0"/>
              </a:spcBef>
              <a:spcAft>
                <a:spcPct val="0"/>
              </a:spcAft>
              <a:defRPr kumimoji="1">
                <a:solidFill>
                  <a:schemeClr val="tx1"/>
                </a:solidFill>
                <a:latin typeface="Calibri" pitchFamily="34" charset="0"/>
                <a:ea typeface="ＭＳ Ｐゴシック" charset="-128"/>
              </a:defRPr>
            </a:lvl6pPr>
            <a:lvl7pPr marL="2971800" indent="-228600" fontAlgn="base">
              <a:spcBef>
                <a:spcPct val="0"/>
              </a:spcBef>
              <a:spcAft>
                <a:spcPct val="0"/>
              </a:spcAft>
              <a:defRPr kumimoji="1">
                <a:solidFill>
                  <a:schemeClr val="tx1"/>
                </a:solidFill>
                <a:latin typeface="Calibri" pitchFamily="34" charset="0"/>
                <a:ea typeface="ＭＳ Ｐゴシック" charset="-128"/>
              </a:defRPr>
            </a:lvl7pPr>
            <a:lvl8pPr marL="3429000" indent="-228600" fontAlgn="base">
              <a:spcBef>
                <a:spcPct val="0"/>
              </a:spcBef>
              <a:spcAft>
                <a:spcPct val="0"/>
              </a:spcAft>
              <a:defRPr kumimoji="1">
                <a:solidFill>
                  <a:schemeClr val="tx1"/>
                </a:solidFill>
                <a:latin typeface="Calibri" pitchFamily="34" charset="0"/>
                <a:ea typeface="ＭＳ Ｐゴシック" charset="-128"/>
              </a:defRPr>
            </a:lvl8pPr>
            <a:lvl9pPr marL="3886200" indent="-228600" fontAlgn="base">
              <a:spcBef>
                <a:spcPct val="0"/>
              </a:spcBef>
              <a:spcAft>
                <a:spcPct val="0"/>
              </a:spcAft>
              <a:defRPr kumimoji="1">
                <a:solidFill>
                  <a:schemeClr val="tx1"/>
                </a:solidFill>
                <a:latin typeface="Calibri" pitchFamily="34" charset="0"/>
                <a:ea typeface="ＭＳ Ｐゴシック" charset="-128"/>
              </a:defRPr>
            </a:lvl9pPr>
          </a:lstStyle>
          <a:p>
            <a:pPr algn="ctr"/>
            <a:r>
              <a:rPr lang="en-US" altLang="ja-JP" sz="2000" dirty="0" smtClean="0">
                <a:latin typeface="Arial" charset="0"/>
              </a:rPr>
              <a:t>H. </a:t>
            </a:r>
            <a:r>
              <a:rPr lang="en-US" altLang="ja-JP" sz="2000" dirty="0" err="1" smtClean="0">
                <a:latin typeface="Arial" charset="0"/>
              </a:rPr>
              <a:t>Fukuma</a:t>
            </a:r>
            <a:endParaRPr lang="en-US" altLang="ja-JP" sz="2000" dirty="0" smtClean="0">
              <a:latin typeface="Arial" charset="0"/>
            </a:endParaRPr>
          </a:p>
        </p:txBody>
      </p:sp>
    </p:spTree>
    <p:extLst>
      <p:ext uri="{BB962C8B-B14F-4D97-AF65-F5344CB8AC3E}">
        <p14:creationId xmlns:p14="http://schemas.microsoft.com/office/powerpoint/2010/main" val="3047373147"/>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20"/>
          <p:cNvSpPr txBox="1">
            <a:spLocks noChangeArrowheads="1"/>
          </p:cNvSpPr>
          <p:nvPr/>
        </p:nvSpPr>
        <p:spPr bwMode="auto">
          <a:xfrm>
            <a:off x="721604" y="835944"/>
            <a:ext cx="8323344" cy="3170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Calibri" pitchFamily="34" charset="0"/>
                <a:ea typeface="ＭＳ Ｐゴシック" charset="-128"/>
              </a:defRPr>
            </a:lvl1pPr>
            <a:lvl2pPr marL="742950" indent="-285750">
              <a:defRPr kumimoji="1">
                <a:solidFill>
                  <a:schemeClr val="tx1"/>
                </a:solidFill>
                <a:latin typeface="Calibri" pitchFamily="34" charset="0"/>
                <a:ea typeface="ＭＳ Ｐゴシック" charset="-128"/>
              </a:defRPr>
            </a:lvl2pPr>
            <a:lvl3pPr marL="1143000" indent="-228600">
              <a:defRPr kumimoji="1">
                <a:solidFill>
                  <a:schemeClr val="tx1"/>
                </a:solidFill>
                <a:latin typeface="Calibri" pitchFamily="34" charset="0"/>
                <a:ea typeface="ＭＳ Ｐゴシック" charset="-128"/>
              </a:defRPr>
            </a:lvl3pPr>
            <a:lvl4pPr marL="1600200" indent="-228600">
              <a:defRPr kumimoji="1">
                <a:solidFill>
                  <a:schemeClr val="tx1"/>
                </a:solidFill>
                <a:latin typeface="Calibri" pitchFamily="34" charset="0"/>
                <a:ea typeface="ＭＳ Ｐゴシック" charset="-128"/>
              </a:defRPr>
            </a:lvl4pPr>
            <a:lvl5pPr marL="2057400" indent="-228600">
              <a:defRPr kumimoji="1">
                <a:solidFill>
                  <a:schemeClr val="tx1"/>
                </a:solidFill>
                <a:latin typeface="Calibri" pitchFamily="34" charset="0"/>
                <a:ea typeface="ＭＳ Ｐゴシック" charset="-128"/>
              </a:defRPr>
            </a:lvl5pPr>
            <a:lvl6pPr marL="2514600" indent="-228600" fontAlgn="base">
              <a:spcBef>
                <a:spcPct val="0"/>
              </a:spcBef>
              <a:spcAft>
                <a:spcPct val="0"/>
              </a:spcAft>
              <a:defRPr kumimoji="1">
                <a:solidFill>
                  <a:schemeClr val="tx1"/>
                </a:solidFill>
                <a:latin typeface="Calibri" pitchFamily="34" charset="0"/>
                <a:ea typeface="ＭＳ Ｐゴシック" charset="-128"/>
              </a:defRPr>
            </a:lvl6pPr>
            <a:lvl7pPr marL="2971800" indent="-228600" fontAlgn="base">
              <a:spcBef>
                <a:spcPct val="0"/>
              </a:spcBef>
              <a:spcAft>
                <a:spcPct val="0"/>
              </a:spcAft>
              <a:defRPr kumimoji="1">
                <a:solidFill>
                  <a:schemeClr val="tx1"/>
                </a:solidFill>
                <a:latin typeface="Calibri" pitchFamily="34" charset="0"/>
                <a:ea typeface="ＭＳ Ｐゴシック" charset="-128"/>
              </a:defRPr>
            </a:lvl7pPr>
            <a:lvl8pPr marL="3429000" indent="-228600" fontAlgn="base">
              <a:spcBef>
                <a:spcPct val="0"/>
              </a:spcBef>
              <a:spcAft>
                <a:spcPct val="0"/>
              </a:spcAft>
              <a:defRPr kumimoji="1">
                <a:solidFill>
                  <a:schemeClr val="tx1"/>
                </a:solidFill>
                <a:latin typeface="Calibri" pitchFamily="34" charset="0"/>
                <a:ea typeface="ＭＳ Ｐゴシック" charset="-128"/>
              </a:defRPr>
            </a:lvl8pPr>
            <a:lvl9pPr marL="3886200" indent="-228600" fontAlgn="base">
              <a:spcBef>
                <a:spcPct val="0"/>
              </a:spcBef>
              <a:spcAft>
                <a:spcPct val="0"/>
              </a:spcAft>
              <a:defRPr kumimoji="1">
                <a:solidFill>
                  <a:schemeClr val="tx1"/>
                </a:solidFill>
                <a:latin typeface="Calibri" pitchFamily="34" charset="0"/>
                <a:ea typeface="ＭＳ Ｐゴシック" charset="-128"/>
              </a:defRPr>
            </a:lvl9pPr>
          </a:lstStyle>
          <a:p>
            <a:r>
              <a:rPr lang="en-US" altLang="ja-JP" sz="2000" dirty="0" smtClean="0">
                <a:latin typeface="Arial" charset="0"/>
              </a:rPr>
              <a:t>Beam-beam </a:t>
            </a:r>
            <a:r>
              <a:rPr lang="en-US" altLang="ja-JP" sz="2000" dirty="0">
                <a:latin typeface="Arial" charset="0"/>
              </a:rPr>
              <a:t>kick will </a:t>
            </a:r>
            <a:r>
              <a:rPr lang="en-US" altLang="ja-JP" sz="2000" dirty="0">
                <a:solidFill>
                  <a:srgbClr val="FF0000"/>
                </a:solidFill>
                <a:latin typeface="Arial" charset="0"/>
              </a:rPr>
              <a:t>not</a:t>
            </a:r>
            <a:r>
              <a:rPr lang="en-US" altLang="ja-JP" sz="2000" dirty="0">
                <a:latin typeface="Arial" charset="0"/>
              </a:rPr>
              <a:t> be a sensitive parameter for monitoring </a:t>
            </a:r>
            <a:r>
              <a:rPr lang="en-US" altLang="ja-JP" sz="2000" dirty="0" smtClean="0">
                <a:latin typeface="Arial" charset="0"/>
              </a:rPr>
              <a:t>collision, as beam-beam parameter  </a:t>
            </a:r>
            <a:r>
              <a:rPr lang="en-US" altLang="ja-JP" sz="2000" dirty="0" err="1">
                <a:latin typeface="Arial" charset="0"/>
              </a:rPr>
              <a:t>ξx</a:t>
            </a:r>
            <a:r>
              <a:rPr lang="en-US" altLang="ja-JP" sz="2000" dirty="0">
                <a:latin typeface="Arial" charset="0"/>
              </a:rPr>
              <a:t> is so small</a:t>
            </a:r>
            <a:r>
              <a:rPr lang="en-US" altLang="ja-JP" sz="2000" dirty="0" smtClean="0">
                <a:latin typeface="Arial" charset="0"/>
              </a:rPr>
              <a:t>:</a:t>
            </a:r>
          </a:p>
          <a:p>
            <a:endParaRPr lang="en-US" altLang="ja-JP" sz="2000" dirty="0">
              <a:latin typeface="Arial" charset="0"/>
            </a:endParaRPr>
          </a:p>
          <a:p>
            <a:pPr lvl="4"/>
            <a:r>
              <a:rPr lang="en-US" altLang="ja-JP" sz="2000" dirty="0" smtClean="0">
                <a:latin typeface="Arial" charset="0"/>
              </a:rPr>
              <a:t>      </a:t>
            </a:r>
            <a:r>
              <a:rPr lang="en-US" altLang="ja-JP" sz="2000" dirty="0" err="1" smtClean="0">
                <a:latin typeface="Arial" charset="0"/>
              </a:rPr>
              <a:t>ξx</a:t>
            </a:r>
            <a:r>
              <a:rPr lang="en-US" altLang="ja-JP" sz="2000" dirty="0" smtClean="0">
                <a:latin typeface="Arial" charset="0"/>
              </a:rPr>
              <a:t> </a:t>
            </a:r>
            <a:r>
              <a:rPr lang="en-US" altLang="ja-JP" sz="2000" dirty="0">
                <a:latin typeface="Arial" charset="0"/>
              </a:rPr>
              <a:t>~ </a:t>
            </a:r>
            <a:r>
              <a:rPr lang="en-US" altLang="ja-JP" sz="2000" dirty="0" smtClean="0">
                <a:latin typeface="Arial" charset="0"/>
              </a:rPr>
              <a:t>0.0028(e+), 0.0012(e-)</a:t>
            </a:r>
          </a:p>
          <a:p>
            <a:pPr lvl="4"/>
            <a:r>
              <a:rPr lang="en-US" altLang="ja-JP" sz="2000" dirty="0" smtClean="0">
                <a:latin typeface="Arial" charset="0"/>
              </a:rPr>
              <a:t>(</a:t>
            </a:r>
            <a:r>
              <a:rPr lang="en-US" altLang="ja-JP" sz="2000" dirty="0" smtClean="0">
                <a:latin typeface="Times New Roman"/>
                <a:cs typeface="Times New Roman"/>
              </a:rPr>
              <a:t>↔ </a:t>
            </a:r>
            <a:r>
              <a:rPr lang="en-US" altLang="ja-JP" sz="2000" dirty="0" err="1" smtClean="0">
                <a:latin typeface="Arial" charset="0"/>
              </a:rPr>
              <a:t>ξy</a:t>
            </a:r>
            <a:r>
              <a:rPr lang="en-US" altLang="ja-JP" sz="2000" dirty="0" smtClean="0">
                <a:latin typeface="Arial" charset="0"/>
              </a:rPr>
              <a:t> </a:t>
            </a:r>
            <a:r>
              <a:rPr lang="en-US" altLang="ja-JP" sz="2000" dirty="0">
                <a:latin typeface="Arial" charset="0"/>
              </a:rPr>
              <a:t>~ </a:t>
            </a:r>
            <a:r>
              <a:rPr lang="en-US" altLang="ja-JP" sz="2000" dirty="0" smtClean="0">
                <a:latin typeface="Arial" charset="0"/>
              </a:rPr>
              <a:t>0.0881(e</a:t>
            </a:r>
            <a:r>
              <a:rPr lang="en-US" altLang="ja-JP" sz="2000" dirty="0">
                <a:latin typeface="Arial" charset="0"/>
              </a:rPr>
              <a:t>+), </a:t>
            </a:r>
            <a:r>
              <a:rPr lang="en-US" altLang="ja-JP" sz="2000" dirty="0" smtClean="0">
                <a:latin typeface="Arial" charset="0"/>
              </a:rPr>
              <a:t>0.0807(e-))</a:t>
            </a:r>
            <a:endParaRPr lang="en-US" altLang="ja-JP" sz="2000" dirty="0" smtClean="0">
              <a:latin typeface="Arial Unicode MS" panose="020B0604020202020204" pitchFamily="50" charset="-128"/>
              <a:ea typeface="Arial Unicode MS" panose="020B0604020202020204" pitchFamily="50" charset="-128"/>
              <a:cs typeface="Arial Unicode MS" panose="020B0604020202020204" pitchFamily="50" charset="-128"/>
            </a:endParaRPr>
          </a:p>
          <a:p>
            <a:endParaRPr lang="en-US" altLang="ja-JP" sz="2000" dirty="0" smtClean="0">
              <a:latin typeface="Arial Unicode MS" panose="020B0604020202020204" pitchFamily="50" charset="-128"/>
              <a:ea typeface="Arial Unicode MS" panose="020B0604020202020204" pitchFamily="50" charset="-128"/>
              <a:cs typeface="Arial Unicode MS" panose="020B0604020202020204" pitchFamily="50" charset="-128"/>
            </a:endParaRPr>
          </a:p>
          <a:p>
            <a:r>
              <a:rPr lang="en-US" altLang="ja-JP" sz="2000" dirty="0" smtClean="0">
                <a:latin typeface="Arial Unicode MS" panose="020B0604020202020204" pitchFamily="50" charset="-128"/>
                <a:ea typeface="Arial Unicode MS" panose="020B0604020202020204" pitchFamily="50" charset="-128"/>
                <a:cs typeface="Arial Unicode MS" panose="020B0604020202020204" pitchFamily="50" charset="-128"/>
              </a:rPr>
              <a:t>Beams are </a:t>
            </a:r>
            <a:r>
              <a:rPr lang="en-US" altLang="ja-JP" sz="2000" dirty="0">
                <a:latin typeface="Arial Unicode MS" panose="020B0604020202020204" pitchFamily="50" charset="-128"/>
                <a:ea typeface="Arial Unicode MS" panose="020B0604020202020204" pitchFamily="50" charset="-128"/>
                <a:cs typeface="Arial Unicode MS" panose="020B0604020202020204" pitchFamily="50" charset="-128"/>
              </a:rPr>
              <a:t>not so much deflected in horizontal direction.</a:t>
            </a:r>
          </a:p>
          <a:p>
            <a:endParaRPr lang="en-US" altLang="ja-JP" sz="2000" dirty="0" smtClean="0">
              <a:latin typeface="Arial" charset="0"/>
            </a:endParaRPr>
          </a:p>
          <a:p>
            <a:r>
              <a:rPr lang="en-US" altLang="ja-JP" sz="2000" dirty="0" smtClean="0">
                <a:latin typeface="Arial" charset="0"/>
              </a:rPr>
              <a:t>⇒The </a:t>
            </a:r>
            <a:r>
              <a:rPr lang="en-US" altLang="ja-JP" sz="2000" dirty="0" smtClean="0">
                <a:solidFill>
                  <a:srgbClr val="FF0000"/>
                </a:solidFill>
                <a:latin typeface="Arial" charset="0"/>
              </a:rPr>
              <a:t>Luminosity dither</a:t>
            </a:r>
            <a:r>
              <a:rPr lang="en-US" altLang="ja-JP" sz="2000" dirty="0" smtClean="0">
                <a:latin typeface="Arial" charset="0"/>
              </a:rPr>
              <a:t> </a:t>
            </a:r>
            <a:r>
              <a:rPr lang="en-US" altLang="ja-JP" sz="2000" dirty="0">
                <a:latin typeface="Arial" charset="0"/>
              </a:rPr>
              <a:t>is being considered, which was used for PEP-II successfully.</a:t>
            </a:r>
          </a:p>
        </p:txBody>
      </p:sp>
      <p:sp>
        <p:nvSpPr>
          <p:cNvPr id="5" name="テキスト ボックス 5"/>
          <p:cNvSpPr txBox="1">
            <a:spLocks noChangeArrowheads="1"/>
          </p:cNvSpPr>
          <p:nvPr/>
        </p:nvSpPr>
        <p:spPr bwMode="auto">
          <a:xfrm>
            <a:off x="360363" y="360363"/>
            <a:ext cx="614302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Calibri" pitchFamily="34" charset="0"/>
                <a:ea typeface="ＭＳ Ｐゴシック" charset="-128"/>
              </a:defRPr>
            </a:lvl1pPr>
            <a:lvl2pPr marL="742950" indent="-285750">
              <a:defRPr kumimoji="1">
                <a:solidFill>
                  <a:schemeClr val="tx1"/>
                </a:solidFill>
                <a:latin typeface="Calibri" pitchFamily="34" charset="0"/>
                <a:ea typeface="ＭＳ Ｐゴシック" charset="-128"/>
              </a:defRPr>
            </a:lvl2pPr>
            <a:lvl3pPr marL="1143000" indent="-228600">
              <a:defRPr kumimoji="1">
                <a:solidFill>
                  <a:schemeClr val="tx1"/>
                </a:solidFill>
                <a:latin typeface="Calibri" pitchFamily="34" charset="0"/>
                <a:ea typeface="ＭＳ Ｐゴシック" charset="-128"/>
              </a:defRPr>
            </a:lvl3pPr>
            <a:lvl4pPr marL="1600200" indent="-228600">
              <a:defRPr kumimoji="1">
                <a:solidFill>
                  <a:schemeClr val="tx1"/>
                </a:solidFill>
                <a:latin typeface="Calibri" pitchFamily="34" charset="0"/>
                <a:ea typeface="ＭＳ Ｐゴシック" charset="-128"/>
              </a:defRPr>
            </a:lvl4pPr>
            <a:lvl5pPr marL="2057400" indent="-228600">
              <a:defRPr kumimoji="1">
                <a:solidFill>
                  <a:schemeClr val="tx1"/>
                </a:solidFill>
                <a:latin typeface="Calibri" pitchFamily="34" charset="0"/>
                <a:ea typeface="ＭＳ Ｐゴシック" charset="-128"/>
              </a:defRPr>
            </a:lvl5pPr>
            <a:lvl6pPr marL="2514600" indent="-228600" fontAlgn="base">
              <a:spcBef>
                <a:spcPct val="0"/>
              </a:spcBef>
              <a:spcAft>
                <a:spcPct val="0"/>
              </a:spcAft>
              <a:defRPr kumimoji="1">
                <a:solidFill>
                  <a:schemeClr val="tx1"/>
                </a:solidFill>
                <a:latin typeface="Calibri" pitchFamily="34" charset="0"/>
                <a:ea typeface="ＭＳ Ｐゴシック" charset="-128"/>
              </a:defRPr>
            </a:lvl6pPr>
            <a:lvl7pPr marL="2971800" indent="-228600" fontAlgn="base">
              <a:spcBef>
                <a:spcPct val="0"/>
              </a:spcBef>
              <a:spcAft>
                <a:spcPct val="0"/>
              </a:spcAft>
              <a:defRPr kumimoji="1">
                <a:solidFill>
                  <a:schemeClr val="tx1"/>
                </a:solidFill>
                <a:latin typeface="Calibri" pitchFamily="34" charset="0"/>
                <a:ea typeface="ＭＳ Ｐゴシック" charset="-128"/>
              </a:defRPr>
            </a:lvl7pPr>
            <a:lvl8pPr marL="3429000" indent="-228600" fontAlgn="base">
              <a:spcBef>
                <a:spcPct val="0"/>
              </a:spcBef>
              <a:spcAft>
                <a:spcPct val="0"/>
              </a:spcAft>
              <a:defRPr kumimoji="1">
                <a:solidFill>
                  <a:schemeClr val="tx1"/>
                </a:solidFill>
                <a:latin typeface="Calibri" pitchFamily="34" charset="0"/>
                <a:ea typeface="ＭＳ Ｐゴシック" charset="-128"/>
              </a:defRPr>
            </a:lvl8pPr>
            <a:lvl9pPr marL="3886200" indent="-228600" fontAlgn="base">
              <a:spcBef>
                <a:spcPct val="0"/>
              </a:spcBef>
              <a:spcAft>
                <a:spcPct val="0"/>
              </a:spcAft>
              <a:defRPr kumimoji="1">
                <a:solidFill>
                  <a:schemeClr val="tx1"/>
                </a:solidFill>
                <a:latin typeface="Calibri" pitchFamily="34" charset="0"/>
                <a:ea typeface="ＭＳ Ｐゴシック" charset="-128"/>
              </a:defRPr>
            </a:lvl9pPr>
          </a:lstStyle>
          <a:p>
            <a:r>
              <a:rPr lang="en-US" altLang="ja-JP" sz="2400" dirty="0" smtClean="0">
                <a:latin typeface="Arial" charset="0"/>
              </a:rPr>
              <a:t>Feedback scheme in </a:t>
            </a:r>
            <a:r>
              <a:rPr lang="en-US" altLang="ja-JP" sz="2400" u="sng" dirty="0" smtClean="0">
                <a:latin typeface="Arial" charset="0"/>
              </a:rPr>
              <a:t>horizontal</a:t>
            </a:r>
            <a:r>
              <a:rPr lang="en-US" altLang="ja-JP" sz="2400" dirty="0" smtClean="0">
                <a:latin typeface="Arial" charset="0"/>
              </a:rPr>
              <a:t> direction (x)</a:t>
            </a:r>
            <a:endParaRPr lang="en-US" altLang="ja-JP" sz="2400" dirty="0">
              <a:latin typeface="Arial" charset="0"/>
            </a:endParaRPr>
          </a:p>
        </p:txBody>
      </p:sp>
      <p:grpSp>
        <p:nvGrpSpPr>
          <p:cNvPr id="3" name="グループ化 2"/>
          <p:cNvGrpSpPr/>
          <p:nvPr/>
        </p:nvGrpSpPr>
        <p:grpSpPr>
          <a:xfrm>
            <a:off x="360363" y="4241626"/>
            <a:ext cx="2804082" cy="2503917"/>
            <a:chOff x="360363" y="4241626"/>
            <a:chExt cx="2804082" cy="2503917"/>
          </a:xfrm>
        </p:grpSpPr>
        <p:pic>
          <p:nvPicPr>
            <p:cNvPr id="717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388" t="7361" b="4237"/>
            <a:stretch/>
          </p:blipFill>
          <p:spPr bwMode="auto">
            <a:xfrm>
              <a:off x="360363" y="4241626"/>
              <a:ext cx="2804082" cy="25039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正方形/長方形 1"/>
            <p:cNvSpPr/>
            <p:nvPr/>
          </p:nvSpPr>
          <p:spPr>
            <a:xfrm>
              <a:off x="2179178" y="6358071"/>
              <a:ext cx="985267" cy="2221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8"/>
            <p:cNvSpPr txBox="1">
              <a:spLocks noChangeArrowheads="1"/>
            </p:cNvSpPr>
            <p:nvPr/>
          </p:nvSpPr>
          <p:spPr bwMode="auto">
            <a:xfrm>
              <a:off x="2359268" y="6303263"/>
              <a:ext cx="25648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kumimoji="1" sz="2400">
                  <a:solidFill>
                    <a:schemeClr val="tx1"/>
                  </a:solidFill>
                  <a:latin typeface="Arial" charset="0"/>
                  <a:ea typeface="ＭＳ Ｐゴシック" charset="-128"/>
                </a:defRPr>
              </a:lvl1pPr>
              <a:lvl2pPr marL="37931725" indent="-37474525">
                <a:defRPr kumimoji="1" sz="2400">
                  <a:solidFill>
                    <a:schemeClr val="tx1"/>
                  </a:solidFill>
                  <a:latin typeface="Arial" charset="0"/>
                  <a:ea typeface="ＭＳ Ｐゴシック" charset="-128"/>
                </a:defRPr>
              </a:lvl2pPr>
              <a:lvl3pPr>
                <a:defRPr kumimoji="1" sz="2400">
                  <a:solidFill>
                    <a:schemeClr val="tx1"/>
                  </a:solidFill>
                  <a:latin typeface="Arial" charset="0"/>
                  <a:ea typeface="ＭＳ Ｐゴシック" charset="-128"/>
                </a:defRPr>
              </a:lvl3pPr>
              <a:lvl4pPr>
                <a:defRPr kumimoji="1" sz="2400">
                  <a:solidFill>
                    <a:schemeClr val="tx1"/>
                  </a:solidFill>
                  <a:latin typeface="Arial" charset="0"/>
                  <a:ea typeface="ＭＳ Ｐゴシック" charset="-128"/>
                </a:defRPr>
              </a:lvl4pPr>
              <a:lvl5pPr>
                <a:defRPr kumimoji="1" sz="2400">
                  <a:solidFill>
                    <a:schemeClr val="tx1"/>
                  </a:solidFill>
                  <a:latin typeface="Arial" charset="0"/>
                  <a:ea typeface="ＭＳ Ｐゴシック" charset="-128"/>
                </a:defRPr>
              </a:lvl5pPr>
              <a:lvl6pPr marL="457200" fontAlgn="base">
                <a:spcBef>
                  <a:spcPct val="0"/>
                </a:spcBef>
                <a:spcAft>
                  <a:spcPct val="0"/>
                </a:spcAft>
                <a:defRPr kumimoji="1" sz="2400">
                  <a:solidFill>
                    <a:schemeClr val="tx1"/>
                  </a:solidFill>
                  <a:latin typeface="Arial" charset="0"/>
                  <a:ea typeface="ＭＳ Ｐゴシック" charset="-128"/>
                </a:defRPr>
              </a:lvl6pPr>
              <a:lvl7pPr marL="914400" fontAlgn="base">
                <a:spcBef>
                  <a:spcPct val="0"/>
                </a:spcBef>
                <a:spcAft>
                  <a:spcPct val="0"/>
                </a:spcAft>
                <a:defRPr kumimoji="1" sz="2400">
                  <a:solidFill>
                    <a:schemeClr val="tx1"/>
                  </a:solidFill>
                  <a:latin typeface="Arial" charset="0"/>
                  <a:ea typeface="ＭＳ Ｐゴシック" charset="-128"/>
                </a:defRPr>
              </a:lvl7pPr>
              <a:lvl8pPr marL="1371600" fontAlgn="base">
                <a:spcBef>
                  <a:spcPct val="0"/>
                </a:spcBef>
                <a:spcAft>
                  <a:spcPct val="0"/>
                </a:spcAft>
                <a:defRPr kumimoji="1" sz="2400">
                  <a:solidFill>
                    <a:schemeClr val="tx1"/>
                  </a:solidFill>
                  <a:latin typeface="Arial" charset="0"/>
                  <a:ea typeface="ＭＳ Ｐゴシック" charset="-128"/>
                </a:defRPr>
              </a:lvl8pPr>
              <a:lvl9pPr marL="1828800" fontAlgn="base">
                <a:spcBef>
                  <a:spcPct val="0"/>
                </a:spcBef>
                <a:spcAft>
                  <a:spcPct val="0"/>
                </a:spcAft>
                <a:defRPr kumimoji="1" sz="2400">
                  <a:solidFill>
                    <a:schemeClr val="tx1"/>
                  </a:solidFill>
                  <a:latin typeface="Arial" charset="0"/>
                  <a:ea typeface="ＭＳ Ｐゴシック" charset="-128"/>
                </a:defRPr>
              </a:lvl9pPr>
            </a:lstStyle>
            <a:p>
              <a:r>
                <a:rPr lang="en-US" altLang="ja-JP" sz="1800" dirty="0" err="1" smtClean="0">
                  <a:latin typeface="Symbol" panose="05050102010706020507" pitchFamily="18" charset="2"/>
                  <a:ea typeface="Arial Unicode MS" panose="020B0604020202020204" pitchFamily="50" charset="-128"/>
                  <a:cs typeface="Arial Unicode MS" panose="020B0604020202020204" pitchFamily="50" charset="-128"/>
                </a:rPr>
                <a:t>D</a:t>
              </a:r>
              <a:r>
                <a:rPr lang="en-US" altLang="ja-JP" sz="1800" dirty="0" err="1" smtClean="0">
                  <a:latin typeface="Arial Unicode MS" panose="020B0604020202020204" pitchFamily="50" charset="-128"/>
                  <a:ea typeface="Arial Unicode MS" panose="020B0604020202020204" pitchFamily="50" charset="-128"/>
                  <a:cs typeface="Arial Unicode MS" panose="020B0604020202020204" pitchFamily="50" charset="-128"/>
                </a:rPr>
                <a:t>x</a:t>
              </a:r>
              <a:endParaRPr lang="en-US" altLang="ja-JP" sz="1800" dirty="0" smtClean="0">
                <a:latin typeface="Arial Unicode MS" panose="020B0604020202020204" pitchFamily="50" charset="-128"/>
                <a:ea typeface="Arial Unicode MS" panose="020B0604020202020204" pitchFamily="50" charset="-128"/>
                <a:cs typeface="Arial Unicode MS" panose="020B0604020202020204" pitchFamily="50" charset="-128"/>
              </a:endParaRPr>
            </a:p>
          </p:txBody>
        </p:sp>
      </p:grpSp>
      <p:sp>
        <p:nvSpPr>
          <p:cNvPr id="11" name="テキスト ボックス 26"/>
          <p:cNvSpPr txBox="1">
            <a:spLocks noChangeArrowheads="1"/>
          </p:cNvSpPr>
          <p:nvPr/>
        </p:nvSpPr>
        <p:spPr bwMode="auto">
          <a:xfrm>
            <a:off x="3050850" y="3944776"/>
            <a:ext cx="6045504" cy="2800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Calibri" pitchFamily="34" charset="0"/>
                <a:ea typeface="ＭＳ Ｐゴシック" pitchFamily="50" charset="-128"/>
              </a:defRPr>
            </a:lvl1pPr>
            <a:lvl2pPr marL="742950" indent="-285750">
              <a:defRPr kumimoji="1" sz="2400">
                <a:solidFill>
                  <a:schemeClr val="tx1"/>
                </a:solidFill>
                <a:latin typeface="Calibri" pitchFamily="34" charset="0"/>
                <a:ea typeface="ＭＳ Ｐゴシック" pitchFamily="50" charset="-128"/>
              </a:defRPr>
            </a:lvl2pPr>
            <a:lvl3pPr marL="1143000" indent="-228600">
              <a:defRPr kumimoji="1" sz="2400">
                <a:solidFill>
                  <a:schemeClr val="tx1"/>
                </a:solidFill>
                <a:latin typeface="Calibri" pitchFamily="34" charset="0"/>
                <a:ea typeface="ＭＳ Ｐゴシック" pitchFamily="50" charset="-128"/>
              </a:defRPr>
            </a:lvl3pPr>
            <a:lvl4pPr marL="1600200" indent="-228600">
              <a:defRPr kumimoji="1" sz="2400">
                <a:solidFill>
                  <a:schemeClr val="tx1"/>
                </a:solidFill>
                <a:latin typeface="Calibri" pitchFamily="34" charset="0"/>
                <a:ea typeface="ＭＳ Ｐゴシック" pitchFamily="50" charset="-128"/>
              </a:defRPr>
            </a:lvl4pPr>
            <a:lvl5pPr marL="2057400" indent="-228600">
              <a:defRPr kumimoji="1" sz="2400">
                <a:solidFill>
                  <a:schemeClr val="tx1"/>
                </a:solidFill>
                <a:latin typeface="Calibri" pitchFamily="34" charset="0"/>
                <a:ea typeface="ＭＳ Ｐゴシック" pitchFamily="50" charset="-128"/>
              </a:defRPr>
            </a:lvl5pPr>
            <a:lvl6pPr marL="2514600" indent="-228600" defTabSz="457200" fontAlgn="base">
              <a:spcBef>
                <a:spcPct val="0"/>
              </a:spcBef>
              <a:spcAft>
                <a:spcPct val="0"/>
              </a:spcAft>
              <a:defRPr kumimoji="1" sz="2400">
                <a:solidFill>
                  <a:schemeClr val="tx1"/>
                </a:solidFill>
                <a:latin typeface="Calibri" pitchFamily="34" charset="0"/>
                <a:ea typeface="ＭＳ Ｐゴシック" pitchFamily="50" charset="-128"/>
              </a:defRPr>
            </a:lvl6pPr>
            <a:lvl7pPr marL="2971800" indent="-228600" defTabSz="457200" fontAlgn="base">
              <a:spcBef>
                <a:spcPct val="0"/>
              </a:spcBef>
              <a:spcAft>
                <a:spcPct val="0"/>
              </a:spcAft>
              <a:defRPr kumimoji="1" sz="2400">
                <a:solidFill>
                  <a:schemeClr val="tx1"/>
                </a:solidFill>
                <a:latin typeface="Calibri" pitchFamily="34" charset="0"/>
                <a:ea typeface="ＭＳ Ｐゴシック" pitchFamily="50" charset="-128"/>
              </a:defRPr>
            </a:lvl7pPr>
            <a:lvl8pPr marL="3429000" indent="-228600" defTabSz="457200" fontAlgn="base">
              <a:spcBef>
                <a:spcPct val="0"/>
              </a:spcBef>
              <a:spcAft>
                <a:spcPct val="0"/>
              </a:spcAft>
              <a:defRPr kumimoji="1" sz="2400">
                <a:solidFill>
                  <a:schemeClr val="tx1"/>
                </a:solidFill>
                <a:latin typeface="Calibri" pitchFamily="34" charset="0"/>
                <a:ea typeface="ＭＳ Ｐゴシック" pitchFamily="50" charset="-128"/>
              </a:defRPr>
            </a:lvl8pPr>
            <a:lvl9pPr marL="3886200" indent="-228600" defTabSz="457200" fontAlgn="base">
              <a:spcBef>
                <a:spcPct val="0"/>
              </a:spcBef>
              <a:spcAft>
                <a:spcPct val="0"/>
              </a:spcAft>
              <a:defRPr kumimoji="1" sz="2400">
                <a:solidFill>
                  <a:schemeClr val="tx1"/>
                </a:solidFill>
                <a:latin typeface="Calibri" pitchFamily="34" charset="0"/>
                <a:ea typeface="ＭＳ Ｐゴシック" pitchFamily="50" charset="-128"/>
              </a:defRPr>
            </a:lvl9pPr>
          </a:lstStyle>
          <a:p>
            <a:r>
              <a:rPr lang="en-US" altLang="ja-JP" sz="2000" dirty="0">
                <a:latin typeface="Arial Unicode MS" panose="020B0604020202020204" pitchFamily="50" charset="-128"/>
                <a:ea typeface="Arial Unicode MS" panose="020B0604020202020204" pitchFamily="50" charset="-128"/>
                <a:cs typeface="Arial Unicode MS" panose="020B0604020202020204" pitchFamily="50" charset="-128"/>
              </a:rPr>
              <a:t>When two beams overlap, the luminosity drops on either side of the peak, giving modulation at </a:t>
            </a:r>
            <a:r>
              <a:rPr lang="en-US" altLang="ja-JP" sz="2000" dirty="0" smtClean="0">
                <a:latin typeface="Arial Unicode MS" panose="020B0604020202020204" pitchFamily="50" charset="-128"/>
                <a:ea typeface="Arial Unicode MS" panose="020B0604020202020204" pitchFamily="50" charset="-128"/>
                <a:cs typeface="Arial Unicode MS" panose="020B0604020202020204" pitchFamily="50" charset="-128"/>
              </a:rPr>
              <a:t>2ω</a:t>
            </a:r>
            <a:r>
              <a:rPr lang="en-US" altLang="ja-JP" sz="2000" baseline="-25000" dirty="0" smtClean="0">
                <a:latin typeface="Arial Unicode MS" panose="020B0604020202020204" pitchFamily="50" charset="-128"/>
                <a:ea typeface="Arial Unicode MS" panose="020B0604020202020204" pitchFamily="50" charset="-128"/>
                <a:cs typeface="Arial Unicode MS" panose="020B0604020202020204" pitchFamily="50" charset="-128"/>
              </a:rPr>
              <a:t>dith</a:t>
            </a:r>
            <a:r>
              <a:rPr lang="en-US" altLang="ja-JP" sz="2000" dirty="0" smtClean="0">
                <a:latin typeface="Arial Unicode MS" panose="020B0604020202020204" pitchFamily="50" charset="-128"/>
                <a:ea typeface="Arial Unicode MS" panose="020B0604020202020204" pitchFamily="50" charset="-128"/>
                <a:cs typeface="Arial Unicode MS" panose="020B0604020202020204" pitchFamily="50" charset="-128"/>
              </a:rPr>
              <a:t>.</a:t>
            </a:r>
          </a:p>
          <a:p>
            <a:endParaRPr lang="en-US" altLang="ja-JP" sz="800" dirty="0">
              <a:latin typeface="Arial Unicode MS" panose="020B0604020202020204" pitchFamily="50" charset="-128"/>
              <a:ea typeface="Arial Unicode MS" panose="020B0604020202020204" pitchFamily="50" charset="-128"/>
              <a:cs typeface="Arial Unicode MS" panose="020B0604020202020204" pitchFamily="50" charset="-128"/>
            </a:endParaRPr>
          </a:p>
          <a:p>
            <a:r>
              <a:rPr lang="en-US" altLang="ja-JP" sz="2000" dirty="0">
                <a:latin typeface="Arial Unicode MS" panose="020B0604020202020204" pitchFamily="50" charset="-128"/>
                <a:ea typeface="Arial Unicode MS" panose="020B0604020202020204" pitchFamily="50" charset="-128"/>
                <a:cs typeface="Arial Unicode MS" panose="020B0604020202020204" pitchFamily="50" charset="-128"/>
              </a:rPr>
              <a:t>Off center, there is additional modulation at the fundamental</a:t>
            </a:r>
            <a:r>
              <a:rPr lang="en-US" altLang="ja-JP" sz="2000" dirty="0" smtClean="0">
                <a:latin typeface="Arial Unicode MS" panose="020B0604020202020204" pitchFamily="50" charset="-128"/>
                <a:ea typeface="Arial Unicode MS" panose="020B0604020202020204" pitchFamily="50" charset="-128"/>
                <a:cs typeface="Arial Unicode MS" panose="020B0604020202020204" pitchFamily="50" charset="-128"/>
              </a:rPr>
              <a:t>.</a:t>
            </a:r>
          </a:p>
          <a:p>
            <a:endParaRPr lang="en-US" altLang="ja-JP" sz="800" dirty="0">
              <a:latin typeface="Arial Unicode MS" panose="020B0604020202020204" pitchFamily="50" charset="-128"/>
              <a:ea typeface="Arial Unicode MS" panose="020B0604020202020204" pitchFamily="50" charset="-128"/>
              <a:cs typeface="Arial Unicode MS" panose="020B0604020202020204" pitchFamily="50" charset="-128"/>
            </a:endParaRPr>
          </a:p>
          <a:p>
            <a:r>
              <a:rPr lang="en-US" altLang="ja-JP" sz="2000" dirty="0">
                <a:latin typeface="Arial Unicode MS" panose="020B0604020202020204" pitchFamily="50" charset="-128"/>
                <a:ea typeface="Arial Unicode MS" panose="020B0604020202020204" pitchFamily="50" charset="-128"/>
                <a:cs typeface="Arial Unicode MS" panose="020B0604020202020204" pitchFamily="50" charset="-128"/>
              </a:rPr>
              <a:t>Dithering simulation by U. </a:t>
            </a:r>
            <a:r>
              <a:rPr lang="en-US" altLang="ja-JP" sz="2000" dirty="0" err="1" smtClean="0">
                <a:latin typeface="Arial Unicode MS" panose="020B0604020202020204" pitchFamily="50" charset="-128"/>
                <a:ea typeface="Arial Unicode MS" panose="020B0604020202020204" pitchFamily="50" charset="-128"/>
                <a:cs typeface="Arial Unicode MS" panose="020B0604020202020204" pitchFamily="50" charset="-128"/>
              </a:rPr>
              <a:t>Wienands</a:t>
            </a:r>
            <a:r>
              <a:rPr lang="en-US" altLang="ja-JP" sz="2000" dirty="0" smtClean="0">
                <a:latin typeface="Arial Unicode MS" panose="020B0604020202020204" pitchFamily="50" charset="-128"/>
                <a:ea typeface="Arial Unicode MS" panose="020B0604020202020204" pitchFamily="50" charset="-128"/>
                <a:cs typeface="Arial Unicode MS" panose="020B0604020202020204" pitchFamily="50" charset="-128"/>
              </a:rPr>
              <a:t> and </a:t>
            </a:r>
            <a:r>
              <a:rPr lang="en-US" altLang="ja-JP" sz="2000" dirty="0" err="1">
                <a:latin typeface="Arial Unicode MS" panose="020B0604020202020204" pitchFamily="50" charset="-128"/>
                <a:ea typeface="Arial Unicode MS" panose="020B0604020202020204" pitchFamily="50" charset="-128"/>
                <a:cs typeface="Arial Unicode MS" panose="020B0604020202020204" pitchFamily="50" charset="-128"/>
              </a:rPr>
              <a:t>S.Uehara</a:t>
            </a:r>
            <a:r>
              <a:rPr lang="en-US" altLang="ja-JP" sz="2000" dirty="0" smtClean="0">
                <a:latin typeface="Arial Unicode MS" panose="020B0604020202020204" pitchFamily="50" charset="-128"/>
                <a:ea typeface="Arial Unicode MS" panose="020B0604020202020204" pitchFamily="50" charset="-128"/>
                <a:cs typeface="Arial Unicode MS" panose="020B0604020202020204" pitchFamily="50" charset="-128"/>
              </a:rPr>
              <a:t>:</a:t>
            </a:r>
          </a:p>
          <a:p>
            <a:r>
              <a:rPr lang="en-US" altLang="ja-JP" sz="2000" dirty="0" smtClean="0">
                <a:latin typeface="Arial Unicode MS" panose="020B0604020202020204" pitchFamily="50" charset="-128"/>
                <a:ea typeface="Arial Unicode MS" panose="020B0604020202020204" pitchFamily="50" charset="-128"/>
                <a:cs typeface="Arial Unicode MS" panose="020B0604020202020204" pitchFamily="50" charset="-128"/>
              </a:rPr>
              <a:t>Max</a:t>
            </a:r>
            <a:r>
              <a:rPr lang="en-US" altLang="ja-JP" sz="2000" dirty="0">
                <a:latin typeface="Arial Unicode MS" panose="020B0604020202020204" pitchFamily="50" charset="-128"/>
                <a:ea typeface="Arial Unicode MS" panose="020B0604020202020204" pitchFamily="50" charset="-128"/>
                <a:cs typeface="Arial Unicode MS" panose="020B0604020202020204" pitchFamily="50" charset="-128"/>
              </a:rPr>
              <a:t>. dithering amplitude, which corresponds to 10 % drop of the peak luminosity should be prepared.</a:t>
            </a:r>
          </a:p>
        </p:txBody>
      </p:sp>
    </p:spTree>
    <p:extLst>
      <p:ext uri="{BB962C8B-B14F-4D97-AF65-F5344CB8AC3E}">
        <p14:creationId xmlns:p14="http://schemas.microsoft.com/office/powerpoint/2010/main" val="119118333"/>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テキスト ボックス 5"/>
          <p:cNvSpPr txBox="1">
            <a:spLocks noChangeArrowheads="1"/>
          </p:cNvSpPr>
          <p:nvPr/>
        </p:nvSpPr>
        <p:spPr bwMode="auto">
          <a:xfrm>
            <a:off x="360362" y="360363"/>
            <a:ext cx="8512176"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Calibri" pitchFamily="34" charset="0"/>
                <a:ea typeface="ＭＳ Ｐゴシック" charset="-128"/>
              </a:defRPr>
            </a:lvl1pPr>
            <a:lvl2pPr marL="742950" indent="-285750">
              <a:defRPr kumimoji="1">
                <a:solidFill>
                  <a:schemeClr val="tx1"/>
                </a:solidFill>
                <a:latin typeface="Calibri" pitchFamily="34" charset="0"/>
                <a:ea typeface="ＭＳ Ｐゴシック" charset="-128"/>
              </a:defRPr>
            </a:lvl2pPr>
            <a:lvl3pPr marL="1143000" indent="-228600">
              <a:defRPr kumimoji="1">
                <a:solidFill>
                  <a:schemeClr val="tx1"/>
                </a:solidFill>
                <a:latin typeface="Calibri" pitchFamily="34" charset="0"/>
                <a:ea typeface="ＭＳ Ｐゴシック" charset="-128"/>
              </a:defRPr>
            </a:lvl3pPr>
            <a:lvl4pPr marL="1600200" indent="-228600">
              <a:defRPr kumimoji="1">
                <a:solidFill>
                  <a:schemeClr val="tx1"/>
                </a:solidFill>
                <a:latin typeface="Calibri" pitchFamily="34" charset="0"/>
                <a:ea typeface="ＭＳ Ｐゴシック" charset="-128"/>
              </a:defRPr>
            </a:lvl4pPr>
            <a:lvl5pPr marL="2057400" indent="-228600">
              <a:defRPr kumimoji="1">
                <a:solidFill>
                  <a:schemeClr val="tx1"/>
                </a:solidFill>
                <a:latin typeface="Calibri" pitchFamily="34" charset="0"/>
                <a:ea typeface="ＭＳ Ｐゴシック" charset="-128"/>
              </a:defRPr>
            </a:lvl5pPr>
            <a:lvl6pPr marL="2514600" indent="-228600" fontAlgn="base">
              <a:spcBef>
                <a:spcPct val="0"/>
              </a:spcBef>
              <a:spcAft>
                <a:spcPct val="0"/>
              </a:spcAft>
              <a:defRPr kumimoji="1">
                <a:solidFill>
                  <a:schemeClr val="tx1"/>
                </a:solidFill>
                <a:latin typeface="Calibri" pitchFamily="34" charset="0"/>
                <a:ea typeface="ＭＳ Ｐゴシック" charset="-128"/>
              </a:defRPr>
            </a:lvl6pPr>
            <a:lvl7pPr marL="2971800" indent="-228600" fontAlgn="base">
              <a:spcBef>
                <a:spcPct val="0"/>
              </a:spcBef>
              <a:spcAft>
                <a:spcPct val="0"/>
              </a:spcAft>
              <a:defRPr kumimoji="1">
                <a:solidFill>
                  <a:schemeClr val="tx1"/>
                </a:solidFill>
                <a:latin typeface="Calibri" pitchFamily="34" charset="0"/>
                <a:ea typeface="ＭＳ Ｐゴシック" charset="-128"/>
              </a:defRPr>
            </a:lvl7pPr>
            <a:lvl8pPr marL="3429000" indent="-228600" fontAlgn="base">
              <a:spcBef>
                <a:spcPct val="0"/>
              </a:spcBef>
              <a:spcAft>
                <a:spcPct val="0"/>
              </a:spcAft>
              <a:defRPr kumimoji="1">
                <a:solidFill>
                  <a:schemeClr val="tx1"/>
                </a:solidFill>
                <a:latin typeface="Calibri" pitchFamily="34" charset="0"/>
                <a:ea typeface="ＭＳ Ｐゴシック" charset="-128"/>
              </a:defRPr>
            </a:lvl8pPr>
            <a:lvl9pPr marL="3886200" indent="-228600" fontAlgn="base">
              <a:spcBef>
                <a:spcPct val="0"/>
              </a:spcBef>
              <a:spcAft>
                <a:spcPct val="0"/>
              </a:spcAft>
              <a:defRPr kumimoji="1">
                <a:solidFill>
                  <a:schemeClr val="tx1"/>
                </a:solidFill>
                <a:latin typeface="Calibri" pitchFamily="34" charset="0"/>
                <a:ea typeface="ＭＳ Ｐゴシック" charset="-128"/>
              </a:defRPr>
            </a:lvl9pPr>
          </a:lstStyle>
          <a:p>
            <a:r>
              <a:rPr lang="en-US" altLang="ja-JP" sz="2400" dirty="0">
                <a:latin typeface="Arial" charset="0"/>
              </a:rPr>
              <a:t>Luminosity dither </a:t>
            </a:r>
            <a:r>
              <a:rPr lang="en-US" altLang="ja-JP" sz="2400" dirty="0" smtClean="0">
                <a:latin typeface="Arial" charset="0"/>
              </a:rPr>
              <a:t>system for horizontal feedback</a:t>
            </a:r>
          </a:p>
          <a:p>
            <a:pPr algn="r"/>
            <a:r>
              <a:rPr lang="en-US" altLang="ja-JP" sz="2400" dirty="0" smtClean="0">
                <a:latin typeface="Arial" charset="0"/>
              </a:rPr>
              <a:t>(+ vertical offset and angle)</a:t>
            </a:r>
          </a:p>
        </p:txBody>
      </p:sp>
      <p:sp>
        <p:nvSpPr>
          <p:cNvPr id="15" name="テキスト ボックス 20"/>
          <p:cNvSpPr txBox="1">
            <a:spLocks noChangeArrowheads="1"/>
          </p:cNvSpPr>
          <p:nvPr/>
        </p:nvSpPr>
        <p:spPr bwMode="auto">
          <a:xfrm>
            <a:off x="206136" y="1164303"/>
            <a:ext cx="8912226" cy="5201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Calibri" pitchFamily="34" charset="0"/>
                <a:ea typeface="ＭＳ Ｐゴシック" charset="-128"/>
              </a:defRPr>
            </a:lvl1pPr>
            <a:lvl2pPr marL="742950" indent="-285750">
              <a:defRPr kumimoji="1">
                <a:solidFill>
                  <a:schemeClr val="tx1"/>
                </a:solidFill>
                <a:latin typeface="Calibri" pitchFamily="34" charset="0"/>
                <a:ea typeface="ＭＳ Ｐゴシック" charset="-128"/>
              </a:defRPr>
            </a:lvl2pPr>
            <a:lvl3pPr marL="1143000" indent="-228600">
              <a:defRPr kumimoji="1">
                <a:solidFill>
                  <a:schemeClr val="tx1"/>
                </a:solidFill>
                <a:latin typeface="Calibri" pitchFamily="34" charset="0"/>
                <a:ea typeface="ＭＳ Ｐゴシック" charset="-128"/>
              </a:defRPr>
            </a:lvl3pPr>
            <a:lvl4pPr marL="1600200" indent="-228600">
              <a:defRPr kumimoji="1">
                <a:solidFill>
                  <a:schemeClr val="tx1"/>
                </a:solidFill>
                <a:latin typeface="Calibri" pitchFamily="34" charset="0"/>
                <a:ea typeface="ＭＳ Ｐゴシック" charset="-128"/>
              </a:defRPr>
            </a:lvl4pPr>
            <a:lvl5pPr marL="2057400" indent="-228600">
              <a:defRPr kumimoji="1">
                <a:solidFill>
                  <a:schemeClr val="tx1"/>
                </a:solidFill>
                <a:latin typeface="Calibri" pitchFamily="34" charset="0"/>
                <a:ea typeface="ＭＳ Ｐゴシック" charset="-128"/>
              </a:defRPr>
            </a:lvl5pPr>
            <a:lvl6pPr marL="2514600" indent="-228600" fontAlgn="base">
              <a:spcBef>
                <a:spcPct val="0"/>
              </a:spcBef>
              <a:spcAft>
                <a:spcPct val="0"/>
              </a:spcAft>
              <a:defRPr kumimoji="1">
                <a:solidFill>
                  <a:schemeClr val="tx1"/>
                </a:solidFill>
                <a:latin typeface="Calibri" pitchFamily="34" charset="0"/>
                <a:ea typeface="ＭＳ Ｐゴシック" charset="-128"/>
              </a:defRPr>
            </a:lvl6pPr>
            <a:lvl7pPr marL="2971800" indent="-228600" fontAlgn="base">
              <a:spcBef>
                <a:spcPct val="0"/>
              </a:spcBef>
              <a:spcAft>
                <a:spcPct val="0"/>
              </a:spcAft>
              <a:defRPr kumimoji="1">
                <a:solidFill>
                  <a:schemeClr val="tx1"/>
                </a:solidFill>
                <a:latin typeface="Calibri" pitchFamily="34" charset="0"/>
                <a:ea typeface="ＭＳ Ｐゴシック" charset="-128"/>
              </a:defRPr>
            </a:lvl7pPr>
            <a:lvl8pPr marL="3429000" indent="-228600" fontAlgn="base">
              <a:spcBef>
                <a:spcPct val="0"/>
              </a:spcBef>
              <a:spcAft>
                <a:spcPct val="0"/>
              </a:spcAft>
              <a:defRPr kumimoji="1">
                <a:solidFill>
                  <a:schemeClr val="tx1"/>
                </a:solidFill>
                <a:latin typeface="Calibri" pitchFamily="34" charset="0"/>
                <a:ea typeface="ＭＳ Ｐゴシック" charset="-128"/>
              </a:defRPr>
            </a:lvl8pPr>
            <a:lvl9pPr marL="3886200" indent="-228600" fontAlgn="base">
              <a:spcBef>
                <a:spcPct val="0"/>
              </a:spcBef>
              <a:spcAft>
                <a:spcPct val="0"/>
              </a:spcAft>
              <a:defRPr kumimoji="1">
                <a:solidFill>
                  <a:schemeClr val="tx1"/>
                </a:solidFill>
                <a:latin typeface="Calibri" pitchFamily="34" charset="0"/>
                <a:ea typeface="ＭＳ Ｐゴシック" charset="-128"/>
              </a:defRPr>
            </a:lvl9pPr>
          </a:lstStyle>
          <a:p>
            <a:pPr marL="0" lvl="1" indent="0"/>
            <a:r>
              <a:rPr lang="en-US" altLang="ja-JP" sz="2000" dirty="0" smtClean="0">
                <a:latin typeface="Arial" charset="0"/>
              </a:rPr>
              <a:t>(1) Fast </a:t>
            </a:r>
            <a:r>
              <a:rPr lang="en-US" altLang="ja-JP" sz="2000" dirty="0">
                <a:solidFill>
                  <a:srgbClr val="0000FF"/>
                </a:solidFill>
                <a:latin typeface="Arial" charset="0"/>
              </a:rPr>
              <a:t>luminosity monitor </a:t>
            </a:r>
            <a:r>
              <a:rPr lang="en-US" altLang="ja-JP" sz="2000" dirty="0">
                <a:latin typeface="Arial" charset="0"/>
              </a:rPr>
              <a:t>(ZDLM</a:t>
            </a:r>
            <a:r>
              <a:rPr lang="en-US" altLang="ja-JP" sz="2000" dirty="0" smtClean="0">
                <a:latin typeface="Arial" charset="0"/>
              </a:rPr>
              <a:t>): S. </a:t>
            </a:r>
            <a:r>
              <a:rPr lang="en-US" altLang="ja-JP" sz="2000" dirty="0" err="1" smtClean="0">
                <a:latin typeface="Arial" charset="0"/>
              </a:rPr>
              <a:t>Uehara</a:t>
            </a:r>
            <a:r>
              <a:rPr lang="en-US" altLang="ja-JP" sz="2000" dirty="0" smtClean="0">
                <a:latin typeface="Arial" charset="0"/>
              </a:rPr>
              <a:t> and P. </a:t>
            </a:r>
            <a:r>
              <a:rPr lang="en-US" altLang="ja-JP" sz="2000" dirty="0" err="1" smtClean="0">
                <a:latin typeface="Arial" charset="0"/>
              </a:rPr>
              <a:t>Bambade</a:t>
            </a:r>
            <a:r>
              <a:rPr lang="en-US" altLang="ja-JP" sz="2000" dirty="0" smtClean="0">
                <a:latin typeface="Arial" charset="0"/>
              </a:rPr>
              <a:t> (LAL).</a:t>
            </a:r>
          </a:p>
          <a:p>
            <a:pPr marL="0" lvl="1" indent="0"/>
            <a:endParaRPr lang="en-US" altLang="ja-JP" sz="800" dirty="0" smtClean="0">
              <a:latin typeface="Arial" charset="0"/>
            </a:endParaRPr>
          </a:p>
          <a:p>
            <a:pPr marL="0" lvl="1" indent="0"/>
            <a:endParaRPr lang="en-US" altLang="ja-JP" sz="800" dirty="0" smtClean="0">
              <a:latin typeface="Arial" charset="0"/>
            </a:endParaRPr>
          </a:p>
          <a:p>
            <a:pPr marL="0" lvl="1" indent="0"/>
            <a:endParaRPr lang="en-US" altLang="ja-JP" sz="800" dirty="0" smtClean="0">
              <a:latin typeface="Arial" charset="0"/>
            </a:endParaRPr>
          </a:p>
          <a:p>
            <a:r>
              <a:rPr lang="en-US" altLang="ja-JP" sz="2000" dirty="0" smtClean="0">
                <a:latin typeface="Arial" charset="0"/>
              </a:rPr>
              <a:t>(2) </a:t>
            </a:r>
            <a:r>
              <a:rPr lang="en-US" altLang="ja-JP" sz="2000" dirty="0" smtClean="0">
                <a:solidFill>
                  <a:srgbClr val="0000FF"/>
                </a:solidFill>
                <a:latin typeface="Arial" charset="0"/>
              </a:rPr>
              <a:t>Electronics</a:t>
            </a:r>
            <a:r>
              <a:rPr lang="en-US" altLang="ja-JP" sz="2000" dirty="0" smtClean="0">
                <a:latin typeface="Arial" charset="0"/>
              </a:rPr>
              <a:t> </a:t>
            </a:r>
            <a:r>
              <a:rPr lang="en-US" altLang="ja-JP" sz="2000" dirty="0">
                <a:latin typeface="Arial" charset="0"/>
              </a:rPr>
              <a:t>to discriminate dither </a:t>
            </a:r>
            <a:r>
              <a:rPr lang="en-US" altLang="ja-JP" sz="2000" dirty="0" smtClean="0">
                <a:latin typeface="Arial" charset="0"/>
              </a:rPr>
              <a:t>signals:</a:t>
            </a:r>
            <a:endParaRPr lang="en-US" altLang="ja-JP" sz="2000" dirty="0">
              <a:latin typeface="Arial" charset="0"/>
            </a:endParaRPr>
          </a:p>
          <a:p>
            <a:pPr lvl="1"/>
            <a:r>
              <a:rPr lang="en-US" altLang="ja-JP" sz="2000" dirty="0" smtClean="0">
                <a:latin typeface="Arial" charset="0"/>
              </a:rPr>
              <a:t>Lock-in amplifiers and/or digital technic are considered. </a:t>
            </a:r>
          </a:p>
          <a:p>
            <a:endParaRPr lang="en-US" altLang="ja-JP" sz="800" dirty="0" smtClean="0">
              <a:latin typeface="Arial" charset="0"/>
            </a:endParaRPr>
          </a:p>
          <a:p>
            <a:endParaRPr lang="en-US" altLang="ja-JP" sz="800" dirty="0" smtClean="0">
              <a:latin typeface="Arial" charset="0"/>
            </a:endParaRPr>
          </a:p>
          <a:p>
            <a:endParaRPr lang="en-US" altLang="ja-JP" sz="800" dirty="0" smtClean="0">
              <a:latin typeface="Arial" charset="0"/>
            </a:endParaRPr>
          </a:p>
          <a:p>
            <a:r>
              <a:rPr lang="en-US" altLang="ja-JP" sz="2000" dirty="0" smtClean="0">
                <a:latin typeface="Arial" charset="0"/>
              </a:rPr>
              <a:t>(3) </a:t>
            </a:r>
            <a:r>
              <a:rPr lang="en-US" altLang="ja-JP" sz="2000" dirty="0">
                <a:solidFill>
                  <a:srgbClr val="0000FF"/>
                </a:solidFill>
                <a:latin typeface="Arial" charset="0"/>
              </a:rPr>
              <a:t>Beam pipes</a:t>
            </a:r>
            <a:r>
              <a:rPr lang="en-US" altLang="ja-JP" sz="2000" dirty="0">
                <a:latin typeface="Arial" charset="0"/>
              </a:rPr>
              <a:t>: made of stainless steel for magnetic field penetration.</a:t>
            </a:r>
          </a:p>
          <a:p>
            <a:endParaRPr lang="en-US" altLang="ja-JP" sz="800" dirty="0">
              <a:latin typeface="Arial" charset="0"/>
            </a:endParaRPr>
          </a:p>
          <a:p>
            <a:endParaRPr lang="en-US" altLang="ja-JP" sz="800" dirty="0">
              <a:latin typeface="Arial" charset="0"/>
            </a:endParaRPr>
          </a:p>
          <a:p>
            <a:endParaRPr lang="en-US" altLang="ja-JP" sz="800" dirty="0">
              <a:latin typeface="Arial" charset="0"/>
            </a:endParaRPr>
          </a:p>
          <a:p>
            <a:r>
              <a:rPr lang="en-US" altLang="ja-JP" sz="2000" dirty="0" smtClean="0">
                <a:latin typeface="Arial" charset="0"/>
              </a:rPr>
              <a:t>(</a:t>
            </a:r>
            <a:r>
              <a:rPr lang="en-US" altLang="ja-JP" sz="2000" dirty="0">
                <a:latin typeface="Arial" charset="0"/>
              </a:rPr>
              <a:t>4</a:t>
            </a:r>
            <a:r>
              <a:rPr lang="en-US" altLang="ja-JP" sz="2000" dirty="0" smtClean="0">
                <a:latin typeface="Arial" charset="0"/>
              </a:rPr>
              <a:t>) Air-core </a:t>
            </a:r>
            <a:r>
              <a:rPr lang="en-US" altLang="ja-JP" sz="2000" dirty="0" smtClean="0">
                <a:solidFill>
                  <a:srgbClr val="0000FF"/>
                </a:solidFill>
                <a:latin typeface="Arial" charset="0"/>
              </a:rPr>
              <a:t>dithering coils</a:t>
            </a:r>
            <a:r>
              <a:rPr lang="en-US" altLang="ja-JP" sz="2000" dirty="0" smtClean="0">
                <a:latin typeface="Arial" charset="0"/>
              </a:rPr>
              <a:t>:</a:t>
            </a:r>
          </a:p>
          <a:p>
            <a:pPr marL="400050" lvl="2" indent="0"/>
            <a:r>
              <a:rPr lang="en-US" altLang="ja-JP" sz="2000" dirty="0" smtClean="0">
                <a:latin typeface="Arial" charset="0"/>
              </a:rPr>
              <a:t>- Dithering coils will be installed</a:t>
            </a:r>
            <a:r>
              <a:rPr lang="en-US" altLang="ja-JP" sz="2000" dirty="0">
                <a:latin typeface="Arial" charset="0"/>
              </a:rPr>
              <a:t> </a:t>
            </a:r>
            <a:r>
              <a:rPr lang="en-US" altLang="ja-JP" sz="2000" dirty="0" smtClean="0">
                <a:latin typeface="Arial" charset="0"/>
              </a:rPr>
              <a:t>into 8 locations.</a:t>
            </a:r>
          </a:p>
          <a:p>
            <a:pPr marL="400050" lvl="2" indent="0"/>
            <a:r>
              <a:rPr lang="en-US" altLang="ja-JP" sz="2000" dirty="0" smtClean="0">
                <a:latin typeface="Arial" charset="0"/>
              </a:rPr>
              <a:t>- Dither frequency</a:t>
            </a:r>
            <a:r>
              <a:rPr lang="en-US" altLang="ja-JP" sz="2000" dirty="0">
                <a:latin typeface="Arial" charset="0"/>
              </a:rPr>
              <a:t>: 60~100 Hz is chosen to avoid power line interference</a:t>
            </a:r>
            <a:r>
              <a:rPr lang="en-US" altLang="ja-JP" sz="2000" dirty="0" smtClean="0">
                <a:latin typeface="Arial" charset="0"/>
              </a:rPr>
              <a:t>.</a:t>
            </a:r>
          </a:p>
          <a:p>
            <a:pPr marL="400050" lvl="2" indent="0"/>
            <a:r>
              <a:rPr lang="en-US" altLang="ja-JP" sz="2000" dirty="0" smtClean="0">
                <a:latin typeface="Arial" charset="0"/>
              </a:rPr>
              <a:t>- Kick </a:t>
            </a:r>
            <a:r>
              <a:rPr lang="en-US" altLang="ja-JP" sz="2000" dirty="0">
                <a:latin typeface="Arial" charset="0"/>
              </a:rPr>
              <a:t>angle of dither coils: </a:t>
            </a:r>
            <a:r>
              <a:rPr lang="en-US" altLang="ja-JP" sz="2000" dirty="0" smtClean="0">
                <a:latin typeface="Arial Unicode MS"/>
                <a:ea typeface="Arial Unicode MS"/>
                <a:cs typeface="Arial Unicode MS"/>
              </a:rPr>
              <a:t>to generate ±</a:t>
            </a:r>
            <a:r>
              <a:rPr lang="en-US" altLang="ja-JP" sz="2000" dirty="0" smtClean="0">
                <a:latin typeface="Arial" charset="0"/>
              </a:rPr>
              <a:t>50 </a:t>
            </a:r>
            <a:r>
              <a:rPr lang="en-US" altLang="ja-JP" sz="2000" dirty="0">
                <a:latin typeface="Symbol" panose="05050102010706020507" pitchFamily="18" charset="2"/>
              </a:rPr>
              <a:t>m</a:t>
            </a:r>
            <a:r>
              <a:rPr lang="en-US" altLang="ja-JP" sz="2000" dirty="0">
                <a:latin typeface="Arial" charset="0"/>
              </a:rPr>
              <a:t>m </a:t>
            </a:r>
            <a:r>
              <a:rPr lang="en-US" altLang="ja-JP" sz="2000" dirty="0" err="1">
                <a:latin typeface="Arial" charset="0"/>
              </a:rPr>
              <a:t>horiz</a:t>
            </a:r>
            <a:r>
              <a:rPr lang="en-US" altLang="ja-JP" sz="2000" dirty="0">
                <a:latin typeface="Arial" charset="0"/>
              </a:rPr>
              <a:t>. b</a:t>
            </a:r>
            <a:r>
              <a:rPr lang="en-US" altLang="ja-JP" sz="2000" dirty="0" smtClean="0">
                <a:latin typeface="Arial" charset="0"/>
              </a:rPr>
              <a:t>ump</a:t>
            </a:r>
            <a:r>
              <a:rPr lang="en-US" altLang="ja-JP" sz="2000" dirty="0">
                <a:latin typeface="Arial" charset="0"/>
              </a:rPr>
              <a:t>.</a:t>
            </a:r>
            <a:endParaRPr lang="en-US" altLang="ja-JP" sz="2000" dirty="0" smtClean="0">
              <a:latin typeface="Arial" charset="0"/>
            </a:endParaRPr>
          </a:p>
          <a:p>
            <a:pPr marL="400050" lvl="2" indent="0"/>
            <a:r>
              <a:rPr lang="en-US" altLang="ja-JP" sz="2000" dirty="0" smtClean="0">
                <a:latin typeface="Arial" charset="0"/>
              </a:rPr>
              <a:t>- Design </a:t>
            </a:r>
            <a:r>
              <a:rPr lang="en-US" altLang="ja-JP" sz="2000" dirty="0">
                <a:latin typeface="Arial" charset="0"/>
              </a:rPr>
              <a:t>work, </a:t>
            </a:r>
            <a:r>
              <a:rPr lang="en-US" altLang="ja-JP" sz="2000" dirty="0" smtClean="0">
                <a:latin typeface="Arial" charset="0"/>
              </a:rPr>
              <a:t>production </a:t>
            </a:r>
            <a:r>
              <a:rPr lang="en-US" altLang="ja-JP" sz="2000" dirty="0">
                <a:latin typeface="Arial" charset="0"/>
              </a:rPr>
              <a:t>and field </a:t>
            </a:r>
            <a:r>
              <a:rPr lang="en-US" altLang="ja-JP" sz="2000" dirty="0" smtClean="0">
                <a:latin typeface="Arial" charset="0"/>
              </a:rPr>
              <a:t>measurement are under way at</a:t>
            </a:r>
            <a:r>
              <a:rPr lang="en-US" altLang="ja-JP" sz="2000" dirty="0" smtClean="0">
                <a:latin typeface="Arial Unicode MS" panose="020B0604020202020204" pitchFamily="50" charset="-128"/>
                <a:ea typeface="Arial Unicode MS" panose="020B0604020202020204" pitchFamily="50" charset="-128"/>
                <a:cs typeface="Arial Unicode MS" panose="020B0604020202020204" pitchFamily="50" charset="-128"/>
              </a:rPr>
              <a:t> SLAC.</a:t>
            </a:r>
            <a:endParaRPr lang="en-US" altLang="ja-JP" sz="800" dirty="0" smtClean="0">
              <a:latin typeface="Arial Unicode MS" panose="020B0604020202020204" pitchFamily="50" charset="-128"/>
              <a:ea typeface="Arial Unicode MS" panose="020B0604020202020204" pitchFamily="50" charset="-128"/>
              <a:cs typeface="Arial Unicode MS" panose="020B0604020202020204" pitchFamily="50" charset="-128"/>
            </a:endParaRPr>
          </a:p>
          <a:p>
            <a:endParaRPr lang="en-US" altLang="ja-JP" sz="800" dirty="0" smtClean="0">
              <a:latin typeface="Arial Unicode MS" panose="020B0604020202020204" pitchFamily="50" charset="-128"/>
              <a:ea typeface="Arial Unicode MS" panose="020B0604020202020204" pitchFamily="50" charset="-128"/>
              <a:cs typeface="Arial Unicode MS" panose="020B0604020202020204" pitchFamily="50" charset="-128"/>
            </a:endParaRPr>
          </a:p>
          <a:p>
            <a:endParaRPr lang="en-US" altLang="ja-JP" sz="800" dirty="0" smtClean="0">
              <a:latin typeface="Arial Unicode MS" panose="020B0604020202020204" pitchFamily="50" charset="-128"/>
              <a:ea typeface="Arial Unicode MS" panose="020B0604020202020204" pitchFamily="50" charset="-128"/>
              <a:cs typeface="Arial Unicode MS" panose="020B0604020202020204" pitchFamily="50" charset="-128"/>
            </a:endParaRPr>
          </a:p>
          <a:p>
            <a:r>
              <a:rPr lang="en-US" altLang="ja-JP" sz="2000" dirty="0" smtClean="0">
                <a:latin typeface="Arial" charset="0"/>
              </a:rPr>
              <a:t>(5) </a:t>
            </a:r>
            <a:r>
              <a:rPr lang="en-US" altLang="ja-JP" sz="2000" dirty="0">
                <a:solidFill>
                  <a:srgbClr val="0000FF"/>
                </a:solidFill>
                <a:latin typeface="Arial" charset="0"/>
              </a:rPr>
              <a:t>Power supplies</a:t>
            </a:r>
            <a:r>
              <a:rPr lang="en-US" altLang="ja-JP" sz="2000" dirty="0">
                <a:latin typeface="Arial" charset="0"/>
              </a:rPr>
              <a:t> for actuating coils: </a:t>
            </a:r>
            <a:r>
              <a:rPr lang="it-IT" altLang="ja-JP" sz="2000" dirty="0">
                <a:latin typeface="Arial" charset="0"/>
              </a:rPr>
              <a:t>c</a:t>
            </a:r>
            <a:r>
              <a:rPr lang="it-IT" altLang="ja-JP" sz="2000" dirty="0" smtClean="0">
                <a:latin typeface="Arial" charset="0"/>
              </a:rPr>
              <a:t>ommercial </a:t>
            </a:r>
            <a:r>
              <a:rPr lang="it-IT" altLang="ja-JP" sz="2000" dirty="0">
                <a:latin typeface="Arial" charset="0"/>
              </a:rPr>
              <a:t>bipoler PS (</a:t>
            </a:r>
            <a:r>
              <a:rPr lang="en-US" altLang="ja-JP" sz="2000" dirty="0">
                <a:latin typeface="Arial Unicode MS"/>
                <a:ea typeface="Arial Unicode MS"/>
                <a:cs typeface="Arial Unicode MS"/>
              </a:rPr>
              <a:t>± </a:t>
            </a:r>
            <a:r>
              <a:rPr lang="it-IT" altLang="ja-JP" sz="2000" dirty="0">
                <a:latin typeface="Arial" charset="0"/>
              </a:rPr>
              <a:t>65 V, </a:t>
            </a:r>
            <a:r>
              <a:rPr lang="en-US" altLang="ja-JP" sz="2000" dirty="0">
                <a:latin typeface="Arial Unicode MS"/>
                <a:ea typeface="Arial Unicode MS"/>
                <a:cs typeface="Arial Unicode MS"/>
              </a:rPr>
              <a:t>± </a:t>
            </a:r>
            <a:r>
              <a:rPr lang="it-IT" altLang="ja-JP" sz="2000" dirty="0">
                <a:latin typeface="Arial" charset="0"/>
              </a:rPr>
              <a:t>5 A</a:t>
            </a:r>
            <a:r>
              <a:rPr lang="it-IT" altLang="ja-JP" sz="2000" dirty="0" smtClean="0">
                <a:latin typeface="Arial" charset="0"/>
              </a:rPr>
              <a:t>).</a:t>
            </a:r>
            <a:endParaRPr lang="it-IT" altLang="ja-JP" sz="2000" dirty="0">
              <a:latin typeface="Arial" charset="0"/>
            </a:endParaRPr>
          </a:p>
          <a:p>
            <a:endParaRPr lang="en-US" altLang="ja-JP" sz="800" dirty="0" smtClean="0">
              <a:latin typeface="Arial" charset="0"/>
            </a:endParaRPr>
          </a:p>
          <a:p>
            <a:endParaRPr lang="en-US" altLang="ja-JP" sz="800" dirty="0">
              <a:latin typeface="Arial" charset="0"/>
            </a:endParaRPr>
          </a:p>
          <a:p>
            <a:endParaRPr lang="en-US" altLang="ja-JP" sz="800" dirty="0">
              <a:latin typeface="Arial" charset="0"/>
            </a:endParaRPr>
          </a:p>
          <a:p>
            <a:r>
              <a:rPr lang="en-US" altLang="ja-JP" sz="2000" dirty="0" smtClean="0">
                <a:latin typeface="Arial" charset="0"/>
              </a:rPr>
              <a:t>(6</a:t>
            </a:r>
            <a:r>
              <a:rPr lang="en-US" altLang="ja-JP" sz="2000" dirty="0">
                <a:latin typeface="Arial" charset="0"/>
              </a:rPr>
              <a:t>) </a:t>
            </a:r>
            <a:r>
              <a:rPr lang="en-US" altLang="ja-JP" sz="2000" dirty="0" smtClean="0">
                <a:latin typeface="Arial" charset="0"/>
              </a:rPr>
              <a:t>Iron-core </a:t>
            </a:r>
            <a:r>
              <a:rPr lang="en-US" altLang="ja-JP" sz="2000" dirty="0" smtClean="0">
                <a:solidFill>
                  <a:srgbClr val="0000FF"/>
                </a:solidFill>
                <a:latin typeface="Arial" charset="0"/>
              </a:rPr>
              <a:t>steering magnets</a:t>
            </a:r>
            <a:r>
              <a:rPr lang="en-US" altLang="ja-JP" sz="2000" dirty="0" smtClean="0">
                <a:latin typeface="Arial" charset="0"/>
              </a:rPr>
              <a:t> at HER for </a:t>
            </a:r>
            <a:r>
              <a:rPr lang="en-US" altLang="ja-JP" sz="2000" dirty="0">
                <a:latin typeface="Arial" charset="0"/>
              </a:rPr>
              <a:t>orbit correction</a:t>
            </a:r>
            <a:r>
              <a:rPr lang="en-US" altLang="ja-JP" sz="2000" dirty="0" smtClean="0">
                <a:latin typeface="Arial" charset="0"/>
              </a:rPr>
              <a:t>.</a:t>
            </a:r>
          </a:p>
        </p:txBody>
      </p:sp>
    </p:spTree>
    <p:extLst>
      <p:ext uri="{BB962C8B-B14F-4D97-AF65-F5344CB8AC3E}">
        <p14:creationId xmlns:p14="http://schemas.microsoft.com/office/powerpoint/2010/main" val="4287032434"/>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ctrTitle"/>
          </p:nvPr>
        </p:nvSpPr>
        <p:spPr/>
        <p:txBody>
          <a:bodyPr/>
          <a:lstStyle/>
          <a:p>
            <a:r>
              <a:rPr kumimoji="1" lang="en-US" altLang="ja-JP" dirty="0" smtClean="0"/>
              <a:t>Luminosity tuning</a:t>
            </a:r>
            <a:endParaRPr kumimoji="1" lang="ja-JP" altLang="en-US" dirty="0"/>
          </a:p>
        </p:txBody>
      </p:sp>
      <p:sp>
        <p:nvSpPr>
          <p:cNvPr id="5" name="サブタイトル 4"/>
          <p:cNvSpPr>
            <a:spLocks noGrp="1"/>
          </p:cNvSpPr>
          <p:nvPr>
            <p:ph type="subTitle" idx="1"/>
          </p:nvPr>
        </p:nvSpPr>
        <p:spPr/>
        <p:txBody>
          <a:bodyPr/>
          <a:lstStyle/>
          <a:p>
            <a:endParaRPr kumimoji="1" lang="ja-JP" altLang="en-US"/>
          </a:p>
        </p:txBody>
      </p:sp>
    </p:spTree>
    <p:extLst>
      <p:ext uri="{BB962C8B-B14F-4D97-AF65-F5344CB8AC3E}">
        <p14:creationId xmlns:p14="http://schemas.microsoft.com/office/powerpoint/2010/main" val="3216599556"/>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図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682704"/>
            <a:ext cx="912495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5" name="タイトル 3"/>
          <p:cNvSpPr>
            <a:spLocks noGrp="1"/>
          </p:cNvSpPr>
          <p:nvPr>
            <p:ph type="title"/>
          </p:nvPr>
        </p:nvSpPr>
        <p:spPr>
          <a:xfrm>
            <a:off x="457200" y="-228600"/>
            <a:ext cx="8229600" cy="1143000"/>
          </a:xfrm>
        </p:spPr>
        <p:txBody>
          <a:bodyPr>
            <a:normAutofit fontScale="90000"/>
          </a:bodyPr>
          <a:lstStyle/>
          <a:p>
            <a:r>
              <a:rPr lang="en-US" altLang="ja-JP" dirty="0"/>
              <a:t>Tuning knobs for luminosity at KEKB</a:t>
            </a:r>
            <a:endParaRPr lang="ja-JP" altLang="en-US" dirty="0">
              <a:solidFill>
                <a:srgbClr val="0000FF"/>
              </a:solidFill>
              <a:latin typeface="Marker Felt" charset="0"/>
              <a:ea typeface="ＭＳ Ｐゴシック" charset="0"/>
              <a:cs typeface="Marker Felt" charset="0"/>
            </a:endParaRPr>
          </a:p>
        </p:txBody>
      </p:sp>
      <p:sp>
        <p:nvSpPr>
          <p:cNvPr id="33796" name="コンテンツ プレースホルダ 4"/>
          <p:cNvSpPr>
            <a:spLocks noGrp="1"/>
          </p:cNvSpPr>
          <p:nvPr>
            <p:ph idx="1"/>
          </p:nvPr>
        </p:nvSpPr>
        <p:spPr>
          <a:xfrm>
            <a:off x="457200" y="4369316"/>
            <a:ext cx="8229600" cy="2362200"/>
          </a:xfrm>
        </p:spPr>
        <p:txBody>
          <a:bodyPr>
            <a:normAutofit fontScale="92500" lnSpcReduction="10000"/>
          </a:bodyPr>
          <a:lstStyle/>
          <a:p>
            <a:r>
              <a:rPr lang="en-US" altLang="ja-JP" sz="2000" dirty="0">
                <a:solidFill>
                  <a:srgbClr val="660066"/>
                </a:solidFill>
                <a:latin typeface="Marker Felt" charset="0"/>
                <a:ea typeface="ＭＳ Ｐゴシック" charset="0"/>
                <a:cs typeface="Marker Felt" charset="0"/>
              </a:rPr>
              <a:t>Many tuning </a:t>
            </a:r>
            <a:r>
              <a:rPr lang="en-US" altLang="ja-JP" sz="2000" dirty="0" smtClean="0">
                <a:solidFill>
                  <a:srgbClr val="660066"/>
                </a:solidFill>
                <a:latin typeface="Marker Felt" charset="0"/>
                <a:ea typeface="ＭＳ Ｐゴシック" charset="0"/>
                <a:cs typeface="Marker Felt" charset="0"/>
              </a:rPr>
              <a:t>parameters used to be tuned one-by-one by </a:t>
            </a:r>
            <a:r>
              <a:rPr lang="en-US" altLang="ja-JP" sz="2000" dirty="0">
                <a:solidFill>
                  <a:srgbClr val="660066"/>
                </a:solidFill>
                <a:latin typeface="Marker Felt" charset="0"/>
                <a:ea typeface="ＭＳ Ｐゴシック" charset="0"/>
                <a:cs typeface="Marker Felt" charset="0"/>
              </a:rPr>
              <a:t>scans </a:t>
            </a:r>
            <a:r>
              <a:rPr lang="en-US" altLang="ja-JP" sz="2000" dirty="0" smtClean="0">
                <a:solidFill>
                  <a:srgbClr val="660066"/>
                </a:solidFill>
                <a:latin typeface="Marker Felt" charset="0"/>
                <a:ea typeface="ＭＳ Ｐゴシック" charset="0"/>
                <a:cs typeface="Marker Felt" charset="0"/>
              </a:rPr>
              <a:t>with only observing the </a:t>
            </a:r>
            <a:r>
              <a:rPr lang="en-US" altLang="ja-JP" sz="2000" dirty="0">
                <a:solidFill>
                  <a:srgbClr val="660066"/>
                </a:solidFill>
                <a:latin typeface="Marker Felt" charset="0"/>
                <a:ea typeface="ＭＳ Ｐゴシック" charset="0"/>
                <a:cs typeface="Marker Felt" charset="0"/>
              </a:rPr>
              <a:t>luminosity and the beam </a:t>
            </a:r>
            <a:r>
              <a:rPr lang="en-US" altLang="ja-JP" sz="2000" dirty="0" smtClean="0">
                <a:solidFill>
                  <a:srgbClr val="660066"/>
                </a:solidFill>
                <a:latin typeface="Marker Felt" charset="0"/>
                <a:ea typeface="ＭＳ Ｐゴシック" charset="0"/>
                <a:cs typeface="Marker Felt" charset="0"/>
              </a:rPr>
              <a:t>sizes.</a:t>
            </a:r>
          </a:p>
          <a:p>
            <a:r>
              <a:rPr lang="en-US" altLang="ja-JP" sz="2000" dirty="0" smtClean="0">
                <a:solidFill>
                  <a:srgbClr val="660066"/>
                </a:solidFill>
                <a:latin typeface="Marker Felt" charset="0"/>
                <a:ea typeface="ＭＳ Ｐゴシック" charset="0"/>
                <a:cs typeface="Marker Felt" charset="0"/>
              </a:rPr>
              <a:t>There was a possibility that we could not reach </a:t>
            </a:r>
            <a:r>
              <a:rPr lang="en-US" altLang="ja-JP" sz="2000" dirty="0">
                <a:solidFill>
                  <a:srgbClr val="660066"/>
                </a:solidFill>
                <a:latin typeface="Marker Felt" charset="0"/>
                <a:ea typeface="ＭＳ Ｐゴシック" charset="0"/>
                <a:cs typeface="Marker Felt" charset="0"/>
              </a:rPr>
              <a:t>an optimum set of parameters with this </a:t>
            </a:r>
            <a:r>
              <a:rPr lang="en-US" altLang="ja-JP" sz="2000" dirty="0" smtClean="0">
                <a:solidFill>
                  <a:srgbClr val="660066"/>
                </a:solidFill>
                <a:latin typeface="Marker Felt" charset="0"/>
                <a:ea typeface="ＭＳ Ｐゴシック" charset="0"/>
                <a:cs typeface="Marker Felt" charset="0"/>
              </a:rPr>
              <a:t>method</a:t>
            </a:r>
            <a:r>
              <a:rPr lang="en-US" altLang="ja-JP" sz="2000" dirty="0">
                <a:solidFill>
                  <a:srgbClr val="660066"/>
                </a:solidFill>
                <a:latin typeface="Marker Felt" charset="0"/>
                <a:ea typeface="ＭＳ Ｐゴシック" charset="0"/>
                <a:cs typeface="Marker Felt" charset="0"/>
              </a:rPr>
              <a:t>.</a:t>
            </a:r>
            <a:endParaRPr lang="en-US" altLang="ja-JP" sz="2000" dirty="0" smtClean="0">
              <a:solidFill>
                <a:srgbClr val="660066"/>
              </a:solidFill>
              <a:latin typeface="Marker Felt" charset="0"/>
              <a:ea typeface="ＭＳ Ｐゴシック" charset="0"/>
              <a:cs typeface="Marker Felt" charset="0"/>
            </a:endParaRPr>
          </a:p>
          <a:p>
            <a:r>
              <a:rPr lang="en-US" altLang="ja-JP" sz="2000" dirty="0" smtClean="0">
                <a:solidFill>
                  <a:srgbClr val="660066"/>
                </a:solidFill>
                <a:latin typeface="Marker Felt" charset="0"/>
                <a:ea typeface="ＭＳ Ｐゴシック" charset="0"/>
                <a:cs typeface="Marker Felt" charset="0"/>
              </a:rPr>
              <a:t>A method of parameter search based on downhill simplex method was developed in 2007, which can search 12 parameters simultaneously. The speed of the luminosity tuning became faster. However, with this method the achievable luminosity was not improved.</a:t>
            </a:r>
            <a:endParaRPr lang="ja-JP" altLang="en-US" sz="2000" dirty="0">
              <a:solidFill>
                <a:srgbClr val="660066"/>
              </a:solidFill>
              <a:latin typeface="Marker Felt" charset="0"/>
              <a:ea typeface="ＭＳ Ｐゴシック" charset="0"/>
              <a:cs typeface="Marker Felt" charset="0"/>
            </a:endParaRPr>
          </a:p>
        </p:txBody>
      </p:sp>
      <p:sp>
        <p:nvSpPr>
          <p:cNvPr id="4" name="角丸四角形 3"/>
          <p:cNvSpPr/>
          <p:nvPr/>
        </p:nvSpPr>
        <p:spPr>
          <a:xfrm>
            <a:off x="152400" y="3148785"/>
            <a:ext cx="5029200" cy="233242"/>
          </a:xfrm>
          <a:prstGeom prst="roundRect">
            <a:avLst/>
          </a:prstGeom>
          <a:noFill/>
          <a:ln w="3175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endParaRPr lang="ja-JP" altLang="en-US">
              <a:solidFill>
                <a:srgbClr val="FFFFFF"/>
              </a:solidFill>
              <a:latin typeface="Calibri" charset="0"/>
              <a:ea typeface="ＭＳ Ｐゴシック" charset="0"/>
              <a:cs typeface="ＭＳ Ｐゴシック" charset="0"/>
            </a:endParaRPr>
          </a:p>
        </p:txBody>
      </p:sp>
      <p:sp>
        <p:nvSpPr>
          <p:cNvPr id="2" name="テキスト ボックス 1"/>
          <p:cNvSpPr txBox="1"/>
          <p:nvPr/>
        </p:nvSpPr>
        <p:spPr>
          <a:xfrm>
            <a:off x="159143" y="3980576"/>
            <a:ext cx="3253001" cy="369332"/>
          </a:xfrm>
          <a:prstGeom prst="rect">
            <a:avLst/>
          </a:prstGeom>
          <a:noFill/>
        </p:spPr>
        <p:txBody>
          <a:bodyPr wrap="none" rtlCol="0">
            <a:spAutoFit/>
          </a:bodyPr>
          <a:lstStyle/>
          <a:p>
            <a:r>
              <a:rPr lang="en-US" altLang="ja-JP" dirty="0" smtClean="0"/>
              <a:t>chromaticity of x-y coupling at IP</a:t>
            </a:r>
            <a:endParaRPr kumimoji="1" lang="ja-JP" altLang="en-US" dirty="0"/>
          </a:p>
        </p:txBody>
      </p:sp>
      <p:sp>
        <p:nvSpPr>
          <p:cNvPr id="3" name="テキスト ボックス 2"/>
          <p:cNvSpPr txBox="1"/>
          <p:nvPr/>
        </p:nvSpPr>
        <p:spPr>
          <a:xfrm>
            <a:off x="3472929" y="3941702"/>
            <a:ext cx="2069534" cy="369332"/>
          </a:xfrm>
          <a:prstGeom prst="rect">
            <a:avLst/>
          </a:prstGeom>
          <a:noFill/>
        </p:spPr>
        <p:txBody>
          <a:bodyPr wrap="none" rtlCol="0">
            <a:spAutoFit/>
          </a:bodyPr>
          <a:lstStyle/>
          <a:p>
            <a:r>
              <a:rPr kumimoji="1" lang="en-US" altLang="ja-JP" dirty="0" smtClean="0"/>
              <a:t>L and </a:t>
            </a:r>
            <a:r>
              <a:rPr kumimoji="1" lang="en-US" altLang="ja-JP" dirty="0" err="1" smtClean="0">
                <a:latin typeface="Symbol" charset="2"/>
                <a:cs typeface="Symbol" charset="2"/>
              </a:rPr>
              <a:t>s</a:t>
            </a:r>
            <a:r>
              <a:rPr kumimoji="1" lang="en-US" altLang="ja-JP" dirty="0" err="1" smtClean="0"/>
              <a:t>y</a:t>
            </a:r>
            <a:r>
              <a:rPr kumimoji="1" lang="en-US" altLang="ja-JP" dirty="0" smtClean="0"/>
              <a:t> at the SRM</a:t>
            </a:r>
            <a:endParaRPr kumimoji="1" lang="ja-JP" altLang="en-US" dirty="0"/>
          </a:p>
        </p:txBody>
      </p:sp>
      <p:sp>
        <p:nvSpPr>
          <p:cNvPr id="5" name="テキスト ボックス 4"/>
          <p:cNvSpPr txBox="1"/>
          <p:nvPr/>
        </p:nvSpPr>
        <p:spPr>
          <a:xfrm>
            <a:off x="7865944" y="3980576"/>
            <a:ext cx="843237" cy="369332"/>
          </a:xfrm>
          <a:prstGeom prst="rect">
            <a:avLst/>
          </a:prstGeom>
          <a:noFill/>
        </p:spPr>
        <p:txBody>
          <a:bodyPr wrap="none" rtlCol="0">
            <a:spAutoFit/>
          </a:bodyPr>
          <a:lstStyle/>
          <a:p>
            <a:r>
              <a:rPr kumimoji="1" lang="en-US" altLang="ja-JP" dirty="0" smtClean="0"/>
              <a:t>~3days</a:t>
            </a:r>
            <a:endParaRPr kumimoji="1" lang="ja-JP" altLang="en-US" dirty="0"/>
          </a:p>
        </p:txBody>
      </p:sp>
    </p:spTree>
    <p:extLst>
      <p:ext uri="{BB962C8B-B14F-4D97-AF65-F5344CB8AC3E}">
        <p14:creationId xmlns:p14="http://schemas.microsoft.com/office/powerpoint/2010/main" val="3757215037"/>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タイトル 1"/>
          <p:cNvSpPr>
            <a:spLocks noGrp="1"/>
          </p:cNvSpPr>
          <p:nvPr>
            <p:ph type="title"/>
          </p:nvPr>
        </p:nvSpPr>
        <p:spPr/>
        <p:txBody>
          <a:bodyPr>
            <a:normAutofit fontScale="90000"/>
          </a:bodyPr>
          <a:lstStyle/>
          <a:p>
            <a:r>
              <a:rPr lang="en-US" altLang="ja-JP">
                <a:latin typeface="Marker Felt" charset="0"/>
                <a:cs typeface="Marker Felt" charset="0"/>
              </a:rPr>
              <a:t>Examples of scan of chromatic x-y coupling at IP</a:t>
            </a:r>
            <a:endParaRPr lang="ja-JP" altLang="en-US">
              <a:latin typeface="Marker Felt" charset="0"/>
              <a:cs typeface="Marker Felt" charset="0"/>
            </a:endParaRPr>
          </a:p>
        </p:txBody>
      </p:sp>
      <p:pic>
        <p:nvPicPr>
          <p:cNvPr id="26627" name="図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724400" y="2133600"/>
            <a:ext cx="4159250" cy="337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8" name="図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133600"/>
            <a:ext cx="4127500" cy="332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テキスト ボックス 4"/>
          <p:cNvSpPr txBox="1"/>
          <p:nvPr/>
        </p:nvSpPr>
        <p:spPr>
          <a:xfrm>
            <a:off x="829068" y="5587107"/>
            <a:ext cx="7611541" cy="1200329"/>
          </a:xfrm>
          <a:prstGeom prst="rect">
            <a:avLst/>
          </a:prstGeom>
          <a:noFill/>
        </p:spPr>
        <p:txBody>
          <a:bodyPr wrap="none" rtlCol="0">
            <a:spAutoFit/>
          </a:bodyPr>
          <a:lstStyle/>
          <a:p>
            <a:r>
              <a:rPr kumimoji="1" lang="en-US" altLang="ja-JP" dirty="0" smtClean="0">
                <a:solidFill>
                  <a:srgbClr val="FF0000"/>
                </a:solidFill>
              </a:rPr>
              <a:t>Machine operators did this kind of scans almost always even </a:t>
            </a:r>
            <a:r>
              <a:rPr lang="en-US" altLang="ja-JP" dirty="0" smtClean="0">
                <a:solidFill>
                  <a:srgbClr val="FF0000"/>
                </a:solidFill>
              </a:rPr>
              <a:t>during physics run.</a:t>
            </a:r>
            <a:endParaRPr kumimoji="1" lang="en-US" altLang="ja-JP" dirty="0" smtClean="0">
              <a:solidFill>
                <a:srgbClr val="FF0000"/>
              </a:solidFill>
            </a:endParaRPr>
          </a:p>
          <a:p>
            <a:r>
              <a:rPr kumimoji="1" lang="en-US" altLang="ja-JP" dirty="0" smtClean="0"/>
              <a:t>Luminosity: end cap </a:t>
            </a:r>
            <a:r>
              <a:rPr kumimoji="1" lang="en-US" altLang="ja-JP" dirty="0" err="1" smtClean="0"/>
              <a:t>CsI</a:t>
            </a:r>
            <a:r>
              <a:rPr kumimoji="1" lang="en-US" altLang="ja-JP" dirty="0" smtClean="0"/>
              <a:t> calorimeter, update very ~ 40 sec</a:t>
            </a:r>
          </a:p>
          <a:p>
            <a:r>
              <a:rPr lang="en-US" altLang="ja-JP" dirty="0" smtClean="0"/>
              <a:t>SRM: beam size monitor</a:t>
            </a:r>
            <a:r>
              <a:rPr kumimoji="1" lang="en-US" altLang="ja-JP" dirty="0" smtClean="0"/>
              <a:t> (SR-interferometer)</a:t>
            </a:r>
          </a:p>
          <a:p>
            <a:r>
              <a:rPr lang="en-US" altLang="ja-JP" dirty="0" smtClean="0"/>
              <a:t>Luminosity monitor and beam size monitor were essentially important at KEKB.</a:t>
            </a:r>
            <a:endParaRPr kumimoji="1" lang="ja-JP" altLang="en-US" dirty="0"/>
          </a:p>
        </p:txBody>
      </p:sp>
    </p:spTree>
    <p:extLst>
      <p:ext uri="{BB962C8B-B14F-4D97-AF65-F5344CB8AC3E}">
        <p14:creationId xmlns:p14="http://schemas.microsoft.com/office/powerpoint/2010/main" val="3328385366"/>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contents</a:t>
            </a:r>
            <a:endParaRPr kumimoji="1" lang="ja-JP" altLang="en-US" dirty="0"/>
          </a:p>
        </p:txBody>
      </p:sp>
      <p:sp>
        <p:nvSpPr>
          <p:cNvPr id="3" name="コンテンツ プレースホルダー 2"/>
          <p:cNvSpPr>
            <a:spLocks noGrp="1"/>
          </p:cNvSpPr>
          <p:nvPr>
            <p:ph idx="1"/>
          </p:nvPr>
        </p:nvSpPr>
        <p:spPr/>
        <p:txBody>
          <a:bodyPr/>
          <a:lstStyle/>
          <a:p>
            <a:r>
              <a:rPr kumimoji="1" lang="en-US" altLang="ja-JP" dirty="0" smtClean="0"/>
              <a:t>Electron clouds</a:t>
            </a:r>
          </a:p>
          <a:p>
            <a:r>
              <a:rPr lang="en-US" altLang="ja-JP" dirty="0" smtClean="0"/>
              <a:t>BPM</a:t>
            </a:r>
          </a:p>
          <a:p>
            <a:pPr lvl="1"/>
            <a:r>
              <a:rPr kumimoji="1" lang="en-US" altLang="ja-JP" dirty="0" smtClean="0"/>
              <a:t>Optics corrections</a:t>
            </a:r>
          </a:p>
          <a:p>
            <a:pPr lvl="1"/>
            <a:r>
              <a:rPr lang="en-US" altLang="ja-JP" dirty="0" smtClean="0"/>
              <a:t>Day-night effect</a:t>
            </a:r>
          </a:p>
          <a:p>
            <a:r>
              <a:rPr kumimoji="1" lang="en-US" altLang="ja-JP" dirty="0" smtClean="0"/>
              <a:t>Collision feedback</a:t>
            </a:r>
          </a:p>
          <a:p>
            <a:r>
              <a:rPr lang="en-US" altLang="ja-JP" dirty="0" smtClean="0"/>
              <a:t>Luminosity tuning</a:t>
            </a:r>
            <a:endParaRPr kumimoji="1" lang="ja-JP" altLang="en-US" dirty="0"/>
          </a:p>
        </p:txBody>
      </p:sp>
    </p:spTree>
    <p:extLst>
      <p:ext uri="{BB962C8B-B14F-4D97-AF65-F5344CB8AC3E}">
        <p14:creationId xmlns:p14="http://schemas.microsoft.com/office/powerpoint/2010/main" val="3549802691"/>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2"/>
          <a:stretch>
            <a:fillRect/>
          </a:stretch>
        </p:blipFill>
        <p:spPr>
          <a:xfrm>
            <a:off x="0" y="1028700"/>
            <a:ext cx="9144000" cy="4785479"/>
          </a:xfrm>
          <a:prstGeom prst="rect">
            <a:avLst/>
          </a:prstGeom>
        </p:spPr>
      </p:pic>
      <p:sp>
        <p:nvSpPr>
          <p:cNvPr id="2" name="テキスト ボックス 1"/>
          <p:cNvSpPr txBox="1"/>
          <p:nvPr/>
        </p:nvSpPr>
        <p:spPr>
          <a:xfrm>
            <a:off x="2760133" y="5814179"/>
            <a:ext cx="5634876" cy="646331"/>
          </a:xfrm>
          <a:prstGeom prst="rect">
            <a:avLst/>
          </a:prstGeom>
          <a:noFill/>
        </p:spPr>
        <p:txBody>
          <a:bodyPr wrap="none" rtlCol="0">
            <a:spAutoFit/>
          </a:bodyPr>
          <a:lstStyle/>
          <a:p>
            <a:r>
              <a:rPr kumimoji="1" lang="en-US" altLang="ja-JP" dirty="0" smtClean="0"/>
              <a:t>measurement speed: ~ 5Hz</a:t>
            </a:r>
          </a:p>
          <a:p>
            <a:r>
              <a:rPr lang="en-US" altLang="ja-JP" dirty="0" smtClean="0"/>
              <a:t>typical vertical size: ~2</a:t>
            </a:r>
            <a:r>
              <a:rPr lang="en-US" altLang="ja-JP" dirty="0" smtClean="0">
                <a:latin typeface="Symbol" charset="2"/>
                <a:cs typeface="Symbol" charset="2"/>
              </a:rPr>
              <a:t>m</a:t>
            </a:r>
            <a:r>
              <a:rPr lang="en-US" altLang="ja-JP" dirty="0" smtClean="0"/>
              <a:t>m@IP &lt;- ~150</a:t>
            </a:r>
            <a:r>
              <a:rPr lang="en-US" altLang="ja-JP" dirty="0" smtClean="0">
                <a:latin typeface="Symbol" charset="2"/>
                <a:cs typeface="Symbol" charset="2"/>
              </a:rPr>
              <a:t>m</a:t>
            </a:r>
            <a:r>
              <a:rPr lang="en-US" altLang="ja-JP" dirty="0" smtClean="0"/>
              <a:t>m at source point</a:t>
            </a:r>
            <a:endParaRPr kumimoji="1" lang="ja-JP" altLang="en-US" dirty="0"/>
          </a:p>
        </p:txBody>
      </p:sp>
    </p:spTree>
    <p:extLst>
      <p:ext uri="{BB962C8B-B14F-4D97-AF65-F5344CB8AC3E}">
        <p14:creationId xmlns:p14="http://schemas.microsoft.com/office/powerpoint/2010/main" val="1546567051"/>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148746"/>
            <a:ext cx="8229600" cy="1143000"/>
          </a:xfrm>
        </p:spPr>
        <p:txBody>
          <a:bodyPr/>
          <a:lstStyle/>
          <a:p>
            <a:r>
              <a:rPr kumimoji="1" lang="en-US" altLang="ja-JP" dirty="0" smtClean="0">
                <a:latin typeface="Marker Felt"/>
                <a:cs typeface="Marker Felt"/>
              </a:rPr>
              <a:t>Continuous injection</a:t>
            </a:r>
            <a:endParaRPr kumimoji="1" lang="ja-JP" altLang="en-US" dirty="0">
              <a:latin typeface="Marker Felt"/>
              <a:cs typeface="Marker Felt"/>
            </a:endParaRPr>
          </a:p>
        </p:txBody>
      </p:sp>
      <p:sp>
        <p:nvSpPr>
          <p:cNvPr id="3" name="コンテンツ プレースホルダー 2"/>
          <p:cNvSpPr>
            <a:spLocks noGrp="1"/>
          </p:cNvSpPr>
          <p:nvPr>
            <p:ph idx="1"/>
          </p:nvPr>
        </p:nvSpPr>
        <p:spPr>
          <a:xfrm>
            <a:off x="457200" y="994254"/>
            <a:ext cx="8229600" cy="4525963"/>
          </a:xfrm>
        </p:spPr>
        <p:txBody>
          <a:bodyPr>
            <a:normAutofit/>
          </a:bodyPr>
          <a:lstStyle/>
          <a:p>
            <a:r>
              <a:rPr lang="en-US" altLang="ja-JP" sz="2400" dirty="0" smtClean="0"/>
              <a:t>At </a:t>
            </a:r>
            <a:r>
              <a:rPr lang="en-US" altLang="ja-JP" sz="2400" dirty="0" err="1" smtClean="0"/>
              <a:t>SuperKEKB</a:t>
            </a:r>
            <a:r>
              <a:rPr lang="en-US" altLang="ja-JP" sz="2400" dirty="0" smtClean="0"/>
              <a:t>, the continuous injection (top-up injection) is indispensable, since the beam lifetime is very short.</a:t>
            </a:r>
          </a:p>
          <a:p>
            <a:pPr lvl="1"/>
            <a:r>
              <a:rPr kumimoji="1" lang="en-US" altLang="ja-JP" sz="2000" dirty="0" smtClean="0"/>
              <a:t>Max. 50 Hz (e- + e+)</a:t>
            </a:r>
          </a:p>
          <a:p>
            <a:pPr lvl="1"/>
            <a:r>
              <a:rPr lang="en-US" altLang="ja-JP" sz="2000" dirty="0" smtClean="0"/>
              <a:t>Azimuthal VETO (at KEKB not azimuthal 3.5msec after injection)</a:t>
            </a:r>
            <a:endParaRPr kumimoji="1" lang="ja-JP" altLang="en-US" sz="2000" dirty="0"/>
          </a:p>
        </p:txBody>
      </p:sp>
      <p:pic>
        <p:nvPicPr>
          <p:cNvPr id="4" name="図 3"/>
          <p:cNvPicPr>
            <a:picLocks noChangeAspect="1"/>
          </p:cNvPicPr>
          <p:nvPr/>
        </p:nvPicPr>
        <p:blipFill>
          <a:blip r:embed="rId2"/>
          <a:stretch>
            <a:fillRect/>
          </a:stretch>
        </p:blipFill>
        <p:spPr>
          <a:xfrm>
            <a:off x="5237348" y="2576926"/>
            <a:ext cx="4160651" cy="2756875"/>
          </a:xfrm>
          <a:prstGeom prst="rect">
            <a:avLst/>
          </a:prstGeom>
        </p:spPr>
      </p:pic>
      <p:pic>
        <p:nvPicPr>
          <p:cNvPr id="5" name="図 4"/>
          <p:cNvPicPr>
            <a:picLocks noChangeAspect="1"/>
          </p:cNvPicPr>
          <p:nvPr/>
        </p:nvPicPr>
        <p:blipFill>
          <a:blip r:embed="rId3"/>
          <a:stretch>
            <a:fillRect/>
          </a:stretch>
        </p:blipFill>
        <p:spPr>
          <a:xfrm>
            <a:off x="165099" y="2613976"/>
            <a:ext cx="4142845" cy="2756875"/>
          </a:xfrm>
          <a:prstGeom prst="rect">
            <a:avLst/>
          </a:prstGeom>
        </p:spPr>
      </p:pic>
      <p:sp>
        <p:nvSpPr>
          <p:cNvPr id="6" name="右矢印 5"/>
          <p:cNvSpPr/>
          <p:nvPr/>
        </p:nvSpPr>
        <p:spPr>
          <a:xfrm>
            <a:off x="4419600" y="3894616"/>
            <a:ext cx="635000" cy="5080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7" name="テキスト ボックス 6"/>
          <p:cNvSpPr txBox="1"/>
          <p:nvPr/>
        </p:nvSpPr>
        <p:spPr>
          <a:xfrm>
            <a:off x="749300" y="5653050"/>
            <a:ext cx="2775557" cy="369332"/>
          </a:xfrm>
          <a:prstGeom prst="rect">
            <a:avLst/>
          </a:prstGeom>
          <a:noFill/>
        </p:spPr>
        <p:txBody>
          <a:bodyPr wrap="none" rtlCol="0">
            <a:spAutoFit/>
          </a:bodyPr>
          <a:lstStyle/>
          <a:p>
            <a:r>
              <a:rPr kumimoji="1" lang="en-US" altLang="ja-JP" dirty="0" smtClean="0"/>
              <a:t>Before continuous injection</a:t>
            </a:r>
            <a:endParaRPr kumimoji="1" lang="ja-JP" altLang="en-US" dirty="0"/>
          </a:p>
        </p:txBody>
      </p:sp>
      <p:sp>
        <p:nvSpPr>
          <p:cNvPr id="8" name="テキスト ボックス 7"/>
          <p:cNvSpPr txBox="1"/>
          <p:nvPr/>
        </p:nvSpPr>
        <p:spPr>
          <a:xfrm>
            <a:off x="6070600" y="5653050"/>
            <a:ext cx="2618663" cy="369332"/>
          </a:xfrm>
          <a:prstGeom prst="rect">
            <a:avLst/>
          </a:prstGeom>
          <a:noFill/>
        </p:spPr>
        <p:txBody>
          <a:bodyPr wrap="none" rtlCol="0">
            <a:spAutoFit/>
          </a:bodyPr>
          <a:lstStyle/>
          <a:p>
            <a:r>
              <a:rPr kumimoji="1" lang="en-US" altLang="ja-JP" dirty="0" smtClean="0"/>
              <a:t>After continuous injection</a:t>
            </a:r>
            <a:endParaRPr kumimoji="1" lang="ja-JP" altLang="en-US" dirty="0"/>
          </a:p>
        </p:txBody>
      </p:sp>
      <p:sp>
        <p:nvSpPr>
          <p:cNvPr id="9" name="テキスト ボックス 8"/>
          <p:cNvSpPr txBox="1"/>
          <p:nvPr/>
        </p:nvSpPr>
        <p:spPr>
          <a:xfrm>
            <a:off x="2311400" y="5957850"/>
            <a:ext cx="6344405" cy="830997"/>
          </a:xfrm>
          <a:prstGeom prst="rect">
            <a:avLst/>
          </a:prstGeom>
          <a:noFill/>
        </p:spPr>
        <p:txBody>
          <a:bodyPr wrap="none" rtlCol="0">
            <a:spAutoFit/>
          </a:bodyPr>
          <a:lstStyle/>
          <a:p>
            <a:r>
              <a:rPr kumimoji="1" lang="en-US" altLang="ja-JP" sz="2400" dirty="0" smtClean="0">
                <a:solidFill>
                  <a:srgbClr val="FF0000"/>
                </a:solidFill>
              </a:rPr>
              <a:t>Gain in integrated luminosity at KEKB: ~30%</a:t>
            </a:r>
          </a:p>
          <a:p>
            <a:r>
              <a:rPr lang="en-US" altLang="ja-JP" sz="2400" dirty="0" smtClean="0">
                <a:solidFill>
                  <a:srgbClr val="FF0000"/>
                </a:solidFill>
              </a:rPr>
              <a:t>Beam operation became stable with this scheme.</a:t>
            </a:r>
            <a:endParaRPr kumimoji="1" lang="ja-JP" altLang="en-US" sz="2400" dirty="0">
              <a:solidFill>
                <a:srgbClr val="FF0000"/>
              </a:solidFill>
            </a:endParaRPr>
          </a:p>
        </p:txBody>
      </p:sp>
      <p:cxnSp>
        <p:nvCxnSpPr>
          <p:cNvPr id="11" name="直線矢印コネクタ 10"/>
          <p:cNvCxnSpPr/>
          <p:nvPr/>
        </p:nvCxnSpPr>
        <p:spPr>
          <a:xfrm>
            <a:off x="361216" y="5520217"/>
            <a:ext cx="3647113" cy="0"/>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
        <p:nvSpPr>
          <p:cNvPr id="12" name="テキスト ボックス 11"/>
          <p:cNvSpPr txBox="1"/>
          <p:nvPr/>
        </p:nvSpPr>
        <p:spPr>
          <a:xfrm>
            <a:off x="1817730" y="5368754"/>
            <a:ext cx="889987" cy="369332"/>
          </a:xfrm>
          <a:prstGeom prst="rect">
            <a:avLst/>
          </a:prstGeom>
          <a:solidFill>
            <a:schemeClr val="bg1"/>
          </a:solidFill>
        </p:spPr>
        <p:txBody>
          <a:bodyPr wrap="none" rtlCol="0">
            <a:spAutoFit/>
          </a:bodyPr>
          <a:lstStyle/>
          <a:p>
            <a:r>
              <a:rPr kumimoji="1" lang="en-US" altLang="ja-JP" dirty="0" smtClean="0"/>
              <a:t>8 hours</a:t>
            </a:r>
            <a:endParaRPr kumimoji="1" lang="ja-JP" altLang="en-US" dirty="0"/>
          </a:p>
        </p:txBody>
      </p:sp>
      <p:cxnSp>
        <p:nvCxnSpPr>
          <p:cNvPr id="13" name="直線矢印コネクタ 12"/>
          <p:cNvCxnSpPr/>
          <p:nvPr/>
        </p:nvCxnSpPr>
        <p:spPr>
          <a:xfrm>
            <a:off x="5372544" y="5521154"/>
            <a:ext cx="3647113" cy="0"/>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
        <p:nvSpPr>
          <p:cNvPr id="14" name="テキスト ボックス 13"/>
          <p:cNvSpPr txBox="1"/>
          <p:nvPr/>
        </p:nvSpPr>
        <p:spPr>
          <a:xfrm>
            <a:off x="6829058" y="5369691"/>
            <a:ext cx="889987" cy="369332"/>
          </a:xfrm>
          <a:prstGeom prst="rect">
            <a:avLst/>
          </a:prstGeom>
          <a:solidFill>
            <a:schemeClr val="bg1"/>
          </a:solidFill>
        </p:spPr>
        <p:txBody>
          <a:bodyPr wrap="none" rtlCol="0">
            <a:spAutoFit/>
          </a:bodyPr>
          <a:lstStyle/>
          <a:p>
            <a:r>
              <a:rPr kumimoji="1" lang="en-US" altLang="ja-JP" dirty="0" smtClean="0"/>
              <a:t>8 hours</a:t>
            </a:r>
            <a:endParaRPr kumimoji="1" lang="ja-JP" altLang="en-US" dirty="0"/>
          </a:p>
        </p:txBody>
      </p:sp>
    </p:spTree>
    <p:extLst>
      <p:ext uri="{BB962C8B-B14F-4D97-AF65-F5344CB8AC3E}">
        <p14:creationId xmlns:p14="http://schemas.microsoft.com/office/powerpoint/2010/main" val="3645937326"/>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Luminosity </a:t>
            </a:r>
            <a:r>
              <a:rPr kumimoji="1" lang="en-US" altLang="ja-JP" dirty="0" smtClean="0"/>
              <a:t>tuning at KEKB</a:t>
            </a:r>
            <a:endParaRPr kumimoji="1" lang="ja-JP" altLang="en-US" dirty="0"/>
          </a:p>
        </p:txBody>
      </p:sp>
      <p:sp>
        <p:nvSpPr>
          <p:cNvPr id="3" name="コンテンツ プレースホルダー 2"/>
          <p:cNvSpPr>
            <a:spLocks noGrp="1"/>
          </p:cNvSpPr>
          <p:nvPr>
            <p:ph idx="1"/>
          </p:nvPr>
        </p:nvSpPr>
        <p:spPr/>
        <p:txBody>
          <a:bodyPr>
            <a:normAutofit fontScale="77500" lnSpcReduction="20000"/>
          </a:bodyPr>
          <a:lstStyle/>
          <a:p>
            <a:r>
              <a:rPr kumimoji="1" lang="en-US" altLang="ja-JP" dirty="0" smtClean="0"/>
              <a:t>The KEKB luminosity has been increased by many and continuous parameter scans.</a:t>
            </a:r>
          </a:p>
          <a:p>
            <a:pPr lvl="1"/>
            <a:r>
              <a:rPr lang="en-US" altLang="ja-JP" dirty="0" smtClean="0"/>
              <a:t>The operation did almost always (even in physics run) such scans. (scan, scan, scan…)</a:t>
            </a:r>
          </a:p>
          <a:p>
            <a:pPr lvl="1"/>
            <a:r>
              <a:rPr kumimoji="1" lang="en-US" altLang="ja-JP" dirty="0" smtClean="0"/>
              <a:t>An introductio</a:t>
            </a:r>
            <a:r>
              <a:rPr lang="en-US" altLang="ja-JP" dirty="0" smtClean="0"/>
              <a:t>n of downhill </a:t>
            </a:r>
            <a:r>
              <a:rPr lang="en-US" altLang="ja-JP" dirty="0">
                <a:solidFill>
                  <a:srgbClr val="660066"/>
                </a:solidFill>
                <a:ea typeface="ＭＳ Ｐゴシック" charset="0"/>
                <a:cs typeface="Marker Felt" charset="0"/>
              </a:rPr>
              <a:t>simplex </a:t>
            </a:r>
            <a:r>
              <a:rPr lang="en-US" altLang="ja-JP" dirty="0" smtClean="0">
                <a:solidFill>
                  <a:srgbClr val="660066"/>
                </a:solidFill>
                <a:ea typeface="ＭＳ Ｐゴシック" charset="0"/>
                <a:cs typeface="Marker Felt" charset="0"/>
              </a:rPr>
              <a:t>method speeded up the parameter search. However, the achievable luminosity was not increased with this method.</a:t>
            </a:r>
          </a:p>
          <a:p>
            <a:r>
              <a:rPr lang="en-US" altLang="ja-JP" dirty="0" smtClean="0"/>
              <a:t>Most of the luminosity tuning used the luminosity monitors and the beam size monitor (SR interferometer) as observables. Reliability of those monitors were important.</a:t>
            </a:r>
          </a:p>
          <a:p>
            <a:r>
              <a:rPr kumimoji="1" lang="en-US" altLang="ja-JP" dirty="0" smtClean="0"/>
              <a:t>The continuous injection scheme (top-up injection) made </a:t>
            </a:r>
            <a:r>
              <a:rPr lang="en-US" altLang="ja-JP" dirty="0" smtClean="0"/>
              <a:t>the </a:t>
            </a:r>
            <a:r>
              <a:rPr kumimoji="1" lang="en-US" altLang="ja-JP" dirty="0" smtClean="0"/>
              <a:t>luminosity tuning easier through more stable beam conditions.</a:t>
            </a:r>
            <a:endParaRPr kumimoji="1" lang="ja-JP" altLang="en-US" dirty="0"/>
          </a:p>
        </p:txBody>
      </p:sp>
    </p:spTree>
    <p:extLst>
      <p:ext uri="{BB962C8B-B14F-4D97-AF65-F5344CB8AC3E}">
        <p14:creationId xmlns:p14="http://schemas.microsoft.com/office/powerpoint/2010/main" val="2917675337"/>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References</a:t>
            </a:r>
            <a:endParaRPr kumimoji="1" lang="ja-JP" altLang="en-US" dirty="0"/>
          </a:p>
        </p:txBody>
      </p:sp>
      <p:sp>
        <p:nvSpPr>
          <p:cNvPr id="3" name="コンテンツ プレースホルダー 2"/>
          <p:cNvSpPr>
            <a:spLocks noGrp="1"/>
          </p:cNvSpPr>
          <p:nvPr>
            <p:ph idx="1"/>
          </p:nvPr>
        </p:nvSpPr>
        <p:spPr>
          <a:xfrm>
            <a:off x="406400" y="1600200"/>
            <a:ext cx="8568267" cy="4525963"/>
          </a:xfrm>
        </p:spPr>
        <p:txBody>
          <a:bodyPr>
            <a:normAutofit fontScale="77500" lnSpcReduction="20000"/>
          </a:bodyPr>
          <a:lstStyle/>
          <a:p>
            <a:r>
              <a:rPr kumimoji="1" lang="en-US" altLang="ja-JP" dirty="0" smtClean="0"/>
              <a:t>KEKB achievement </a:t>
            </a:r>
          </a:p>
          <a:p>
            <a:pPr lvl="1"/>
            <a:r>
              <a:rPr lang="en-US" altLang="ja-JP" dirty="0" smtClean="0"/>
              <a:t>T. Abe et al., </a:t>
            </a:r>
            <a:r>
              <a:rPr lang="en-US" altLang="ja-JP" dirty="0" err="1" smtClean="0"/>
              <a:t>Prog</a:t>
            </a:r>
            <a:r>
              <a:rPr lang="en-US" altLang="ja-JP" dirty="0"/>
              <a:t>. </a:t>
            </a:r>
            <a:r>
              <a:rPr lang="en-US" altLang="ja-JP" dirty="0" err="1"/>
              <a:t>Theor</a:t>
            </a:r>
            <a:r>
              <a:rPr lang="en-US" altLang="ja-JP" dirty="0"/>
              <a:t>. Exp. Phys. </a:t>
            </a:r>
            <a:r>
              <a:rPr lang="en-US" altLang="ja-JP" dirty="0" smtClean="0"/>
              <a:t>(2013) 2013 (3), 03A001</a:t>
            </a:r>
            <a:endParaRPr lang="en-US" altLang="ja-JP" dirty="0"/>
          </a:p>
          <a:p>
            <a:r>
              <a:rPr lang="en-US" altLang="ja-JP" dirty="0" smtClean="0"/>
              <a:t>KEKB beam instrumentation</a:t>
            </a:r>
          </a:p>
          <a:p>
            <a:pPr lvl="1"/>
            <a:r>
              <a:rPr lang="en-US" altLang="ja-JP" dirty="0" smtClean="0"/>
              <a:t>M. </a:t>
            </a:r>
            <a:r>
              <a:rPr lang="en-US" altLang="ja-JP" dirty="0" err="1" smtClean="0"/>
              <a:t>Arinaga</a:t>
            </a:r>
            <a:r>
              <a:rPr lang="en-US" altLang="ja-JP" dirty="0"/>
              <a:t> </a:t>
            </a:r>
            <a:r>
              <a:rPr lang="en-US" altLang="ja-JP" dirty="0" smtClean="0"/>
              <a:t>et al., </a:t>
            </a:r>
            <a:r>
              <a:rPr lang="en-US" altLang="ja-JP" dirty="0" err="1"/>
              <a:t>Prog</a:t>
            </a:r>
            <a:r>
              <a:rPr lang="en-US" altLang="ja-JP" dirty="0"/>
              <a:t>. </a:t>
            </a:r>
            <a:r>
              <a:rPr lang="en-US" altLang="ja-JP" dirty="0" err="1"/>
              <a:t>Theor</a:t>
            </a:r>
            <a:r>
              <a:rPr lang="en-US" altLang="ja-JP" dirty="0"/>
              <a:t>. Exp. Phys.</a:t>
            </a:r>
            <a:r>
              <a:rPr lang="en-US" altLang="ja-JP" dirty="0" smtClean="0"/>
              <a:t> (</a:t>
            </a:r>
            <a:r>
              <a:rPr lang="en-US" altLang="ja-JP" dirty="0"/>
              <a:t>2013) 2013 (3</a:t>
            </a:r>
            <a:r>
              <a:rPr lang="en-US" altLang="ja-JP" dirty="0" smtClean="0"/>
              <a:t>), 03A007</a:t>
            </a:r>
            <a:endParaRPr kumimoji="1" lang="en-US" altLang="ja-JP" dirty="0" smtClean="0"/>
          </a:p>
          <a:p>
            <a:pPr lvl="1"/>
            <a:r>
              <a:rPr lang="en-US" altLang="ja-JP" dirty="0"/>
              <a:t>M. </a:t>
            </a:r>
            <a:r>
              <a:rPr lang="en-US" altLang="ja-JP" dirty="0" err="1"/>
              <a:t>Arinaga</a:t>
            </a:r>
            <a:r>
              <a:rPr lang="en-US" altLang="ja-JP" dirty="0"/>
              <a:t> et al., </a:t>
            </a:r>
            <a:r>
              <a:rPr lang="en-US" altLang="ja-JP" dirty="0" err="1"/>
              <a:t>Nucl</a:t>
            </a:r>
            <a:r>
              <a:rPr lang="en-US" altLang="ja-JP" dirty="0"/>
              <a:t>. </a:t>
            </a:r>
            <a:r>
              <a:rPr lang="en-US" altLang="ja-JP" dirty="0" err="1"/>
              <a:t>Instrum</a:t>
            </a:r>
            <a:r>
              <a:rPr lang="en-US" altLang="ja-JP" dirty="0"/>
              <a:t>. Methods Phys. Res., Sect. A 499, 100 (2003). </a:t>
            </a:r>
          </a:p>
          <a:p>
            <a:r>
              <a:rPr kumimoji="1" lang="en-US" altLang="ja-JP" dirty="0" smtClean="0"/>
              <a:t>KEKB commissioning</a:t>
            </a:r>
          </a:p>
          <a:p>
            <a:pPr lvl="1"/>
            <a:r>
              <a:rPr lang="en-US" altLang="ja-JP" dirty="0" smtClean="0"/>
              <a:t>T. Abe et al., </a:t>
            </a:r>
            <a:r>
              <a:rPr lang="en-US" altLang="ja-JP" dirty="0"/>
              <a:t> </a:t>
            </a:r>
            <a:r>
              <a:rPr lang="en-US" altLang="ja-JP" dirty="0" err="1"/>
              <a:t>Prog</a:t>
            </a:r>
            <a:r>
              <a:rPr lang="en-US" altLang="ja-JP" dirty="0"/>
              <a:t>. </a:t>
            </a:r>
            <a:r>
              <a:rPr lang="en-US" altLang="ja-JP" dirty="0" err="1"/>
              <a:t>Theor</a:t>
            </a:r>
            <a:r>
              <a:rPr lang="en-US" altLang="ja-JP" dirty="0"/>
              <a:t>. Exp. Phys. </a:t>
            </a:r>
            <a:r>
              <a:rPr lang="en-US" altLang="ja-JP" dirty="0" smtClean="0"/>
              <a:t>(2013) 2013 (3), 03A010</a:t>
            </a:r>
            <a:endParaRPr lang="en-US" altLang="ja-JP" dirty="0"/>
          </a:p>
          <a:p>
            <a:r>
              <a:rPr kumimoji="1" lang="en-US" altLang="ja-JP" dirty="0" smtClean="0"/>
              <a:t>Optics corrections at KEKB</a:t>
            </a:r>
          </a:p>
          <a:p>
            <a:pPr lvl="1"/>
            <a:r>
              <a:rPr lang="en-US" altLang="ja-JP" dirty="0" smtClean="0"/>
              <a:t>H. </a:t>
            </a:r>
            <a:r>
              <a:rPr lang="en-US" altLang="ja-JP" dirty="0" err="1" smtClean="0"/>
              <a:t>Koiso</a:t>
            </a:r>
            <a:r>
              <a:rPr lang="en-US" altLang="ja-JP" dirty="0" smtClean="0"/>
              <a:t> et al., </a:t>
            </a:r>
            <a:r>
              <a:rPr lang="en-US" altLang="ja-JP" dirty="0" err="1" smtClean="0"/>
              <a:t>Prog</a:t>
            </a:r>
            <a:r>
              <a:rPr lang="en-US" altLang="ja-JP" dirty="0"/>
              <a:t>. </a:t>
            </a:r>
            <a:r>
              <a:rPr lang="en-US" altLang="ja-JP" dirty="0" err="1"/>
              <a:t>Theor</a:t>
            </a:r>
            <a:r>
              <a:rPr lang="en-US" altLang="ja-JP" dirty="0"/>
              <a:t>. Exp. Phys. </a:t>
            </a:r>
            <a:r>
              <a:rPr lang="en-US" altLang="ja-JP" dirty="0" smtClean="0"/>
              <a:t>(2013) 2013 (3), 03A0019 </a:t>
            </a:r>
          </a:p>
          <a:p>
            <a:r>
              <a:rPr kumimoji="1" lang="en-US" altLang="ja-JP" dirty="0" smtClean="0"/>
              <a:t>Orbit feedback at KEKB</a:t>
            </a:r>
          </a:p>
          <a:p>
            <a:pPr lvl="1"/>
            <a:r>
              <a:rPr lang="en-US" altLang="ja-JP" dirty="0"/>
              <a:t> Y. Funakoshi et al. , Phys. Rev. ST AB, 10, 101001 (2007).</a:t>
            </a:r>
            <a:endParaRPr lang="ja-JP" altLang="en-US" dirty="0"/>
          </a:p>
          <a:p>
            <a:pPr lvl="1"/>
            <a:endParaRPr kumimoji="1" lang="en-US" altLang="ja-JP" dirty="0" smtClean="0"/>
          </a:p>
          <a:p>
            <a:endParaRPr lang="en-US" altLang="ja-JP" dirty="0"/>
          </a:p>
          <a:p>
            <a:endParaRPr kumimoji="1" lang="ja-JP" altLang="en-US" dirty="0"/>
          </a:p>
        </p:txBody>
      </p:sp>
    </p:spTree>
    <p:extLst>
      <p:ext uri="{BB962C8B-B14F-4D97-AF65-F5344CB8AC3E}">
        <p14:creationId xmlns:p14="http://schemas.microsoft.com/office/powerpoint/2010/main" val="2203271865"/>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kumimoji="1" lang="en-US" altLang="ja-JP" dirty="0" smtClean="0"/>
              <a:t>spare slides</a:t>
            </a:r>
            <a:endParaRPr kumimoji="1" lang="ja-JP" altLang="en-US" dirty="0"/>
          </a:p>
        </p:txBody>
      </p:sp>
      <p:sp>
        <p:nvSpPr>
          <p:cNvPr id="3" name="サブタイトル 2"/>
          <p:cNvSpPr>
            <a:spLocks noGrp="1"/>
          </p:cNvSpPr>
          <p:nvPr>
            <p:ph type="subTitle" idx="1"/>
          </p:nvPr>
        </p:nvSpPr>
        <p:spPr/>
        <p:txBody>
          <a:bodyPr/>
          <a:lstStyle/>
          <a:p>
            <a:endParaRPr kumimoji="1" lang="ja-JP" altLang="en-US"/>
          </a:p>
        </p:txBody>
      </p:sp>
    </p:spTree>
    <p:extLst>
      <p:ext uri="{BB962C8B-B14F-4D97-AF65-F5344CB8AC3E}">
        <p14:creationId xmlns:p14="http://schemas.microsoft.com/office/powerpoint/2010/main" val="2220759516"/>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684213" y="0"/>
            <a:ext cx="7772400" cy="719138"/>
          </a:xfrm>
        </p:spPr>
        <p:txBody>
          <a:bodyPr/>
          <a:lstStyle/>
          <a:p>
            <a:r>
              <a:rPr lang="en-US" altLang="ja-JP" sz="4000"/>
              <a:t>Beam spectrum measurements</a:t>
            </a:r>
          </a:p>
        </p:txBody>
      </p:sp>
      <p:sp>
        <p:nvSpPr>
          <p:cNvPr id="8195" name="Rectangle 3"/>
          <p:cNvSpPr>
            <a:spLocks noGrp="1" noChangeArrowheads="1"/>
          </p:cNvSpPr>
          <p:nvPr>
            <p:ph type="body" idx="1"/>
          </p:nvPr>
        </p:nvSpPr>
        <p:spPr>
          <a:xfrm>
            <a:off x="0" y="836613"/>
            <a:ext cx="9144000" cy="6021387"/>
          </a:xfrm>
        </p:spPr>
        <p:txBody>
          <a:bodyPr/>
          <a:lstStyle/>
          <a:p>
            <a:r>
              <a:rPr lang="en-US" altLang="ja-JP" dirty="0"/>
              <a:t>Bunch Oscillation </a:t>
            </a:r>
            <a:r>
              <a:rPr lang="en-US" altLang="ja-JP" dirty="0" smtClean="0"/>
              <a:t>Recorder (BOR) </a:t>
            </a:r>
            <a:endParaRPr lang="en-US" altLang="ja-JP" dirty="0"/>
          </a:p>
          <a:p>
            <a:pPr lvl="1"/>
            <a:r>
              <a:rPr lang="en-US" altLang="ja-JP" dirty="0"/>
              <a:t>Digitizer synched to RF clock, plus 20-MByte memory.</a:t>
            </a:r>
          </a:p>
          <a:p>
            <a:pPr lvl="1"/>
            <a:r>
              <a:rPr lang="en-US" altLang="ja-JP" dirty="0"/>
              <a:t>Can record 4096 turns x 5120 buckets worth of data.</a:t>
            </a:r>
          </a:p>
          <a:p>
            <a:pPr lvl="1"/>
            <a:r>
              <a:rPr lang="en-US" altLang="ja-JP" dirty="0"/>
              <a:t>Calculate Fourier power spectrum of each bunch separately.</a:t>
            </a:r>
          </a:p>
          <a:p>
            <a:r>
              <a:rPr lang="en-US" altLang="ja-JP" dirty="0"/>
              <a:t>Inputs:</a:t>
            </a:r>
          </a:p>
          <a:p>
            <a:pPr lvl="1"/>
            <a:r>
              <a:rPr lang="en-US" altLang="ja-JP" dirty="0"/>
              <a:t>Feedback BPMs</a:t>
            </a:r>
          </a:p>
          <a:p>
            <a:pPr lvl="2"/>
            <a:r>
              <a:rPr lang="en-US" altLang="ja-JP" dirty="0"/>
              <a:t>6 mm diameter button electrodes</a:t>
            </a:r>
          </a:p>
          <a:p>
            <a:pPr lvl="2"/>
            <a:r>
              <a:rPr lang="en-US" altLang="ja-JP" dirty="0"/>
              <a:t>2 GHz </a:t>
            </a:r>
            <a:r>
              <a:rPr lang="ja-JP" altLang="en-US" dirty="0"/>
              <a:t>（</a:t>
            </a:r>
            <a:r>
              <a:rPr lang="en-US" altLang="ja-JP" dirty="0"/>
              <a:t>4xf</a:t>
            </a:r>
            <a:r>
              <a:rPr lang="en-US" altLang="ja-JP" baseline="-25000" dirty="0"/>
              <a:t>rf</a:t>
            </a:r>
            <a:r>
              <a:rPr lang="en-US" altLang="ja-JP" dirty="0"/>
              <a:t>) detection frequency, 750 MHz </a:t>
            </a:r>
            <a:r>
              <a:rPr lang="en-US" altLang="ja-JP" dirty="0" err="1"/>
              <a:t>bandpass</a:t>
            </a:r>
            <a:endParaRPr lang="en-US" altLang="ja-JP" dirty="0"/>
          </a:p>
          <a:p>
            <a:pPr lvl="1"/>
            <a:r>
              <a:rPr lang="en-US" altLang="ja-JP" dirty="0"/>
              <a:t>Fast PMT</a:t>
            </a:r>
          </a:p>
          <a:p>
            <a:pPr lvl="2"/>
            <a:r>
              <a:rPr lang="en-US" altLang="ja-JP" dirty="0"/>
              <a:t>Used in initial studies, agreed with BPM data</a:t>
            </a:r>
          </a:p>
        </p:txBody>
      </p:sp>
    </p:spTree>
    <p:extLst>
      <p:ext uri="{BB962C8B-B14F-4D97-AF65-F5344CB8AC3E}">
        <p14:creationId xmlns:p14="http://schemas.microsoft.com/office/powerpoint/2010/main" val="1092946674"/>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a:xfrm>
            <a:off x="468313" y="0"/>
            <a:ext cx="8229600" cy="765175"/>
          </a:xfrm>
        </p:spPr>
        <p:txBody>
          <a:bodyPr/>
          <a:lstStyle/>
          <a:p>
            <a:r>
              <a:rPr lang="en-US" altLang="ja-JP"/>
              <a:t>Final Summary</a:t>
            </a:r>
          </a:p>
        </p:txBody>
      </p:sp>
      <p:sp>
        <p:nvSpPr>
          <p:cNvPr id="52227" name="Rectangle 3"/>
          <p:cNvSpPr>
            <a:spLocks noGrp="1" noChangeArrowheads="1"/>
          </p:cNvSpPr>
          <p:nvPr>
            <p:ph type="body" idx="1"/>
          </p:nvPr>
        </p:nvSpPr>
        <p:spPr>
          <a:xfrm>
            <a:off x="179388" y="765175"/>
            <a:ext cx="8785225" cy="5903913"/>
          </a:xfrm>
        </p:spPr>
        <p:txBody>
          <a:bodyPr/>
          <a:lstStyle/>
          <a:p>
            <a:pPr>
              <a:lnSpc>
                <a:spcPct val="80000"/>
              </a:lnSpc>
            </a:pPr>
            <a:r>
              <a:rPr lang="en-US" altLang="ja-JP" sz="2400"/>
              <a:t>Found sideband-betatron separation dependence on </a:t>
            </a:r>
            <a:r>
              <a:rPr lang="en-US" altLang="ja-JP" sz="2400">
                <a:latin typeface="Symbol" charset="0"/>
              </a:rPr>
              <a:t>n</a:t>
            </a:r>
            <a:r>
              <a:rPr lang="en-US" altLang="ja-JP" sz="2400" baseline="-25000"/>
              <a:t>s</a:t>
            </a:r>
            <a:r>
              <a:rPr lang="en-US" altLang="ja-JP" sz="2400"/>
              <a:t>.</a:t>
            </a:r>
          </a:p>
          <a:p>
            <a:pPr>
              <a:lnSpc>
                <a:spcPct val="80000"/>
              </a:lnSpc>
            </a:pPr>
            <a:r>
              <a:rPr lang="en-US" altLang="ja-JP" sz="2400"/>
              <a:t>Found sideband appearance threshold dependence on </a:t>
            </a:r>
            <a:r>
              <a:rPr lang="en-US" altLang="ja-JP" sz="2400">
                <a:latin typeface="Symbol" charset="0"/>
              </a:rPr>
              <a:t>x</a:t>
            </a:r>
            <a:r>
              <a:rPr lang="en-US" altLang="ja-JP" sz="2400" baseline="-25000"/>
              <a:t>y</a:t>
            </a:r>
            <a:r>
              <a:rPr lang="en-US" altLang="ja-JP" sz="2400"/>
              <a:t>.</a:t>
            </a:r>
          </a:p>
          <a:p>
            <a:pPr lvl="1">
              <a:lnSpc>
                <a:spcPct val="80000"/>
              </a:lnSpc>
            </a:pPr>
            <a:r>
              <a:rPr lang="en-US" altLang="ja-JP" sz="2000"/>
              <a:t>Sizes of above 2 effects seem consistent with head-tail theory.</a:t>
            </a:r>
          </a:p>
          <a:p>
            <a:pPr>
              <a:lnSpc>
                <a:spcPct val="80000"/>
              </a:lnSpc>
            </a:pPr>
            <a:r>
              <a:rPr lang="en-US" altLang="ja-JP" sz="2400"/>
              <a:t>Found no apparent threshold dependence on </a:t>
            </a:r>
            <a:r>
              <a:rPr lang="en-US" altLang="ja-JP" sz="2400">
                <a:latin typeface="Symbol" charset="0"/>
              </a:rPr>
              <a:t>s</a:t>
            </a:r>
            <a:r>
              <a:rPr lang="en-US" altLang="ja-JP" sz="2400" baseline="-25000"/>
              <a:t>y0</a:t>
            </a:r>
            <a:r>
              <a:rPr lang="en-US" altLang="ja-JP" sz="2400"/>
              <a:t>.</a:t>
            </a:r>
          </a:p>
          <a:p>
            <a:pPr lvl="1">
              <a:lnSpc>
                <a:spcPct val="80000"/>
              </a:lnSpc>
            </a:pPr>
            <a:r>
              <a:rPr lang="en-US" altLang="ja-JP" sz="2000"/>
              <a:t>Under study</a:t>
            </a:r>
          </a:p>
          <a:p>
            <a:pPr>
              <a:lnSpc>
                <a:spcPct val="80000"/>
              </a:lnSpc>
            </a:pPr>
            <a:r>
              <a:rPr lang="en-US" altLang="ja-JP" sz="2400"/>
              <a:t>Found cases where specific luminosity remains suppressed even below sideband threshold</a:t>
            </a:r>
          </a:p>
          <a:p>
            <a:pPr lvl="1">
              <a:lnSpc>
                <a:spcPct val="80000"/>
              </a:lnSpc>
            </a:pPr>
            <a:r>
              <a:rPr lang="en-US" altLang="ja-JP" sz="2000"/>
              <a:t>Possible indication of incoherent effects</a:t>
            </a:r>
          </a:p>
          <a:p>
            <a:pPr>
              <a:lnSpc>
                <a:spcPct val="80000"/>
              </a:lnSpc>
            </a:pPr>
            <a:r>
              <a:rPr lang="en-US" altLang="ja-JP" sz="2400"/>
              <a:t>Found specific luminosity is lower at tail of LER bunch than at head, when electron cloud density is high.</a:t>
            </a:r>
          </a:p>
          <a:p>
            <a:pPr lvl="1">
              <a:lnSpc>
                <a:spcPct val="80000"/>
              </a:lnSpc>
            </a:pPr>
            <a:r>
              <a:rPr lang="en-US" altLang="ja-JP" sz="2000"/>
              <a:t>Possible indication of blow-up towards tail of bunch</a:t>
            </a:r>
          </a:p>
          <a:p>
            <a:pPr>
              <a:lnSpc>
                <a:spcPct val="80000"/>
              </a:lnSpc>
            </a:pPr>
            <a:r>
              <a:rPr lang="en-US" altLang="ja-JP" sz="2400"/>
              <a:t>Found cases where sidebands disappear or almost disappear</a:t>
            </a:r>
          </a:p>
          <a:p>
            <a:pPr lvl="1">
              <a:lnSpc>
                <a:spcPct val="80000"/>
              </a:lnSpc>
            </a:pPr>
            <a:r>
              <a:rPr lang="en-US" altLang="ja-JP" sz="2000"/>
              <a:t>Conditions similar to those where luminosity is highest (low </a:t>
            </a:r>
            <a:r>
              <a:rPr lang="en-US" altLang="ja-JP" sz="2000">
                <a:latin typeface="Symbol" charset="0"/>
              </a:rPr>
              <a:t>n</a:t>
            </a:r>
            <a:r>
              <a:rPr lang="en-US" altLang="ja-JP" sz="2000" baseline="-25000"/>
              <a:t>y</a:t>
            </a:r>
            <a:r>
              <a:rPr lang="en-US" altLang="ja-JP" sz="2000"/>
              <a:t>, V. FB gain).</a:t>
            </a:r>
          </a:p>
          <a:p>
            <a:pPr>
              <a:lnSpc>
                <a:spcPct val="80000"/>
              </a:lnSpc>
            </a:pPr>
            <a:r>
              <a:rPr lang="en-US" altLang="ja-JP" sz="2400"/>
              <a:t>Found examples where sideband line seems to have split off from the betatron line near the head of the train.</a:t>
            </a:r>
          </a:p>
          <a:p>
            <a:pPr lvl="1">
              <a:lnSpc>
                <a:spcPct val="80000"/>
              </a:lnSpc>
            </a:pPr>
            <a:r>
              <a:rPr lang="en-US" altLang="ja-JP" sz="2000"/>
              <a:t>Never clearly observed before</a:t>
            </a:r>
          </a:p>
        </p:txBody>
      </p:sp>
    </p:spTree>
    <p:extLst>
      <p:ext uri="{BB962C8B-B14F-4D97-AF65-F5344CB8AC3E}">
        <p14:creationId xmlns:p14="http://schemas.microsoft.com/office/powerpoint/2010/main" val="2122281935"/>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2"/>
          <a:stretch>
            <a:fillRect/>
          </a:stretch>
        </p:blipFill>
        <p:spPr>
          <a:xfrm>
            <a:off x="0" y="139700"/>
            <a:ext cx="9144000" cy="6573743"/>
          </a:xfrm>
          <a:prstGeom prst="rect">
            <a:avLst/>
          </a:prstGeom>
        </p:spPr>
      </p:pic>
      <p:sp>
        <p:nvSpPr>
          <p:cNvPr id="5" name="テキスト ボックス 4"/>
          <p:cNvSpPr txBox="1"/>
          <p:nvPr/>
        </p:nvSpPr>
        <p:spPr>
          <a:xfrm>
            <a:off x="3651416" y="6244971"/>
            <a:ext cx="5344582" cy="461665"/>
          </a:xfrm>
          <a:prstGeom prst="rect">
            <a:avLst/>
          </a:prstGeom>
          <a:noFill/>
        </p:spPr>
        <p:txBody>
          <a:bodyPr wrap="none" rtlCol="0">
            <a:spAutoFit/>
          </a:bodyPr>
          <a:lstStyle/>
          <a:p>
            <a:r>
              <a:rPr kumimoji="1" lang="en-US" altLang="ja-JP" sz="2400" dirty="0" smtClean="0"/>
              <a:t>Example of KEKB luminosity tuning knobs</a:t>
            </a:r>
            <a:endParaRPr kumimoji="1" lang="ja-JP" altLang="en-US" sz="2400" dirty="0"/>
          </a:p>
        </p:txBody>
      </p:sp>
    </p:spTree>
    <p:extLst>
      <p:ext uri="{BB962C8B-B14F-4D97-AF65-F5344CB8AC3E}">
        <p14:creationId xmlns:p14="http://schemas.microsoft.com/office/powerpoint/2010/main" val="3464282643"/>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a:stretch>
            <a:fillRect/>
          </a:stretch>
        </p:blipFill>
        <p:spPr>
          <a:xfrm>
            <a:off x="0" y="63500"/>
            <a:ext cx="9144000" cy="6710132"/>
          </a:xfrm>
          <a:prstGeom prst="rect">
            <a:avLst/>
          </a:prstGeom>
        </p:spPr>
      </p:pic>
    </p:spTree>
    <p:extLst>
      <p:ext uri="{BB962C8B-B14F-4D97-AF65-F5344CB8AC3E}">
        <p14:creationId xmlns:p14="http://schemas.microsoft.com/office/powerpoint/2010/main" val="4253742490"/>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2"/>
          <a:stretch>
            <a:fillRect/>
          </a:stretch>
        </p:blipFill>
        <p:spPr>
          <a:xfrm>
            <a:off x="0" y="38100"/>
            <a:ext cx="9144000" cy="6781289"/>
          </a:xfrm>
          <a:prstGeom prst="rect">
            <a:avLst/>
          </a:prstGeom>
        </p:spPr>
      </p:pic>
    </p:spTree>
    <p:extLst>
      <p:ext uri="{BB962C8B-B14F-4D97-AF65-F5344CB8AC3E}">
        <p14:creationId xmlns:p14="http://schemas.microsoft.com/office/powerpoint/2010/main" val="2336135805"/>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ctrTitle"/>
          </p:nvPr>
        </p:nvSpPr>
        <p:spPr/>
        <p:txBody>
          <a:bodyPr/>
          <a:lstStyle/>
          <a:p>
            <a:r>
              <a:rPr kumimoji="1" lang="en-US" altLang="ja-JP" dirty="0" smtClean="0"/>
              <a:t>electron clouds</a:t>
            </a:r>
            <a:endParaRPr kumimoji="1" lang="ja-JP" altLang="en-US" dirty="0"/>
          </a:p>
        </p:txBody>
      </p:sp>
      <p:sp>
        <p:nvSpPr>
          <p:cNvPr id="5" name="サブタイトル 4"/>
          <p:cNvSpPr>
            <a:spLocks noGrp="1"/>
          </p:cNvSpPr>
          <p:nvPr>
            <p:ph type="subTitle" idx="1"/>
          </p:nvPr>
        </p:nvSpPr>
        <p:spPr/>
        <p:txBody>
          <a:bodyPr/>
          <a:lstStyle/>
          <a:p>
            <a:endParaRPr kumimoji="1" lang="ja-JP" altLang="en-US"/>
          </a:p>
        </p:txBody>
      </p:sp>
    </p:spTree>
    <p:extLst>
      <p:ext uri="{BB962C8B-B14F-4D97-AF65-F5344CB8AC3E}">
        <p14:creationId xmlns:p14="http://schemas.microsoft.com/office/powerpoint/2010/main" val="133752613"/>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テキスト ボックス 5"/>
          <p:cNvSpPr txBox="1">
            <a:spLocks noChangeArrowheads="1"/>
          </p:cNvSpPr>
          <p:nvPr/>
        </p:nvSpPr>
        <p:spPr bwMode="auto">
          <a:xfrm>
            <a:off x="360363" y="360363"/>
            <a:ext cx="443102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Calibri" pitchFamily="34" charset="0"/>
                <a:ea typeface="ＭＳ Ｐゴシック" charset="-128"/>
              </a:defRPr>
            </a:lvl1pPr>
            <a:lvl2pPr marL="742950" indent="-285750">
              <a:defRPr kumimoji="1">
                <a:solidFill>
                  <a:schemeClr val="tx1"/>
                </a:solidFill>
                <a:latin typeface="Calibri" pitchFamily="34" charset="0"/>
                <a:ea typeface="ＭＳ Ｐゴシック" charset="-128"/>
              </a:defRPr>
            </a:lvl2pPr>
            <a:lvl3pPr marL="1143000" indent="-228600">
              <a:defRPr kumimoji="1">
                <a:solidFill>
                  <a:schemeClr val="tx1"/>
                </a:solidFill>
                <a:latin typeface="Calibri" pitchFamily="34" charset="0"/>
                <a:ea typeface="ＭＳ Ｐゴシック" charset="-128"/>
              </a:defRPr>
            </a:lvl3pPr>
            <a:lvl4pPr marL="1600200" indent="-228600">
              <a:defRPr kumimoji="1">
                <a:solidFill>
                  <a:schemeClr val="tx1"/>
                </a:solidFill>
                <a:latin typeface="Calibri" pitchFamily="34" charset="0"/>
                <a:ea typeface="ＭＳ Ｐゴシック" charset="-128"/>
              </a:defRPr>
            </a:lvl4pPr>
            <a:lvl5pPr marL="2057400" indent="-228600">
              <a:defRPr kumimoji="1">
                <a:solidFill>
                  <a:schemeClr val="tx1"/>
                </a:solidFill>
                <a:latin typeface="Calibri" pitchFamily="34" charset="0"/>
                <a:ea typeface="ＭＳ Ｐゴシック" charset="-128"/>
              </a:defRPr>
            </a:lvl5pPr>
            <a:lvl6pPr marL="2514600" indent="-228600" fontAlgn="base">
              <a:spcBef>
                <a:spcPct val="0"/>
              </a:spcBef>
              <a:spcAft>
                <a:spcPct val="0"/>
              </a:spcAft>
              <a:defRPr kumimoji="1">
                <a:solidFill>
                  <a:schemeClr val="tx1"/>
                </a:solidFill>
                <a:latin typeface="Calibri" pitchFamily="34" charset="0"/>
                <a:ea typeface="ＭＳ Ｐゴシック" charset="-128"/>
              </a:defRPr>
            </a:lvl6pPr>
            <a:lvl7pPr marL="2971800" indent="-228600" fontAlgn="base">
              <a:spcBef>
                <a:spcPct val="0"/>
              </a:spcBef>
              <a:spcAft>
                <a:spcPct val="0"/>
              </a:spcAft>
              <a:defRPr kumimoji="1">
                <a:solidFill>
                  <a:schemeClr val="tx1"/>
                </a:solidFill>
                <a:latin typeface="Calibri" pitchFamily="34" charset="0"/>
                <a:ea typeface="ＭＳ Ｐゴシック" charset="-128"/>
              </a:defRPr>
            </a:lvl7pPr>
            <a:lvl8pPr marL="3429000" indent="-228600" fontAlgn="base">
              <a:spcBef>
                <a:spcPct val="0"/>
              </a:spcBef>
              <a:spcAft>
                <a:spcPct val="0"/>
              </a:spcAft>
              <a:defRPr kumimoji="1">
                <a:solidFill>
                  <a:schemeClr val="tx1"/>
                </a:solidFill>
                <a:latin typeface="Calibri" pitchFamily="34" charset="0"/>
                <a:ea typeface="ＭＳ Ｐゴシック" charset="-128"/>
              </a:defRPr>
            </a:lvl8pPr>
            <a:lvl9pPr marL="3886200" indent="-228600" fontAlgn="base">
              <a:spcBef>
                <a:spcPct val="0"/>
              </a:spcBef>
              <a:spcAft>
                <a:spcPct val="0"/>
              </a:spcAft>
              <a:defRPr kumimoji="1">
                <a:solidFill>
                  <a:schemeClr val="tx1"/>
                </a:solidFill>
                <a:latin typeface="Calibri" pitchFamily="34" charset="0"/>
                <a:ea typeface="ＭＳ Ｐゴシック" charset="-128"/>
              </a:defRPr>
            </a:lvl9pPr>
          </a:lstStyle>
          <a:p>
            <a:r>
              <a:rPr lang="en-US" altLang="ja-JP" sz="2400" dirty="0" smtClean="0">
                <a:latin typeface="Arial" charset="0"/>
              </a:rPr>
              <a:t>Locations for the dithering </a:t>
            </a:r>
            <a:r>
              <a:rPr lang="en-US" altLang="ja-JP" sz="2400" dirty="0">
                <a:latin typeface="Arial" charset="0"/>
              </a:rPr>
              <a:t>coils</a:t>
            </a:r>
          </a:p>
        </p:txBody>
      </p:sp>
      <p:sp>
        <p:nvSpPr>
          <p:cNvPr id="17" name="テキスト ボックス 20"/>
          <p:cNvSpPr txBox="1">
            <a:spLocks noChangeArrowheads="1"/>
          </p:cNvSpPr>
          <p:nvPr/>
        </p:nvSpPr>
        <p:spPr bwMode="auto">
          <a:xfrm>
            <a:off x="521553" y="1120086"/>
            <a:ext cx="590636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Calibri" pitchFamily="34" charset="0"/>
                <a:ea typeface="ＭＳ Ｐゴシック" charset="-128"/>
              </a:defRPr>
            </a:lvl1pPr>
            <a:lvl2pPr marL="742950" indent="-285750">
              <a:defRPr kumimoji="1">
                <a:solidFill>
                  <a:schemeClr val="tx1"/>
                </a:solidFill>
                <a:latin typeface="Calibri" pitchFamily="34" charset="0"/>
                <a:ea typeface="ＭＳ Ｐゴシック" charset="-128"/>
              </a:defRPr>
            </a:lvl2pPr>
            <a:lvl3pPr marL="1143000" indent="-228600">
              <a:defRPr kumimoji="1">
                <a:solidFill>
                  <a:schemeClr val="tx1"/>
                </a:solidFill>
                <a:latin typeface="Calibri" pitchFamily="34" charset="0"/>
                <a:ea typeface="ＭＳ Ｐゴシック" charset="-128"/>
              </a:defRPr>
            </a:lvl3pPr>
            <a:lvl4pPr marL="1600200" indent="-228600">
              <a:defRPr kumimoji="1">
                <a:solidFill>
                  <a:schemeClr val="tx1"/>
                </a:solidFill>
                <a:latin typeface="Calibri" pitchFamily="34" charset="0"/>
                <a:ea typeface="ＭＳ Ｐゴシック" charset="-128"/>
              </a:defRPr>
            </a:lvl4pPr>
            <a:lvl5pPr marL="2057400" indent="-228600">
              <a:defRPr kumimoji="1">
                <a:solidFill>
                  <a:schemeClr val="tx1"/>
                </a:solidFill>
                <a:latin typeface="Calibri" pitchFamily="34" charset="0"/>
                <a:ea typeface="ＭＳ Ｐゴシック" charset="-128"/>
              </a:defRPr>
            </a:lvl5pPr>
            <a:lvl6pPr marL="2514600" indent="-228600" fontAlgn="base">
              <a:spcBef>
                <a:spcPct val="0"/>
              </a:spcBef>
              <a:spcAft>
                <a:spcPct val="0"/>
              </a:spcAft>
              <a:defRPr kumimoji="1">
                <a:solidFill>
                  <a:schemeClr val="tx1"/>
                </a:solidFill>
                <a:latin typeface="Calibri" pitchFamily="34" charset="0"/>
                <a:ea typeface="ＭＳ Ｐゴシック" charset="-128"/>
              </a:defRPr>
            </a:lvl6pPr>
            <a:lvl7pPr marL="2971800" indent="-228600" fontAlgn="base">
              <a:spcBef>
                <a:spcPct val="0"/>
              </a:spcBef>
              <a:spcAft>
                <a:spcPct val="0"/>
              </a:spcAft>
              <a:defRPr kumimoji="1">
                <a:solidFill>
                  <a:schemeClr val="tx1"/>
                </a:solidFill>
                <a:latin typeface="Calibri" pitchFamily="34" charset="0"/>
                <a:ea typeface="ＭＳ Ｐゴシック" charset="-128"/>
              </a:defRPr>
            </a:lvl7pPr>
            <a:lvl8pPr marL="3429000" indent="-228600" fontAlgn="base">
              <a:spcBef>
                <a:spcPct val="0"/>
              </a:spcBef>
              <a:spcAft>
                <a:spcPct val="0"/>
              </a:spcAft>
              <a:defRPr kumimoji="1">
                <a:solidFill>
                  <a:schemeClr val="tx1"/>
                </a:solidFill>
                <a:latin typeface="Calibri" pitchFamily="34" charset="0"/>
                <a:ea typeface="ＭＳ Ｐゴシック" charset="-128"/>
              </a:defRPr>
            </a:lvl8pPr>
            <a:lvl9pPr marL="3886200" indent="-228600" fontAlgn="base">
              <a:spcBef>
                <a:spcPct val="0"/>
              </a:spcBef>
              <a:spcAft>
                <a:spcPct val="0"/>
              </a:spcAft>
              <a:defRPr kumimoji="1">
                <a:solidFill>
                  <a:schemeClr val="tx1"/>
                </a:solidFill>
                <a:latin typeface="Calibri" pitchFamily="34" charset="0"/>
                <a:ea typeface="ＭＳ Ｐゴシック" charset="-128"/>
              </a:defRPr>
            </a:lvl9pPr>
          </a:lstStyle>
          <a:p>
            <a:r>
              <a:rPr lang="en-US" altLang="ja-JP" sz="2000" dirty="0">
                <a:latin typeface="Arial" charset="0"/>
              </a:rPr>
              <a:t>8 </a:t>
            </a:r>
            <a:r>
              <a:rPr lang="en-US" altLang="ja-JP" sz="2000" dirty="0" smtClean="0">
                <a:latin typeface="Arial" charset="0"/>
              </a:rPr>
              <a:t>locations </a:t>
            </a:r>
            <a:r>
              <a:rPr lang="en-US" altLang="ja-JP" sz="2000" dirty="0">
                <a:latin typeface="Arial" charset="0"/>
              </a:rPr>
              <a:t>for the dithering </a:t>
            </a:r>
            <a:r>
              <a:rPr lang="en-US" altLang="ja-JP" sz="2000" dirty="0" smtClean="0">
                <a:latin typeface="Arial" charset="0"/>
              </a:rPr>
              <a:t>coils in LER around IP.</a:t>
            </a:r>
            <a:endParaRPr lang="en-US" altLang="ja-JP" sz="2000" dirty="0">
              <a:latin typeface="Arial" charset="0"/>
            </a:endParaRPr>
          </a:p>
        </p:txBody>
      </p:sp>
      <p:pic>
        <p:nvPicPr>
          <p:cNvPr id="4" name="図 3"/>
          <p:cNvPicPr>
            <a:picLocks noChangeAspect="1"/>
          </p:cNvPicPr>
          <p:nvPr/>
        </p:nvPicPr>
        <p:blipFill rotWithShape="1">
          <a:blip r:embed="rId2" cstate="print">
            <a:extLst>
              <a:ext uri="{28A0092B-C50C-407E-A947-70E740481C1C}">
                <a14:useLocalDpi xmlns:a14="http://schemas.microsoft.com/office/drawing/2010/main" val="0"/>
              </a:ext>
            </a:extLst>
          </a:blip>
          <a:srcRect l="29838" t="4307" r="22827" b="5654"/>
          <a:stretch/>
        </p:blipFill>
        <p:spPr>
          <a:xfrm rot="16200000">
            <a:off x="3048208" y="-918731"/>
            <a:ext cx="3080656" cy="8290033"/>
          </a:xfrm>
          <a:prstGeom prst="rect">
            <a:avLst/>
          </a:prstGeom>
        </p:spPr>
      </p:pic>
      <p:sp>
        <p:nvSpPr>
          <p:cNvPr id="5" name="テキスト ボックス 4"/>
          <p:cNvSpPr txBox="1"/>
          <p:nvPr/>
        </p:nvSpPr>
        <p:spPr>
          <a:xfrm>
            <a:off x="4636109" y="2452151"/>
            <a:ext cx="758541" cy="307777"/>
          </a:xfrm>
          <a:prstGeom prst="rect">
            <a:avLst/>
          </a:prstGeom>
          <a:noFill/>
        </p:spPr>
        <p:txBody>
          <a:bodyPr wrap="none" rtlCol="0">
            <a:spAutoFit/>
          </a:bodyPr>
          <a:lstStyle/>
          <a:p>
            <a:r>
              <a:rPr lang="en-US" altLang="ja-JP" sz="1400" b="1" dirty="0">
                <a:solidFill>
                  <a:schemeClr val="accent6">
                    <a:lumMod val="75000"/>
                  </a:schemeClr>
                </a:solidFill>
              </a:rPr>
              <a:t>ZDS1RP</a:t>
            </a:r>
            <a:endParaRPr kumimoji="1" lang="ja-JP" altLang="en-US" sz="1400" b="1" dirty="0">
              <a:solidFill>
                <a:schemeClr val="accent6">
                  <a:lumMod val="75000"/>
                </a:schemeClr>
              </a:solidFill>
            </a:endParaRPr>
          </a:p>
        </p:txBody>
      </p:sp>
      <p:sp>
        <p:nvSpPr>
          <p:cNvPr id="6" name="テキスト ボックス 5"/>
          <p:cNvSpPr txBox="1"/>
          <p:nvPr/>
        </p:nvSpPr>
        <p:spPr>
          <a:xfrm>
            <a:off x="4780125" y="2812191"/>
            <a:ext cx="758541" cy="307777"/>
          </a:xfrm>
          <a:prstGeom prst="rect">
            <a:avLst/>
          </a:prstGeom>
          <a:noFill/>
        </p:spPr>
        <p:txBody>
          <a:bodyPr wrap="none" rtlCol="0">
            <a:spAutoFit/>
          </a:bodyPr>
          <a:lstStyle/>
          <a:p>
            <a:r>
              <a:rPr lang="en-US" altLang="ja-JP" sz="1400" b="1" dirty="0" smtClean="0">
                <a:solidFill>
                  <a:srgbClr val="00B050"/>
                </a:solidFill>
              </a:rPr>
              <a:t>ZDS2RP</a:t>
            </a:r>
            <a:endParaRPr kumimoji="1" lang="ja-JP" altLang="en-US" sz="1400" b="1" dirty="0">
              <a:solidFill>
                <a:srgbClr val="00B050"/>
              </a:solidFill>
            </a:endParaRPr>
          </a:p>
        </p:txBody>
      </p:sp>
      <p:sp>
        <p:nvSpPr>
          <p:cNvPr id="7" name="テキスト ボックス 6"/>
          <p:cNvSpPr txBox="1"/>
          <p:nvPr/>
        </p:nvSpPr>
        <p:spPr>
          <a:xfrm>
            <a:off x="6292293" y="3672163"/>
            <a:ext cx="758541" cy="307777"/>
          </a:xfrm>
          <a:prstGeom prst="rect">
            <a:avLst/>
          </a:prstGeom>
          <a:noFill/>
        </p:spPr>
        <p:txBody>
          <a:bodyPr wrap="none" rtlCol="0">
            <a:spAutoFit/>
          </a:bodyPr>
          <a:lstStyle/>
          <a:p>
            <a:r>
              <a:rPr lang="en-US" altLang="ja-JP" sz="1400" b="1" dirty="0" smtClean="0">
                <a:solidFill>
                  <a:srgbClr val="0070C0"/>
                </a:solidFill>
              </a:rPr>
              <a:t>ZDS3RP</a:t>
            </a:r>
            <a:endParaRPr kumimoji="1" lang="ja-JP" altLang="en-US" sz="1400" b="1" dirty="0">
              <a:solidFill>
                <a:srgbClr val="0070C0"/>
              </a:solidFill>
            </a:endParaRPr>
          </a:p>
        </p:txBody>
      </p:sp>
      <p:sp>
        <p:nvSpPr>
          <p:cNvPr id="8" name="テキスト ボックス 7"/>
          <p:cNvSpPr txBox="1"/>
          <p:nvPr/>
        </p:nvSpPr>
        <p:spPr>
          <a:xfrm>
            <a:off x="7876469" y="3672163"/>
            <a:ext cx="758541" cy="307777"/>
          </a:xfrm>
          <a:prstGeom prst="rect">
            <a:avLst/>
          </a:prstGeom>
          <a:noFill/>
        </p:spPr>
        <p:txBody>
          <a:bodyPr wrap="none" rtlCol="0">
            <a:spAutoFit/>
          </a:bodyPr>
          <a:lstStyle/>
          <a:p>
            <a:r>
              <a:rPr lang="en-US" altLang="ja-JP" sz="1400" b="1" dirty="0" smtClean="0">
                <a:solidFill>
                  <a:srgbClr val="0070C0"/>
                </a:solidFill>
              </a:rPr>
              <a:t>ZDS4RP</a:t>
            </a:r>
            <a:endParaRPr kumimoji="1" lang="ja-JP" altLang="en-US" sz="1400" b="1" dirty="0">
              <a:solidFill>
                <a:srgbClr val="0070C0"/>
              </a:solidFill>
            </a:endParaRPr>
          </a:p>
        </p:txBody>
      </p:sp>
      <p:sp>
        <p:nvSpPr>
          <p:cNvPr id="9" name="テキスト ボックス 8"/>
          <p:cNvSpPr txBox="1"/>
          <p:nvPr/>
        </p:nvSpPr>
        <p:spPr>
          <a:xfrm>
            <a:off x="3844021" y="2452151"/>
            <a:ext cx="732893" cy="307777"/>
          </a:xfrm>
          <a:prstGeom prst="rect">
            <a:avLst/>
          </a:prstGeom>
          <a:noFill/>
        </p:spPr>
        <p:txBody>
          <a:bodyPr wrap="none" rtlCol="0">
            <a:spAutoFit/>
          </a:bodyPr>
          <a:lstStyle/>
          <a:p>
            <a:r>
              <a:rPr lang="en-US" altLang="ja-JP" sz="1400" b="1" dirty="0" smtClean="0">
                <a:solidFill>
                  <a:schemeClr val="accent6">
                    <a:lumMod val="75000"/>
                  </a:schemeClr>
                </a:solidFill>
              </a:rPr>
              <a:t>ZDS1LP</a:t>
            </a:r>
            <a:endParaRPr kumimoji="1" lang="ja-JP" altLang="en-US" sz="1400" b="1" dirty="0">
              <a:solidFill>
                <a:schemeClr val="accent6">
                  <a:lumMod val="75000"/>
                </a:schemeClr>
              </a:solidFill>
            </a:endParaRPr>
          </a:p>
        </p:txBody>
      </p:sp>
      <p:sp>
        <p:nvSpPr>
          <p:cNvPr id="10" name="テキスト ボックス 9"/>
          <p:cNvSpPr txBox="1"/>
          <p:nvPr/>
        </p:nvSpPr>
        <p:spPr>
          <a:xfrm>
            <a:off x="3555989" y="2812191"/>
            <a:ext cx="732893" cy="307777"/>
          </a:xfrm>
          <a:prstGeom prst="rect">
            <a:avLst/>
          </a:prstGeom>
          <a:noFill/>
        </p:spPr>
        <p:txBody>
          <a:bodyPr wrap="none" rtlCol="0">
            <a:spAutoFit/>
          </a:bodyPr>
          <a:lstStyle/>
          <a:p>
            <a:r>
              <a:rPr lang="en-US" altLang="ja-JP" sz="1400" b="1" dirty="0" smtClean="0">
                <a:solidFill>
                  <a:srgbClr val="00B050"/>
                </a:solidFill>
              </a:rPr>
              <a:t>ZDS2LP</a:t>
            </a:r>
            <a:endParaRPr kumimoji="1" lang="ja-JP" altLang="en-US" sz="1400" b="1" dirty="0">
              <a:solidFill>
                <a:srgbClr val="00B050"/>
              </a:solidFill>
            </a:endParaRPr>
          </a:p>
        </p:txBody>
      </p:sp>
      <p:sp>
        <p:nvSpPr>
          <p:cNvPr id="11" name="テキスト ボックス 10"/>
          <p:cNvSpPr txBox="1"/>
          <p:nvPr/>
        </p:nvSpPr>
        <p:spPr>
          <a:xfrm>
            <a:off x="2187837" y="3672163"/>
            <a:ext cx="732893" cy="307777"/>
          </a:xfrm>
          <a:prstGeom prst="rect">
            <a:avLst/>
          </a:prstGeom>
          <a:noFill/>
        </p:spPr>
        <p:txBody>
          <a:bodyPr wrap="none" rtlCol="0">
            <a:spAutoFit/>
          </a:bodyPr>
          <a:lstStyle/>
          <a:p>
            <a:r>
              <a:rPr lang="en-US" altLang="ja-JP" sz="1400" b="1" dirty="0" smtClean="0">
                <a:solidFill>
                  <a:srgbClr val="0070C0"/>
                </a:solidFill>
              </a:rPr>
              <a:t>ZDS3LP</a:t>
            </a:r>
            <a:endParaRPr kumimoji="1" lang="ja-JP" altLang="en-US" sz="1400" b="1" dirty="0">
              <a:solidFill>
                <a:srgbClr val="0070C0"/>
              </a:solidFill>
            </a:endParaRPr>
          </a:p>
        </p:txBody>
      </p:sp>
      <p:sp>
        <p:nvSpPr>
          <p:cNvPr id="12" name="テキスト ボックス 11"/>
          <p:cNvSpPr txBox="1"/>
          <p:nvPr/>
        </p:nvSpPr>
        <p:spPr>
          <a:xfrm>
            <a:off x="603672" y="3672163"/>
            <a:ext cx="732893" cy="307777"/>
          </a:xfrm>
          <a:prstGeom prst="rect">
            <a:avLst/>
          </a:prstGeom>
          <a:noFill/>
        </p:spPr>
        <p:txBody>
          <a:bodyPr wrap="none" rtlCol="0">
            <a:spAutoFit/>
          </a:bodyPr>
          <a:lstStyle/>
          <a:p>
            <a:r>
              <a:rPr lang="en-US" altLang="ja-JP" sz="1400" b="1" dirty="0" smtClean="0">
                <a:solidFill>
                  <a:srgbClr val="0070C0"/>
                </a:solidFill>
              </a:rPr>
              <a:t>ZDS4LP</a:t>
            </a:r>
            <a:endParaRPr kumimoji="1" lang="ja-JP" altLang="en-US" sz="1400" b="1" dirty="0">
              <a:solidFill>
                <a:srgbClr val="0070C0"/>
              </a:solidFill>
            </a:endParaRPr>
          </a:p>
        </p:txBody>
      </p:sp>
    </p:spTree>
    <p:extLst>
      <p:ext uri="{BB962C8B-B14F-4D97-AF65-F5344CB8AC3E}">
        <p14:creationId xmlns:p14="http://schemas.microsoft.com/office/powerpoint/2010/main" val="2481467606"/>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コンテンツ プレースホルダー 5"/>
          <p:cNvPicPr>
            <a:picLocks noGrp="1" noChangeAspect="1"/>
          </p:cNvPicPr>
          <p:nvPr>
            <p:ph idx="1"/>
          </p:nvPr>
        </p:nvPicPr>
        <p:blipFill>
          <a:blip r:embed="rId2"/>
          <a:srcRect t="-31" b="-31"/>
          <a:stretch>
            <a:fillRect/>
          </a:stretch>
        </p:blipFill>
        <p:spPr>
          <a:xfrm>
            <a:off x="457200" y="389468"/>
            <a:ext cx="8229600" cy="5736696"/>
          </a:xfrm>
        </p:spPr>
      </p:pic>
    </p:spTree>
    <p:extLst>
      <p:ext uri="{BB962C8B-B14F-4D97-AF65-F5344CB8AC3E}">
        <p14:creationId xmlns:p14="http://schemas.microsoft.com/office/powerpoint/2010/main" val="3780232321"/>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kumimoji="1" lang="en-US" altLang="ja-JP" dirty="0" smtClean="0"/>
              <a:t>Effect of </a:t>
            </a:r>
            <a:r>
              <a:rPr lang="en-US" altLang="ja-JP" dirty="0" err="1" smtClean="0"/>
              <a:t>mis</a:t>
            </a:r>
            <a:r>
              <a:rPr lang="en-US" altLang="ja-JP" dirty="0" smtClean="0"/>
              <a:t>-alignment of SX and Q</a:t>
            </a:r>
            <a:endParaRPr kumimoji="1" lang="ja-JP" altLang="en-US" dirty="0"/>
          </a:p>
        </p:txBody>
      </p:sp>
      <p:sp>
        <p:nvSpPr>
          <p:cNvPr id="3" name="コンテンツ プレースホルダー 2"/>
          <p:cNvSpPr>
            <a:spLocks noGrp="1"/>
          </p:cNvSpPr>
          <p:nvPr>
            <p:ph idx="1"/>
          </p:nvPr>
        </p:nvSpPr>
        <p:spPr/>
        <p:txBody>
          <a:bodyPr/>
          <a:lstStyle/>
          <a:p>
            <a:r>
              <a:rPr lang="en-US" altLang="ja-JP" dirty="0"/>
              <a:t>HER(Quad rotation)</a:t>
            </a:r>
          </a:p>
          <a:p>
            <a:pPr lvl="1"/>
            <a:r>
              <a:rPr lang="en-US" altLang="ja-JP" dirty="0" smtClean="0"/>
              <a:t>Coupling term:</a:t>
            </a:r>
            <a:r>
              <a:rPr lang="ja-JP" altLang="en-US" dirty="0"/>
              <a:t>　</a:t>
            </a:r>
            <a:r>
              <a:rPr lang="en-US" altLang="ja-JP" dirty="0"/>
              <a:t>.0010816287630558967</a:t>
            </a:r>
          </a:p>
          <a:p>
            <a:pPr lvl="1"/>
            <a:r>
              <a:rPr lang="en-US" altLang="ja-JP" dirty="0" smtClean="0"/>
              <a:t>Dispersion term:</a:t>
            </a:r>
            <a:r>
              <a:rPr lang="ja-JP" altLang="en-US" dirty="0"/>
              <a:t>　</a:t>
            </a:r>
            <a:r>
              <a:rPr lang="en-US" altLang="ja-JP" dirty="0"/>
              <a:t>3.748599954860665e-05</a:t>
            </a:r>
          </a:p>
          <a:p>
            <a:endParaRPr lang="en-US" altLang="ja-JP" dirty="0"/>
          </a:p>
          <a:p>
            <a:r>
              <a:rPr lang="en-US" altLang="ja-JP" dirty="0"/>
              <a:t>HER(</a:t>
            </a:r>
            <a:r>
              <a:rPr lang="en-US" altLang="ja-JP" dirty="0" err="1" smtClean="0"/>
              <a:t>Sextu</a:t>
            </a:r>
            <a:r>
              <a:rPr lang="en-US" altLang="ja-JP" dirty="0" smtClean="0"/>
              <a:t> </a:t>
            </a:r>
            <a:r>
              <a:rPr lang="en-US" altLang="ja-JP" dirty="0"/>
              <a:t>vertical misalignment)</a:t>
            </a:r>
          </a:p>
          <a:p>
            <a:pPr lvl="1"/>
            <a:r>
              <a:rPr lang="en-US" altLang="ja-JP" dirty="0" smtClean="0"/>
              <a:t>Coupling term:</a:t>
            </a:r>
            <a:r>
              <a:rPr lang="ja-JP" altLang="en-US" dirty="0"/>
              <a:t>　</a:t>
            </a:r>
            <a:r>
              <a:rPr lang="en-US" altLang="ja-JP" dirty="0"/>
              <a:t>.044995709319378976</a:t>
            </a:r>
          </a:p>
          <a:p>
            <a:pPr lvl="1"/>
            <a:r>
              <a:rPr lang="en-US" altLang="ja-JP" dirty="0" smtClean="0"/>
              <a:t>Dispersion term:</a:t>
            </a:r>
            <a:r>
              <a:rPr lang="ja-JP" altLang="en-US" dirty="0"/>
              <a:t>　</a:t>
            </a:r>
            <a:r>
              <a:rPr lang="en-US" altLang="ja-JP" dirty="0"/>
              <a:t>.</a:t>
            </a:r>
            <a:r>
              <a:rPr lang="en-US" altLang="ja-JP" dirty="0" smtClean="0"/>
              <a:t>0045765442050508375</a:t>
            </a:r>
          </a:p>
          <a:p>
            <a:endParaRPr kumimoji="1" lang="ja-JP" altLang="en-US" dirty="0"/>
          </a:p>
        </p:txBody>
      </p:sp>
      <p:pic>
        <p:nvPicPr>
          <p:cNvPr id="4" name="図 3"/>
          <p:cNvPicPr>
            <a:picLocks noChangeAspect="1"/>
          </p:cNvPicPr>
          <p:nvPr/>
        </p:nvPicPr>
        <p:blipFill>
          <a:blip r:embed="rId3"/>
          <a:stretch>
            <a:fillRect/>
          </a:stretch>
        </p:blipFill>
        <p:spPr>
          <a:xfrm>
            <a:off x="0" y="25400"/>
            <a:ext cx="9144000" cy="6797310"/>
          </a:xfrm>
          <a:prstGeom prst="rect">
            <a:avLst/>
          </a:prstGeom>
        </p:spPr>
      </p:pic>
    </p:spTree>
    <p:extLst>
      <p:ext uri="{BB962C8B-B14F-4D97-AF65-F5344CB8AC3E}">
        <p14:creationId xmlns:p14="http://schemas.microsoft.com/office/powerpoint/2010/main" val="242245235"/>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2"/>
          <a:stretch>
            <a:fillRect/>
          </a:stretch>
        </p:blipFill>
        <p:spPr>
          <a:xfrm>
            <a:off x="0" y="12700"/>
            <a:ext cx="9144000" cy="6826685"/>
          </a:xfrm>
          <a:prstGeom prst="rect">
            <a:avLst/>
          </a:prstGeom>
        </p:spPr>
      </p:pic>
    </p:spTree>
    <p:extLst>
      <p:ext uri="{BB962C8B-B14F-4D97-AF65-F5344CB8AC3E}">
        <p14:creationId xmlns:p14="http://schemas.microsoft.com/office/powerpoint/2010/main" val="410056976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2"/>
          <p:cNvSpPr>
            <a:spLocks noGrp="1" noChangeArrowheads="1"/>
          </p:cNvSpPr>
          <p:nvPr>
            <p:ph type="title"/>
          </p:nvPr>
        </p:nvSpPr>
        <p:spPr>
          <a:xfrm>
            <a:off x="609600" y="76200"/>
            <a:ext cx="7772400" cy="533400"/>
          </a:xfrm>
        </p:spPr>
        <p:txBody>
          <a:bodyPr>
            <a:normAutofit/>
          </a:bodyPr>
          <a:lstStyle/>
          <a:p>
            <a:r>
              <a:rPr lang="en-US" altLang="ja-JP" sz="2900" b="1" dirty="0">
                <a:solidFill>
                  <a:schemeClr val="accent2"/>
                </a:solidFill>
                <a:latin typeface="Lucida Grande" charset="0"/>
                <a:ea typeface="ヒラギノ角ゴ Pro W6" charset="0"/>
                <a:cs typeface="ヒラギノ角ゴ Pro W6" charset="0"/>
              </a:rPr>
              <a:t>Downhill Simplex Method</a:t>
            </a:r>
            <a:endParaRPr lang="en-US" altLang="ja-JP" sz="2200" b="1" dirty="0">
              <a:solidFill>
                <a:schemeClr val="accent2"/>
              </a:solidFill>
              <a:latin typeface="Lucida Grande" charset="0"/>
              <a:ea typeface="ヒラギノ角ゴ Pro W6" charset="0"/>
              <a:cs typeface="ヒラギノ角ゴ Pro W6" charset="0"/>
            </a:endParaRPr>
          </a:p>
        </p:txBody>
      </p:sp>
      <p:sp>
        <p:nvSpPr>
          <p:cNvPr id="23555" name="Line 3"/>
          <p:cNvSpPr>
            <a:spLocks noChangeShapeType="1"/>
          </p:cNvSpPr>
          <p:nvPr/>
        </p:nvSpPr>
        <p:spPr bwMode="auto">
          <a:xfrm flipH="1">
            <a:off x="2819400" y="4662488"/>
            <a:ext cx="838200" cy="16002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3556" name="Line 4"/>
          <p:cNvSpPr>
            <a:spLocks noChangeShapeType="1"/>
          </p:cNvSpPr>
          <p:nvPr/>
        </p:nvSpPr>
        <p:spPr bwMode="auto">
          <a:xfrm>
            <a:off x="2819400" y="6262688"/>
            <a:ext cx="2209800" cy="1524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3557" name="Line 5"/>
          <p:cNvSpPr>
            <a:spLocks noChangeShapeType="1"/>
          </p:cNvSpPr>
          <p:nvPr/>
        </p:nvSpPr>
        <p:spPr bwMode="auto">
          <a:xfrm>
            <a:off x="3657600" y="4662488"/>
            <a:ext cx="1371600" cy="17526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3558" name="Line 6"/>
          <p:cNvSpPr>
            <a:spLocks noChangeShapeType="1"/>
          </p:cNvSpPr>
          <p:nvPr/>
        </p:nvSpPr>
        <p:spPr bwMode="auto">
          <a:xfrm flipH="1">
            <a:off x="5029200" y="4814888"/>
            <a:ext cx="838200" cy="1600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3559" name="Line 7"/>
          <p:cNvSpPr>
            <a:spLocks noChangeShapeType="1"/>
          </p:cNvSpPr>
          <p:nvPr/>
        </p:nvSpPr>
        <p:spPr bwMode="auto">
          <a:xfrm>
            <a:off x="3657600" y="4662488"/>
            <a:ext cx="2209800" cy="152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3560" name="Line 8"/>
          <p:cNvSpPr>
            <a:spLocks noChangeShapeType="1"/>
          </p:cNvSpPr>
          <p:nvPr/>
        </p:nvSpPr>
        <p:spPr bwMode="auto">
          <a:xfrm flipV="1">
            <a:off x="2819400" y="4052888"/>
            <a:ext cx="4648200" cy="2209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3561" name="Line 9"/>
          <p:cNvSpPr>
            <a:spLocks noChangeShapeType="1"/>
          </p:cNvSpPr>
          <p:nvPr/>
        </p:nvSpPr>
        <p:spPr bwMode="auto">
          <a:xfrm flipV="1">
            <a:off x="3657600" y="4052888"/>
            <a:ext cx="381000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3562" name="Line 10"/>
          <p:cNvSpPr>
            <a:spLocks noChangeShapeType="1"/>
          </p:cNvSpPr>
          <p:nvPr/>
        </p:nvSpPr>
        <p:spPr bwMode="auto">
          <a:xfrm flipH="1">
            <a:off x="5029200" y="4052888"/>
            <a:ext cx="2438400" cy="2362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3563" name="Line 11"/>
          <p:cNvSpPr>
            <a:spLocks noChangeShapeType="1"/>
          </p:cNvSpPr>
          <p:nvPr/>
        </p:nvSpPr>
        <p:spPr bwMode="auto">
          <a:xfrm>
            <a:off x="3657600" y="4662488"/>
            <a:ext cx="0" cy="1219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3564" name="Line 12"/>
          <p:cNvSpPr>
            <a:spLocks noChangeShapeType="1"/>
          </p:cNvSpPr>
          <p:nvPr/>
        </p:nvSpPr>
        <p:spPr bwMode="auto">
          <a:xfrm>
            <a:off x="5029200" y="5195888"/>
            <a:ext cx="0" cy="1219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3565" name="Line 13"/>
          <p:cNvSpPr>
            <a:spLocks noChangeShapeType="1"/>
          </p:cNvSpPr>
          <p:nvPr/>
        </p:nvSpPr>
        <p:spPr bwMode="auto">
          <a:xfrm>
            <a:off x="3657600" y="5881688"/>
            <a:ext cx="1371600" cy="533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3566" name="Line 14"/>
          <p:cNvSpPr>
            <a:spLocks noChangeShapeType="1"/>
          </p:cNvSpPr>
          <p:nvPr/>
        </p:nvSpPr>
        <p:spPr bwMode="auto">
          <a:xfrm>
            <a:off x="3657600" y="4662488"/>
            <a:ext cx="1371600" cy="533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3567" name="Oval 15"/>
          <p:cNvSpPr>
            <a:spLocks noChangeAspect="1" noChangeArrowheads="1"/>
          </p:cNvSpPr>
          <p:nvPr/>
        </p:nvSpPr>
        <p:spPr bwMode="auto">
          <a:xfrm>
            <a:off x="2825750" y="6186488"/>
            <a:ext cx="115888" cy="115887"/>
          </a:xfrm>
          <a:prstGeom prst="ellipse">
            <a:avLst/>
          </a:prstGeom>
          <a:solidFill>
            <a:schemeClr val="tx1"/>
          </a:solidFill>
          <a:ln w="9525">
            <a:solidFill>
              <a:schemeClr val="tx1"/>
            </a:solidFill>
            <a:round/>
            <a:headEnd/>
            <a:tailEnd/>
          </a:ln>
        </p:spPr>
        <p:txBody>
          <a:bodyPr wrap="none" anchor="ctr"/>
          <a:lstStyle/>
          <a:p>
            <a:endParaRPr lang="ja-JP" altLang="en-US">
              <a:latin typeface="Calibri" charset="0"/>
            </a:endParaRPr>
          </a:p>
        </p:txBody>
      </p:sp>
      <p:sp>
        <p:nvSpPr>
          <p:cNvPr id="23568" name="Oval 16"/>
          <p:cNvSpPr>
            <a:spLocks noChangeAspect="1" noChangeArrowheads="1"/>
          </p:cNvSpPr>
          <p:nvPr/>
        </p:nvSpPr>
        <p:spPr bwMode="auto">
          <a:xfrm>
            <a:off x="3624263" y="5805488"/>
            <a:ext cx="115887" cy="115887"/>
          </a:xfrm>
          <a:prstGeom prst="ellipse">
            <a:avLst/>
          </a:prstGeom>
          <a:solidFill>
            <a:schemeClr val="tx1"/>
          </a:solidFill>
          <a:ln w="9525">
            <a:solidFill>
              <a:schemeClr val="tx1"/>
            </a:solidFill>
            <a:round/>
            <a:headEnd/>
            <a:tailEnd/>
          </a:ln>
        </p:spPr>
        <p:txBody>
          <a:bodyPr wrap="none" anchor="ctr"/>
          <a:lstStyle/>
          <a:p>
            <a:endParaRPr lang="ja-JP" altLang="en-US">
              <a:latin typeface="Calibri" charset="0"/>
            </a:endParaRPr>
          </a:p>
        </p:txBody>
      </p:sp>
      <p:sp>
        <p:nvSpPr>
          <p:cNvPr id="23569" name="Oval 17"/>
          <p:cNvSpPr>
            <a:spLocks noChangeAspect="1" noChangeArrowheads="1"/>
          </p:cNvSpPr>
          <p:nvPr/>
        </p:nvSpPr>
        <p:spPr bwMode="auto">
          <a:xfrm>
            <a:off x="4995863" y="5156200"/>
            <a:ext cx="115887" cy="115888"/>
          </a:xfrm>
          <a:prstGeom prst="ellipse">
            <a:avLst/>
          </a:prstGeom>
          <a:solidFill>
            <a:schemeClr val="tx1"/>
          </a:solidFill>
          <a:ln w="9525">
            <a:solidFill>
              <a:schemeClr val="tx1"/>
            </a:solidFill>
            <a:round/>
            <a:headEnd/>
            <a:tailEnd/>
          </a:ln>
        </p:spPr>
        <p:txBody>
          <a:bodyPr wrap="none" anchor="ctr"/>
          <a:lstStyle/>
          <a:p>
            <a:endParaRPr lang="ja-JP" altLang="en-US">
              <a:latin typeface="Calibri" charset="0"/>
            </a:endParaRPr>
          </a:p>
        </p:txBody>
      </p:sp>
      <p:sp>
        <p:nvSpPr>
          <p:cNvPr id="23570" name="Oval 18"/>
          <p:cNvSpPr>
            <a:spLocks noChangeAspect="1" noChangeArrowheads="1"/>
          </p:cNvSpPr>
          <p:nvPr/>
        </p:nvSpPr>
        <p:spPr bwMode="auto">
          <a:xfrm>
            <a:off x="5797550" y="4775200"/>
            <a:ext cx="115888" cy="115888"/>
          </a:xfrm>
          <a:prstGeom prst="ellipse">
            <a:avLst/>
          </a:prstGeom>
          <a:solidFill>
            <a:schemeClr val="tx1"/>
          </a:solidFill>
          <a:ln w="9525">
            <a:solidFill>
              <a:schemeClr val="tx1"/>
            </a:solidFill>
            <a:round/>
            <a:headEnd/>
            <a:tailEnd/>
          </a:ln>
        </p:spPr>
        <p:txBody>
          <a:bodyPr wrap="none" anchor="ctr"/>
          <a:lstStyle/>
          <a:p>
            <a:endParaRPr lang="ja-JP" altLang="en-US">
              <a:latin typeface="Calibri" charset="0"/>
            </a:endParaRPr>
          </a:p>
        </p:txBody>
      </p:sp>
      <p:sp>
        <p:nvSpPr>
          <p:cNvPr id="23571" name="Oval 19"/>
          <p:cNvSpPr>
            <a:spLocks noChangeAspect="1" noChangeArrowheads="1"/>
          </p:cNvSpPr>
          <p:nvPr/>
        </p:nvSpPr>
        <p:spPr bwMode="auto">
          <a:xfrm>
            <a:off x="7397750" y="4013200"/>
            <a:ext cx="115888" cy="115888"/>
          </a:xfrm>
          <a:prstGeom prst="ellipse">
            <a:avLst/>
          </a:prstGeom>
          <a:solidFill>
            <a:schemeClr val="tx1"/>
          </a:solidFill>
          <a:ln w="9525">
            <a:solidFill>
              <a:schemeClr val="tx1"/>
            </a:solidFill>
            <a:round/>
            <a:headEnd/>
            <a:tailEnd/>
          </a:ln>
        </p:spPr>
        <p:txBody>
          <a:bodyPr wrap="none" anchor="ctr"/>
          <a:lstStyle/>
          <a:p>
            <a:endParaRPr lang="ja-JP" altLang="en-US">
              <a:latin typeface="Calibri" charset="0"/>
            </a:endParaRPr>
          </a:p>
        </p:txBody>
      </p:sp>
      <p:sp>
        <p:nvSpPr>
          <p:cNvPr id="23572" name="Oval 20"/>
          <p:cNvSpPr>
            <a:spLocks noChangeAspect="1" noChangeArrowheads="1"/>
          </p:cNvSpPr>
          <p:nvPr/>
        </p:nvSpPr>
        <p:spPr bwMode="auto">
          <a:xfrm>
            <a:off x="4959350" y="6375400"/>
            <a:ext cx="115888" cy="115888"/>
          </a:xfrm>
          <a:prstGeom prst="ellipse">
            <a:avLst/>
          </a:prstGeom>
          <a:solidFill>
            <a:srgbClr val="00CD00"/>
          </a:solidFill>
          <a:ln w="9525">
            <a:solidFill>
              <a:srgbClr val="00CD00"/>
            </a:solidFill>
            <a:round/>
            <a:headEnd/>
            <a:tailEnd/>
          </a:ln>
        </p:spPr>
        <p:txBody>
          <a:bodyPr wrap="none" anchor="ctr"/>
          <a:lstStyle/>
          <a:p>
            <a:endParaRPr lang="ja-JP" altLang="en-US">
              <a:latin typeface="Calibri" charset="0"/>
            </a:endParaRPr>
          </a:p>
        </p:txBody>
      </p:sp>
      <p:sp>
        <p:nvSpPr>
          <p:cNvPr id="23573" name="Oval 21"/>
          <p:cNvSpPr>
            <a:spLocks noChangeAspect="1" noChangeArrowheads="1"/>
          </p:cNvSpPr>
          <p:nvPr/>
        </p:nvSpPr>
        <p:spPr bwMode="auto">
          <a:xfrm>
            <a:off x="3624263" y="4622800"/>
            <a:ext cx="115887" cy="115888"/>
          </a:xfrm>
          <a:prstGeom prst="ellipse">
            <a:avLst/>
          </a:prstGeom>
          <a:solidFill>
            <a:srgbClr val="FF0000"/>
          </a:solidFill>
          <a:ln w="9525">
            <a:solidFill>
              <a:srgbClr val="FF0000"/>
            </a:solidFill>
            <a:round/>
            <a:headEnd/>
            <a:tailEnd/>
          </a:ln>
        </p:spPr>
        <p:txBody>
          <a:bodyPr wrap="none" anchor="ctr"/>
          <a:lstStyle/>
          <a:p>
            <a:endParaRPr lang="ja-JP" altLang="en-US">
              <a:latin typeface="Calibri" charset="0"/>
            </a:endParaRPr>
          </a:p>
        </p:txBody>
      </p:sp>
      <p:sp>
        <p:nvSpPr>
          <p:cNvPr id="23574" name="Text Box 22"/>
          <p:cNvSpPr txBox="1">
            <a:spLocks noChangeArrowheads="1"/>
          </p:cNvSpPr>
          <p:nvPr/>
        </p:nvSpPr>
        <p:spPr bwMode="auto">
          <a:xfrm>
            <a:off x="5857875" y="4772025"/>
            <a:ext cx="97948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37931725" indent="-37474525">
              <a:defRPr kumimoji="1" sz="2400">
                <a:solidFill>
                  <a:schemeClr val="tx1"/>
                </a:solidFill>
                <a:latin typeface="Arial" charset="0"/>
                <a:ea typeface="ＭＳ Ｐゴシック" charset="0"/>
              </a:defRPr>
            </a:lvl2pPr>
            <a:lvl3pPr>
              <a:defRPr kumimoji="1" sz="2400">
                <a:solidFill>
                  <a:schemeClr val="tx1"/>
                </a:solidFill>
                <a:latin typeface="Arial" charset="0"/>
                <a:ea typeface="ＭＳ Ｐゴシック" charset="0"/>
              </a:defRPr>
            </a:lvl3pPr>
            <a:lvl4pPr>
              <a:defRPr kumimoji="1" sz="2400">
                <a:solidFill>
                  <a:schemeClr val="tx1"/>
                </a:solidFill>
                <a:latin typeface="Arial" charset="0"/>
                <a:ea typeface="ＭＳ Ｐゴシック" charset="0"/>
              </a:defRPr>
            </a:lvl4pPr>
            <a:lvl5pPr>
              <a:defRPr kumimoji="1" sz="2400">
                <a:solidFill>
                  <a:schemeClr val="tx1"/>
                </a:solidFill>
                <a:latin typeface="Arial" charset="0"/>
                <a:ea typeface="ＭＳ Ｐゴシック" charset="0"/>
              </a:defRPr>
            </a:lvl5pPr>
            <a:lvl6pPr marL="457200" fontAlgn="base">
              <a:spcBef>
                <a:spcPct val="0"/>
              </a:spcBef>
              <a:spcAft>
                <a:spcPct val="0"/>
              </a:spcAft>
              <a:defRPr kumimoji="1" sz="2400">
                <a:solidFill>
                  <a:schemeClr val="tx1"/>
                </a:solidFill>
                <a:latin typeface="Arial" charset="0"/>
                <a:ea typeface="ＭＳ Ｐゴシック" charset="0"/>
              </a:defRPr>
            </a:lvl6pPr>
            <a:lvl7pPr marL="914400" fontAlgn="base">
              <a:spcBef>
                <a:spcPct val="0"/>
              </a:spcBef>
              <a:spcAft>
                <a:spcPct val="0"/>
              </a:spcAft>
              <a:defRPr kumimoji="1" sz="2400">
                <a:solidFill>
                  <a:schemeClr val="tx1"/>
                </a:solidFill>
                <a:latin typeface="Arial" charset="0"/>
                <a:ea typeface="ＭＳ Ｐゴシック" charset="0"/>
              </a:defRPr>
            </a:lvl7pPr>
            <a:lvl8pPr marL="1371600" fontAlgn="base">
              <a:spcBef>
                <a:spcPct val="0"/>
              </a:spcBef>
              <a:spcAft>
                <a:spcPct val="0"/>
              </a:spcAft>
              <a:defRPr kumimoji="1" sz="2400">
                <a:solidFill>
                  <a:schemeClr val="tx1"/>
                </a:solidFill>
                <a:latin typeface="Arial" charset="0"/>
                <a:ea typeface="ＭＳ Ｐゴシック" charset="0"/>
              </a:defRPr>
            </a:lvl8pPr>
            <a:lvl9pPr marL="1828800" fontAlgn="base">
              <a:spcBef>
                <a:spcPct val="0"/>
              </a:spcBef>
              <a:spcAft>
                <a:spcPct val="0"/>
              </a:spcAft>
              <a:defRPr kumimoji="1" sz="2400">
                <a:solidFill>
                  <a:schemeClr val="tx1"/>
                </a:solidFill>
                <a:latin typeface="Arial" charset="0"/>
                <a:ea typeface="ＭＳ Ｐゴシック" charset="0"/>
              </a:defRPr>
            </a:lvl9pPr>
          </a:lstStyle>
          <a:p>
            <a:r>
              <a:rPr lang="en-US" altLang="ja-JP" sz="1800" b="1">
                <a:solidFill>
                  <a:srgbClr val="0000FF"/>
                </a:solidFill>
                <a:latin typeface="Lucida Grande" charset="0"/>
                <a:ea typeface="ヒラギノ角ゴ Pro W6" charset="0"/>
                <a:cs typeface="ヒラギノ角ゴ Pro W6" charset="0"/>
              </a:rPr>
              <a:t>Reflect</a:t>
            </a:r>
            <a:endParaRPr lang="en-US" altLang="ja-JP" sz="3200" b="1">
              <a:solidFill>
                <a:schemeClr val="accent2"/>
              </a:solidFill>
              <a:latin typeface="Lucida Grande" charset="0"/>
              <a:ea typeface="ヒラギノ角ゴ Pro W6" charset="0"/>
              <a:cs typeface="ヒラギノ角ゴ Pro W6" charset="0"/>
            </a:endParaRPr>
          </a:p>
        </p:txBody>
      </p:sp>
      <p:sp>
        <p:nvSpPr>
          <p:cNvPr id="23575" name="Text Box 23"/>
          <p:cNvSpPr txBox="1">
            <a:spLocks noChangeArrowheads="1"/>
          </p:cNvSpPr>
          <p:nvPr/>
        </p:nvSpPr>
        <p:spPr bwMode="auto">
          <a:xfrm>
            <a:off x="7550150" y="3900488"/>
            <a:ext cx="10445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37931725" indent="-37474525">
              <a:defRPr kumimoji="1" sz="2400">
                <a:solidFill>
                  <a:schemeClr val="tx1"/>
                </a:solidFill>
                <a:latin typeface="Arial" charset="0"/>
                <a:ea typeface="ＭＳ Ｐゴシック" charset="0"/>
              </a:defRPr>
            </a:lvl2pPr>
            <a:lvl3pPr>
              <a:defRPr kumimoji="1" sz="2400">
                <a:solidFill>
                  <a:schemeClr val="tx1"/>
                </a:solidFill>
                <a:latin typeface="Arial" charset="0"/>
                <a:ea typeface="ＭＳ Ｐゴシック" charset="0"/>
              </a:defRPr>
            </a:lvl3pPr>
            <a:lvl4pPr>
              <a:defRPr kumimoji="1" sz="2400">
                <a:solidFill>
                  <a:schemeClr val="tx1"/>
                </a:solidFill>
                <a:latin typeface="Arial" charset="0"/>
                <a:ea typeface="ＭＳ Ｐゴシック" charset="0"/>
              </a:defRPr>
            </a:lvl4pPr>
            <a:lvl5pPr>
              <a:defRPr kumimoji="1" sz="2400">
                <a:solidFill>
                  <a:schemeClr val="tx1"/>
                </a:solidFill>
                <a:latin typeface="Arial" charset="0"/>
                <a:ea typeface="ＭＳ Ｐゴシック" charset="0"/>
              </a:defRPr>
            </a:lvl5pPr>
            <a:lvl6pPr marL="457200" fontAlgn="base">
              <a:spcBef>
                <a:spcPct val="0"/>
              </a:spcBef>
              <a:spcAft>
                <a:spcPct val="0"/>
              </a:spcAft>
              <a:defRPr kumimoji="1" sz="2400">
                <a:solidFill>
                  <a:schemeClr val="tx1"/>
                </a:solidFill>
                <a:latin typeface="Arial" charset="0"/>
                <a:ea typeface="ＭＳ Ｐゴシック" charset="0"/>
              </a:defRPr>
            </a:lvl6pPr>
            <a:lvl7pPr marL="914400" fontAlgn="base">
              <a:spcBef>
                <a:spcPct val="0"/>
              </a:spcBef>
              <a:spcAft>
                <a:spcPct val="0"/>
              </a:spcAft>
              <a:defRPr kumimoji="1" sz="2400">
                <a:solidFill>
                  <a:schemeClr val="tx1"/>
                </a:solidFill>
                <a:latin typeface="Arial" charset="0"/>
                <a:ea typeface="ＭＳ Ｐゴシック" charset="0"/>
              </a:defRPr>
            </a:lvl7pPr>
            <a:lvl8pPr marL="1371600" fontAlgn="base">
              <a:spcBef>
                <a:spcPct val="0"/>
              </a:spcBef>
              <a:spcAft>
                <a:spcPct val="0"/>
              </a:spcAft>
              <a:defRPr kumimoji="1" sz="2400">
                <a:solidFill>
                  <a:schemeClr val="tx1"/>
                </a:solidFill>
                <a:latin typeface="Arial" charset="0"/>
                <a:ea typeface="ＭＳ Ｐゴシック" charset="0"/>
              </a:defRPr>
            </a:lvl8pPr>
            <a:lvl9pPr marL="1828800" fontAlgn="base">
              <a:spcBef>
                <a:spcPct val="0"/>
              </a:spcBef>
              <a:spcAft>
                <a:spcPct val="0"/>
              </a:spcAft>
              <a:defRPr kumimoji="1" sz="2400">
                <a:solidFill>
                  <a:schemeClr val="tx1"/>
                </a:solidFill>
                <a:latin typeface="Arial" charset="0"/>
                <a:ea typeface="ＭＳ Ｐゴシック" charset="0"/>
              </a:defRPr>
            </a:lvl9pPr>
          </a:lstStyle>
          <a:p>
            <a:r>
              <a:rPr lang="en-US" altLang="ja-JP" sz="1800" b="1">
                <a:solidFill>
                  <a:srgbClr val="0000FF"/>
                </a:solidFill>
                <a:latin typeface="Lucida Grande" charset="0"/>
                <a:ea typeface="ヒラギノ角ゴ Pro W6" charset="0"/>
                <a:cs typeface="ヒラギノ角ゴ Pro W6" charset="0"/>
              </a:rPr>
              <a:t>Expand</a:t>
            </a:r>
            <a:endParaRPr lang="en-US" altLang="ja-JP" sz="3200" b="1">
              <a:solidFill>
                <a:schemeClr val="accent2"/>
              </a:solidFill>
              <a:latin typeface="Lucida Grande" charset="0"/>
              <a:ea typeface="ヒラギノ角ゴ Pro W6" charset="0"/>
              <a:cs typeface="ヒラギノ角ゴ Pro W6" charset="0"/>
            </a:endParaRPr>
          </a:p>
        </p:txBody>
      </p:sp>
      <p:sp>
        <p:nvSpPr>
          <p:cNvPr id="23576" name="Text Box 24"/>
          <p:cNvSpPr txBox="1">
            <a:spLocks noChangeArrowheads="1"/>
          </p:cNvSpPr>
          <p:nvPr/>
        </p:nvSpPr>
        <p:spPr bwMode="auto">
          <a:xfrm>
            <a:off x="4883150" y="5272088"/>
            <a:ext cx="137001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37931725" indent="-37474525">
              <a:defRPr kumimoji="1" sz="2400">
                <a:solidFill>
                  <a:schemeClr val="tx1"/>
                </a:solidFill>
                <a:latin typeface="Arial" charset="0"/>
                <a:ea typeface="ＭＳ Ｐゴシック" charset="0"/>
              </a:defRPr>
            </a:lvl2pPr>
            <a:lvl3pPr>
              <a:defRPr kumimoji="1" sz="2400">
                <a:solidFill>
                  <a:schemeClr val="tx1"/>
                </a:solidFill>
                <a:latin typeface="Arial" charset="0"/>
                <a:ea typeface="ＭＳ Ｐゴシック" charset="0"/>
              </a:defRPr>
            </a:lvl3pPr>
            <a:lvl4pPr>
              <a:defRPr kumimoji="1" sz="2400">
                <a:solidFill>
                  <a:schemeClr val="tx1"/>
                </a:solidFill>
                <a:latin typeface="Arial" charset="0"/>
                <a:ea typeface="ＭＳ Ｐゴシック" charset="0"/>
              </a:defRPr>
            </a:lvl4pPr>
            <a:lvl5pPr>
              <a:defRPr kumimoji="1" sz="2400">
                <a:solidFill>
                  <a:schemeClr val="tx1"/>
                </a:solidFill>
                <a:latin typeface="Arial" charset="0"/>
                <a:ea typeface="ＭＳ Ｐゴシック" charset="0"/>
              </a:defRPr>
            </a:lvl5pPr>
            <a:lvl6pPr marL="457200" fontAlgn="base">
              <a:spcBef>
                <a:spcPct val="0"/>
              </a:spcBef>
              <a:spcAft>
                <a:spcPct val="0"/>
              </a:spcAft>
              <a:defRPr kumimoji="1" sz="2400">
                <a:solidFill>
                  <a:schemeClr val="tx1"/>
                </a:solidFill>
                <a:latin typeface="Arial" charset="0"/>
                <a:ea typeface="ＭＳ Ｐゴシック" charset="0"/>
              </a:defRPr>
            </a:lvl6pPr>
            <a:lvl7pPr marL="914400" fontAlgn="base">
              <a:spcBef>
                <a:spcPct val="0"/>
              </a:spcBef>
              <a:spcAft>
                <a:spcPct val="0"/>
              </a:spcAft>
              <a:defRPr kumimoji="1" sz="2400">
                <a:solidFill>
                  <a:schemeClr val="tx1"/>
                </a:solidFill>
                <a:latin typeface="Arial" charset="0"/>
                <a:ea typeface="ＭＳ Ｐゴシック" charset="0"/>
              </a:defRPr>
            </a:lvl7pPr>
            <a:lvl8pPr marL="1371600" fontAlgn="base">
              <a:spcBef>
                <a:spcPct val="0"/>
              </a:spcBef>
              <a:spcAft>
                <a:spcPct val="0"/>
              </a:spcAft>
              <a:defRPr kumimoji="1" sz="2400">
                <a:solidFill>
                  <a:schemeClr val="tx1"/>
                </a:solidFill>
                <a:latin typeface="Arial" charset="0"/>
                <a:ea typeface="ＭＳ Ｐゴシック" charset="0"/>
              </a:defRPr>
            </a:lvl8pPr>
            <a:lvl9pPr marL="1828800" fontAlgn="base">
              <a:spcBef>
                <a:spcPct val="0"/>
              </a:spcBef>
              <a:spcAft>
                <a:spcPct val="0"/>
              </a:spcAft>
              <a:defRPr kumimoji="1" sz="2400">
                <a:solidFill>
                  <a:schemeClr val="tx1"/>
                </a:solidFill>
                <a:latin typeface="Arial" charset="0"/>
                <a:ea typeface="ＭＳ Ｐゴシック" charset="0"/>
              </a:defRPr>
            </a:lvl9pPr>
          </a:lstStyle>
          <a:p>
            <a:r>
              <a:rPr lang="en-US" altLang="ja-JP" sz="1800" b="1">
                <a:solidFill>
                  <a:srgbClr val="0000FF"/>
                </a:solidFill>
                <a:latin typeface="Lucida Grande" charset="0"/>
                <a:ea typeface="ヒラギノ角ゴ Pro W6" charset="0"/>
                <a:cs typeface="ヒラギノ角ゴ Pro W6" charset="0"/>
              </a:rPr>
              <a:t>Contract+</a:t>
            </a:r>
            <a:endParaRPr lang="en-US" altLang="ja-JP" sz="3200" b="1">
              <a:solidFill>
                <a:schemeClr val="accent2"/>
              </a:solidFill>
              <a:latin typeface="Lucida Grande" charset="0"/>
              <a:ea typeface="ヒラギノ角ゴ Pro W6" charset="0"/>
              <a:cs typeface="ヒラギノ角ゴ Pro W6" charset="0"/>
            </a:endParaRPr>
          </a:p>
        </p:txBody>
      </p:sp>
      <p:sp>
        <p:nvSpPr>
          <p:cNvPr id="23577" name="Text Box 25"/>
          <p:cNvSpPr txBox="1">
            <a:spLocks noChangeArrowheads="1"/>
          </p:cNvSpPr>
          <p:nvPr/>
        </p:nvSpPr>
        <p:spPr bwMode="auto">
          <a:xfrm>
            <a:off x="3505200" y="5895975"/>
            <a:ext cx="133508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37931725" indent="-37474525">
              <a:defRPr kumimoji="1" sz="2400">
                <a:solidFill>
                  <a:schemeClr val="tx1"/>
                </a:solidFill>
                <a:latin typeface="Arial" charset="0"/>
                <a:ea typeface="ＭＳ Ｐゴシック" charset="0"/>
              </a:defRPr>
            </a:lvl2pPr>
            <a:lvl3pPr>
              <a:defRPr kumimoji="1" sz="2400">
                <a:solidFill>
                  <a:schemeClr val="tx1"/>
                </a:solidFill>
                <a:latin typeface="Arial" charset="0"/>
                <a:ea typeface="ＭＳ Ｐゴシック" charset="0"/>
              </a:defRPr>
            </a:lvl3pPr>
            <a:lvl4pPr>
              <a:defRPr kumimoji="1" sz="2400">
                <a:solidFill>
                  <a:schemeClr val="tx1"/>
                </a:solidFill>
                <a:latin typeface="Arial" charset="0"/>
                <a:ea typeface="ＭＳ Ｐゴシック" charset="0"/>
              </a:defRPr>
            </a:lvl4pPr>
            <a:lvl5pPr>
              <a:defRPr kumimoji="1" sz="2400">
                <a:solidFill>
                  <a:schemeClr val="tx1"/>
                </a:solidFill>
                <a:latin typeface="Arial" charset="0"/>
                <a:ea typeface="ＭＳ Ｐゴシック" charset="0"/>
              </a:defRPr>
            </a:lvl5pPr>
            <a:lvl6pPr marL="457200" fontAlgn="base">
              <a:spcBef>
                <a:spcPct val="0"/>
              </a:spcBef>
              <a:spcAft>
                <a:spcPct val="0"/>
              </a:spcAft>
              <a:defRPr kumimoji="1" sz="2400">
                <a:solidFill>
                  <a:schemeClr val="tx1"/>
                </a:solidFill>
                <a:latin typeface="Arial" charset="0"/>
                <a:ea typeface="ＭＳ Ｐゴシック" charset="0"/>
              </a:defRPr>
            </a:lvl6pPr>
            <a:lvl7pPr marL="914400" fontAlgn="base">
              <a:spcBef>
                <a:spcPct val="0"/>
              </a:spcBef>
              <a:spcAft>
                <a:spcPct val="0"/>
              </a:spcAft>
              <a:defRPr kumimoji="1" sz="2400">
                <a:solidFill>
                  <a:schemeClr val="tx1"/>
                </a:solidFill>
                <a:latin typeface="Arial" charset="0"/>
                <a:ea typeface="ＭＳ Ｐゴシック" charset="0"/>
              </a:defRPr>
            </a:lvl7pPr>
            <a:lvl8pPr marL="1371600" fontAlgn="base">
              <a:spcBef>
                <a:spcPct val="0"/>
              </a:spcBef>
              <a:spcAft>
                <a:spcPct val="0"/>
              </a:spcAft>
              <a:defRPr kumimoji="1" sz="2400">
                <a:solidFill>
                  <a:schemeClr val="tx1"/>
                </a:solidFill>
                <a:latin typeface="Arial" charset="0"/>
                <a:ea typeface="ＭＳ Ｐゴシック" charset="0"/>
              </a:defRPr>
            </a:lvl8pPr>
            <a:lvl9pPr marL="1828800" fontAlgn="base">
              <a:spcBef>
                <a:spcPct val="0"/>
              </a:spcBef>
              <a:spcAft>
                <a:spcPct val="0"/>
              </a:spcAft>
              <a:defRPr kumimoji="1" sz="2400">
                <a:solidFill>
                  <a:schemeClr val="tx1"/>
                </a:solidFill>
                <a:latin typeface="Arial" charset="0"/>
                <a:ea typeface="ＭＳ Ｐゴシック" charset="0"/>
              </a:defRPr>
            </a:lvl9pPr>
          </a:lstStyle>
          <a:p>
            <a:r>
              <a:rPr lang="en-US" altLang="ja-JP" sz="1800" b="1">
                <a:solidFill>
                  <a:srgbClr val="0000FF"/>
                </a:solidFill>
                <a:latin typeface="Lucida Grande" charset="0"/>
                <a:ea typeface="ヒラギノ角ゴ Pro W6" charset="0"/>
                <a:cs typeface="ヒラギノ角ゴ Pro W6" charset="0"/>
              </a:rPr>
              <a:t>Contract-</a:t>
            </a:r>
            <a:endParaRPr lang="en-US" altLang="ja-JP" sz="3200" b="1">
              <a:solidFill>
                <a:schemeClr val="accent2"/>
              </a:solidFill>
              <a:latin typeface="Lucida Grande" charset="0"/>
              <a:ea typeface="ヒラギノ角ゴ Pro W6" charset="0"/>
              <a:cs typeface="ヒラギノ角ゴ Pro W6" charset="0"/>
            </a:endParaRPr>
          </a:p>
        </p:txBody>
      </p:sp>
      <p:sp>
        <p:nvSpPr>
          <p:cNvPr id="23578" name="Oval 26"/>
          <p:cNvSpPr>
            <a:spLocks noChangeAspect="1" noChangeArrowheads="1"/>
          </p:cNvSpPr>
          <p:nvPr/>
        </p:nvSpPr>
        <p:spPr bwMode="auto">
          <a:xfrm>
            <a:off x="4273550" y="5500688"/>
            <a:ext cx="115888" cy="115887"/>
          </a:xfrm>
          <a:prstGeom prst="ellipse">
            <a:avLst/>
          </a:prstGeom>
          <a:noFill/>
          <a:ln w="19050">
            <a:solidFill>
              <a:srgbClr val="00CD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ja-JP" altLang="en-US">
              <a:latin typeface="Calibri" charset="0"/>
            </a:endParaRPr>
          </a:p>
        </p:txBody>
      </p:sp>
      <p:sp>
        <p:nvSpPr>
          <p:cNvPr id="23579" name="Oval 27"/>
          <p:cNvSpPr>
            <a:spLocks noChangeAspect="1" noChangeArrowheads="1"/>
          </p:cNvSpPr>
          <p:nvPr/>
        </p:nvSpPr>
        <p:spPr bwMode="auto">
          <a:xfrm>
            <a:off x="3167063" y="5424488"/>
            <a:ext cx="115887" cy="115887"/>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ja-JP" altLang="en-US">
              <a:latin typeface="Calibri" charset="0"/>
            </a:endParaRPr>
          </a:p>
        </p:txBody>
      </p:sp>
      <p:sp>
        <p:nvSpPr>
          <p:cNvPr id="23580" name="Text Box 28"/>
          <p:cNvSpPr txBox="1">
            <a:spLocks noChangeArrowheads="1"/>
          </p:cNvSpPr>
          <p:nvPr/>
        </p:nvSpPr>
        <p:spPr bwMode="auto">
          <a:xfrm>
            <a:off x="2268538" y="5272088"/>
            <a:ext cx="93821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37931725" indent="-37474525">
              <a:defRPr kumimoji="1" sz="2400">
                <a:solidFill>
                  <a:schemeClr val="tx1"/>
                </a:solidFill>
                <a:latin typeface="Arial" charset="0"/>
                <a:ea typeface="ＭＳ Ｐゴシック" charset="0"/>
              </a:defRPr>
            </a:lvl2pPr>
            <a:lvl3pPr>
              <a:defRPr kumimoji="1" sz="2400">
                <a:solidFill>
                  <a:schemeClr val="tx1"/>
                </a:solidFill>
                <a:latin typeface="Arial" charset="0"/>
                <a:ea typeface="ＭＳ Ｐゴシック" charset="0"/>
              </a:defRPr>
            </a:lvl3pPr>
            <a:lvl4pPr>
              <a:defRPr kumimoji="1" sz="2400">
                <a:solidFill>
                  <a:schemeClr val="tx1"/>
                </a:solidFill>
                <a:latin typeface="Arial" charset="0"/>
                <a:ea typeface="ＭＳ Ｐゴシック" charset="0"/>
              </a:defRPr>
            </a:lvl4pPr>
            <a:lvl5pPr>
              <a:defRPr kumimoji="1" sz="2400">
                <a:solidFill>
                  <a:schemeClr val="tx1"/>
                </a:solidFill>
                <a:latin typeface="Arial" charset="0"/>
                <a:ea typeface="ＭＳ Ｐゴシック" charset="0"/>
              </a:defRPr>
            </a:lvl5pPr>
            <a:lvl6pPr marL="457200" fontAlgn="base">
              <a:spcBef>
                <a:spcPct val="0"/>
              </a:spcBef>
              <a:spcAft>
                <a:spcPct val="0"/>
              </a:spcAft>
              <a:defRPr kumimoji="1" sz="2400">
                <a:solidFill>
                  <a:schemeClr val="tx1"/>
                </a:solidFill>
                <a:latin typeface="Arial" charset="0"/>
                <a:ea typeface="ＭＳ Ｐゴシック" charset="0"/>
              </a:defRPr>
            </a:lvl6pPr>
            <a:lvl7pPr marL="914400" fontAlgn="base">
              <a:spcBef>
                <a:spcPct val="0"/>
              </a:spcBef>
              <a:spcAft>
                <a:spcPct val="0"/>
              </a:spcAft>
              <a:defRPr kumimoji="1" sz="2400">
                <a:solidFill>
                  <a:schemeClr val="tx1"/>
                </a:solidFill>
                <a:latin typeface="Arial" charset="0"/>
                <a:ea typeface="ＭＳ Ｐゴシック" charset="0"/>
              </a:defRPr>
            </a:lvl7pPr>
            <a:lvl8pPr marL="1371600" fontAlgn="base">
              <a:spcBef>
                <a:spcPct val="0"/>
              </a:spcBef>
              <a:spcAft>
                <a:spcPct val="0"/>
              </a:spcAft>
              <a:defRPr kumimoji="1" sz="2400">
                <a:solidFill>
                  <a:schemeClr val="tx1"/>
                </a:solidFill>
                <a:latin typeface="Arial" charset="0"/>
                <a:ea typeface="ＭＳ Ｐゴシック" charset="0"/>
              </a:defRPr>
            </a:lvl8pPr>
            <a:lvl9pPr marL="1828800" fontAlgn="base">
              <a:spcBef>
                <a:spcPct val="0"/>
              </a:spcBef>
              <a:spcAft>
                <a:spcPct val="0"/>
              </a:spcAft>
              <a:defRPr kumimoji="1" sz="2400">
                <a:solidFill>
                  <a:schemeClr val="tx1"/>
                </a:solidFill>
                <a:latin typeface="Arial" charset="0"/>
                <a:ea typeface="ＭＳ Ｐゴシック" charset="0"/>
              </a:defRPr>
            </a:lvl9pPr>
          </a:lstStyle>
          <a:p>
            <a:r>
              <a:rPr lang="en-US" altLang="ja-JP" sz="1800" b="1">
                <a:solidFill>
                  <a:srgbClr val="0000FF"/>
                </a:solidFill>
                <a:latin typeface="Lucida Grande" charset="0"/>
                <a:ea typeface="ヒラギノ角ゴ Pro W6" charset="0"/>
                <a:cs typeface="ヒラギノ角ゴ Pro W6" charset="0"/>
              </a:rPr>
              <a:t>Shrink</a:t>
            </a:r>
            <a:endParaRPr lang="en-US" altLang="ja-JP" sz="3200" b="1">
              <a:solidFill>
                <a:schemeClr val="accent2"/>
              </a:solidFill>
              <a:latin typeface="Lucida Grande" charset="0"/>
              <a:ea typeface="ヒラギノ角ゴ Pro W6" charset="0"/>
              <a:cs typeface="ヒラギノ角ゴ Pro W6" charset="0"/>
            </a:endParaRPr>
          </a:p>
        </p:txBody>
      </p:sp>
      <p:sp>
        <p:nvSpPr>
          <p:cNvPr id="23581" name="Text Box 29"/>
          <p:cNvSpPr txBox="1">
            <a:spLocks noChangeArrowheads="1"/>
          </p:cNvSpPr>
          <p:nvPr/>
        </p:nvSpPr>
        <p:spPr bwMode="auto">
          <a:xfrm>
            <a:off x="3571875" y="4162425"/>
            <a:ext cx="3349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37931725" indent="-37474525">
              <a:defRPr kumimoji="1" sz="2400">
                <a:solidFill>
                  <a:schemeClr val="tx1"/>
                </a:solidFill>
                <a:latin typeface="Arial" charset="0"/>
                <a:ea typeface="ＭＳ Ｐゴシック" charset="0"/>
              </a:defRPr>
            </a:lvl2pPr>
            <a:lvl3pPr>
              <a:defRPr kumimoji="1" sz="2400">
                <a:solidFill>
                  <a:schemeClr val="tx1"/>
                </a:solidFill>
                <a:latin typeface="Arial" charset="0"/>
                <a:ea typeface="ＭＳ Ｐゴシック" charset="0"/>
              </a:defRPr>
            </a:lvl3pPr>
            <a:lvl4pPr>
              <a:defRPr kumimoji="1" sz="2400">
                <a:solidFill>
                  <a:schemeClr val="tx1"/>
                </a:solidFill>
                <a:latin typeface="Arial" charset="0"/>
                <a:ea typeface="ＭＳ Ｐゴシック" charset="0"/>
              </a:defRPr>
            </a:lvl4pPr>
            <a:lvl5pPr>
              <a:defRPr kumimoji="1" sz="2400">
                <a:solidFill>
                  <a:schemeClr val="tx1"/>
                </a:solidFill>
                <a:latin typeface="Arial" charset="0"/>
                <a:ea typeface="ＭＳ Ｐゴシック" charset="0"/>
              </a:defRPr>
            </a:lvl5pPr>
            <a:lvl6pPr marL="457200" fontAlgn="base">
              <a:spcBef>
                <a:spcPct val="0"/>
              </a:spcBef>
              <a:spcAft>
                <a:spcPct val="0"/>
              </a:spcAft>
              <a:defRPr kumimoji="1" sz="2400">
                <a:solidFill>
                  <a:schemeClr val="tx1"/>
                </a:solidFill>
                <a:latin typeface="Arial" charset="0"/>
                <a:ea typeface="ＭＳ Ｐゴシック" charset="0"/>
              </a:defRPr>
            </a:lvl6pPr>
            <a:lvl7pPr marL="914400" fontAlgn="base">
              <a:spcBef>
                <a:spcPct val="0"/>
              </a:spcBef>
              <a:spcAft>
                <a:spcPct val="0"/>
              </a:spcAft>
              <a:defRPr kumimoji="1" sz="2400">
                <a:solidFill>
                  <a:schemeClr val="tx1"/>
                </a:solidFill>
                <a:latin typeface="Arial" charset="0"/>
                <a:ea typeface="ＭＳ Ｐゴシック" charset="0"/>
              </a:defRPr>
            </a:lvl7pPr>
            <a:lvl8pPr marL="1371600" fontAlgn="base">
              <a:spcBef>
                <a:spcPct val="0"/>
              </a:spcBef>
              <a:spcAft>
                <a:spcPct val="0"/>
              </a:spcAft>
              <a:defRPr kumimoji="1" sz="2400">
                <a:solidFill>
                  <a:schemeClr val="tx1"/>
                </a:solidFill>
                <a:latin typeface="Arial" charset="0"/>
                <a:ea typeface="ＭＳ Ｐゴシック" charset="0"/>
              </a:defRPr>
            </a:lvl8pPr>
            <a:lvl9pPr marL="1828800" fontAlgn="base">
              <a:spcBef>
                <a:spcPct val="0"/>
              </a:spcBef>
              <a:spcAft>
                <a:spcPct val="0"/>
              </a:spcAft>
              <a:defRPr kumimoji="1" sz="2400">
                <a:solidFill>
                  <a:schemeClr val="tx1"/>
                </a:solidFill>
                <a:latin typeface="Arial" charset="0"/>
                <a:ea typeface="ＭＳ Ｐゴシック" charset="0"/>
              </a:defRPr>
            </a:lvl9pPr>
          </a:lstStyle>
          <a:p>
            <a:r>
              <a:rPr lang="en-US" altLang="ja-JP" sz="1800" b="1">
                <a:solidFill>
                  <a:srgbClr val="FF0000"/>
                </a:solidFill>
                <a:latin typeface="Lucida Grande" charset="0"/>
                <a:ea typeface="ヒラギノ角ゴ Pro W6" charset="0"/>
                <a:cs typeface="ヒラギノ角ゴ Pro W6" charset="0"/>
              </a:rPr>
              <a:t>1</a:t>
            </a:r>
            <a:endParaRPr lang="en-US" altLang="ja-JP" sz="1800" b="1">
              <a:solidFill>
                <a:schemeClr val="accent2"/>
              </a:solidFill>
              <a:latin typeface="Lucida Grande" charset="0"/>
              <a:ea typeface="ヒラギノ角ゴ Pro W6" charset="0"/>
              <a:cs typeface="ヒラギノ角ゴ Pro W6" charset="0"/>
            </a:endParaRPr>
          </a:p>
        </p:txBody>
      </p:sp>
      <p:sp>
        <p:nvSpPr>
          <p:cNvPr id="23582" name="Text Box 30"/>
          <p:cNvSpPr txBox="1">
            <a:spLocks noChangeArrowheads="1"/>
          </p:cNvSpPr>
          <p:nvPr/>
        </p:nvSpPr>
        <p:spPr bwMode="auto">
          <a:xfrm>
            <a:off x="5111750" y="6491288"/>
            <a:ext cx="33496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37931725" indent="-37474525">
              <a:defRPr kumimoji="1" sz="2400">
                <a:solidFill>
                  <a:schemeClr val="tx1"/>
                </a:solidFill>
                <a:latin typeface="Arial" charset="0"/>
                <a:ea typeface="ＭＳ Ｐゴシック" charset="0"/>
              </a:defRPr>
            </a:lvl2pPr>
            <a:lvl3pPr>
              <a:defRPr kumimoji="1" sz="2400">
                <a:solidFill>
                  <a:schemeClr val="tx1"/>
                </a:solidFill>
                <a:latin typeface="Arial" charset="0"/>
                <a:ea typeface="ＭＳ Ｐゴシック" charset="0"/>
              </a:defRPr>
            </a:lvl3pPr>
            <a:lvl4pPr>
              <a:defRPr kumimoji="1" sz="2400">
                <a:solidFill>
                  <a:schemeClr val="tx1"/>
                </a:solidFill>
                <a:latin typeface="Arial" charset="0"/>
                <a:ea typeface="ＭＳ Ｐゴシック" charset="0"/>
              </a:defRPr>
            </a:lvl4pPr>
            <a:lvl5pPr>
              <a:defRPr kumimoji="1" sz="2400">
                <a:solidFill>
                  <a:schemeClr val="tx1"/>
                </a:solidFill>
                <a:latin typeface="Arial" charset="0"/>
                <a:ea typeface="ＭＳ Ｐゴシック" charset="0"/>
              </a:defRPr>
            </a:lvl5pPr>
            <a:lvl6pPr marL="457200" fontAlgn="base">
              <a:spcBef>
                <a:spcPct val="0"/>
              </a:spcBef>
              <a:spcAft>
                <a:spcPct val="0"/>
              </a:spcAft>
              <a:defRPr kumimoji="1" sz="2400">
                <a:solidFill>
                  <a:schemeClr val="tx1"/>
                </a:solidFill>
                <a:latin typeface="Arial" charset="0"/>
                <a:ea typeface="ＭＳ Ｐゴシック" charset="0"/>
              </a:defRPr>
            </a:lvl6pPr>
            <a:lvl7pPr marL="914400" fontAlgn="base">
              <a:spcBef>
                <a:spcPct val="0"/>
              </a:spcBef>
              <a:spcAft>
                <a:spcPct val="0"/>
              </a:spcAft>
              <a:defRPr kumimoji="1" sz="2400">
                <a:solidFill>
                  <a:schemeClr val="tx1"/>
                </a:solidFill>
                <a:latin typeface="Arial" charset="0"/>
                <a:ea typeface="ＭＳ Ｐゴシック" charset="0"/>
              </a:defRPr>
            </a:lvl7pPr>
            <a:lvl8pPr marL="1371600" fontAlgn="base">
              <a:spcBef>
                <a:spcPct val="0"/>
              </a:spcBef>
              <a:spcAft>
                <a:spcPct val="0"/>
              </a:spcAft>
              <a:defRPr kumimoji="1" sz="2400">
                <a:solidFill>
                  <a:schemeClr val="tx1"/>
                </a:solidFill>
                <a:latin typeface="Arial" charset="0"/>
                <a:ea typeface="ＭＳ Ｐゴシック" charset="0"/>
              </a:defRPr>
            </a:lvl8pPr>
            <a:lvl9pPr marL="1828800" fontAlgn="base">
              <a:spcBef>
                <a:spcPct val="0"/>
              </a:spcBef>
              <a:spcAft>
                <a:spcPct val="0"/>
              </a:spcAft>
              <a:defRPr kumimoji="1" sz="2400">
                <a:solidFill>
                  <a:schemeClr val="tx1"/>
                </a:solidFill>
                <a:latin typeface="Arial" charset="0"/>
                <a:ea typeface="ＭＳ Ｐゴシック" charset="0"/>
              </a:defRPr>
            </a:lvl9pPr>
          </a:lstStyle>
          <a:p>
            <a:r>
              <a:rPr lang="en-US" altLang="ja-JP" sz="1800" b="1">
                <a:solidFill>
                  <a:srgbClr val="00CD00"/>
                </a:solidFill>
                <a:latin typeface="Lucida Grande" charset="0"/>
                <a:ea typeface="ヒラギノ角ゴ Pro W6" charset="0"/>
                <a:cs typeface="ヒラギノ角ゴ Pro W6" charset="0"/>
              </a:rPr>
              <a:t>2</a:t>
            </a:r>
            <a:endParaRPr lang="en-US" altLang="ja-JP" sz="1800" b="1">
              <a:solidFill>
                <a:schemeClr val="accent2"/>
              </a:solidFill>
              <a:latin typeface="Lucida Grande" charset="0"/>
              <a:ea typeface="ヒラギノ角ゴ Pro W6" charset="0"/>
              <a:cs typeface="ヒラギノ角ゴ Pro W6" charset="0"/>
            </a:endParaRPr>
          </a:p>
        </p:txBody>
      </p:sp>
      <p:sp>
        <p:nvSpPr>
          <p:cNvPr id="23583" name="Text Box 31"/>
          <p:cNvSpPr txBox="1">
            <a:spLocks noChangeArrowheads="1"/>
          </p:cNvSpPr>
          <p:nvPr/>
        </p:nvSpPr>
        <p:spPr bwMode="auto">
          <a:xfrm>
            <a:off x="2490788" y="6110288"/>
            <a:ext cx="33496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37931725" indent="-37474525">
              <a:defRPr kumimoji="1" sz="2400">
                <a:solidFill>
                  <a:schemeClr val="tx1"/>
                </a:solidFill>
                <a:latin typeface="Arial" charset="0"/>
                <a:ea typeface="ＭＳ Ｐゴシック" charset="0"/>
              </a:defRPr>
            </a:lvl2pPr>
            <a:lvl3pPr>
              <a:defRPr kumimoji="1" sz="2400">
                <a:solidFill>
                  <a:schemeClr val="tx1"/>
                </a:solidFill>
                <a:latin typeface="Arial" charset="0"/>
                <a:ea typeface="ＭＳ Ｐゴシック" charset="0"/>
              </a:defRPr>
            </a:lvl3pPr>
            <a:lvl4pPr>
              <a:defRPr kumimoji="1" sz="2400">
                <a:solidFill>
                  <a:schemeClr val="tx1"/>
                </a:solidFill>
                <a:latin typeface="Arial" charset="0"/>
                <a:ea typeface="ＭＳ Ｐゴシック" charset="0"/>
              </a:defRPr>
            </a:lvl4pPr>
            <a:lvl5pPr>
              <a:defRPr kumimoji="1" sz="2400">
                <a:solidFill>
                  <a:schemeClr val="tx1"/>
                </a:solidFill>
                <a:latin typeface="Arial" charset="0"/>
                <a:ea typeface="ＭＳ Ｐゴシック" charset="0"/>
              </a:defRPr>
            </a:lvl5pPr>
            <a:lvl6pPr marL="457200" fontAlgn="base">
              <a:spcBef>
                <a:spcPct val="0"/>
              </a:spcBef>
              <a:spcAft>
                <a:spcPct val="0"/>
              </a:spcAft>
              <a:defRPr kumimoji="1" sz="2400">
                <a:solidFill>
                  <a:schemeClr val="tx1"/>
                </a:solidFill>
                <a:latin typeface="Arial" charset="0"/>
                <a:ea typeface="ＭＳ Ｐゴシック" charset="0"/>
              </a:defRPr>
            </a:lvl6pPr>
            <a:lvl7pPr marL="914400" fontAlgn="base">
              <a:spcBef>
                <a:spcPct val="0"/>
              </a:spcBef>
              <a:spcAft>
                <a:spcPct val="0"/>
              </a:spcAft>
              <a:defRPr kumimoji="1" sz="2400">
                <a:solidFill>
                  <a:schemeClr val="tx1"/>
                </a:solidFill>
                <a:latin typeface="Arial" charset="0"/>
                <a:ea typeface="ＭＳ Ｐゴシック" charset="0"/>
              </a:defRPr>
            </a:lvl7pPr>
            <a:lvl8pPr marL="1371600" fontAlgn="base">
              <a:spcBef>
                <a:spcPct val="0"/>
              </a:spcBef>
              <a:spcAft>
                <a:spcPct val="0"/>
              </a:spcAft>
              <a:defRPr kumimoji="1" sz="2400">
                <a:solidFill>
                  <a:schemeClr val="tx1"/>
                </a:solidFill>
                <a:latin typeface="Arial" charset="0"/>
                <a:ea typeface="ＭＳ Ｐゴシック" charset="0"/>
              </a:defRPr>
            </a:lvl8pPr>
            <a:lvl9pPr marL="1828800" fontAlgn="base">
              <a:spcBef>
                <a:spcPct val="0"/>
              </a:spcBef>
              <a:spcAft>
                <a:spcPct val="0"/>
              </a:spcAft>
              <a:defRPr kumimoji="1" sz="2400">
                <a:solidFill>
                  <a:schemeClr val="tx1"/>
                </a:solidFill>
                <a:latin typeface="Arial" charset="0"/>
                <a:ea typeface="ＭＳ Ｐゴシック" charset="0"/>
              </a:defRPr>
            </a:lvl9pPr>
          </a:lstStyle>
          <a:p>
            <a:r>
              <a:rPr lang="en-US" altLang="ja-JP" sz="1800" b="1">
                <a:solidFill>
                  <a:schemeClr val="tx2"/>
                </a:solidFill>
                <a:latin typeface="Lucida Grande" charset="0"/>
                <a:ea typeface="ヒラギノ角ゴ Pro W6" charset="0"/>
                <a:cs typeface="ヒラギノ角ゴ Pro W6" charset="0"/>
              </a:rPr>
              <a:t>3</a:t>
            </a:r>
            <a:endParaRPr lang="en-US" altLang="ja-JP" sz="1800" b="1">
              <a:solidFill>
                <a:schemeClr val="accent2"/>
              </a:solidFill>
              <a:latin typeface="Lucida Grande" charset="0"/>
              <a:ea typeface="ヒラギノ角ゴ Pro W6" charset="0"/>
              <a:cs typeface="ヒラギノ角ゴ Pro W6" charset="0"/>
            </a:endParaRPr>
          </a:p>
        </p:txBody>
      </p:sp>
      <p:sp>
        <p:nvSpPr>
          <p:cNvPr id="23584" name="Rectangle 32"/>
          <p:cNvSpPr>
            <a:spLocks noChangeArrowheads="1"/>
          </p:cNvSpPr>
          <p:nvPr/>
        </p:nvSpPr>
        <p:spPr bwMode="auto">
          <a:xfrm>
            <a:off x="233363" y="590550"/>
            <a:ext cx="8366125" cy="283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457200" indent="-457200">
              <a:buFont typeface="Arial" charset="0"/>
              <a:buNone/>
            </a:pPr>
            <a:r>
              <a:rPr lang="en-US" altLang="ja-JP" b="1" dirty="0">
                <a:latin typeface="Lucida Grande" charset="0"/>
                <a:ea typeface="ヒラギノ角ゴ Pro W6" charset="0"/>
                <a:cs typeface="ヒラギノ角ゴ Pro W6" charset="0"/>
              </a:rPr>
              <a:t>Method of Minimization </a:t>
            </a:r>
          </a:p>
          <a:p>
            <a:pPr marL="457200" indent="-457200">
              <a:buFont typeface="Arial" charset="0"/>
              <a:buChar char="•"/>
            </a:pPr>
            <a:r>
              <a:rPr lang="en-US" altLang="ja-JP" b="1" dirty="0">
                <a:latin typeface="Lucida Grande" charset="0"/>
                <a:ea typeface="ヒラギノ角ゴ Pro W6" charset="0"/>
                <a:cs typeface="ヒラギノ角ゴ Pro W6" charset="0"/>
              </a:rPr>
              <a:t>{1, 2, 3}  </a:t>
            </a:r>
            <a:r>
              <a:rPr lang="en-US" altLang="ja-JP" b="1" dirty="0">
                <a:solidFill>
                  <a:srgbClr val="FF0000"/>
                </a:solidFill>
                <a:latin typeface="Lucida Grande" charset="0"/>
                <a:ea typeface="ヒラギノ角ゴ Pro W6" charset="0"/>
                <a:cs typeface="ヒラギノ角ゴ Pro W6" charset="0"/>
              </a:rPr>
              <a:t>1</a:t>
            </a:r>
            <a:r>
              <a:rPr lang="en-US" altLang="ja-JP" b="1" dirty="0">
                <a:latin typeface="Lucida Grande" charset="0"/>
                <a:ea typeface="ヒラギノ角ゴ Pro W6" charset="0"/>
                <a:cs typeface="ヒラギノ角ゴ Pro W6" charset="0"/>
              </a:rPr>
              <a:t>(best)&lt;</a:t>
            </a:r>
            <a:r>
              <a:rPr lang="en-US" altLang="ja-JP" b="1" dirty="0">
                <a:solidFill>
                  <a:srgbClr val="00FF00"/>
                </a:solidFill>
                <a:latin typeface="Lucida Grande" charset="0"/>
                <a:ea typeface="ヒラギノ角ゴ Pro W6" charset="0"/>
                <a:cs typeface="ヒラギノ角ゴ Pro W6" charset="0"/>
              </a:rPr>
              <a:t>2</a:t>
            </a:r>
            <a:r>
              <a:rPr lang="en-US" altLang="ja-JP" b="1" dirty="0">
                <a:latin typeface="Lucida Grande" charset="0"/>
                <a:ea typeface="ヒラギノ角ゴ Pro W6" charset="0"/>
                <a:cs typeface="ヒラギノ角ゴ Pro W6" charset="0"/>
              </a:rPr>
              <a:t>(next-to-the worst)&lt;3(worst)</a:t>
            </a:r>
          </a:p>
          <a:p>
            <a:pPr marL="457200" indent="-457200">
              <a:buFont typeface="Arial" charset="0"/>
              <a:buChar char="•"/>
            </a:pPr>
            <a:r>
              <a:rPr lang="en-US" altLang="ja-JP" b="1" dirty="0">
                <a:latin typeface="Lucida Grande" charset="0"/>
                <a:ea typeface="ヒラギノ角ゴ Pro W6" charset="0"/>
                <a:cs typeface="ヒラギノ角ゴ Pro W6" charset="0"/>
              </a:rPr>
              <a:t>Evaluate 3</a:t>
            </a:r>
            <a:r>
              <a:rPr lang="en-US" altLang="ja-JP" b="1" baseline="-25000" dirty="0">
                <a:latin typeface="Lucida Grande" charset="0"/>
                <a:ea typeface="ヒラギノ角ゴ Pro W6" charset="0"/>
                <a:cs typeface="ヒラギノ角ゴ Pro W6" charset="0"/>
              </a:rPr>
              <a:t>R</a:t>
            </a:r>
            <a:endParaRPr lang="en-US" altLang="ja-JP" b="1" dirty="0">
              <a:latin typeface="Lucida Grande" charset="0"/>
              <a:ea typeface="ヒラギノ角ゴ Pro W6" charset="0"/>
              <a:cs typeface="ヒラギノ角ゴ Pro W6" charset="0"/>
            </a:endParaRPr>
          </a:p>
          <a:p>
            <a:pPr marL="457200" indent="-457200">
              <a:buFont typeface="Arial" charset="0"/>
              <a:buChar char="•"/>
            </a:pPr>
            <a:r>
              <a:rPr lang="en-US" altLang="ja-JP" b="1" dirty="0">
                <a:latin typeface="Lucida Grande" charset="0"/>
                <a:ea typeface="ヒラギノ角ゴ Pro W6" charset="0"/>
                <a:cs typeface="ヒラギノ角ゴ Pro W6" charset="0"/>
              </a:rPr>
              <a:t>If 3</a:t>
            </a:r>
            <a:r>
              <a:rPr lang="en-US" altLang="ja-JP" b="1" baseline="-25000" dirty="0">
                <a:latin typeface="Lucida Grande" charset="0"/>
                <a:ea typeface="ヒラギノ角ゴ Pro W6" charset="0"/>
                <a:cs typeface="ヒラギノ角ゴ Pro W6" charset="0"/>
              </a:rPr>
              <a:t>R</a:t>
            </a:r>
            <a:r>
              <a:rPr lang="en-US" altLang="ja-JP" b="1" dirty="0">
                <a:latin typeface="Lucida Grande" charset="0"/>
                <a:ea typeface="ヒラギノ角ゴ Pro W6" charset="0"/>
                <a:cs typeface="ヒラギノ角ゴ Pro W6" charset="0"/>
              </a:rPr>
              <a:t>&lt;1,     </a:t>
            </a:r>
          </a:p>
          <a:p>
            <a:pPr marL="914400" lvl="1" indent="-457200">
              <a:buFont typeface="Arial" charset="0"/>
              <a:buChar char="•"/>
            </a:pPr>
            <a:r>
              <a:rPr lang="en-US" altLang="ja-JP" b="1" dirty="0">
                <a:latin typeface="Lucida Grande" charset="0"/>
                <a:ea typeface="ヒラギノ角ゴ Pro W6" charset="0"/>
                <a:cs typeface="ヒラギノ角ゴ Pro W6" charset="0"/>
              </a:rPr>
              <a:t>If 3</a:t>
            </a:r>
            <a:r>
              <a:rPr lang="en-US" altLang="ja-JP" b="1" baseline="-25000" dirty="0">
                <a:latin typeface="Lucida Grande" charset="0"/>
                <a:ea typeface="ヒラギノ角ゴ Pro W6" charset="0"/>
                <a:cs typeface="ヒラギノ角ゴ Pro W6" charset="0"/>
              </a:rPr>
              <a:t>E</a:t>
            </a:r>
            <a:r>
              <a:rPr lang="en-US" altLang="ja-JP" b="1" dirty="0">
                <a:latin typeface="Lucida Grande" charset="0"/>
                <a:ea typeface="ヒラギノ角ゴ Pro W6" charset="0"/>
                <a:cs typeface="ヒラギノ角ゴ Pro W6" charset="0"/>
              </a:rPr>
              <a:t>&lt;3</a:t>
            </a:r>
            <a:r>
              <a:rPr lang="en-US" altLang="ja-JP" b="1" baseline="-25000" dirty="0">
                <a:latin typeface="Lucida Grande" charset="0"/>
                <a:ea typeface="ヒラギノ角ゴ Pro W6" charset="0"/>
                <a:cs typeface="ヒラギノ角ゴ Pro W6" charset="0"/>
              </a:rPr>
              <a:t>R</a:t>
            </a:r>
            <a:r>
              <a:rPr lang="en-US" altLang="ja-JP" b="1" dirty="0">
                <a:latin typeface="Lucida Grande" charset="0"/>
                <a:ea typeface="ヒラギノ角ゴ Pro W6" charset="0"/>
                <a:cs typeface="ヒラギノ角ゴ Pro W6" charset="0"/>
              </a:rPr>
              <a:t>, {1, 2, 3</a:t>
            </a:r>
            <a:r>
              <a:rPr lang="en-US" altLang="ja-JP" b="1" baseline="-25000" dirty="0">
                <a:latin typeface="Lucida Grande" charset="0"/>
                <a:ea typeface="ヒラギノ角ゴ Pro W6" charset="0"/>
                <a:cs typeface="ヒラギノ角ゴ Pro W6" charset="0"/>
              </a:rPr>
              <a:t>E</a:t>
            </a:r>
            <a:r>
              <a:rPr lang="en-US" altLang="ja-JP" b="1" dirty="0">
                <a:latin typeface="Lucida Grande" charset="0"/>
                <a:ea typeface="ヒラギノ角ゴ Pro W6" charset="0"/>
                <a:cs typeface="ヒラギノ角ゴ Pro W6" charset="0"/>
              </a:rPr>
              <a:t>} : </a:t>
            </a:r>
            <a:r>
              <a:rPr lang="en-US" altLang="ja-JP" b="1" dirty="0">
                <a:solidFill>
                  <a:srgbClr val="0000FF"/>
                </a:solidFill>
                <a:latin typeface="Lucida Grande" charset="0"/>
                <a:ea typeface="ヒラギノ角ゴ Pro W6" charset="0"/>
                <a:cs typeface="ヒラギノ角ゴ Pro W6" charset="0"/>
              </a:rPr>
              <a:t>Expand </a:t>
            </a:r>
            <a:r>
              <a:rPr lang="en-US" altLang="ja-JP" b="1" dirty="0">
                <a:latin typeface="Lucida Grande" charset="0"/>
                <a:ea typeface="ヒラギノ角ゴ Pro W6" charset="0"/>
                <a:cs typeface="ヒラギノ角ゴ Pro W6" charset="0"/>
              </a:rPr>
              <a:t>, if not,</a:t>
            </a:r>
            <a:r>
              <a:rPr lang="en-US" altLang="ja-JP" b="1" dirty="0">
                <a:solidFill>
                  <a:srgbClr val="0000FF"/>
                </a:solidFill>
                <a:latin typeface="Lucida Grande" charset="0"/>
                <a:ea typeface="ヒラギノ角ゴ Pro W6" charset="0"/>
                <a:cs typeface="ヒラギノ角ゴ Pro W6" charset="0"/>
              </a:rPr>
              <a:t> </a:t>
            </a:r>
            <a:r>
              <a:rPr lang="en-US" altLang="ja-JP" b="1" dirty="0">
                <a:latin typeface="Lucida Grande" charset="0"/>
                <a:ea typeface="ヒラギノ角ゴ Pro W6" charset="0"/>
                <a:cs typeface="ヒラギノ角ゴ Pro W6" charset="0"/>
              </a:rPr>
              <a:t>{1, 2, 3</a:t>
            </a:r>
            <a:r>
              <a:rPr lang="en-US" altLang="ja-JP" b="1" baseline="-25000" dirty="0">
                <a:latin typeface="Lucida Grande" charset="0"/>
                <a:ea typeface="ヒラギノ角ゴ Pro W6" charset="0"/>
                <a:cs typeface="ヒラギノ角ゴ Pro W6" charset="0"/>
              </a:rPr>
              <a:t>R</a:t>
            </a:r>
            <a:r>
              <a:rPr lang="en-US" altLang="ja-JP" b="1" dirty="0">
                <a:latin typeface="Lucida Grande" charset="0"/>
                <a:ea typeface="ヒラギノ角ゴ Pro W6" charset="0"/>
                <a:cs typeface="ヒラギノ角ゴ Pro W6" charset="0"/>
              </a:rPr>
              <a:t>} : </a:t>
            </a:r>
            <a:r>
              <a:rPr lang="en-US" altLang="ja-JP" b="1" dirty="0">
                <a:solidFill>
                  <a:srgbClr val="0000FF"/>
                </a:solidFill>
                <a:latin typeface="Lucida Grande" charset="0"/>
                <a:ea typeface="ヒラギノ角ゴ Pro W6" charset="0"/>
                <a:cs typeface="ヒラギノ角ゴ Pro W6" charset="0"/>
              </a:rPr>
              <a:t>Reflect</a:t>
            </a:r>
            <a:endParaRPr lang="en-US" altLang="ja-JP" b="1" dirty="0">
              <a:latin typeface="Lucida Grande" charset="0"/>
              <a:ea typeface="ヒラギノ角ゴ Pro W6" charset="0"/>
              <a:cs typeface="ヒラギノ角ゴ Pro W6" charset="0"/>
            </a:endParaRPr>
          </a:p>
          <a:p>
            <a:pPr marL="457200" indent="-457200">
              <a:buFont typeface="Arial" charset="0"/>
              <a:buChar char="•"/>
            </a:pPr>
            <a:r>
              <a:rPr lang="en-US" altLang="ja-JP" b="1" dirty="0">
                <a:latin typeface="Lucida Grande" charset="0"/>
                <a:ea typeface="ヒラギノ角ゴ Pro W6" charset="0"/>
                <a:cs typeface="ヒラギノ角ゴ Pro W6" charset="0"/>
              </a:rPr>
              <a:t>If 1&lt;3</a:t>
            </a:r>
            <a:r>
              <a:rPr lang="en-US" altLang="ja-JP" b="1" baseline="-25000" dirty="0">
                <a:latin typeface="Lucida Grande" charset="0"/>
                <a:ea typeface="ヒラギノ角ゴ Pro W6" charset="0"/>
                <a:cs typeface="ヒラギノ角ゴ Pro W6" charset="0"/>
              </a:rPr>
              <a:t>R</a:t>
            </a:r>
            <a:r>
              <a:rPr lang="en-US" altLang="ja-JP" b="1" dirty="0">
                <a:latin typeface="Lucida Grande" charset="0"/>
                <a:ea typeface="ヒラギノ角ゴ Pro W6" charset="0"/>
                <a:cs typeface="ヒラギノ角ゴ Pro W6" charset="0"/>
              </a:rPr>
              <a:t>&lt;2,    {1, 2, 3</a:t>
            </a:r>
            <a:r>
              <a:rPr lang="en-US" altLang="ja-JP" b="1" baseline="-25000" dirty="0">
                <a:latin typeface="Lucida Grande" charset="0"/>
                <a:ea typeface="ヒラギノ角ゴ Pro W6" charset="0"/>
                <a:cs typeface="ヒラギノ角ゴ Pro W6" charset="0"/>
              </a:rPr>
              <a:t>R</a:t>
            </a:r>
            <a:r>
              <a:rPr lang="en-US" altLang="ja-JP" b="1" dirty="0">
                <a:latin typeface="Lucida Grande" charset="0"/>
                <a:ea typeface="ヒラギノ角ゴ Pro W6" charset="0"/>
                <a:cs typeface="ヒラギノ角ゴ Pro W6" charset="0"/>
              </a:rPr>
              <a:t>} : </a:t>
            </a:r>
            <a:r>
              <a:rPr lang="en-US" altLang="ja-JP" b="1" dirty="0">
                <a:solidFill>
                  <a:srgbClr val="0000FF"/>
                </a:solidFill>
                <a:latin typeface="Lucida Grande" charset="0"/>
                <a:ea typeface="ヒラギノ角ゴ Pro W6" charset="0"/>
                <a:cs typeface="ヒラギノ角ゴ Pro W6" charset="0"/>
              </a:rPr>
              <a:t>Reflect</a:t>
            </a:r>
            <a:endParaRPr lang="en-US" altLang="ja-JP" b="1" dirty="0">
              <a:latin typeface="Lucida Grande" charset="0"/>
              <a:ea typeface="ヒラギノ角ゴ Pro W6" charset="0"/>
              <a:cs typeface="ヒラギノ角ゴ Pro W6" charset="0"/>
            </a:endParaRPr>
          </a:p>
          <a:p>
            <a:pPr marL="457200" indent="-457200">
              <a:buFont typeface="Arial" charset="0"/>
              <a:buChar char="•"/>
            </a:pPr>
            <a:r>
              <a:rPr lang="en-US" altLang="ja-JP" b="1" dirty="0">
                <a:latin typeface="Lucida Grande" charset="0"/>
                <a:ea typeface="ヒラギノ角ゴ Pro W6" charset="0"/>
                <a:cs typeface="ヒラギノ角ゴ Pro W6" charset="0"/>
              </a:rPr>
              <a:t>If 2&lt;3</a:t>
            </a:r>
            <a:r>
              <a:rPr lang="en-US" altLang="ja-JP" b="1" baseline="-25000" dirty="0">
                <a:latin typeface="Lucida Grande" charset="0"/>
                <a:ea typeface="ヒラギノ角ゴ Pro W6" charset="0"/>
                <a:cs typeface="ヒラギノ角ゴ Pro W6" charset="0"/>
              </a:rPr>
              <a:t>R</a:t>
            </a:r>
            <a:r>
              <a:rPr lang="en-US" altLang="ja-JP" b="1" dirty="0">
                <a:latin typeface="Lucida Grande" charset="0"/>
                <a:ea typeface="ヒラギノ角ゴ Pro W6" charset="0"/>
                <a:cs typeface="ヒラギノ角ゴ Pro W6" charset="0"/>
              </a:rPr>
              <a:t>&lt;3, </a:t>
            </a:r>
            <a:r>
              <a:rPr lang="en-US" altLang="ja-JP" b="1" dirty="0" smtClean="0">
                <a:solidFill>
                  <a:srgbClr val="FF0000"/>
                </a:solidFill>
                <a:latin typeface="Lucida Grande" charset="0"/>
                <a:ea typeface="ヒラギノ角ゴ Pro W6" charset="0"/>
                <a:cs typeface="ヒラギノ角ゴ Pro W6" charset="0"/>
              </a:rPr>
              <a:t>Reflect 2  </a:t>
            </a:r>
            <a:r>
              <a:rPr lang="en-US" altLang="ja-JP" sz="1600" dirty="0" smtClean="0">
                <a:solidFill>
                  <a:srgbClr val="FF0000"/>
                </a:solidFill>
                <a:latin typeface="Lucida Grande" charset="0"/>
                <a:ea typeface="ヒラギノ角ゴ Pro W6" charset="0"/>
                <a:cs typeface="ヒラギノ角ゴ Pro W6" charset="0"/>
              </a:rPr>
              <a:t>proposed by A. Hutton</a:t>
            </a:r>
            <a:endParaRPr lang="en-US" altLang="ja-JP" b="1" dirty="0" smtClean="0">
              <a:latin typeface="Lucida Grande" charset="0"/>
              <a:ea typeface="ヒラギノ角ゴ Pro W6" charset="0"/>
              <a:cs typeface="ヒラギノ角ゴ Pro W6" charset="0"/>
            </a:endParaRPr>
          </a:p>
          <a:p>
            <a:pPr marL="914400" lvl="1" indent="-457200">
              <a:buFont typeface="Arial" charset="0"/>
              <a:buChar char="•"/>
            </a:pPr>
            <a:r>
              <a:rPr lang="en-US" altLang="ja-JP" b="1" dirty="0" smtClean="0">
                <a:latin typeface="Lucida Grande" charset="0"/>
                <a:ea typeface="ヒラギノ角ゴ Pro W6" charset="0"/>
                <a:cs typeface="ヒラギノ角ゴ Pro W6" charset="0"/>
              </a:rPr>
              <a:t>If 3</a:t>
            </a:r>
            <a:r>
              <a:rPr lang="en-US" altLang="ja-JP" b="1" baseline="-25000" dirty="0" smtClean="0">
                <a:latin typeface="Lucida Grande" charset="0"/>
                <a:ea typeface="ヒラギノ角ゴ Pro W6" charset="0"/>
                <a:cs typeface="ヒラギノ角ゴ Pro W6" charset="0"/>
              </a:rPr>
              <a:t>C+</a:t>
            </a:r>
            <a:r>
              <a:rPr lang="en-US" altLang="ja-JP" b="1" dirty="0" smtClean="0">
                <a:latin typeface="Lucida Grande" charset="0"/>
                <a:ea typeface="ヒラギノ角ゴ Pro W6" charset="0"/>
                <a:cs typeface="ヒラギノ角ゴ Pro W6" charset="0"/>
              </a:rPr>
              <a:t>&lt;3</a:t>
            </a:r>
            <a:r>
              <a:rPr lang="en-US" altLang="ja-JP" b="1" baseline="-25000" dirty="0" smtClean="0">
                <a:latin typeface="Lucida Grande" charset="0"/>
                <a:ea typeface="ヒラギノ角ゴ Pro W6" charset="0"/>
                <a:cs typeface="ヒラギノ角ゴ Pro W6" charset="0"/>
              </a:rPr>
              <a:t>R,</a:t>
            </a:r>
            <a:r>
              <a:rPr lang="en-US" altLang="ja-JP" b="1" dirty="0" smtClean="0">
                <a:latin typeface="Lucida Grande" charset="0"/>
                <a:ea typeface="ヒラギノ角ゴ Pro W6" charset="0"/>
                <a:cs typeface="ヒラギノ角ゴ Pro W6" charset="0"/>
              </a:rPr>
              <a:t> {1, 2, 3</a:t>
            </a:r>
            <a:r>
              <a:rPr lang="en-US" altLang="ja-JP" b="1" baseline="-25000" dirty="0" smtClean="0">
                <a:latin typeface="Lucida Grande" charset="0"/>
                <a:ea typeface="ヒラギノ角ゴ Pro W6" charset="0"/>
                <a:cs typeface="ヒラギノ角ゴ Pro W6" charset="0"/>
              </a:rPr>
              <a:t>C+</a:t>
            </a:r>
            <a:r>
              <a:rPr lang="en-US" altLang="ja-JP" b="1" dirty="0" smtClean="0">
                <a:latin typeface="Lucida Grande" charset="0"/>
                <a:ea typeface="ヒラギノ角ゴ Pro W6" charset="0"/>
                <a:cs typeface="ヒラギノ角ゴ Pro W6" charset="0"/>
              </a:rPr>
              <a:t>} : </a:t>
            </a:r>
            <a:r>
              <a:rPr lang="en-US" altLang="ja-JP" b="1" dirty="0" smtClean="0">
                <a:solidFill>
                  <a:srgbClr val="0000FF"/>
                </a:solidFill>
                <a:latin typeface="Lucida Grande" charset="0"/>
                <a:ea typeface="ヒラギノ角ゴ Pro W6" charset="0"/>
                <a:cs typeface="ヒラギノ角ゴ Pro W6" charset="0"/>
              </a:rPr>
              <a:t>Contract+ </a:t>
            </a:r>
            <a:r>
              <a:rPr lang="en-US" altLang="ja-JP" b="1" dirty="0" smtClean="0">
                <a:latin typeface="Lucida Grande" charset="0"/>
                <a:ea typeface="ヒラギノ角ゴ Pro W6" charset="0"/>
                <a:cs typeface="ヒラギノ角ゴ Pro W6" charset="0"/>
              </a:rPr>
              <a:t>, if not,</a:t>
            </a:r>
            <a:r>
              <a:rPr lang="en-US" altLang="ja-JP" b="1" dirty="0" smtClean="0">
                <a:solidFill>
                  <a:srgbClr val="0000FF"/>
                </a:solidFill>
                <a:latin typeface="Lucida Grande" charset="0"/>
                <a:ea typeface="ヒラギノ角ゴ Pro W6" charset="0"/>
                <a:cs typeface="ヒラギノ角ゴ Pro W6" charset="0"/>
              </a:rPr>
              <a:t> </a:t>
            </a:r>
            <a:r>
              <a:rPr lang="en-US" altLang="ja-JP" b="1" dirty="0" smtClean="0">
                <a:latin typeface="Lucida Grande" charset="0"/>
                <a:ea typeface="ヒラギノ角ゴ Pro W6" charset="0"/>
                <a:cs typeface="ヒラギノ角ゴ Pro W6" charset="0"/>
              </a:rPr>
              <a:t>{1, 2, 3</a:t>
            </a:r>
            <a:r>
              <a:rPr lang="en-US" altLang="ja-JP" b="1" baseline="-25000" dirty="0" smtClean="0">
                <a:latin typeface="Lucida Grande" charset="0"/>
                <a:ea typeface="ヒラギノ角ゴ Pro W6" charset="0"/>
                <a:cs typeface="ヒラギノ角ゴ Pro W6" charset="0"/>
              </a:rPr>
              <a:t>R</a:t>
            </a:r>
            <a:r>
              <a:rPr lang="en-US" altLang="ja-JP" b="1" dirty="0" smtClean="0">
                <a:latin typeface="Lucida Grande" charset="0"/>
                <a:ea typeface="ヒラギノ角ゴ Pro W6" charset="0"/>
                <a:cs typeface="ヒラギノ角ゴ Pro W6" charset="0"/>
              </a:rPr>
              <a:t>} : </a:t>
            </a:r>
            <a:r>
              <a:rPr lang="en-US" altLang="ja-JP" b="1" dirty="0" smtClean="0">
                <a:solidFill>
                  <a:srgbClr val="0000FF"/>
                </a:solidFill>
                <a:latin typeface="Lucida Grande" charset="0"/>
                <a:ea typeface="ヒラギノ角ゴ Pro W6" charset="0"/>
                <a:cs typeface="ヒラギノ角ゴ Pro W6" charset="0"/>
              </a:rPr>
              <a:t>Reflect</a:t>
            </a:r>
            <a:endParaRPr lang="en-US" altLang="ja-JP" b="1" dirty="0" smtClean="0">
              <a:latin typeface="Lucida Grande" charset="0"/>
              <a:ea typeface="ヒラギノ角ゴ Pro W6" charset="0"/>
              <a:cs typeface="ヒラギノ角ゴ Pro W6" charset="0"/>
            </a:endParaRPr>
          </a:p>
          <a:p>
            <a:pPr marL="457200" indent="-457200">
              <a:buFont typeface="Arial" charset="0"/>
              <a:buChar char="•"/>
            </a:pPr>
            <a:r>
              <a:rPr lang="en-US" altLang="ja-JP" b="1" dirty="0" smtClean="0">
                <a:latin typeface="Lucida Grande" charset="0"/>
                <a:ea typeface="ヒラギノ角ゴ Pro W6" charset="0"/>
                <a:cs typeface="ヒラギノ角ゴ Pro W6" charset="0"/>
              </a:rPr>
              <a:t>If </a:t>
            </a:r>
            <a:r>
              <a:rPr lang="en-US" altLang="ja-JP" b="1" dirty="0">
                <a:latin typeface="Lucida Grande" charset="0"/>
                <a:ea typeface="ヒラギノ角ゴ Pro W6" charset="0"/>
                <a:cs typeface="ヒラギノ角ゴ Pro W6" charset="0"/>
              </a:rPr>
              <a:t>3&lt;3</a:t>
            </a:r>
            <a:r>
              <a:rPr lang="en-US" altLang="ja-JP" b="1" baseline="-25000" dirty="0">
                <a:latin typeface="Lucida Grande" charset="0"/>
                <a:ea typeface="ヒラギノ角ゴ Pro W6" charset="0"/>
                <a:cs typeface="ヒラギノ角ゴ Pro W6" charset="0"/>
              </a:rPr>
              <a:t>R</a:t>
            </a:r>
            <a:r>
              <a:rPr lang="en-US" altLang="ja-JP" b="1" dirty="0">
                <a:latin typeface="Lucida Grande" charset="0"/>
              </a:rPr>
              <a:t>, </a:t>
            </a:r>
            <a:r>
              <a:rPr lang="en-US" altLang="ja-JP" b="1" dirty="0">
                <a:solidFill>
                  <a:srgbClr val="FF0000"/>
                </a:solidFill>
                <a:latin typeface="Lucida Grande" charset="0"/>
                <a:ea typeface="ヒラギノ角ゴ Pro W6" charset="0"/>
                <a:cs typeface="ヒラギノ角ゴ Pro W6" charset="0"/>
              </a:rPr>
              <a:t>Reflect 2</a:t>
            </a:r>
            <a:endParaRPr lang="en-US" altLang="ja-JP" b="1" dirty="0">
              <a:latin typeface="Lucida Grande" charset="0"/>
              <a:ea typeface="ヒラギノ角ゴ Pro W6" charset="0"/>
              <a:cs typeface="ヒラギノ角ゴ Pro W6" charset="0"/>
            </a:endParaRPr>
          </a:p>
          <a:p>
            <a:pPr marL="914400" lvl="1" indent="-457200">
              <a:buFont typeface="Arial" charset="0"/>
              <a:buChar char="•"/>
            </a:pPr>
            <a:r>
              <a:rPr lang="en-US" altLang="ja-JP" b="1" dirty="0">
                <a:latin typeface="Lucida Grande" charset="0"/>
                <a:ea typeface="ヒラギノ角ゴ Pro W6" charset="0"/>
                <a:cs typeface="ヒラギノ角ゴ Pro W6" charset="0"/>
              </a:rPr>
              <a:t>If 3</a:t>
            </a:r>
            <a:r>
              <a:rPr lang="en-US" altLang="ja-JP" b="1" baseline="-25000" dirty="0">
                <a:latin typeface="Lucida Grande" charset="0"/>
                <a:ea typeface="ヒラギノ角ゴ Pro W6" charset="0"/>
                <a:cs typeface="ヒラギノ角ゴ Pro W6" charset="0"/>
              </a:rPr>
              <a:t>C-</a:t>
            </a:r>
            <a:r>
              <a:rPr lang="en-US" altLang="ja-JP" b="1" dirty="0">
                <a:latin typeface="Lucida Grande" charset="0"/>
                <a:ea typeface="ヒラギノ角ゴ Pro W6" charset="0"/>
                <a:cs typeface="ヒラギノ角ゴ Pro W6" charset="0"/>
              </a:rPr>
              <a:t>&lt;3, {1, 2, 3</a:t>
            </a:r>
            <a:r>
              <a:rPr lang="en-US" altLang="ja-JP" b="1" baseline="-25000" dirty="0">
                <a:latin typeface="Lucida Grande" charset="0"/>
                <a:ea typeface="ヒラギノ角ゴ Pro W6" charset="0"/>
                <a:cs typeface="ヒラギノ角ゴ Pro W6" charset="0"/>
              </a:rPr>
              <a:t>C-</a:t>
            </a:r>
            <a:r>
              <a:rPr lang="en-US" altLang="ja-JP" b="1" dirty="0">
                <a:latin typeface="Lucida Grande" charset="0"/>
                <a:ea typeface="ヒラギノ角ゴ Pro W6" charset="0"/>
                <a:cs typeface="ヒラギノ角ゴ Pro W6" charset="0"/>
              </a:rPr>
              <a:t>} : </a:t>
            </a:r>
            <a:r>
              <a:rPr lang="en-US" altLang="ja-JP" b="1" dirty="0">
                <a:solidFill>
                  <a:srgbClr val="0000FF"/>
                </a:solidFill>
                <a:latin typeface="Lucida Grande" charset="0"/>
                <a:ea typeface="ヒラギノ角ゴ Pro W6" charset="0"/>
                <a:cs typeface="ヒラギノ角ゴ Pro W6" charset="0"/>
              </a:rPr>
              <a:t>Contract-</a:t>
            </a:r>
            <a:r>
              <a:rPr lang="en-US" altLang="ja-JP" b="1" dirty="0">
                <a:latin typeface="Lucida Grande" charset="0"/>
                <a:ea typeface="ヒラギノ角ゴ Pro W6" charset="0"/>
                <a:cs typeface="ヒラギノ角ゴ Pro W6" charset="0"/>
              </a:rPr>
              <a:t> , if not, {1, 2</a:t>
            </a:r>
            <a:r>
              <a:rPr lang="en-US" altLang="ja-JP" b="1" baseline="-25000" dirty="0">
                <a:latin typeface="Lucida Grande" charset="0"/>
                <a:ea typeface="ヒラギノ角ゴ Pro W6" charset="0"/>
                <a:cs typeface="ヒラギノ角ゴ Pro W6" charset="0"/>
              </a:rPr>
              <a:t>S</a:t>
            </a:r>
            <a:r>
              <a:rPr lang="en-US" altLang="ja-JP" b="1" dirty="0">
                <a:latin typeface="Lucida Grande" charset="0"/>
                <a:ea typeface="ヒラギノ角ゴ Pro W6" charset="0"/>
                <a:cs typeface="ヒラギノ角ゴ Pro W6" charset="0"/>
              </a:rPr>
              <a:t>, 3</a:t>
            </a:r>
            <a:r>
              <a:rPr lang="en-US" altLang="ja-JP" b="1" baseline="-25000" dirty="0">
                <a:latin typeface="Lucida Grande" charset="0"/>
                <a:ea typeface="ヒラギノ角ゴ Pro W6" charset="0"/>
                <a:cs typeface="ヒラギノ角ゴ Pro W6" charset="0"/>
              </a:rPr>
              <a:t>S</a:t>
            </a:r>
            <a:r>
              <a:rPr lang="en-US" altLang="ja-JP" b="1" dirty="0">
                <a:latin typeface="Lucida Grande" charset="0"/>
                <a:ea typeface="ヒラギノ角ゴ Pro W6" charset="0"/>
                <a:cs typeface="ヒラギノ角ゴ Pro W6" charset="0"/>
              </a:rPr>
              <a:t>} : </a:t>
            </a:r>
            <a:r>
              <a:rPr lang="en-US" altLang="ja-JP" b="1" dirty="0">
                <a:solidFill>
                  <a:srgbClr val="0000FF"/>
                </a:solidFill>
                <a:latin typeface="Lucida Grande" charset="0"/>
                <a:ea typeface="ヒラギノ角ゴ Pro W6" charset="0"/>
                <a:cs typeface="ヒラギノ角ゴ Pro W6" charset="0"/>
              </a:rPr>
              <a:t>Shrink/</a:t>
            </a:r>
            <a:r>
              <a:rPr lang="en-US" altLang="ja-JP" sz="1200" b="1" dirty="0">
                <a:solidFill>
                  <a:srgbClr val="FF0000"/>
                </a:solidFill>
                <a:latin typeface="Lucida Grande" charset="0"/>
                <a:ea typeface="ヒラギノ角ゴ Pro W6" charset="0"/>
                <a:cs typeface="ヒラギノ角ゴ Pro W6" charset="0"/>
              </a:rPr>
              <a:t>Reflect2</a:t>
            </a:r>
            <a:endParaRPr lang="en-US" altLang="ja-JP" b="1" dirty="0">
              <a:solidFill>
                <a:srgbClr val="FF0000"/>
              </a:solidFill>
              <a:latin typeface="Lucida Grande" charset="0"/>
              <a:ea typeface="ヒラギノ角ゴ Pro W6" charset="0"/>
              <a:cs typeface="ヒラギノ角ゴ Pro W6" charset="0"/>
            </a:endParaRPr>
          </a:p>
        </p:txBody>
      </p:sp>
      <p:sp>
        <p:nvSpPr>
          <p:cNvPr id="23585" name="Text Box 1033"/>
          <p:cNvSpPr txBox="1">
            <a:spLocks noChangeArrowheads="1"/>
          </p:cNvSpPr>
          <p:nvPr/>
        </p:nvSpPr>
        <p:spPr bwMode="auto">
          <a:xfrm>
            <a:off x="7678738" y="152400"/>
            <a:ext cx="1162050" cy="369888"/>
          </a:xfrm>
          <a:prstGeom prst="rect">
            <a:avLst/>
          </a:prstGeom>
          <a:noFill/>
          <a:ln w="19050">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37931725" indent="-37474525">
              <a:defRPr kumimoji="1" sz="2400">
                <a:solidFill>
                  <a:schemeClr val="tx1"/>
                </a:solidFill>
                <a:latin typeface="Arial" charset="0"/>
                <a:ea typeface="ＭＳ Ｐゴシック" charset="0"/>
              </a:defRPr>
            </a:lvl2pPr>
            <a:lvl3pPr>
              <a:defRPr kumimoji="1" sz="2400">
                <a:solidFill>
                  <a:schemeClr val="tx1"/>
                </a:solidFill>
                <a:latin typeface="Arial" charset="0"/>
                <a:ea typeface="ＭＳ Ｐゴシック" charset="0"/>
              </a:defRPr>
            </a:lvl3pPr>
            <a:lvl4pPr>
              <a:defRPr kumimoji="1" sz="2400">
                <a:solidFill>
                  <a:schemeClr val="tx1"/>
                </a:solidFill>
                <a:latin typeface="Arial" charset="0"/>
                <a:ea typeface="ＭＳ Ｐゴシック" charset="0"/>
              </a:defRPr>
            </a:lvl4pPr>
            <a:lvl5pPr>
              <a:defRPr kumimoji="1" sz="2400">
                <a:solidFill>
                  <a:schemeClr val="tx1"/>
                </a:solidFill>
                <a:latin typeface="Arial" charset="0"/>
                <a:ea typeface="ＭＳ Ｐゴシック" charset="0"/>
              </a:defRPr>
            </a:lvl5pPr>
            <a:lvl6pPr marL="457200" fontAlgn="base">
              <a:spcBef>
                <a:spcPct val="0"/>
              </a:spcBef>
              <a:spcAft>
                <a:spcPct val="0"/>
              </a:spcAft>
              <a:defRPr kumimoji="1" sz="2400">
                <a:solidFill>
                  <a:schemeClr val="tx1"/>
                </a:solidFill>
                <a:latin typeface="Arial" charset="0"/>
                <a:ea typeface="ＭＳ Ｐゴシック" charset="0"/>
              </a:defRPr>
            </a:lvl6pPr>
            <a:lvl7pPr marL="914400" fontAlgn="base">
              <a:spcBef>
                <a:spcPct val="0"/>
              </a:spcBef>
              <a:spcAft>
                <a:spcPct val="0"/>
              </a:spcAft>
              <a:defRPr kumimoji="1" sz="2400">
                <a:solidFill>
                  <a:schemeClr val="tx1"/>
                </a:solidFill>
                <a:latin typeface="Arial" charset="0"/>
                <a:ea typeface="ＭＳ Ｐゴシック" charset="0"/>
              </a:defRPr>
            </a:lvl7pPr>
            <a:lvl8pPr marL="1371600" fontAlgn="base">
              <a:spcBef>
                <a:spcPct val="0"/>
              </a:spcBef>
              <a:spcAft>
                <a:spcPct val="0"/>
              </a:spcAft>
              <a:defRPr kumimoji="1" sz="2400">
                <a:solidFill>
                  <a:schemeClr val="tx1"/>
                </a:solidFill>
                <a:latin typeface="Arial" charset="0"/>
                <a:ea typeface="ＭＳ Ｐゴシック" charset="0"/>
              </a:defRPr>
            </a:lvl8pPr>
            <a:lvl9pPr marL="1828800" fontAlgn="base">
              <a:spcBef>
                <a:spcPct val="0"/>
              </a:spcBef>
              <a:spcAft>
                <a:spcPct val="0"/>
              </a:spcAft>
              <a:defRPr kumimoji="1" sz="2400">
                <a:solidFill>
                  <a:schemeClr val="tx1"/>
                </a:solidFill>
                <a:latin typeface="Arial" charset="0"/>
                <a:ea typeface="ＭＳ Ｐゴシック" charset="0"/>
              </a:defRPr>
            </a:lvl9pPr>
          </a:lstStyle>
          <a:p>
            <a:r>
              <a:rPr lang="en-US" altLang="ja-JP" sz="1800" b="1">
                <a:solidFill>
                  <a:srgbClr val="3366FF"/>
                </a:solidFill>
                <a:latin typeface="Lucida Grande" charset="0"/>
              </a:rPr>
              <a:t>H. Koiso</a:t>
            </a:r>
            <a:endParaRPr lang="en-US" altLang="ja-JP" sz="1800">
              <a:solidFill>
                <a:srgbClr val="3366FF"/>
              </a:solidFill>
              <a:latin typeface="Calibri" charset="0"/>
            </a:endParaRPr>
          </a:p>
        </p:txBody>
      </p:sp>
    </p:spTree>
    <p:extLst>
      <p:ext uri="{BB962C8B-B14F-4D97-AF65-F5344CB8AC3E}">
        <p14:creationId xmlns:p14="http://schemas.microsoft.com/office/powerpoint/2010/main" val="3285233564"/>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7150"/>
            <a:ext cx="9474200" cy="674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59" name="Text Box 3"/>
          <p:cNvSpPr txBox="1">
            <a:spLocks noChangeArrowheads="1"/>
          </p:cNvSpPr>
          <p:nvPr/>
        </p:nvSpPr>
        <p:spPr bwMode="auto">
          <a:xfrm>
            <a:off x="7223125" y="962025"/>
            <a:ext cx="2032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37931725" indent="-37474525">
              <a:defRPr kumimoji="1" sz="2400">
                <a:solidFill>
                  <a:schemeClr val="tx1"/>
                </a:solidFill>
                <a:latin typeface="Arial" charset="0"/>
                <a:ea typeface="ＭＳ Ｐゴシック" charset="0"/>
              </a:defRPr>
            </a:lvl2pPr>
            <a:lvl3pPr>
              <a:defRPr kumimoji="1" sz="2400">
                <a:solidFill>
                  <a:schemeClr val="tx1"/>
                </a:solidFill>
                <a:latin typeface="Arial" charset="0"/>
                <a:ea typeface="ＭＳ Ｐゴシック" charset="0"/>
              </a:defRPr>
            </a:lvl3pPr>
            <a:lvl4pPr>
              <a:defRPr kumimoji="1" sz="2400">
                <a:solidFill>
                  <a:schemeClr val="tx1"/>
                </a:solidFill>
                <a:latin typeface="Arial" charset="0"/>
                <a:ea typeface="ＭＳ Ｐゴシック" charset="0"/>
              </a:defRPr>
            </a:lvl4pPr>
            <a:lvl5pPr>
              <a:defRPr kumimoji="1" sz="2400">
                <a:solidFill>
                  <a:schemeClr val="tx1"/>
                </a:solidFill>
                <a:latin typeface="Arial" charset="0"/>
                <a:ea typeface="ＭＳ Ｐゴシック" charset="0"/>
              </a:defRPr>
            </a:lvl5pPr>
            <a:lvl6pPr marL="457200" fontAlgn="base">
              <a:spcBef>
                <a:spcPct val="0"/>
              </a:spcBef>
              <a:spcAft>
                <a:spcPct val="0"/>
              </a:spcAft>
              <a:defRPr kumimoji="1" sz="2400">
                <a:solidFill>
                  <a:schemeClr val="tx1"/>
                </a:solidFill>
                <a:latin typeface="Arial" charset="0"/>
                <a:ea typeface="ＭＳ Ｐゴシック" charset="0"/>
              </a:defRPr>
            </a:lvl6pPr>
            <a:lvl7pPr marL="914400" fontAlgn="base">
              <a:spcBef>
                <a:spcPct val="0"/>
              </a:spcBef>
              <a:spcAft>
                <a:spcPct val="0"/>
              </a:spcAft>
              <a:defRPr kumimoji="1" sz="2400">
                <a:solidFill>
                  <a:schemeClr val="tx1"/>
                </a:solidFill>
                <a:latin typeface="Arial" charset="0"/>
                <a:ea typeface="ＭＳ Ｐゴシック" charset="0"/>
              </a:defRPr>
            </a:lvl7pPr>
            <a:lvl8pPr marL="1371600" fontAlgn="base">
              <a:spcBef>
                <a:spcPct val="0"/>
              </a:spcBef>
              <a:spcAft>
                <a:spcPct val="0"/>
              </a:spcAft>
              <a:defRPr kumimoji="1" sz="2400">
                <a:solidFill>
                  <a:schemeClr val="tx1"/>
                </a:solidFill>
                <a:latin typeface="Arial" charset="0"/>
                <a:ea typeface="ＭＳ Ｐゴシック" charset="0"/>
              </a:defRPr>
            </a:lvl8pPr>
            <a:lvl9pPr marL="1828800" fontAlgn="base">
              <a:spcBef>
                <a:spcPct val="0"/>
              </a:spcBef>
              <a:spcAft>
                <a:spcPct val="0"/>
              </a:spcAft>
              <a:defRPr kumimoji="1" sz="2400">
                <a:solidFill>
                  <a:schemeClr val="tx1"/>
                </a:solidFill>
                <a:latin typeface="Arial" charset="0"/>
                <a:ea typeface="ＭＳ Ｐゴシック" charset="0"/>
              </a:defRPr>
            </a:lvl9pPr>
          </a:lstStyle>
          <a:p>
            <a:r>
              <a:rPr lang="en-US" altLang="ja-JP" sz="1800"/>
              <a:t>2005/June/06</a:t>
            </a:r>
          </a:p>
        </p:txBody>
      </p:sp>
    </p:spTree>
    <p:extLst>
      <p:ext uri="{BB962C8B-B14F-4D97-AF65-F5344CB8AC3E}">
        <p14:creationId xmlns:p14="http://schemas.microsoft.com/office/powerpoint/2010/main" val="2670514908"/>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617538"/>
            <a:ext cx="7772400" cy="5468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grpSp>
        <p:nvGrpSpPr>
          <p:cNvPr id="32771" name="Group 3"/>
          <p:cNvGrpSpPr>
            <a:grpSpLocks/>
          </p:cNvGrpSpPr>
          <p:nvPr/>
        </p:nvGrpSpPr>
        <p:grpSpPr bwMode="auto">
          <a:xfrm>
            <a:off x="5149850" y="5867400"/>
            <a:ext cx="996950" cy="473075"/>
            <a:chOff x="2476" y="3936"/>
            <a:chExt cx="628" cy="298"/>
          </a:xfrm>
        </p:grpSpPr>
        <p:sp>
          <p:nvSpPr>
            <p:cNvPr id="32772" name="Text Box 4"/>
            <p:cNvSpPr txBox="1">
              <a:spLocks noChangeArrowheads="1"/>
            </p:cNvSpPr>
            <p:nvPr/>
          </p:nvSpPr>
          <p:spPr bwMode="auto">
            <a:xfrm>
              <a:off x="2476" y="4080"/>
              <a:ext cx="628"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ja-JP" sz="1000" b="1">
                  <a:solidFill>
                    <a:srgbClr val="0000FF"/>
                  </a:solidFill>
                  <a:latin typeface="ヒラギノ丸ゴ Pro W4" charset="0"/>
                  <a:ea typeface="ヒラギノ丸ゴ Pro W4" charset="0"/>
                  <a:cs typeface="ヒラギノ丸ゴ Pro W4" charset="0"/>
                </a:rPr>
                <a:t>Maintenance</a:t>
              </a:r>
              <a:endParaRPr lang="en-US" altLang="ja-JP" sz="1200" b="1">
                <a:solidFill>
                  <a:srgbClr val="0000FF"/>
                </a:solidFill>
                <a:latin typeface="ヒラギノ丸ゴ Pro W4" charset="0"/>
                <a:ea typeface="ヒラギノ丸ゴ Pro W4" charset="0"/>
                <a:cs typeface="ヒラギノ丸ゴ Pro W4" charset="0"/>
              </a:endParaRPr>
            </a:p>
          </p:txBody>
        </p:sp>
        <p:sp>
          <p:nvSpPr>
            <p:cNvPr id="32773" name="Line 5"/>
            <p:cNvSpPr>
              <a:spLocks noChangeShapeType="1"/>
            </p:cNvSpPr>
            <p:nvPr/>
          </p:nvSpPr>
          <p:spPr bwMode="auto">
            <a:xfrm flipV="1">
              <a:off x="2784" y="3936"/>
              <a:ext cx="0" cy="192"/>
            </a:xfrm>
            <a:prstGeom prst="line">
              <a:avLst/>
            </a:prstGeom>
            <a:noFill/>
            <a:ln w="22225">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ja-JP" altLang="en-US"/>
            </a:p>
          </p:txBody>
        </p:sp>
      </p:grpSp>
      <p:grpSp>
        <p:nvGrpSpPr>
          <p:cNvPr id="32774" name="Group 6"/>
          <p:cNvGrpSpPr>
            <a:grpSpLocks/>
          </p:cNvGrpSpPr>
          <p:nvPr/>
        </p:nvGrpSpPr>
        <p:grpSpPr bwMode="auto">
          <a:xfrm>
            <a:off x="2895600" y="5867400"/>
            <a:ext cx="996950" cy="473075"/>
            <a:chOff x="2476" y="3936"/>
            <a:chExt cx="628" cy="298"/>
          </a:xfrm>
        </p:grpSpPr>
        <p:sp>
          <p:nvSpPr>
            <p:cNvPr id="32775" name="Text Box 7"/>
            <p:cNvSpPr txBox="1">
              <a:spLocks noChangeArrowheads="1"/>
            </p:cNvSpPr>
            <p:nvPr/>
          </p:nvSpPr>
          <p:spPr bwMode="auto">
            <a:xfrm>
              <a:off x="2476" y="4080"/>
              <a:ext cx="628"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ja-JP" sz="1000" b="1">
                  <a:solidFill>
                    <a:srgbClr val="0000FF"/>
                  </a:solidFill>
                  <a:latin typeface="ヒラギノ丸ゴ Pro W4" charset="0"/>
                  <a:ea typeface="ヒラギノ丸ゴ Pro W4" charset="0"/>
                  <a:cs typeface="ヒラギノ丸ゴ Pro W4" charset="0"/>
                </a:rPr>
                <a:t>Maintenance</a:t>
              </a:r>
              <a:endParaRPr lang="en-US" altLang="ja-JP" sz="1200" b="1">
                <a:solidFill>
                  <a:srgbClr val="0000FF"/>
                </a:solidFill>
                <a:latin typeface="ヒラギノ丸ゴ Pro W4" charset="0"/>
                <a:ea typeface="ヒラギノ丸ゴ Pro W4" charset="0"/>
                <a:cs typeface="ヒラギノ丸ゴ Pro W4" charset="0"/>
              </a:endParaRPr>
            </a:p>
          </p:txBody>
        </p:sp>
        <p:sp>
          <p:nvSpPr>
            <p:cNvPr id="32776" name="Line 8"/>
            <p:cNvSpPr>
              <a:spLocks noChangeShapeType="1"/>
            </p:cNvSpPr>
            <p:nvPr/>
          </p:nvSpPr>
          <p:spPr bwMode="auto">
            <a:xfrm flipV="1">
              <a:off x="2784" y="3936"/>
              <a:ext cx="0" cy="192"/>
            </a:xfrm>
            <a:prstGeom prst="line">
              <a:avLst/>
            </a:prstGeom>
            <a:noFill/>
            <a:ln w="22225">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ja-JP" altLang="en-US"/>
            </a:p>
          </p:txBody>
        </p:sp>
      </p:grpSp>
      <p:sp>
        <p:nvSpPr>
          <p:cNvPr id="32777" name="Line 9"/>
          <p:cNvSpPr>
            <a:spLocks noChangeShapeType="1"/>
          </p:cNvSpPr>
          <p:nvPr/>
        </p:nvSpPr>
        <p:spPr bwMode="auto">
          <a:xfrm>
            <a:off x="3429000" y="1524000"/>
            <a:ext cx="1600200" cy="0"/>
          </a:xfrm>
          <a:prstGeom prst="line">
            <a:avLst/>
          </a:prstGeom>
          <a:noFill/>
          <a:ln w="1587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2778" name="Text Box 10"/>
          <p:cNvSpPr txBox="1">
            <a:spLocks noChangeArrowheads="1"/>
          </p:cNvSpPr>
          <p:nvPr/>
        </p:nvSpPr>
        <p:spPr bwMode="auto">
          <a:xfrm>
            <a:off x="3657600" y="1584325"/>
            <a:ext cx="1200150" cy="244475"/>
          </a:xfrm>
          <a:prstGeom prst="rect">
            <a:avLst/>
          </a:prstGeom>
          <a:solidFill>
            <a:schemeClr val="bg1"/>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altLang="ja-JP" sz="1000"/>
              <a:t>D4C in operation</a:t>
            </a:r>
          </a:p>
        </p:txBody>
      </p:sp>
      <p:sp>
        <p:nvSpPr>
          <p:cNvPr id="32779" name="Line 11"/>
          <p:cNvSpPr>
            <a:spLocks noChangeShapeType="1"/>
          </p:cNvSpPr>
          <p:nvPr/>
        </p:nvSpPr>
        <p:spPr bwMode="auto">
          <a:xfrm flipH="1" flipV="1">
            <a:off x="2971800" y="4343400"/>
            <a:ext cx="0" cy="2057400"/>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2780" name="Text Box 12"/>
          <p:cNvSpPr txBox="1">
            <a:spLocks noChangeArrowheads="1"/>
          </p:cNvSpPr>
          <p:nvPr/>
        </p:nvSpPr>
        <p:spPr bwMode="auto">
          <a:xfrm>
            <a:off x="2133600" y="6334125"/>
            <a:ext cx="1825625"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altLang="ja-JP" sz="1400">
                <a:solidFill>
                  <a:srgbClr val="FF0000"/>
                </a:solidFill>
              </a:rPr>
              <a:t>Belle Solenoid Down</a:t>
            </a:r>
          </a:p>
        </p:txBody>
      </p:sp>
      <p:sp>
        <p:nvSpPr>
          <p:cNvPr id="32781" name="Line 13"/>
          <p:cNvSpPr>
            <a:spLocks noChangeShapeType="1"/>
          </p:cNvSpPr>
          <p:nvPr/>
        </p:nvSpPr>
        <p:spPr bwMode="auto">
          <a:xfrm>
            <a:off x="2667000" y="4343400"/>
            <a:ext cx="609600" cy="0"/>
          </a:xfrm>
          <a:prstGeom prst="line">
            <a:avLst/>
          </a:prstGeom>
          <a:noFill/>
          <a:ln w="1587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2782" name="Text Box 14"/>
          <p:cNvSpPr txBox="1">
            <a:spLocks noChangeArrowheads="1"/>
          </p:cNvSpPr>
          <p:nvPr/>
        </p:nvSpPr>
        <p:spPr bwMode="auto">
          <a:xfrm>
            <a:off x="5759450" y="6434138"/>
            <a:ext cx="2268538"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altLang="ja-JP" sz="1400">
                <a:solidFill>
                  <a:srgbClr val="FF0000"/>
                </a:solidFill>
              </a:rPr>
              <a:t>Nikko Refrigerator Trouble</a:t>
            </a:r>
          </a:p>
        </p:txBody>
      </p:sp>
      <p:sp>
        <p:nvSpPr>
          <p:cNvPr id="32783" name="Line 15"/>
          <p:cNvSpPr>
            <a:spLocks noChangeShapeType="1"/>
          </p:cNvSpPr>
          <p:nvPr/>
        </p:nvSpPr>
        <p:spPr bwMode="auto">
          <a:xfrm flipH="1" flipV="1">
            <a:off x="6362700" y="4343400"/>
            <a:ext cx="0" cy="2174875"/>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2784" name="Line 16"/>
          <p:cNvSpPr>
            <a:spLocks noChangeShapeType="1"/>
          </p:cNvSpPr>
          <p:nvPr/>
        </p:nvSpPr>
        <p:spPr bwMode="auto">
          <a:xfrm>
            <a:off x="4179888" y="382588"/>
            <a:ext cx="0" cy="304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2785" name="Line 17"/>
          <p:cNvSpPr>
            <a:spLocks noChangeShapeType="1"/>
          </p:cNvSpPr>
          <p:nvPr/>
        </p:nvSpPr>
        <p:spPr bwMode="auto">
          <a:xfrm>
            <a:off x="4198938" y="534988"/>
            <a:ext cx="3352800" cy="0"/>
          </a:xfrm>
          <a:prstGeom prst="line">
            <a:avLst/>
          </a:prstGeom>
          <a:noFill/>
          <a:ln w="158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2786" name="Line 18"/>
          <p:cNvSpPr>
            <a:spLocks noChangeShapeType="1"/>
          </p:cNvSpPr>
          <p:nvPr/>
        </p:nvSpPr>
        <p:spPr bwMode="auto">
          <a:xfrm flipH="1">
            <a:off x="1255713" y="534988"/>
            <a:ext cx="2895600" cy="0"/>
          </a:xfrm>
          <a:prstGeom prst="line">
            <a:avLst/>
          </a:prstGeom>
          <a:noFill/>
          <a:ln w="158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2787" name="Text Box 19"/>
          <p:cNvSpPr txBox="1">
            <a:spLocks noChangeArrowheads="1"/>
          </p:cNvSpPr>
          <p:nvPr/>
        </p:nvSpPr>
        <p:spPr bwMode="auto">
          <a:xfrm>
            <a:off x="5173663" y="214313"/>
            <a:ext cx="1223962" cy="336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altLang="ja-JP" sz="1600"/>
              <a:t>3.5 spacing</a:t>
            </a:r>
          </a:p>
        </p:txBody>
      </p:sp>
      <p:sp>
        <p:nvSpPr>
          <p:cNvPr id="32788" name="Text Box 20"/>
          <p:cNvSpPr txBox="1">
            <a:spLocks noChangeArrowheads="1"/>
          </p:cNvSpPr>
          <p:nvPr/>
        </p:nvSpPr>
        <p:spPr bwMode="auto">
          <a:xfrm>
            <a:off x="2141538" y="230188"/>
            <a:ext cx="1336675" cy="336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altLang="ja-JP" sz="1600"/>
              <a:t>3.77 spacing</a:t>
            </a:r>
          </a:p>
        </p:txBody>
      </p:sp>
      <p:sp>
        <p:nvSpPr>
          <p:cNvPr id="32789" name="Line 21"/>
          <p:cNvSpPr>
            <a:spLocks noChangeShapeType="1"/>
          </p:cNvSpPr>
          <p:nvPr/>
        </p:nvSpPr>
        <p:spPr bwMode="auto">
          <a:xfrm>
            <a:off x="6934200" y="2743200"/>
            <a:ext cx="609600" cy="0"/>
          </a:xfrm>
          <a:prstGeom prst="line">
            <a:avLst/>
          </a:prstGeom>
          <a:noFill/>
          <a:ln w="1587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2790" name="Text Box 22"/>
          <p:cNvSpPr txBox="1">
            <a:spLocks noChangeArrowheads="1"/>
          </p:cNvSpPr>
          <p:nvPr/>
        </p:nvSpPr>
        <p:spPr bwMode="auto">
          <a:xfrm>
            <a:off x="7572375" y="323850"/>
            <a:ext cx="1644650" cy="396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altLang="ja-JP" sz="1000">
                <a:solidFill>
                  <a:srgbClr val="FF0000"/>
                </a:solidFill>
              </a:rPr>
              <a:t>Lower beam current</a:t>
            </a:r>
          </a:p>
          <a:p>
            <a:r>
              <a:rPr lang="en-US" altLang="ja-JP" sz="1000">
                <a:solidFill>
                  <a:srgbClr val="FF0000"/>
                </a:solidFill>
              </a:rPr>
              <a:t>Due to frequent X Aborts</a:t>
            </a:r>
          </a:p>
        </p:txBody>
      </p:sp>
      <p:sp>
        <p:nvSpPr>
          <p:cNvPr id="32791" name="Line 23"/>
          <p:cNvSpPr>
            <a:spLocks noChangeShapeType="1"/>
          </p:cNvSpPr>
          <p:nvPr/>
        </p:nvSpPr>
        <p:spPr bwMode="auto">
          <a:xfrm flipH="1">
            <a:off x="7239000" y="719138"/>
            <a:ext cx="803275" cy="194786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2792" name="Text Box 24"/>
          <p:cNvSpPr txBox="1">
            <a:spLocks noChangeArrowheads="1"/>
          </p:cNvSpPr>
          <p:nvPr/>
        </p:nvSpPr>
        <p:spPr bwMode="auto">
          <a:xfrm>
            <a:off x="5486400" y="600075"/>
            <a:ext cx="908050" cy="244475"/>
          </a:xfrm>
          <a:prstGeom prst="rect">
            <a:avLst/>
          </a:prstGeom>
          <a:solidFill>
            <a:schemeClr val="bg1"/>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altLang="ja-JP" sz="1000">
                <a:solidFill>
                  <a:srgbClr val="FF0000"/>
                </a:solidFill>
              </a:rPr>
              <a:t>D7E Detune</a:t>
            </a:r>
          </a:p>
        </p:txBody>
      </p:sp>
      <p:sp>
        <p:nvSpPr>
          <p:cNvPr id="32793" name="Line 25"/>
          <p:cNvSpPr>
            <a:spLocks noChangeShapeType="1"/>
          </p:cNvSpPr>
          <p:nvPr/>
        </p:nvSpPr>
        <p:spPr bwMode="auto">
          <a:xfrm>
            <a:off x="5838825" y="762000"/>
            <a:ext cx="0" cy="1752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2794" name="Text Box 26"/>
          <p:cNvSpPr txBox="1">
            <a:spLocks noChangeArrowheads="1"/>
          </p:cNvSpPr>
          <p:nvPr/>
        </p:nvSpPr>
        <p:spPr bwMode="auto">
          <a:xfrm>
            <a:off x="3943350" y="6235700"/>
            <a:ext cx="1751013"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altLang="ja-JP" sz="1200">
                <a:solidFill>
                  <a:srgbClr val="008000"/>
                </a:solidFill>
              </a:rPr>
              <a:t>Install thermal insulator</a:t>
            </a:r>
          </a:p>
          <a:p>
            <a:r>
              <a:rPr lang="en-US" altLang="ja-JP" sz="1200">
                <a:solidFill>
                  <a:srgbClr val="008000"/>
                </a:solidFill>
              </a:rPr>
              <a:t>Sheet for BPM cables</a:t>
            </a:r>
          </a:p>
        </p:txBody>
      </p:sp>
      <p:sp>
        <p:nvSpPr>
          <p:cNvPr id="32795" name="Line 27"/>
          <p:cNvSpPr>
            <a:spLocks noChangeShapeType="1"/>
          </p:cNvSpPr>
          <p:nvPr/>
        </p:nvSpPr>
        <p:spPr bwMode="auto">
          <a:xfrm flipV="1">
            <a:off x="4648200" y="5562600"/>
            <a:ext cx="0" cy="685800"/>
          </a:xfrm>
          <a:prstGeom prst="line">
            <a:avLst/>
          </a:prstGeom>
          <a:noFill/>
          <a:ln w="158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2796" name="Line 28"/>
          <p:cNvSpPr>
            <a:spLocks noChangeShapeType="1"/>
          </p:cNvSpPr>
          <p:nvPr/>
        </p:nvSpPr>
        <p:spPr bwMode="auto">
          <a:xfrm flipV="1">
            <a:off x="4648200" y="5562600"/>
            <a:ext cx="990600" cy="685800"/>
          </a:xfrm>
          <a:prstGeom prst="line">
            <a:avLst/>
          </a:prstGeom>
          <a:noFill/>
          <a:ln w="158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2797" name="Rectangle 29"/>
          <p:cNvSpPr>
            <a:spLocks noChangeArrowheads="1"/>
          </p:cNvSpPr>
          <p:nvPr/>
        </p:nvSpPr>
        <p:spPr bwMode="auto">
          <a:xfrm>
            <a:off x="152400" y="61913"/>
            <a:ext cx="1890713" cy="365125"/>
          </a:xfrm>
          <a:prstGeom prst="rect">
            <a:avLst/>
          </a:prstGeom>
          <a:noFill/>
          <a:ln w="28575">
            <a:solidFill>
              <a:srgbClr val="FF8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ja-JP" sz="1600" b="1">
                <a:solidFill>
                  <a:schemeClr val="tx2"/>
                </a:solidFill>
                <a:latin typeface="ヒラギノ丸ゴ Pro W4" charset="0"/>
                <a:ea typeface="ヒラギノ丸ゴ Pro W4" charset="0"/>
                <a:cs typeface="ヒラギノ丸ゴ Pro W4" charset="0"/>
              </a:rPr>
              <a:t>2005 4/1 - 5/11</a:t>
            </a:r>
          </a:p>
        </p:txBody>
      </p:sp>
      <p:sp>
        <p:nvSpPr>
          <p:cNvPr id="32798" name="Oval 30"/>
          <p:cNvSpPr>
            <a:spLocks noChangeArrowheads="1"/>
          </p:cNvSpPr>
          <p:nvPr/>
        </p:nvSpPr>
        <p:spPr bwMode="auto">
          <a:xfrm>
            <a:off x="1079500" y="3571875"/>
            <a:ext cx="3698875" cy="436563"/>
          </a:xfrm>
          <a:prstGeom prst="ellipse">
            <a:avLst/>
          </a:prstGeom>
          <a:noFill/>
          <a:ln w="952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ja-JP" altLang="en-US"/>
          </a:p>
        </p:txBody>
      </p:sp>
      <p:sp>
        <p:nvSpPr>
          <p:cNvPr id="32799" name="Line 31"/>
          <p:cNvSpPr>
            <a:spLocks noChangeShapeType="1"/>
          </p:cNvSpPr>
          <p:nvPr/>
        </p:nvSpPr>
        <p:spPr bwMode="auto">
          <a:xfrm flipV="1">
            <a:off x="873125" y="3952875"/>
            <a:ext cx="952500" cy="244475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ja-JP" altLang="en-US"/>
          </a:p>
        </p:txBody>
      </p:sp>
      <p:sp>
        <p:nvSpPr>
          <p:cNvPr id="32800" name="Text Box 32"/>
          <p:cNvSpPr txBox="1">
            <a:spLocks noChangeArrowheads="1"/>
          </p:cNvSpPr>
          <p:nvPr/>
        </p:nvSpPr>
        <p:spPr bwMode="auto">
          <a:xfrm>
            <a:off x="127000" y="6227763"/>
            <a:ext cx="1963738" cy="396875"/>
          </a:xfrm>
          <a:prstGeom prst="rect">
            <a:avLst/>
          </a:prstGeom>
          <a:solidFill>
            <a:srgbClr val="FFFF00"/>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altLang="ja-JP" sz="2000"/>
              <a:t>Day-night effect</a:t>
            </a:r>
          </a:p>
        </p:txBody>
      </p:sp>
      <p:sp>
        <p:nvSpPr>
          <p:cNvPr id="32801" name="Line 33"/>
          <p:cNvSpPr>
            <a:spLocks noChangeShapeType="1"/>
          </p:cNvSpPr>
          <p:nvPr/>
        </p:nvSpPr>
        <p:spPr bwMode="auto">
          <a:xfrm flipH="1" flipV="1">
            <a:off x="6978650" y="4049713"/>
            <a:ext cx="801688" cy="196056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ja-JP" altLang="en-US"/>
          </a:p>
        </p:txBody>
      </p:sp>
      <p:sp>
        <p:nvSpPr>
          <p:cNvPr id="32802" name="Text Box 34"/>
          <p:cNvSpPr txBox="1">
            <a:spLocks noChangeArrowheads="1"/>
          </p:cNvSpPr>
          <p:nvPr/>
        </p:nvSpPr>
        <p:spPr bwMode="auto">
          <a:xfrm>
            <a:off x="6572250" y="5991225"/>
            <a:ext cx="2359025" cy="396875"/>
          </a:xfrm>
          <a:prstGeom prst="rect">
            <a:avLst/>
          </a:prstGeom>
          <a:solidFill>
            <a:srgbClr val="FFFF00"/>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altLang="ja-JP" sz="2000"/>
              <a:t>No Day-night effect</a:t>
            </a:r>
          </a:p>
        </p:txBody>
      </p:sp>
      <p:sp>
        <p:nvSpPr>
          <p:cNvPr id="32803" name="Oval 35"/>
          <p:cNvSpPr>
            <a:spLocks noChangeArrowheads="1"/>
          </p:cNvSpPr>
          <p:nvPr/>
        </p:nvSpPr>
        <p:spPr bwMode="auto">
          <a:xfrm>
            <a:off x="4954588" y="3613150"/>
            <a:ext cx="2865437" cy="436563"/>
          </a:xfrm>
          <a:prstGeom prst="ellipse">
            <a:avLst/>
          </a:prstGeom>
          <a:noFill/>
          <a:ln w="952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ja-JP" altLang="en-US"/>
          </a:p>
        </p:txBody>
      </p:sp>
    </p:spTree>
    <p:extLst>
      <p:ext uri="{BB962C8B-B14F-4D97-AF65-F5344CB8AC3E}">
        <p14:creationId xmlns:p14="http://schemas.microsoft.com/office/powerpoint/2010/main" val="3097947201"/>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smtClean="0"/>
              <a:t>Electron clouds at KEKB</a:t>
            </a:r>
            <a:endParaRPr kumimoji="1" lang="ja-JP" altLang="en-US" dirty="0"/>
          </a:p>
        </p:txBody>
      </p:sp>
      <p:sp>
        <p:nvSpPr>
          <p:cNvPr id="3" name="コンテンツ プレースホルダー 2"/>
          <p:cNvSpPr>
            <a:spLocks noGrp="1"/>
          </p:cNvSpPr>
          <p:nvPr>
            <p:ph idx="1"/>
          </p:nvPr>
        </p:nvSpPr>
        <p:spPr/>
        <p:txBody>
          <a:bodyPr>
            <a:normAutofit fontScale="92500" lnSpcReduction="20000"/>
          </a:bodyPr>
          <a:lstStyle/>
          <a:p>
            <a:r>
              <a:rPr lang="en-US" altLang="ja-JP" dirty="0" smtClean="0"/>
              <a:t>Performance degradation </a:t>
            </a:r>
          </a:p>
          <a:p>
            <a:pPr lvl="1"/>
            <a:r>
              <a:rPr kumimoji="1" lang="en-US" altLang="ja-JP" dirty="0" smtClean="0"/>
              <a:t>Beam size enlargements dependent on beam currents in LER (positron ring).</a:t>
            </a:r>
          </a:p>
          <a:p>
            <a:pPr lvl="1"/>
            <a:r>
              <a:rPr lang="en-US" altLang="ja-JP" dirty="0" smtClean="0"/>
              <a:t>Specific luminosity degradation corresponding to the beam size enlargements of positron</a:t>
            </a:r>
          </a:p>
          <a:p>
            <a:r>
              <a:rPr kumimoji="1" lang="en-US" altLang="ja-JP" dirty="0" smtClean="0"/>
              <a:t>Counter-measure</a:t>
            </a:r>
          </a:p>
          <a:p>
            <a:pPr lvl="1"/>
            <a:r>
              <a:rPr lang="en-US" altLang="ja-JP" dirty="0" smtClean="0"/>
              <a:t>Solenoid winding all around the positron ring</a:t>
            </a:r>
          </a:p>
          <a:p>
            <a:r>
              <a:rPr kumimoji="1" lang="en-US" altLang="ja-JP" dirty="0" smtClean="0"/>
              <a:t>Diagnostic tools</a:t>
            </a:r>
          </a:p>
          <a:p>
            <a:pPr lvl="1"/>
            <a:r>
              <a:rPr lang="en-US" altLang="ja-JP" dirty="0" smtClean="0"/>
              <a:t>Sideband measurement system</a:t>
            </a:r>
          </a:p>
          <a:p>
            <a:pPr lvl="1"/>
            <a:r>
              <a:rPr kumimoji="1" lang="en-US" altLang="ja-JP" dirty="0" smtClean="0"/>
              <a:t>RFA(Retarding Field Analyzer)</a:t>
            </a:r>
          </a:p>
          <a:p>
            <a:pPr lvl="1"/>
            <a:r>
              <a:rPr lang="en-US" altLang="ja-JP" dirty="0" smtClean="0"/>
              <a:t>Bunch-by-bunch measurement system</a:t>
            </a:r>
            <a:endParaRPr kumimoji="1" lang="ja-JP" altLang="en-US" dirty="0"/>
          </a:p>
        </p:txBody>
      </p:sp>
    </p:spTree>
    <p:extLst>
      <p:ext uri="{BB962C8B-B14F-4D97-AF65-F5344CB8AC3E}">
        <p14:creationId xmlns:p14="http://schemas.microsoft.com/office/powerpoint/2010/main" val="3485959727"/>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17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212725"/>
            <a:ext cx="5991225" cy="6461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01731" name="Text Box 3"/>
          <p:cNvSpPr txBox="1">
            <a:spLocks noChangeArrowheads="1"/>
          </p:cNvSpPr>
          <p:nvPr/>
        </p:nvSpPr>
        <p:spPr bwMode="auto">
          <a:xfrm>
            <a:off x="6019800" y="1143000"/>
            <a:ext cx="3113127" cy="203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buFont typeface="Times" charset="0"/>
              <a:buChar char="•"/>
            </a:pPr>
            <a:r>
              <a:rPr lang="en-US" altLang="ja-JP" dirty="0"/>
              <a:t> Almost all parts of the drift</a:t>
            </a:r>
            <a:br>
              <a:rPr lang="en-US" altLang="ja-JP" dirty="0"/>
            </a:br>
            <a:r>
              <a:rPr lang="en-US" altLang="ja-JP" dirty="0"/>
              <a:t>spaces have been covered with</a:t>
            </a:r>
            <a:br>
              <a:rPr lang="en-US" altLang="ja-JP" dirty="0"/>
            </a:br>
            <a:r>
              <a:rPr lang="en-US" altLang="ja-JP" dirty="0"/>
              <a:t>solenoids.</a:t>
            </a:r>
          </a:p>
          <a:p>
            <a:pPr>
              <a:buFont typeface="Times" charset="0"/>
              <a:buChar char="•"/>
            </a:pPr>
            <a:endParaRPr lang="en-US" altLang="ja-JP" dirty="0"/>
          </a:p>
          <a:p>
            <a:pPr>
              <a:buFont typeface="Times" charset="0"/>
              <a:buChar char="•"/>
            </a:pPr>
            <a:r>
              <a:rPr lang="en-US" altLang="ja-JP" dirty="0"/>
              <a:t>In summer 2005, we installed</a:t>
            </a:r>
            <a:br>
              <a:rPr lang="en-US" altLang="ja-JP" dirty="0"/>
            </a:br>
            <a:r>
              <a:rPr lang="en-US" altLang="ja-JP" dirty="0"/>
              <a:t>solenoids in 88 quadruple</a:t>
            </a:r>
            <a:br>
              <a:rPr lang="en-US" altLang="ja-JP" dirty="0"/>
            </a:br>
            <a:r>
              <a:rPr lang="en-US" altLang="ja-JP" dirty="0"/>
              <a:t>magnets out of 461</a:t>
            </a:r>
            <a:r>
              <a:rPr lang="en-US" altLang="ja-JP" dirty="0" smtClean="0"/>
              <a:t>.</a:t>
            </a:r>
            <a:endParaRPr lang="en-US" altLang="ja-JP" dirty="0"/>
          </a:p>
        </p:txBody>
      </p:sp>
    </p:spTree>
    <p:extLst>
      <p:ext uri="{BB962C8B-B14F-4D97-AF65-F5344CB8AC3E}">
        <p14:creationId xmlns:p14="http://schemas.microsoft.com/office/powerpoint/2010/main" val="2446325479"/>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36613"/>
            <a:ext cx="9012238" cy="4181475"/>
          </a:xfrm>
          <a:prstGeom prst="rect">
            <a:avLst/>
          </a:prstGeom>
          <a:noFill/>
          <a:extLst>
            <a:ext uri="{909E8E84-426E-40dd-AFC4-6F175D3DCCD1}">
              <a14:hiddenFill xmlns:a14="http://schemas.microsoft.com/office/drawing/2010/main">
                <a:solidFill>
                  <a:srgbClr val="FFFFFF"/>
                </a:solidFill>
              </a14:hiddenFill>
            </a:ext>
          </a:extLst>
        </p:spPr>
      </p:pic>
      <p:sp>
        <p:nvSpPr>
          <p:cNvPr id="9219" name="Rectangle 3"/>
          <p:cNvSpPr>
            <a:spLocks noGrp="1" noChangeArrowheads="1"/>
          </p:cNvSpPr>
          <p:nvPr>
            <p:ph type="title"/>
          </p:nvPr>
        </p:nvSpPr>
        <p:spPr>
          <a:xfrm>
            <a:off x="0" y="0"/>
            <a:ext cx="9144000" cy="476250"/>
          </a:xfrm>
        </p:spPr>
        <p:txBody>
          <a:bodyPr>
            <a:normAutofit fontScale="90000"/>
          </a:bodyPr>
          <a:lstStyle/>
          <a:p>
            <a:r>
              <a:rPr lang="en-US" altLang="ja-JP" sz="3600">
                <a:solidFill>
                  <a:srgbClr val="000099"/>
                </a:solidFill>
              </a:rPr>
              <a:t>Fourier power spectrum of BPM data</a:t>
            </a:r>
          </a:p>
        </p:txBody>
      </p:sp>
      <p:sp>
        <p:nvSpPr>
          <p:cNvPr id="9220" name="Rectangle 4"/>
          <p:cNvSpPr>
            <a:spLocks noGrp="1" noChangeArrowheads="1"/>
          </p:cNvSpPr>
          <p:nvPr>
            <p:ph type="body" sz="half" idx="2"/>
          </p:nvPr>
        </p:nvSpPr>
        <p:spPr>
          <a:xfrm>
            <a:off x="0" y="5300664"/>
            <a:ext cx="9144000" cy="405870"/>
          </a:xfrm>
        </p:spPr>
        <p:txBody>
          <a:bodyPr/>
          <a:lstStyle/>
          <a:p>
            <a:r>
              <a:rPr lang="en-US" altLang="ja-JP" sz="2000" dirty="0"/>
              <a:t>LER single beam, 4 trains, 100 bunches per train, 4 </a:t>
            </a:r>
            <a:r>
              <a:rPr lang="en-US" altLang="ja-JP" sz="2000" dirty="0" err="1"/>
              <a:t>rf</a:t>
            </a:r>
            <a:r>
              <a:rPr lang="en-US" altLang="ja-JP" sz="2000" dirty="0"/>
              <a:t> bucket </a:t>
            </a:r>
            <a:r>
              <a:rPr lang="en-US" altLang="ja-JP" sz="2000" dirty="0" smtClean="0"/>
              <a:t>spacing</a:t>
            </a:r>
            <a:endParaRPr lang="en-US" altLang="ja-JP" sz="2000" dirty="0"/>
          </a:p>
        </p:txBody>
      </p:sp>
      <p:sp>
        <p:nvSpPr>
          <p:cNvPr id="9221" name="Text Box 5"/>
          <p:cNvSpPr txBox="1">
            <a:spLocks noChangeArrowheads="1"/>
          </p:cNvSpPr>
          <p:nvPr/>
        </p:nvSpPr>
        <p:spPr bwMode="auto">
          <a:xfrm>
            <a:off x="2555875" y="476250"/>
            <a:ext cx="11826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r>
              <a:rPr lang="en-US" altLang="ja-JP" sz="2400">
                <a:latin typeface="Times New Roman" charset="0"/>
              </a:rPr>
              <a:t>V. Tune</a:t>
            </a:r>
          </a:p>
        </p:txBody>
      </p:sp>
      <p:sp>
        <p:nvSpPr>
          <p:cNvPr id="9222" name="Text Box 6"/>
          <p:cNvSpPr txBox="1">
            <a:spLocks noChangeArrowheads="1"/>
          </p:cNvSpPr>
          <p:nvPr/>
        </p:nvSpPr>
        <p:spPr bwMode="auto">
          <a:xfrm>
            <a:off x="6443663" y="476250"/>
            <a:ext cx="198596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r>
              <a:rPr lang="en-US" altLang="ja-JP" sz="2400">
                <a:solidFill>
                  <a:srgbClr val="6600CC"/>
                </a:solidFill>
                <a:latin typeface="Times New Roman" charset="0"/>
              </a:rPr>
              <a:t>Sideband Peak</a:t>
            </a:r>
          </a:p>
        </p:txBody>
      </p:sp>
      <p:sp>
        <p:nvSpPr>
          <p:cNvPr id="9223" name="Line 7"/>
          <p:cNvSpPr>
            <a:spLocks noChangeShapeType="1"/>
          </p:cNvSpPr>
          <p:nvPr/>
        </p:nvSpPr>
        <p:spPr bwMode="auto">
          <a:xfrm flipH="1">
            <a:off x="5940425" y="692150"/>
            <a:ext cx="576263" cy="2159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ja-JP" altLang="en-US"/>
          </a:p>
        </p:txBody>
      </p:sp>
      <p:sp>
        <p:nvSpPr>
          <p:cNvPr id="9224" name="Line 8"/>
          <p:cNvSpPr>
            <a:spLocks noChangeShapeType="1"/>
          </p:cNvSpPr>
          <p:nvPr/>
        </p:nvSpPr>
        <p:spPr bwMode="auto">
          <a:xfrm>
            <a:off x="3708400" y="765175"/>
            <a:ext cx="287338" cy="14446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ja-JP" altLang="en-US"/>
          </a:p>
        </p:txBody>
      </p:sp>
      <p:sp>
        <p:nvSpPr>
          <p:cNvPr id="2" name="テキスト ボックス 1"/>
          <p:cNvSpPr txBox="1"/>
          <p:nvPr/>
        </p:nvSpPr>
        <p:spPr>
          <a:xfrm>
            <a:off x="153138" y="5752325"/>
            <a:ext cx="8990862" cy="1200328"/>
          </a:xfrm>
          <a:prstGeom prst="rect">
            <a:avLst/>
          </a:prstGeom>
          <a:noFill/>
        </p:spPr>
        <p:txBody>
          <a:bodyPr wrap="none" rtlCol="0">
            <a:spAutoFit/>
          </a:bodyPr>
          <a:lstStyle/>
          <a:p>
            <a:r>
              <a:rPr lang="en-US" altLang="ja-JP" sz="2400" dirty="0" err="1">
                <a:solidFill>
                  <a:srgbClr val="FF0000"/>
                </a:solidFill>
              </a:rPr>
              <a:t>Betatron</a:t>
            </a:r>
            <a:r>
              <a:rPr lang="en-US" altLang="ja-JP" sz="2400" dirty="0">
                <a:solidFill>
                  <a:srgbClr val="FF0000"/>
                </a:solidFill>
              </a:rPr>
              <a:t> oscillation sidebands in bunch-by-bunch spectra may provide </a:t>
            </a:r>
            <a:r>
              <a:rPr lang="en-US" altLang="ja-JP" sz="2400" dirty="0" smtClean="0">
                <a:solidFill>
                  <a:srgbClr val="FF0000"/>
                </a:solidFill>
              </a:rPr>
              <a:t/>
            </a:r>
            <a:br>
              <a:rPr lang="en-US" altLang="ja-JP" sz="2400" dirty="0" smtClean="0">
                <a:solidFill>
                  <a:srgbClr val="FF0000"/>
                </a:solidFill>
              </a:rPr>
            </a:br>
            <a:r>
              <a:rPr lang="en-US" altLang="ja-JP" sz="2400" dirty="0" smtClean="0">
                <a:solidFill>
                  <a:srgbClr val="FF0000"/>
                </a:solidFill>
              </a:rPr>
              <a:t>direct </a:t>
            </a:r>
            <a:r>
              <a:rPr lang="en-US" altLang="ja-JP" sz="2400" dirty="0">
                <a:solidFill>
                  <a:srgbClr val="FF0000"/>
                </a:solidFill>
              </a:rPr>
              <a:t>evidence of a fast head-tail motion in a positron beam.</a:t>
            </a:r>
            <a:endParaRPr lang="en-US" altLang="ja-JP" sz="2000" dirty="0">
              <a:solidFill>
                <a:srgbClr val="FF0000"/>
              </a:solidFill>
            </a:endParaRPr>
          </a:p>
          <a:p>
            <a:endParaRPr kumimoji="1" lang="ja-JP" altLang="en-US" sz="2400" dirty="0">
              <a:solidFill>
                <a:srgbClr val="FF0000"/>
              </a:solidFill>
            </a:endParaRPr>
          </a:p>
        </p:txBody>
      </p:sp>
    </p:spTree>
    <p:extLst>
      <p:ext uri="{BB962C8B-B14F-4D97-AF65-F5344CB8AC3E}">
        <p14:creationId xmlns:p14="http://schemas.microsoft.com/office/powerpoint/2010/main" val="341590946"/>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14387</TotalTime>
  <Words>3991</Words>
  <Application>Microsoft Macintosh PowerPoint</Application>
  <PresentationFormat>画面に合わせる (4:3)</PresentationFormat>
  <Paragraphs>752</Paragraphs>
  <Slides>66</Slides>
  <Notes>12</Notes>
  <HiddenSlides>0</HiddenSlides>
  <MMClips>0</MMClips>
  <ScaleCrop>false</ScaleCrop>
  <HeadingPairs>
    <vt:vector size="6" baseType="variant">
      <vt:variant>
        <vt:lpstr>テーマ</vt:lpstr>
      </vt:variant>
      <vt:variant>
        <vt:i4>1</vt:i4>
      </vt:variant>
      <vt:variant>
        <vt:lpstr>埋め込まれた OLE サーバー</vt:lpstr>
      </vt:variant>
      <vt:variant>
        <vt:i4>2</vt:i4>
      </vt:variant>
      <vt:variant>
        <vt:lpstr>スライド タイトル</vt:lpstr>
      </vt:variant>
      <vt:variant>
        <vt:i4>66</vt:i4>
      </vt:variant>
    </vt:vector>
  </HeadingPairs>
  <TitlesOfParts>
    <vt:vector size="69" baseType="lpstr">
      <vt:lpstr>ホワイト</vt:lpstr>
      <vt:lpstr>Equation</vt:lpstr>
      <vt:lpstr>数式</vt:lpstr>
      <vt:lpstr>Lessons learned from the B-Factories and implications for a high-luminosity circular e+e- Higgs factory</vt:lpstr>
      <vt:lpstr>KEKB B-Factory</vt:lpstr>
      <vt:lpstr>PowerPoint プレゼンテーション</vt:lpstr>
      <vt:lpstr>PowerPoint プレゼンテーション</vt:lpstr>
      <vt:lpstr>contents</vt:lpstr>
      <vt:lpstr>electron clouds</vt:lpstr>
      <vt:lpstr>Electron clouds at KEKB</vt:lpstr>
      <vt:lpstr>PowerPoint プレゼンテーション</vt:lpstr>
      <vt:lpstr>Fourier power spectrum of BPM data</vt:lpstr>
      <vt:lpstr>PowerPoint プレゼンテーション</vt:lpstr>
      <vt:lpstr>TiN coating</vt:lpstr>
      <vt:lpstr>Expected electron density at SuperKEKB</vt:lpstr>
      <vt:lpstr>PowerPoint プレゼンテーション</vt:lpstr>
      <vt:lpstr>Experiences on electron clouds at KEKB</vt:lpstr>
      <vt:lpstr>BPMs</vt:lpstr>
      <vt:lpstr>BPM at KEKB</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Deformation of KEKB tunnel</vt:lpstr>
      <vt:lpstr>Day-night change of luminosity</vt:lpstr>
      <vt:lpstr>Efforts to solve the problem</vt:lpstr>
      <vt:lpstr>Installation of thermal insulator sheets</vt:lpstr>
      <vt:lpstr>PowerPoint プレゼンテーション</vt:lpstr>
      <vt:lpstr>Experiences of optics corrections at KEKB</vt:lpstr>
      <vt:lpstr>Collision feedback</vt:lpstr>
      <vt:lpstr>Orbit feedback at IP :Algorism </vt:lpstr>
      <vt:lpstr>Sensitivity of detection of beam-beam kick</vt:lpstr>
      <vt:lpstr>IP machine parameters</vt:lpstr>
      <vt:lpstr>History of vertical offset with the orbit feedback on (KEKB observation)</vt:lpstr>
      <vt:lpstr>Some experiences of IP orbit feedback at KEKB</vt:lpstr>
      <vt:lpstr>SuperKEKB IP orbit feedback system</vt:lpstr>
      <vt:lpstr>QCSL(KEKB) vertical position oscillation (measurement) and orbit change (tracking)  at SuperKEKB HER</vt:lpstr>
      <vt:lpstr>Countermeasures</vt:lpstr>
      <vt:lpstr>Orbit change at IP with 1mm offset of QCS magnets </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Luminosity tuning</vt:lpstr>
      <vt:lpstr>Tuning knobs for luminosity at KEKB</vt:lpstr>
      <vt:lpstr>Examples of scan of chromatic x-y coupling at IP</vt:lpstr>
      <vt:lpstr>PowerPoint プレゼンテーション</vt:lpstr>
      <vt:lpstr>Continuous injection</vt:lpstr>
      <vt:lpstr>Luminosity tuning at KEKB</vt:lpstr>
      <vt:lpstr>References</vt:lpstr>
      <vt:lpstr>spare slides</vt:lpstr>
      <vt:lpstr>Beam spectrum measurements</vt:lpstr>
      <vt:lpstr>Final Summary</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Effect of mis-alignment of SX and Q</vt:lpstr>
      <vt:lpstr>PowerPoint プレゼンテーション</vt:lpstr>
      <vt:lpstr>Downhill Simplex Method</vt:lpstr>
      <vt:lpstr>PowerPoint プレゼンテーション</vt:lpstr>
      <vt:lpstr>PowerPoint プレゼンテーション</vt:lpstr>
    </vt:vector>
  </TitlesOfParts>
  <Company>KEK</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Lessons learned from the B-Factories and implications for a high-luminosity circular e+e- Higgs factory</dc:title>
  <dc:creator>Funakoshi Yoshihiro</dc:creator>
  <cp:lastModifiedBy>船越 義裕</cp:lastModifiedBy>
  <cp:revision>82</cp:revision>
  <dcterms:created xsi:type="dcterms:W3CDTF">2014-09-08T05:17:46Z</dcterms:created>
  <dcterms:modified xsi:type="dcterms:W3CDTF">2014-10-11T22:48:43Z</dcterms:modified>
</cp:coreProperties>
</file>