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6" r:id="rId3"/>
    <p:sldId id="260" r:id="rId4"/>
    <p:sldId id="257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13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1A3D1-86FD-F045-8BE5-2231EBDC0266}" type="datetimeFigureOut">
              <a:rPr lang="en-US" smtClean="0"/>
              <a:t>10/12/14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7CEF-19D4-4E48-A0D9-0DFDBFB90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894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1A3D1-86FD-F045-8BE5-2231EBDC0266}" type="datetimeFigureOut">
              <a:rPr lang="en-US" smtClean="0"/>
              <a:t>10/12/14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7CEF-19D4-4E48-A0D9-0DFDBFB90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249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1A3D1-86FD-F045-8BE5-2231EBDC0266}" type="datetimeFigureOut">
              <a:rPr lang="en-US" smtClean="0"/>
              <a:t>10/12/14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7CEF-19D4-4E48-A0D9-0DFDBFB90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803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1A3D1-86FD-F045-8BE5-2231EBDC0266}" type="datetimeFigureOut">
              <a:rPr lang="en-US" smtClean="0"/>
              <a:t>10/12/14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7CEF-19D4-4E48-A0D9-0DFDBFB90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017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1A3D1-86FD-F045-8BE5-2231EBDC0266}" type="datetimeFigureOut">
              <a:rPr lang="en-US" smtClean="0"/>
              <a:t>10/12/14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7CEF-19D4-4E48-A0D9-0DFDBFB90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580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1A3D1-86FD-F045-8BE5-2231EBDC0266}" type="datetimeFigureOut">
              <a:rPr lang="en-US" smtClean="0"/>
              <a:t>10/12/14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7CEF-19D4-4E48-A0D9-0DFDBFB90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159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1A3D1-86FD-F045-8BE5-2231EBDC0266}" type="datetimeFigureOut">
              <a:rPr lang="en-US" smtClean="0"/>
              <a:t>10/12/14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7CEF-19D4-4E48-A0D9-0DFDBFB90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854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1A3D1-86FD-F045-8BE5-2231EBDC0266}" type="datetimeFigureOut">
              <a:rPr lang="en-US" smtClean="0"/>
              <a:t>10/12/14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7CEF-19D4-4E48-A0D9-0DFDBFB90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757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1A3D1-86FD-F045-8BE5-2231EBDC0266}" type="datetimeFigureOut">
              <a:rPr lang="en-US" smtClean="0"/>
              <a:t>10/12/14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7CEF-19D4-4E48-A0D9-0DFDBFB90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260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1A3D1-86FD-F045-8BE5-2231EBDC0266}" type="datetimeFigureOut">
              <a:rPr lang="en-US" smtClean="0"/>
              <a:t>10/12/14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7CEF-19D4-4E48-A0D9-0DFDBFB90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60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1A3D1-86FD-F045-8BE5-2231EBDC0266}" type="datetimeFigureOut">
              <a:rPr lang="en-US" smtClean="0"/>
              <a:t>10/12/14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7CEF-19D4-4E48-A0D9-0DFDBFB90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587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1A3D1-86FD-F045-8BE5-2231EBDC0266}" type="datetimeFigureOut">
              <a:rPr lang="en-US" smtClean="0"/>
              <a:t>10/12/14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D7CEF-19D4-4E48-A0D9-0DFDBFB90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818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WG7 Summary: Collective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John Byrd and </a:t>
            </a:r>
            <a:r>
              <a:rPr lang="en-US" dirty="0" err="1" smtClean="0"/>
              <a:t>Xu</a:t>
            </a:r>
            <a:r>
              <a:rPr lang="en-US" dirty="0" smtClean="0"/>
              <a:t> Gang, conveners</a:t>
            </a:r>
          </a:p>
          <a:p>
            <a:r>
              <a:rPr lang="en-US" dirty="0" smtClean="0"/>
              <a:t>One talk from Na Wang (IHEP) on CEPC Collective Effects.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4629440" y="3443885"/>
            <a:ext cx="3559104" cy="2669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030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341835"/>
            <a:ext cx="9144000" cy="1470025"/>
          </a:xfrm>
        </p:spPr>
        <p:txBody>
          <a:bodyPr/>
          <a:lstStyle/>
          <a:p>
            <a:r>
              <a:rPr lang="en-US" dirty="0" smtClean="0"/>
              <a:t>Collective Effects in Higgs Factories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05205" y="3014122"/>
            <a:ext cx="22557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V  </a:t>
            </a:r>
            <a:r>
              <a:rPr lang="en-US" sz="5400" dirty="0" smtClean="0"/>
              <a:t>=  I R</a:t>
            </a:r>
            <a:endParaRPr lang="en-US" sz="5400" dirty="0"/>
          </a:p>
        </p:txBody>
      </p:sp>
      <p:grpSp>
        <p:nvGrpSpPr>
          <p:cNvPr id="32" name="Group 31"/>
          <p:cNvGrpSpPr/>
          <p:nvPr/>
        </p:nvGrpSpPr>
        <p:grpSpPr>
          <a:xfrm>
            <a:off x="0" y="846323"/>
            <a:ext cx="4056453" cy="2629464"/>
            <a:chOff x="0" y="846323"/>
            <a:chExt cx="4056453" cy="2629464"/>
          </a:xfrm>
        </p:grpSpPr>
        <p:sp>
          <p:nvSpPr>
            <p:cNvPr id="4" name="TextBox 3"/>
            <p:cNvSpPr txBox="1"/>
            <p:nvPr/>
          </p:nvSpPr>
          <p:spPr>
            <a:xfrm>
              <a:off x="0" y="846323"/>
              <a:ext cx="4056453" cy="138499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All impedance effects proportional to beam induced voltage </a:t>
              </a:r>
              <a:endParaRPr lang="en-US" sz="2800" dirty="0"/>
            </a:p>
          </p:txBody>
        </p:sp>
        <p:cxnSp>
          <p:nvCxnSpPr>
            <p:cNvPr id="18" name="Straight Arrow Connector 17"/>
            <p:cNvCxnSpPr>
              <a:stCxn id="4" idx="2"/>
              <a:endCxn id="7" idx="1"/>
            </p:cNvCxnSpPr>
            <p:nvPr/>
          </p:nvCxnSpPr>
          <p:spPr>
            <a:xfrm>
              <a:off x="2028227" y="2231318"/>
              <a:ext cx="1476978" cy="124446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511552" y="5719006"/>
            <a:ext cx="81079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All instabilities for Higgs Factories appear to be below radiation damping threshold. </a:t>
            </a:r>
            <a:endParaRPr lang="en-US" sz="3200" dirty="0"/>
          </a:p>
        </p:txBody>
      </p:sp>
      <p:grpSp>
        <p:nvGrpSpPr>
          <p:cNvPr id="33" name="Group 32"/>
          <p:cNvGrpSpPr/>
          <p:nvPr/>
        </p:nvGrpSpPr>
        <p:grpSpPr>
          <a:xfrm>
            <a:off x="5026003" y="846323"/>
            <a:ext cx="3191665" cy="2293803"/>
            <a:chOff x="5026003" y="846323"/>
            <a:chExt cx="3191665" cy="2293803"/>
          </a:xfrm>
        </p:grpSpPr>
        <p:sp>
          <p:nvSpPr>
            <p:cNvPr id="19" name="TextBox 18"/>
            <p:cNvSpPr txBox="1"/>
            <p:nvPr/>
          </p:nvSpPr>
          <p:spPr>
            <a:xfrm>
              <a:off x="5164422" y="846323"/>
              <a:ext cx="3053246" cy="181588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Peak bunch current for SB effects. Average current for MB effects. </a:t>
              </a:r>
              <a:endParaRPr lang="en-US" sz="2800" dirty="0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 flipH="1">
              <a:off x="5026003" y="2662205"/>
              <a:ext cx="734935" cy="47792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5720604" y="3215268"/>
            <a:ext cx="3181597" cy="1384995"/>
            <a:chOff x="5720604" y="3215268"/>
            <a:chExt cx="3181597" cy="1384995"/>
          </a:xfrm>
        </p:grpSpPr>
        <p:sp>
          <p:nvSpPr>
            <p:cNvPr id="20" name="TextBox 19"/>
            <p:cNvSpPr txBox="1"/>
            <p:nvPr/>
          </p:nvSpPr>
          <p:spPr>
            <a:xfrm>
              <a:off x="6608476" y="3215268"/>
              <a:ext cx="2293725" cy="138499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BB or narrowband impedance</a:t>
              </a:r>
              <a:endParaRPr lang="en-US" sz="2800" dirty="0"/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H="1" flipV="1">
              <a:off x="5720604" y="3531486"/>
              <a:ext cx="887872" cy="29383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1" y="3687793"/>
            <a:ext cx="5604381" cy="1866577"/>
            <a:chOff x="1" y="3687793"/>
            <a:chExt cx="5604381" cy="1866577"/>
          </a:xfrm>
        </p:grpSpPr>
        <p:grpSp>
          <p:nvGrpSpPr>
            <p:cNvPr id="15" name="Group 14"/>
            <p:cNvGrpSpPr/>
            <p:nvPr/>
          </p:nvGrpSpPr>
          <p:grpSpPr>
            <a:xfrm>
              <a:off x="3505205" y="3687793"/>
              <a:ext cx="2099177" cy="953995"/>
              <a:chOff x="3725334" y="3112071"/>
              <a:chExt cx="2099177" cy="953995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3753783" y="3142736"/>
                <a:ext cx="522799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/>
                  <a:t>E</a:t>
                </a:r>
                <a:endParaRPr lang="en-US" sz="5400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5164422" y="3112071"/>
                <a:ext cx="522799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/>
                  <a:t>E</a:t>
                </a:r>
                <a:endParaRPr lang="en-US" sz="5400" dirty="0"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 flipV="1">
                <a:off x="3725334" y="3274535"/>
                <a:ext cx="551248" cy="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flipV="1">
                <a:off x="5046134" y="3249597"/>
                <a:ext cx="778377" cy="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34"/>
            <p:cNvGrpSpPr/>
            <p:nvPr/>
          </p:nvGrpSpPr>
          <p:grpSpPr>
            <a:xfrm>
              <a:off x="1" y="4180123"/>
              <a:ext cx="4180618" cy="1374247"/>
              <a:chOff x="1" y="4180123"/>
              <a:chExt cx="4180618" cy="1374247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1" y="4600263"/>
                <a:ext cx="4180618" cy="95410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Large E helps everything. Rad damping goes with E</a:t>
                </a:r>
                <a:r>
                  <a:rPr lang="en-US" sz="2800" baseline="30000" dirty="0" smtClean="0"/>
                  <a:t>3</a:t>
                </a:r>
                <a:r>
                  <a:rPr lang="en-US" sz="2800" dirty="0" smtClean="0"/>
                  <a:t>. </a:t>
                </a:r>
                <a:endParaRPr lang="en-US" sz="2800" dirty="0"/>
              </a:p>
            </p:txBody>
          </p:sp>
          <p:cxnSp>
            <p:nvCxnSpPr>
              <p:cNvPr id="29" name="Straight Arrow Connector 28"/>
              <p:cNvCxnSpPr>
                <a:endCxn id="8" idx="1"/>
              </p:cNvCxnSpPr>
              <p:nvPr/>
            </p:nvCxnSpPr>
            <p:spPr>
              <a:xfrm flipV="1">
                <a:off x="2086345" y="4180123"/>
                <a:ext cx="1447309" cy="42014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232031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811"/>
            <a:ext cx="8229600" cy="1143000"/>
          </a:xfrm>
        </p:spPr>
        <p:txBody>
          <a:bodyPr/>
          <a:lstStyle/>
          <a:p>
            <a:r>
              <a:rPr lang="en-US" dirty="0" smtClean="0"/>
              <a:t>Effect of Pretzels: Beam tilt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060" y="1225790"/>
            <a:ext cx="7785740" cy="46849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92917" y="615676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1852545">
            <a:off x="889642" y="3869011"/>
            <a:ext cx="70119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Requires more analysis. </a:t>
            </a:r>
          </a:p>
        </p:txBody>
      </p:sp>
    </p:spTree>
    <p:extLst>
      <p:ext uri="{BB962C8B-B14F-4D97-AF65-F5344CB8AC3E}">
        <p14:creationId xmlns:p14="http://schemas.microsoft.com/office/powerpoint/2010/main" val="3217411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FCC-</a:t>
            </a:r>
            <a:r>
              <a:rPr lang="en-US" dirty="0" err="1" smtClean="0"/>
              <a:t>eeH</a:t>
            </a:r>
            <a:r>
              <a:rPr lang="en-US" dirty="0" smtClean="0"/>
              <a:t> is a custom boutique.</a:t>
            </a:r>
            <a:br>
              <a:rPr lang="en-US" dirty="0" smtClean="0"/>
            </a:br>
            <a:r>
              <a:rPr lang="en-US" dirty="0" smtClean="0"/>
              <a:t>FCC-</a:t>
            </a:r>
            <a:r>
              <a:rPr lang="en-US" dirty="0" err="1" smtClean="0"/>
              <a:t>eeZ</a:t>
            </a:r>
            <a:r>
              <a:rPr lang="en-US" dirty="0" smtClean="0"/>
              <a:t> is a factory!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parameters of FCC-</a:t>
            </a:r>
            <a:r>
              <a:rPr lang="en-US" dirty="0" err="1" smtClean="0"/>
              <a:t>eeZ</a:t>
            </a:r>
            <a:r>
              <a:rPr lang="en-US" dirty="0" smtClean="0"/>
              <a:t> (1.4 A) put it into the class of flavor factories (B/Phi/t-c Factories) with high beam current, heavy beam loading, etc. </a:t>
            </a:r>
          </a:p>
          <a:p>
            <a:pPr lvl="1"/>
            <a:r>
              <a:rPr lang="en-US" dirty="0" smtClean="0"/>
              <a:t>All flavor factories have gone to single-cell RF systems to enable sufficient damping of HOMs. </a:t>
            </a:r>
          </a:p>
          <a:p>
            <a:pPr lvl="1"/>
            <a:r>
              <a:rPr lang="en-US" dirty="0" smtClean="0"/>
              <a:t>Beam loading compensation requires detuning of fundamental mode more than one rotation harmonic. For a 100 km ring, this could be big. </a:t>
            </a:r>
          </a:p>
          <a:p>
            <a:pPr lvl="1"/>
            <a:r>
              <a:rPr lang="en-US" dirty="0" smtClean="0"/>
              <a:t>Parasitic impedances can have “glowing” results.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372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3766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Focus on collective effects for FCC-</a:t>
            </a:r>
            <a:r>
              <a:rPr lang="en-US" dirty="0" err="1" smtClean="0"/>
              <a:t>eeZ</a:t>
            </a:r>
            <a:r>
              <a:rPr lang="en-US" dirty="0" smtClean="0"/>
              <a:t> to determine quantitative scale of collective effects. </a:t>
            </a:r>
          </a:p>
          <a:p>
            <a:pPr lvl="1"/>
            <a:r>
              <a:rPr lang="en-US" dirty="0" smtClean="0"/>
              <a:t>Required </a:t>
            </a:r>
            <a:r>
              <a:rPr lang="en-US" dirty="0" err="1" smtClean="0"/>
              <a:t>Q</a:t>
            </a:r>
            <a:r>
              <a:rPr lang="en-US" baseline="-25000" dirty="0" err="1" smtClean="0"/>
              <a:t>ext</a:t>
            </a:r>
            <a:r>
              <a:rPr lang="en-US" dirty="0" smtClean="0"/>
              <a:t> in SCRF </a:t>
            </a:r>
          </a:p>
          <a:p>
            <a:pPr lvl="1"/>
            <a:r>
              <a:rPr lang="en-US" dirty="0" smtClean="0"/>
              <a:t>Consider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rf</a:t>
            </a:r>
            <a:r>
              <a:rPr lang="en-US" dirty="0" smtClean="0"/>
              <a:t> as part of study. </a:t>
            </a:r>
          </a:p>
          <a:p>
            <a:pPr lvl="1"/>
            <a:r>
              <a:rPr lang="en-US" dirty="0" smtClean="0"/>
              <a:t>Feasibility of FB systems for controlling Robinson-type and MB instabilities. </a:t>
            </a:r>
          </a:p>
          <a:p>
            <a:r>
              <a:rPr lang="en-US" dirty="0" smtClean="0"/>
              <a:t>Consider collective FX in boosters. </a:t>
            </a:r>
            <a:r>
              <a:rPr lang="en-US" dirty="0" err="1" smtClean="0"/>
              <a:t>CepC</a:t>
            </a:r>
            <a:r>
              <a:rPr lang="en-US" dirty="0" smtClean="0"/>
              <a:t> has almost no radiation damping at injection energy.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961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251</Words>
  <Application>Microsoft Macintosh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WG7 Summary: Collective Effects</vt:lpstr>
      <vt:lpstr>Collective Effects in Higgs Factories</vt:lpstr>
      <vt:lpstr>Effect of Pretzels: Beam tilt</vt:lpstr>
      <vt:lpstr>FCC-eeH is a custom boutique. FCC-eeZ is a factory!</vt:lpstr>
      <vt:lpstr>TBD</vt:lpstr>
    </vt:vector>
  </TitlesOfParts>
  <Company>LBNL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Collective Effects in Higgs Factories</dc:title>
  <dc:creator>John Byrd</dc:creator>
  <cp:lastModifiedBy>John Byrd</cp:lastModifiedBy>
  <cp:revision>9</cp:revision>
  <dcterms:created xsi:type="dcterms:W3CDTF">2014-10-11T21:25:40Z</dcterms:created>
  <dcterms:modified xsi:type="dcterms:W3CDTF">2014-10-12T06:07:05Z</dcterms:modified>
</cp:coreProperties>
</file>