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68" r:id="rId4"/>
    <p:sldMasterId id="2147483680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6" r:id="rId23"/>
    <p:sldId id="273" r:id="rId24"/>
    <p:sldId id="274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7" r:id="rId37"/>
    <p:sldId id="291" r:id="rId38"/>
    <p:sldId id="289" r:id="rId39"/>
    <p:sldId id="29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94660"/>
  </p:normalViewPr>
  <p:slideViewPr>
    <p:cSldViewPr>
      <p:cViewPr>
        <p:scale>
          <a:sx n="56" d="100"/>
          <a:sy n="56" d="100"/>
        </p:scale>
        <p:origin x="-182" y="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1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2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8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7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8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487-8710-46A3-9426-7846F447D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6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873" y="46300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400" b="1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115748" y="173620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2916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3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46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2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73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43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90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0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17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8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31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15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70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imap://bdl@imap.cern.ch:993/fetch%3EUID%3E/INBOX%3E585567?part=1.2&amp;filename=logo-FCC-HE-02.png"/>
          <p:cNvSpPr>
            <a:spLocks noChangeAspect="1" noChangeArrowheads="1"/>
          </p:cNvSpPr>
          <p:nvPr userDrawn="1"/>
        </p:nvSpPr>
        <p:spPr bwMode="auto">
          <a:xfrm>
            <a:off x="155575" y="-1309688"/>
            <a:ext cx="654367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08.10.2014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‹#›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28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7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8030FAA-46A4-414D-B2F6-E374BB5BD7BA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F30A-F85A-8145-A133-C342ECAA0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9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3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1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0B-C114-4216-AFBE-74E1D8A278C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2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FA0B-C114-4216-AFBE-74E1D8A278C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63460-CBD7-45B7-8A49-E995BB63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3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10227F8-C00D-4BE0-9C12-01A44F1B320C}" type="datetimeFigureOut">
              <a:rPr lang="fr-CH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08.10.2014</a:t>
            </a:fld>
            <a:endParaRPr lang="fr-CH" b="1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2296821" y="6344918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 FCC-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ee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for LHCB  1</a:t>
            </a:r>
            <a:r>
              <a:rPr lang="en-GB" baseline="30000" dirty="0" smtClean="0">
                <a:solidFill>
                  <a:prstClr val="black">
                    <a:tint val="75000"/>
                  </a:prstClr>
                </a:solidFill>
              </a:rPr>
              <a:t>st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April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4995" cy="9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10227F8-C00D-4BE0-9C12-01A44F1B320C}" type="datetimeFigureOut">
              <a:rPr lang="fr-CH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09.10.2014</a:t>
            </a:fld>
            <a:endParaRPr lang="fr-CH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1346200" y="6384925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TLEP design study r-ECFA  2013-07-20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873" y="46300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400" b="1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115748" y="173620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220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5C2E-032C-4C3D-9FD9-BA29657D0EC5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09.10.2014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0DC2-29FE-40BD-B174-B7D596A481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8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75104C82-4AFC-4AF6-9DDA-F13A90811D9A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08.10.2014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CH" dirty="0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‹#›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2007207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2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595" y="1133745"/>
            <a:ext cx="68602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PHYSICS MOTIVATIONS AND REQUIREMENTS</a:t>
            </a:r>
          </a:p>
          <a:p>
            <a:endParaRPr lang="fr-CH" sz="2800" b="1" dirty="0"/>
          </a:p>
          <a:p>
            <a:r>
              <a:rPr lang="fr-CH" sz="2800" b="1" dirty="0" smtClean="0"/>
              <a:t>          as  introduction and for discussion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6575" y="4104075"/>
            <a:ext cx="7630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NB </a:t>
            </a:r>
            <a:r>
              <a:rPr lang="fr-CH" sz="2800" b="1" dirty="0" err="1" smtClean="0"/>
              <a:t>see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this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morning’s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plenary</a:t>
            </a:r>
            <a:r>
              <a:rPr lang="fr-CH" sz="2800" b="1" dirty="0" smtClean="0"/>
              <a:t> talk for motivations</a:t>
            </a:r>
          </a:p>
          <a:p>
            <a:r>
              <a:rPr lang="fr-CH" sz="2800" b="1" dirty="0" smtClean="0"/>
              <a:t>NBB </a:t>
            </a:r>
            <a:r>
              <a:rPr lang="fr-CH" sz="2800" b="1" dirty="0" err="1" smtClean="0"/>
              <a:t>this</a:t>
            </a:r>
            <a:r>
              <a:rPr lang="fr-CH" sz="2800" b="1" dirty="0" smtClean="0"/>
              <a:t> talk </a:t>
            </a:r>
            <a:r>
              <a:rPr lang="fr-CH" sz="2800" b="1" dirty="0" err="1" smtClean="0"/>
              <a:t>is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speculative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towards</a:t>
            </a:r>
            <a:r>
              <a:rPr lang="fr-CH" sz="2800" b="1" dirty="0" smtClean="0"/>
              <a:t> the end.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07974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10" y="19858"/>
            <a:ext cx="9071201" cy="680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rgbClr val="0070C0"/>
                </a:solidFill>
              </a:rPr>
              <a:t>Z </a:t>
            </a:r>
            <a:r>
              <a:rPr lang="fr-CH" sz="2800" b="1" dirty="0" err="1" smtClean="0">
                <a:solidFill>
                  <a:srgbClr val="0070C0"/>
                </a:solidFill>
              </a:rPr>
              <a:t>peak</a:t>
            </a:r>
            <a:r>
              <a:rPr lang="fr-CH" sz="2800" b="1" dirty="0" smtClean="0">
                <a:solidFill>
                  <a:srgbClr val="0070C0"/>
                </a:solidFill>
              </a:rPr>
              <a:t> </a:t>
            </a:r>
            <a:r>
              <a:rPr lang="fr-CH" sz="2800" b="1" dirty="0" err="1" smtClean="0">
                <a:solidFill>
                  <a:srgbClr val="0070C0"/>
                </a:solidFill>
              </a:rPr>
              <a:t>physics</a:t>
            </a:r>
            <a:r>
              <a:rPr lang="fr-CH" sz="2800" b="1" dirty="0" smtClean="0">
                <a:solidFill>
                  <a:srgbClr val="0070C0"/>
                </a:solidFill>
              </a:rPr>
              <a:t> </a:t>
            </a:r>
          </a:p>
          <a:p>
            <a:endParaRPr lang="fr-CH" sz="2800" b="1" dirty="0"/>
          </a:p>
          <a:p>
            <a:r>
              <a:rPr lang="fr-CH" sz="2800" b="1" dirty="0" smtClean="0">
                <a:solidFill>
                  <a:srgbClr val="0070C0"/>
                </a:solidFill>
              </a:rPr>
              <a:t>-- </a:t>
            </a:r>
            <a:r>
              <a:rPr lang="fr-CH" sz="2800" b="1" dirty="0" err="1" smtClean="0">
                <a:solidFill>
                  <a:srgbClr val="0070C0"/>
                </a:solidFill>
              </a:rPr>
              <a:t>precision</a:t>
            </a:r>
            <a:r>
              <a:rPr lang="fr-CH" sz="2800" b="1" dirty="0" smtClean="0">
                <a:solidFill>
                  <a:srgbClr val="0070C0"/>
                </a:solidFill>
              </a:rPr>
              <a:t> </a:t>
            </a:r>
            <a:r>
              <a:rPr lang="fr-CH" sz="2800" b="1" dirty="0" err="1" smtClean="0">
                <a:solidFill>
                  <a:srgbClr val="0070C0"/>
                </a:solidFill>
              </a:rPr>
              <a:t>measurements</a:t>
            </a:r>
            <a:r>
              <a:rPr lang="fr-CH" sz="2800" b="1" dirty="0">
                <a:solidFill>
                  <a:srgbClr val="0070C0"/>
                </a:solidFill>
              </a:rPr>
              <a:t> </a:t>
            </a:r>
            <a:r>
              <a:rPr lang="fr-CH" sz="2800" b="1" dirty="0" smtClean="0">
                <a:solidFill>
                  <a:srgbClr val="0070C0"/>
                </a:solidFill>
              </a:rPr>
              <a:t>           </a:t>
            </a:r>
            <a:r>
              <a:rPr lang="fr-CH" sz="2800" b="1" dirty="0" err="1" smtClean="0"/>
              <a:t>see</a:t>
            </a:r>
            <a:r>
              <a:rPr lang="fr-CH" sz="2800" b="1" dirty="0" smtClean="0"/>
              <a:t> table  </a:t>
            </a:r>
            <a:r>
              <a:rPr lang="fr-CH" sz="2800" b="1" dirty="0" smtClean="0">
                <a:sym typeface="Wingdings" panose="05000000000000000000" pitchFamily="2" charset="2"/>
              </a:rPr>
              <a:t></a:t>
            </a:r>
            <a:endParaRPr lang="fr-CH" sz="2800" b="1" dirty="0" smtClean="0"/>
          </a:p>
          <a:p>
            <a:r>
              <a:rPr lang="fr-CH" sz="2800" b="1" dirty="0"/>
              <a:t> </a:t>
            </a:r>
            <a:r>
              <a:rPr lang="fr-CH" sz="2800" b="1" dirty="0" smtClean="0"/>
              <a:t>  Z mass and </a:t>
            </a:r>
            <a:r>
              <a:rPr lang="fr-CH" sz="2800" b="1" dirty="0" err="1" smtClean="0"/>
              <a:t>width</a:t>
            </a:r>
            <a:r>
              <a:rPr lang="fr-CH" sz="2800" b="1" dirty="0" smtClean="0"/>
              <a:t> have stat. </a:t>
            </a:r>
            <a:r>
              <a:rPr lang="fr-CH" sz="2800" b="1" dirty="0" err="1" smtClean="0"/>
              <a:t>errors</a:t>
            </a:r>
            <a:r>
              <a:rPr lang="fr-CH" sz="2800" b="1" dirty="0" smtClean="0"/>
              <a:t> &lt;&lt; </a:t>
            </a:r>
            <a:r>
              <a:rPr lang="fr-CH" sz="2800" b="1" dirty="0" err="1" smtClean="0"/>
              <a:t>systematics</a:t>
            </a:r>
            <a:r>
              <a:rPr lang="fr-CH" sz="2800" b="1" dirty="0" smtClean="0"/>
              <a:t> </a:t>
            </a:r>
          </a:p>
          <a:p>
            <a:r>
              <a:rPr lang="fr-CH" sz="2800" b="1" dirty="0" smtClean="0"/>
              <a:t>  </a:t>
            </a:r>
            <a:r>
              <a:rPr lang="fr-CH" sz="2800" b="1" dirty="0" smtClean="0">
                <a:sym typeface="Wingdings" panose="05000000000000000000" pitchFamily="2" charset="2"/>
              </a:rPr>
              <a:t> </a:t>
            </a:r>
            <a:r>
              <a:rPr lang="fr-CH" sz="2800" b="1" dirty="0" smtClean="0"/>
              <a:t> 1/100 of </a:t>
            </a:r>
            <a:r>
              <a:rPr lang="fr-CH" sz="2800" b="1" dirty="0" err="1" smtClean="0"/>
              <a:t>luminosity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would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enough</a:t>
            </a:r>
            <a:r>
              <a:rPr lang="fr-CH" sz="2800" b="1" dirty="0" smtClean="0"/>
              <a:t>. </a:t>
            </a:r>
            <a:endParaRPr lang="fr-CH" sz="2800" b="1" dirty="0"/>
          </a:p>
          <a:p>
            <a:r>
              <a:rPr lang="fr-CH" sz="2800" b="1" dirty="0" smtClean="0"/>
              <a:t>   </a:t>
            </a:r>
            <a:r>
              <a:rPr lang="fr-CH" sz="2800" b="1" dirty="0" err="1" smtClean="0"/>
              <a:t>this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constitutes</a:t>
            </a:r>
            <a:r>
              <a:rPr lang="fr-CH" sz="2800" b="1" dirty="0" smtClean="0"/>
              <a:t> a </a:t>
            </a:r>
            <a:r>
              <a:rPr lang="fr-CH" sz="2800" b="1" dirty="0" err="1" smtClean="0"/>
              <a:t>very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interesting</a:t>
            </a:r>
            <a:r>
              <a:rPr lang="fr-CH" sz="2800" b="1" dirty="0" smtClean="0"/>
              <a:t> ‘first </a:t>
            </a:r>
            <a:r>
              <a:rPr lang="fr-CH" sz="2800" b="1" dirty="0" err="1" smtClean="0"/>
              <a:t>run</a:t>
            </a:r>
            <a:r>
              <a:rPr lang="fr-CH" sz="2800" b="1" dirty="0" smtClean="0"/>
              <a:t>’ </a:t>
            </a:r>
          </a:p>
          <a:p>
            <a:r>
              <a:rPr lang="fr-CH" sz="2800" b="1" dirty="0" smtClean="0">
                <a:solidFill>
                  <a:srgbClr val="FF0000"/>
                </a:solidFill>
              </a:rPr>
              <a:t>   </a:t>
            </a:r>
            <a:r>
              <a:rPr lang="fr-CH" sz="2800" b="1" dirty="0" err="1" smtClean="0">
                <a:solidFill>
                  <a:srgbClr val="FF0000"/>
                </a:solidFill>
              </a:rPr>
              <a:t>requires</a:t>
            </a:r>
            <a:r>
              <a:rPr lang="fr-CH" sz="2800" b="1" dirty="0" smtClean="0">
                <a:solidFill>
                  <a:srgbClr val="FF0000"/>
                </a:solidFill>
              </a:rPr>
              <a:t> transverse </a:t>
            </a:r>
            <a:r>
              <a:rPr lang="fr-CH" sz="2800" b="1" dirty="0" err="1" smtClean="0">
                <a:solidFill>
                  <a:srgbClr val="FF0000"/>
                </a:solidFill>
              </a:rPr>
              <a:t>polarization</a:t>
            </a:r>
            <a:r>
              <a:rPr lang="fr-CH" sz="2800" b="1" dirty="0" smtClean="0">
                <a:solidFill>
                  <a:srgbClr val="FF0000"/>
                </a:solidFill>
              </a:rPr>
              <a:t> + </a:t>
            </a:r>
            <a:r>
              <a:rPr lang="fr-CH" sz="2800" b="1" dirty="0" err="1" smtClean="0">
                <a:solidFill>
                  <a:srgbClr val="FF0000"/>
                </a:solidFill>
              </a:rPr>
              <a:t>precise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E</a:t>
            </a:r>
            <a:r>
              <a:rPr lang="fr-CH" sz="2800" b="1" baseline="-25000" dirty="0" err="1" smtClean="0">
                <a:solidFill>
                  <a:srgbClr val="FF0000"/>
                </a:solidFill>
              </a:rPr>
              <a:t>b</a:t>
            </a:r>
            <a:r>
              <a:rPr lang="fr-CH" sz="2800" b="1" dirty="0" smtClean="0">
                <a:solidFill>
                  <a:srgbClr val="FF0000"/>
                </a:solidFill>
              </a:rPr>
              <a:t> calibration!</a:t>
            </a:r>
          </a:p>
          <a:p>
            <a:r>
              <a:rPr lang="fr-CH" sz="2800" b="1" dirty="0">
                <a:solidFill>
                  <a:srgbClr val="FF0000"/>
                </a:solidFill>
              </a:rPr>
              <a:t> </a:t>
            </a:r>
            <a:r>
              <a:rPr lang="fr-CH" sz="2800" b="1" dirty="0" smtClean="0">
                <a:solidFill>
                  <a:srgbClr val="FF0000"/>
                </a:solidFill>
              </a:rPr>
              <a:t>    </a:t>
            </a:r>
            <a:r>
              <a:rPr lang="fr-CH" sz="2400" b="1" dirty="0" err="1" smtClean="0">
                <a:solidFill>
                  <a:srgbClr val="FF0000"/>
                </a:solidFill>
              </a:rPr>
              <a:t>need</a:t>
            </a:r>
            <a:r>
              <a:rPr lang="fr-CH" sz="2400" b="1" dirty="0" smtClean="0">
                <a:solidFill>
                  <a:srgbClr val="FF0000"/>
                </a:solidFill>
              </a:rPr>
              <a:t> to </a:t>
            </a:r>
            <a:r>
              <a:rPr lang="fr-CH" sz="2400" b="1" dirty="0" err="1" smtClean="0">
                <a:solidFill>
                  <a:srgbClr val="FF0000"/>
                </a:solidFill>
              </a:rPr>
              <a:t>understand</a:t>
            </a:r>
            <a:r>
              <a:rPr lang="fr-CH" sz="2400" b="1" dirty="0" smtClean="0">
                <a:solidFill>
                  <a:srgbClr val="FF0000"/>
                </a:solidFill>
              </a:rPr>
              <a:t> </a:t>
            </a:r>
            <a:r>
              <a:rPr lang="fr-CH" sz="2400" b="1" dirty="0" err="1" smtClean="0">
                <a:solidFill>
                  <a:srgbClr val="FF0000"/>
                </a:solidFill>
              </a:rPr>
              <a:t>precision</a:t>
            </a:r>
            <a:r>
              <a:rPr lang="fr-CH" sz="2400" b="1" dirty="0" smtClean="0">
                <a:solidFill>
                  <a:srgbClr val="FF0000"/>
                </a:solidFill>
              </a:rPr>
              <a:t> of the </a:t>
            </a:r>
            <a:r>
              <a:rPr lang="fr-CH" sz="2400" b="1" dirty="0" err="1" smtClean="0">
                <a:solidFill>
                  <a:srgbClr val="FF0000"/>
                </a:solidFill>
              </a:rPr>
              <a:t>method</a:t>
            </a:r>
            <a:r>
              <a:rPr lang="fr-CH" sz="2400" b="1" dirty="0" smtClean="0">
                <a:solidFill>
                  <a:srgbClr val="FF0000"/>
                </a:solidFill>
              </a:rPr>
              <a:t> at </a:t>
            </a:r>
            <a:r>
              <a:rPr lang="fr-CH" sz="2400" b="1" dirty="0" err="1" smtClean="0">
                <a:solidFill>
                  <a:srgbClr val="FF0000"/>
                </a:solidFill>
              </a:rPr>
              <a:t>keV</a:t>
            </a:r>
            <a:r>
              <a:rPr lang="fr-CH" sz="2400" b="1" dirty="0" smtClean="0">
                <a:solidFill>
                  <a:srgbClr val="FF0000"/>
                </a:solidFill>
              </a:rPr>
              <a:t> </a:t>
            </a:r>
            <a:r>
              <a:rPr lang="fr-CH" sz="2400" b="1" dirty="0" err="1" smtClean="0">
                <a:solidFill>
                  <a:srgbClr val="FF0000"/>
                </a:solidFill>
              </a:rPr>
              <a:t>level</a:t>
            </a:r>
            <a:endParaRPr lang="fr-CH" sz="2400" b="1" dirty="0" smtClean="0">
              <a:solidFill>
                <a:srgbClr val="FF0000"/>
              </a:solidFill>
            </a:endParaRPr>
          </a:p>
          <a:p>
            <a:r>
              <a:rPr lang="fr-CH" sz="2800" b="1" dirty="0">
                <a:solidFill>
                  <a:srgbClr val="FF0000"/>
                </a:solidFill>
              </a:rPr>
              <a:t> </a:t>
            </a:r>
            <a:r>
              <a:rPr lang="fr-CH" sz="2800" b="1" dirty="0" smtClean="0">
                <a:solidFill>
                  <a:srgbClr val="FF0000"/>
                </a:solidFill>
              </a:rPr>
              <a:t>    </a:t>
            </a:r>
            <a:r>
              <a:rPr lang="fr-CH" sz="2400" b="1" dirty="0" err="1" smtClean="0"/>
              <a:t>also</a:t>
            </a:r>
            <a:r>
              <a:rPr lang="fr-CH" sz="2400" b="1" dirty="0" smtClean="0"/>
              <a:t> first </a:t>
            </a:r>
            <a:r>
              <a:rPr lang="fr-CH" sz="2400" b="1" dirty="0" err="1" smtClean="0"/>
              <a:t>evaluation</a:t>
            </a:r>
            <a:r>
              <a:rPr lang="fr-CH" sz="2400" b="1" dirty="0" smtClean="0"/>
              <a:t> of </a:t>
            </a:r>
            <a:r>
              <a:rPr lang="fr-CH" sz="2400" b="1" dirty="0" err="1" smtClean="0"/>
              <a:t>what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could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be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gained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with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higher</a:t>
            </a:r>
            <a:r>
              <a:rPr lang="fr-CH" sz="2400" b="1" dirty="0" smtClean="0"/>
              <a:t> </a:t>
            </a:r>
            <a:endParaRPr lang="fr-CH" sz="2400" b="1" dirty="0" smtClean="0">
              <a:solidFill>
                <a:srgbClr val="FF0000"/>
              </a:solidFill>
            </a:endParaRPr>
          </a:p>
          <a:p>
            <a:r>
              <a:rPr lang="fr-CH" sz="2400" b="1" dirty="0" smtClean="0">
                <a:solidFill>
                  <a:srgbClr val="FF0000"/>
                </a:solidFill>
              </a:rPr>
              <a:t>      </a:t>
            </a:r>
            <a:r>
              <a:rPr lang="fr-CH" sz="2400" b="1" dirty="0" err="1" smtClean="0"/>
              <a:t>statistics</a:t>
            </a:r>
            <a:r>
              <a:rPr lang="fr-CH" sz="2400" b="1" dirty="0" smtClean="0"/>
              <a:t> for </a:t>
            </a:r>
            <a:r>
              <a:rPr lang="fr-CH" sz="2400" b="1" dirty="0" err="1" smtClean="0"/>
              <a:t>other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precision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measts</a:t>
            </a:r>
            <a:r>
              <a:rPr lang="fr-CH" sz="2400" b="1" dirty="0" smtClean="0"/>
              <a:t>   (</a:t>
            </a:r>
            <a:r>
              <a:rPr lang="fr-CH" sz="2400" b="1" dirty="0" err="1" smtClean="0"/>
              <a:t>asymmetries</a:t>
            </a:r>
            <a:r>
              <a:rPr lang="fr-CH" sz="2400" b="1" dirty="0" smtClean="0"/>
              <a:t>, Rb, </a:t>
            </a:r>
            <a:r>
              <a:rPr lang="fr-CH" sz="2400" b="1" dirty="0" err="1" smtClean="0"/>
              <a:t>Rhad</a:t>
            </a:r>
            <a:r>
              <a:rPr lang="fr-CH" sz="2400" b="1" dirty="0" smtClean="0"/>
              <a:t> etc..)</a:t>
            </a:r>
          </a:p>
          <a:p>
            <a:endParaRPr lang="fr-CH" sz="2400" b="1" dirty="0"/>
          </a:p>
          <a:p>
            <a:r>
              <a:rPr lang="fr-CH" sz="2800" b="1" dirty="0" smtClean="0">
                <a:solidFill>
                  <a:srgbClr val="00B050"/>
                </a:solidFill>
              </a:rPr>
              <a:t>    Z,W masses are ‘PDG’ </a:t>
            </a:r>
            <a:r>
              <a:rPr lang="fr-CH" sz="2800" b="1" dirty="0" err="1" smtClean="0">
                <a:solidFill>
                  <a:srgbClr val="00B050"/>
                </a:solidFill>
              </a:rPr>
              <a:t>historic</a:t>
            </a:r>
            <a:r>
              <a:rPr lang="fr-CH" sz="2800" b="1" dirty="0" smtClean="0">
                <a:solidFill>
                  <a:srgbClr val="00B050"/>
                </a:solidFill>
              </a:rPr>
              <a:t> </a:t>
            </a:r>
            <a:r>
              <a:rPr lang="fr-CH" sz="2800" b="1" dirty="0" err="1" smtClean="0">
                <a:solidFill>
                  <a:srgbClr val="00B050"/>
                </a:solidFill>
              </a:rPr>
              <a:t>measurements</a:t>
            </a:r>
            <a:endParaRPr lang="fr-CH" sz="2800" b="1" dirty="0" smtClean="0">
              <a:solidFill>
                <a:srgbClr val="00B050"/>
              </a:solidFill>
            </a:endParaRPr>
          </a:p>
          <a:p>
            <a:endParaRPr lang="fr-CH" sz="2800" b="1" dirty="0"/>
          </a:p>
          <a:p>
            <a:r>
              <a:rPr lang="fr-CH" sz="2800" b="1" dirty="0" smtClean="0">
                <a:solidFill>
                  <a:srgbClr val="0070C0"/>
                </a:solidFill>
              </a:rPr>
              <a:t>-- rare </a:t>
            </a:r>
            <a:r>
              <a:rPr lang="fr-CH" sz="2800" b="1" dirty="0" err="1" smtClean="0">
                <a:solidFill>
                  <a:srgbClr val="0070C0"/>
                </a:solidFill>
              </a:rPr>
              <a:t>decay</a:t>
            </a:r>
            <a:r>
              <a:rPr lang="fr-CH" sz="2800" b="1" dirty="0" smtClean="0">
                <a:solidFill>
                  <a:srgbClr val="0070C0"/>
                </a:solidFill>
              </a:rPr>
              <a:t> </a:t>
            </a:r>
            <a:r>
              <a:rPr lang="fr-CH" sz="2800" b="1" dirty="0" err="1" smtClean="0">
                <a:solidFill>
                  <a:srgbClr val="0070C0"/>
                </a:solidFill>
              </a:rPr>
              <a:t>searches</a:t>
            </a:r>
            <a:endParaRPr lang="fr-CH" sz="2800" b="1" dirty="0" smtClean="0">
              <a:solidFill>
                <a:srgbClr val="0070C0"/>
              </a:solidFill>
            </a:endParaRPr>
          </a:p>
          <a:p>
            <a:r>
              <a:rPr lang="fr-CH" sz="2800" b="1" dirty="0">
                <a:solidFill>
                  <a:srgbClr val="FF0000"/>
                </a:solidFill>
              </a:rPr>
              <a:t> </a:t>
            </a:r>
            <a:r>
              <a:rPr lang="fr-CH" sz="2800" b="1" dirty="0" smtClean="0">
                <a:solidFill>
                  <a:srgbClr val="FF0000"/>
                </a:solidFill>
              </a:rPr>
              <a:t>   </a:t>
            </a:r>
            <a:r>
              <a:rPr lang="fr-CH" sz="2800" b="1" dirty="0" err="1" smtClean="0">
                <a:solidFill>
                  <a:srgbClr val="FF0000"/>
                </a:solidFill>
              </a:rPr>
              <a:t>require</a:t>
            </a:r>
            <a:r>
              <a:rPr lang="fr-CH" sz="2800" b="1" dirty="0" smtClean="0">
                <a:solidFill>
                  <a:srgbClr val="FF0000"/>
                </a:solidFill>
              </a:rPr>
              <a:t> full </a:t>
            </a:r>
            <a:r>
              <a:rPr lang="fr-CH" sz="2800" b="1" dirty="0" err="1" smtClean="0">
                <a:solidFill>
                  <a:srgbClr val="FF0000"/>
                </a:solidFill>
              </a:rPr>
              <a:t>statistics</a:t>
            </a:r>
            <a:r>
              <a:rPr lang="fr-CH" sz="2800" b="1" dirty="0" smtClean="0">
                <a:solidFill>
                  <a:srgbClr val="FF0000"/>
                </a:solidFill>
              </a:rPr>
              <a:t> (5 </a:t>
            </a:r>
            <a:r>
              <a:rPr lang="fr-CH" sz="2800" b="1" dirty="0" err="1" smtClean="0">
                <a:solidFill>
                  <a:srgbClr val="FF0000"/>
                </a:solidFill>
              </a:rPr>
              <a:t>years</a:t>
            </a:r>
            <a:r>
              <a:rPr lang="fr-CH" sz="28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</a:t>
            </a:r>
            <a:r>
              <a:rPr lang="fr-CH" sz="2800" b="1" dirty="0" err="1" smtClean="0"/>
              <a:t>need</a:t>
            </a:r>
            <a:r>
              <a:rPr lang="fr-CH" sz="2800" b="1" dirty="0" smtClean="0"/>
              <a:t> to </a:t>
            </a:r>
            <a:r>
              <a:rPr lang="fr-CH" sz="2800" b="1" dirty="0" err="1" smtClean="0"/>
              <a:t>keep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precise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</a:t>
            </a:r>
            <a:r>
              <a:rPr lang="fr-CH" sz="2800" b="1" baseline="-25000" dirty="0" err="1" smtClean="0"/>
              <a:t>b</a:t>
            </a:r>
            <a:r>
              <a:rPr lang="fr-CH" sz="2800" b="1" dirty="0" smtClean="0"/>
              <a:t> calibration to </a:t>
            </a:r>
            <a:r>
              <a:rPr lang="fr-CH" sz="2800" b="1" dirty="0" err="1" smtClean="0"/>
              <a:t>be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evaluated</a:t>
            </a:r>
            <a:r>
              <a:rPr lang="fr-CH" sz="2800" b="1" dirty="0" smtClean="0"/>
              <a:t>.  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0530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806" y="-12879"/>
            <a:ext cx="4468531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rgbClr val="1F497D"/>
                </a:solidFill>
                <a:latin typeface="Calibri"/>
              </a:rPr>
              <a:t>A </a:t>
            </a:r>
            <a:r>
              <a:rPr lang="fr-CH" sz="2400" dirty="0" err="1" smtClean="0">
                <a:solidFill>
                  <a:srgbClr val="1F497D"/>
                </a:solidFill>
                <a:latin typeface="Calibri"/>
              </a:rPr>
              <a:t>Sample</a:t>
            </a:r>
            <a:r>
              <a:rPr lang="fr-CH" sz="2400" dirty="0" smtClean="0">
                <a:solidFill>
                  <a:srgbClr val="1F497D"/>
                </a:solidFill>
                <a:latin typeface="Calibri"/>
              </a:rPr>
              <a:t> of Essential </a:t>
            </a:r>
            <a:r>
              <a:rPr lang="fr-CH" sz="2400" dirty="0" err="1">
                <a:solidFill>
                  <a:srgbClr val="1F497D"/>
                </a:solidFill>
                <a:latin typeface="Calibri"/>
              </a:rPr>
              <a:t>Q</a:t>
            </a:r>
            <a:r>
              <a:rPr lang="fr-CH" sz="2400" dirty="0" err="1" smtClean="0">
                <a:solidFill>
                  <a:srgbClr val="1F497D"/>
                </a:solidFill>
                <a:latin typeface="Calibri"/>
              </a:rPr>
              <a:t>uantities</a:t>
            </a:r>
            <a:r>
              <a:rPr lang="fr-CH" sz="2400" dirty="0" smtClean="0">
                <a:solidFill>
                  <a:srgbClr val="1F497D"/>
                </a:solidFill>
                <a:latin typeface="Calibri"/>
              </a:rPr>
              <a:t>: </a:t>
            </a:r>
            <a:endParaRPr lang="fr-CH" sz="2400" dirty="0">
              <a:solidFill>
                <a:srgbClr val="1F497D"/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41269"/>
              </p:ext>
            </p:extLst>
          </p:nvPr>
        </p:nvGraphicFramePr>
        <p:xfrm>
          <a:off x="51515" y="490384"/>
          <a:ext cx="9040971" cy="644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594"/>
                <a:gridCol w="1268149"/>
                <a:gridCol w="1017429"/>
                <a:gridCol w="1390919"/>
                <a:gridCol w="1596980"/>
                <a:gridCol w="1491543"/>
                <a:gridCol w="1496357"/>
              </a:tblGrid>
              <a:tr h="502680">
                <a:tc>
                  <a:txBody>
                    <a:bodyPr/>
                    <a:lstStyle/>
                    <a:p>
                      <a:r>
                        <a:rPr lang="fr-CH" sz="24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fr-CH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2000" dirty="0" err="1" smtClean="0">
                          <a:solidFill>
                            <a:schemeClr val="tx2"/>
                          </a:solidFill>
                        </a:rPr>
                        <a:t>Physics</a:t>
                      </a:r>
                      <a:endParaRPr lang="fr-CH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 err="1" smtClean="0">
                          <a:solidFill>
                            <a:schemeClr val="tx2"/>
                          </a:solidFill>
                        </a:rPr>
                        <a:t>Present</a:t>
                      </a:r>
                      <a:r>
                        <a:rPr lang="fr-CH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tx2"/>
                          </a:solidFill>
                        </a:rPr>
                        <a:t>precision</a:t>
                      </a:r>
                      <a:endParaRPr lang="fr-CH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TLEP </a:t>
                      </a:r>
                      <a:r>
                        <a:rPr lang="fr-CH" dirty="0" smtClean="0">
                          <a:solidFill>
                            <a:srgbClr val="0000FF"/>
                          </a:solidFill>
                        </a:rPr>
                        <a:t>stat</a:t>
                      </a:r>
                    </a:p>
                    <a:p>
                      <a:r>
                        <a:rPr lang="fr-CH" dirty="0" err="1" smtClean="0">
                          <a:solidFill>
                            <a:srgbClr val="FF0000"/>
                          </a:solidFill>
                        </a:rPr>
                        <a:t>Syst</a:t>
                      </a:r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dirty="0" err="1" smtClean="0">
                          <a:solidFill>
                            <a:schemeClr val="tx2"/>
                          </a:solidFill>
                        </a:rPr>
                        <a:t>Precision</a:t>
                      </a:r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TLEP</a:t>
                      </a:r>
                      <a:r>
                        <a:rPr lang="fr-CH" baseline="0" dirty="0" smtClean="0">
                          <a:solidFill>
                            <a:schemeClr val="tx2"/>
                          </a:solidFill>
                        </a:rPr>
                        <a:t> key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Challenge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M</a:t>
                      </a:r>
                      <a:r>
                        <a:rPr lang="fr-CH" sz="2000" b="1" baseline="-25000" dirty="0" smtClean="0"/>
                        <a:t>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lang="fr-CH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Input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91187.5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Line </a:t>
                      </a:r>
                      <a:r>
                        <a:rPr lang="fr-CH" dirty="0" err="1" smtClean="0"/>
                        <a:t>shape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0.005</a:t>
                      </a:r>
                      <a:r>
                        <a:rPr lang="fr-CH" b="1" baseline="0" dirty="0" smtClean="0">
                          <a:solidFill>
                            <a:srgbClr val="0000FF"/>
                          </a:solidFill>
                          <a:sym typeface="Symbol"/>
                        </a:rPr>
                        <a:t> MeV</a:t>
                      </a:r>
                      <a:endParaRPr lang="fr-CH" b="1" dirty="0" smtClean="0">
                        <a:solidFill>
                          <a:srgbClr val="0000FF"/>
                        </a:solidFill>
                        <a:sym typeface="Symbol"/>
                      </a:endParaRP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&lt;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r>
                        <a:rPr lang="fr-CH" b="1" baseline="0" dirty="0" smtClean="0">
                          <a:solidFill>
                            <a:srgbClr val="FF0000"/>
                          </a:solidFill>
                        </a:rPr>
                        <a:t> MeV</a:t>
                      </a:r>
                      <a:endParaRPr lang="fr-CH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E_cal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corrections</a:t>
                      </a:r>
                      <a:endParaRPr lang="fr-CH" dirty="0"/>
                    </a:p>
                  </a:txBody>
                  <a:tcPr/>
                </a:tc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>
                          <a:sym typeface="Symbol"/>
                        </a:rPr>
                        <a:t></a:t>
                      </a:r>
                      <a:r>
                        <a:rPr lang="fr-CH" sz="2000" b="1" baseline="-25000" dirty="0" smtClean="0">
                          <a:sym typeface="Symbol"/>
                        </a:rPr>
                        <a:t>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 (T)</a:t>
                      </a:r>
                    </a:p>
                    <a:p>
                      <a:r>
                        <a:rPr lang="fr-CH" sz="1600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(no !)</a:t>
                      </a:r>
                      <a:endParaRPr lang="fr-CH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2495.2 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Line </a:t>
                      </a:r>
                      <a:r>
                        <a:rPr lang="fr-CH" dirty="0" err="1" smtClean="0"/>
                        <a:t>shape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0.008</a:t>
                      </a:r>
                      <a:r>
                        <a:rPr lang="fr-CH" b="1" baseline="0" dirty="0" smtClean="0">
                          <a:solidFill>
                            <a:srgbClr val="0000FF"/>
                          </a:solidFill>
                          <a:sym typeface="Symbol"/>
                        </a:rPr>
                        <a:t> MeV</a:t>
                      </a:r>
                      <a:endParaRPr lang="fr-CH" b="1" dirty="0" smtClean="0">
                        <a:solidFill>
                          <a:srgbClr val="0000FF"/>
                        </a:solidFill>
                        <a:sym typeface="Symbo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&lt;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r>
                        <a:rPr lang="fr-CH" b="1" baseline="0" dirty="0" smtClean="0">
                          <a:solidFill>
                            <a:srgbClr val="FF0000"/>
                          </a:solidFill>
                        </a:rPr>
                        <a:t> MeV</a:t>
                      </a:r>
                      <a:endParaRPr lang="fr-CH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E_cal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corrections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400" b="1" dirty="0" err="1" smtClean="0"/>
                        <a:t>R</a:t>
                      </a:r>
                      <a:r>
                        <a:rPr lang="fr-CH" sz="2400" b="1" baseline="-25000" dirty="0" err="1" smtClean="0">
                          <a:latin typeface="French Script MT" pitchFamily="66" charset="0"/>
                        </a:rPr>
                        <a:t>l</a:t>
                      </a:r>
                      <a:endParaRPr lang="fr-CH" sz="2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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s , </a:t>
                      </a:r>
                      <a:r>
                        <a:rPr lang="fr-CH" sz="1600" b="1" dirty="0" smtClean="0">
                          <a:sym typeface="Symbol"/>
                        </a:rPr>
                        <a:t>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b</a:t>
                      </a:r>
                      <a:r>
                        <a:rPr lang="fr-CH" sz="1600" b="1" dirty="0" smtClean="0">
                          <a:sym typeface="Symbol"/>
                        </a:rPr>
                        <a:t>  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20.767 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0.025</a:t>
                      </a:r>
                      <a:endParaRPr lang="fr-CH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r>
                        <a:rPr lang="fr-CH" dirty="0" smtClean="0"/>
                        <a:t>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0.0001</a:t>
                      </a:r>
                    </a:p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   - 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0.0002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</a:t>
                      </a:r>
                      <a:r>
                        <a:rPr lang="fr-CH" baseline="0" dirty="0" smtClean="0"/>
                        <a:t> corrections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N</a:t>
                      </a:r>
                      <a:r>
                        <a:rPr lang="fr-CH" sz="2000" b="1" baseline="-25000" dirty="0" smtClean="0">
                          <a:sym typeface="Symbol"/>
                        </a:rPr>
                        <a:t>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err="1" smtClean="0"/>
                        <a:t>Unitarity</a:t>
                      </a:r>
                      <a:r>
                        <a:rPr lang="fr-CH" sz="1600" b="1" baseline="0" dirty="0" smtClean="0"/>
                        <a:t> of PMNS, </a:t>
                      </a:r>
                      <a:r>
                        <a:rPr lang="fr-CH" sz="1600" b="1" baseline="0" dirty="0" err="1" smtClean="0"/>
                        <a:t>sterile</a:t>
                      </a:r>
                      <a:r>
                        <a:rPr lang="fr-CH" sz="1600" b="1" baseline="0" dirty="0" smtClean="0"/>
                        <a:t> </a:t>
                      </a:r>
                      <a:r>
                        <a:rPr lang="fr-CH" sz="1600" b="1" baseline="0" dirty="0" smtClean="0">
                          <a:sym typeface="Symbol"/>
                        </a:rPr>
                        <a:t>’s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2.984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endParaRPr lang="fr-CH" dirty="0" smtClean="0"/>
                    </a:p>
                    <a:p>
                      <a:endParaRPr lang="fr-CH" dirty="0" smtClean="0"/>
                    </a:p>
                    <a:p>
                      <a:r>
                        <a:rPr lang="fr-CH" dirty="0" smtClean="0"/>
                        <a:t>Z+</a:t>
                      </a:r>
                      <a:r>
                        <a:rPr lang="fr-CH" dirty="0" smtClean="0">
                          <a:sym typeface="Symbol"/>
                        </a:rPr>
                        <a:t></a:t>
                      </a:r>
                      <a:r>
                        <a:rPr lang="fr-CH" sz="1600" dirty="0" smtClean="0">
                          <a:sym typeface="Symbol"/>
                        </a:rPr>
                        <a:t>(161</a:t>
                      </a:r>
                      <a:r>
                        <a:rPr lang="fr-CH" sz="1600" baseline="0" dirty="0" smtClean="0">
                          <a:sym typeface="Symbol"/>
                        </a:rPr>
                        <a:t> </a:t>
                      </a:r>
                      <a:r>
                        <a:rPr lang="fr-CH" sz="1600" dirty="0" err="1" smtClean="0">
                          <a:sym typeface="Symbol"/>
                        </a:rPr>
                        <a:t>GeV</a:t>
                      </a:r>
                      <a:r>
                        <a:rPr lang="fr-CH" sz="1600" dirty="0" smtClean="0">
                          <a:sym typeface="Symbol"/>
                        </a:rPr>
                        <a:t>)</a:t>
                      </a:r>
                      <a:r>
                        <a:rPr lang="fr-CH" sz="1600" dirty="0" smtClean="0"/>
                        <a:t>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0.00008</a:t>
                      </a:r>
                    </a:p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0.004 </a:t>
                      </a:r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</a:p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0.001 </a:t>
                      </a:r>
                      <a:endParaRPr lang="fr-C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-&gt;</a:t>
                      </a:r>
                      <a:r>
                        <a:rPr lang="fr-CH" dirty="0" err="1" smtClean="0"/>
                        <a:t>lumi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meast</a:t>
                      </a:r>
                      <a:endParaRPr lang="fr-CH" baseline="0" dirty="0" smtClean="0"/>
                    </a:p>
                    <a:p>
                      <a:endParaRPr lang="fr-CH" baseline="0" dirty="0" smtClean="0"/>
                    </a:p>
                    <a:p>
                      <a:r>
                        <a:rPr lang="fr-CH" baseline="0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chemeClr val="tx2"/>
                          </a:solidFill>
                        </a:rPr>
                        <a:t>QED corrections to </a:t>
                      </a:r>
                      <a:r>
                        <a:rPr lang="fr-CH" b="1" dirty="0" err="1" smtClean="0">
                          <a:solidFill>
                            <a:schemeClr val="tx2"/>
                          </a:solidFill>
                        </a:rPr>
                        <a:t>Bhabha</a:t>
                      </a:r>
                      <a:r>
                        <a:rPr lang="fr-CH" b="1" dirty="0" smtClean="0">
                          <a:solidFill>
                            <a:schemeClr val="tx2"/>
                          </a:solidFill>
                        </a:rPr>
                        <a:t> scat.</a:t>
                      </a:r>
                      <a:endParaRPr lang="fr-CH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R</a:t>
                      </a:r>
                      <a:r>
                        <a:rPr lang="fr-CH" sz="2000" b="1" baseline="-25000" dirty="0" smtClean="0"/>
                        <a:t>b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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b</a:t>
                      </a:r>
                      <a:r>
                        <a:rPr lang="fr-CH" sz="1600" b="1" dirty="0" smtClean="0">
                          <a:sym typeface="Symbol"/>
                        </a:rPr>
                        <a:t> 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0.21629  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0.00066</a:t>
                      </a:r>
                      <a:endParaRPr lang="fr-CH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0.000003</a:t>
                      </a: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0.000020 - 60</a:t>
                      </a:r>
                      <a:endParaRPr lang="fr-CH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Statistics</a:t>
                      </a:r>
                      <a:r>
                        <a:rPr lang="fr-CH" dirty="0" smtClean="0"/>
                        <a:t>, </a:t>
                      </a:r>
                      <a:r>
                        <a:rPr lang="fr-CH" dirty="0" err="1" smtClean="0"/>
                        <a:t>small</a:t>
                      </a:r>
                      <a:r>
                        <a:rPr lang="fr-CH" baseline="0" dirty="0" smtClean="0"/>
                        <a:t> IP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Hemisphere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correlations</a:t>
                      </a:r>
                      <a:endParaRPr lang="fr-CH" dirty="0"/>
                    </a:p>
                  </a:txBody>
                  <a:tcPr/>
                </a:tc>
              </a:tr>
              <a:tr h="638483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A</a:t>
                      </a:r>
                      <a:r>
                        <a:rPr lang="fr-CH" sz="2000" b="1" baseline="-25000" dirty="0" smtClean="0"/>
                        <a:t>LR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, 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3 ,</a:t>
                      </a:r>
                      <a:r>
                        <a:rPr lang="fr-CH" sz="1600" b="1" dirty="0" smtClean="0">
                          <a:sym typeface="Symbol"/>
                        </a:rPr>
                        <a:t></a:t>
                      </a:r>
                    </a:p>
                    <a:p>
                      <a:r>
                        <a:rPr lang="fr-CH" sz="1600" b="1" dirty="0" smtClean="0">
                          <a:sym typeface="Symbol"/>
                        </a:rPr>
                        <a:t>(T, S )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b="0" dirty="0" smtClean="0"/>
                        <a:t>0.1514</a:t>
                      </a:r>
                    </a:p>
                    <a:p>
                      <a:r>
                        <a:rPr lang="fr-CH" sz="1400" b="0" dirty="0" smtClean="0">
                          <a:sym typeface="Symbol"/>
                        </a:rPr>
                        <a:t></a:t>
                      </a:r>
                      <a:r>
                        <a:rPr lang="fr-CH" sz="1400" b="0" dirty="0" smtClean="0">
                          <a:solidFill>
                            <a:srgbClr val="FF0000"/>
                          </a:solidFill>
                          <a:sym typeface="Symbol"/>
                        </a:rPr>
                        <a:t>0.0022</a:t>
                      </a:r>
                      <a:endParaRPr lang="fr-CH" sz="1400" b="0" dirty="0" smtClean="0">
                        <a:solidFill>
                          <a:schemeClr val="tx1"/>
                        </a:solidFill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r>
                        <a:rPr lang="fr-CH" dirty="0" smtClean="0"/>
                        <a:t>,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dirty="0" err="1" smtClean="0"/>
                        <a:t>polarized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0.000015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4 </a:t>
                      </a:r>
                      <a:r>
                        <a:rPr lang="fr-CH" dirty="0" err="1" smtClean="0"/>
                        <a:t>bunch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scheme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Design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experiment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M</a:t>
                      </a:r>
                      <a:r>
                        <a:rPr lang="fr-CH" sz="2000" b="1" baseline="-25000" dirty="0" smtClean="0"/>
                        <a:t>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>
                          <a:sym typeface="Symbol"/>
                        </a:rPr>
                        <a:t>, 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3 , </a:t>
                      </a:r>
                      <a:r>
                        <a:rPr lang="fr-CH" sz="1600" b="1" dirty="0" smtClean="0">
                          <a:sym typeface="Symbol"/>
                        </a:rPr>
                        <a:t>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2,</a:t>
                      </a:r>
                      <a:r>
                        <a:rPr lang="fr-CH" sz="1600" b="1" baseline="0" dirty="0" smtClean="0">
                          <a:sym typeface="Symbol"/>
                        </a:rPr>
                        <a:t> </a:t>
                      </a:r>
                      <a:r>
                        <a:rPr lang="fr-CH" sz="1600" b="1" dirty="0" smtClean="0">
                          <a:sym typeface="Symbol"/>
                        </a:rPr>
                        <a:t>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>
                          <a:sym typeface="Symbol"/>
                        </a:rPr>
                        <a:t>(T, S,</a:t>
                      </a:r>
                      <a:r>
                        <a:rPr lang="fr-CH" sz="1600" b="1" baseline="0" dirty="0" smtClean="0">
                          <a:sym typeface="Symbol"/>
                        </a:rPr>
                        <a:t> </a:t>
                      </a:r>
                      <a:r>
                        <a:rPr lang="fr-CH" sz="1600" b="1" dirty="0" smtClean="0">
                          <a:sym typeface="Symbol"/>
                        </a:rPr>
                        <a:t>U) </a:t>
                      </a:r>
                      <a:endParaRPr lang="fr-CH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80385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Threshold</a:t>
                      </a:r>
                      <a:r>
                        <a:rPr lang="fr-CH" dirty="0" smtClean="0"/>
                        <a:t> (161 </a:t>
                      </a:r>
                      <a:r>
                        <a:rPr lang="fr-CH" dirty="0" err="1" smtClean="0"/>
                        <a:t>GeV</a:t>
                      </a:r>
                      <a:r>
                        <a:rPr lang="fr-CH" dirty="0" smtClean="0"/>
                        <a:t>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0.3 MeV</a:t>
                      </a: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&lt;1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E_cal</a:t>
                      </a:r>
                      <a:r>
                        <a:rPr lang="fr-CH" dirty="0" smtClean="0"/>
                        <a:t> &amp;</a:t>
                      </a:r>
                    </a:p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</a:t>
                      </a:r>
                      <a:r>
                        <a:rPr lang="fr-CH" dirty="0" err="1" smtClean="0"/>
                        <a:t>corections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err="1" smtClean="0"/>
                        <a:t>m</a:t>
                      </a:r>
                      <a:r>
                        <a:rPr lang="fr-CH" sz="2000" b="1" baseline="-25000" dirty="0" err="1" smtClean="0"/>
                        <a:t>top</a:t>
                      </a:r>
                      <a:endParaRPr lang="fr-CH" sz="2000" b="1" baseline="-25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Input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173200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Threshold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10 MeV</a:t>
                      </a:r>
                      <a:endParaRPr lang="fr-C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E_cal</a:t>
                      </a:r>
                      <a:r>
                        <a:rPr lang="fr-CH" dirty="0" smtClean="0"/>
                        <a:t> &amp;</a:t>
                      </a:r>
                    </a:p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Theory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limit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at</a:t>
                      </a:r>
                      <a:r>
                        <a:rPr lang="fr-CH" baseline="0" dirty="0" smtClean="0"/>
                        <a:t> 100 MeV?</a:t>
                      </a:r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6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550" y="638690"/>
            <a:ext cx="8155822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 </a:t>
            </a:r>
            <a:r>
              <a:rPr lang="fr-CH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threshold</a:t>
            </a:r>
            <a:endParaRPr lang="fr-CH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CH" sz="2800" b="1" dirty="0" smtClean="0"/>
              <a:t>    -- main goal: </a:t>
            </a:r>
            <a:r>
              <a:rPr lang="fr-CH" sz="2800" b="1" dirty="0" err="1" smtClean="0"/>
              <a:t>m</a:t>
            </a:r>
            <a:r>
              <a:rPr lang="fr-CH" sz="2800" b="1" baseline="-25000" dirty="0" err="1" smtClean="0"/>
              <a:t>w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see</a:t>
            </a:r>
            <a:r>
              <a:rPr lang="fr-CH" sz="2800" b="1" dirty="0" smtClean="0"/>
              <a:t> table </a:t>
            </a:r>
            <a:r>
              <a:rPr lang="fr-CH" sz="2800" b="1" dirty="0" smtClean="0">
                <a:sym typeface="Wingdings" panose="05000000000000000000" pitchFamily="2" charset="2"/>
              </a:rPr>
              <a:t></a:t>
            </a:r>
          </a:p>
          <a:p>
            <a:endParaRPr lang="fr-CH" sz="2800" b="1" dirty="0"/>
          </a:p>
          <a:p>
            <a:r>
              <a:rPr lang="fr-CH" sz="2800" b="1" dirty="0" smtClean="0"/>
              <a:t>    -- exact </a:t>
            </a:r>
            <a:r>
              <a:rPr lang="fr-CH" sz="2800" b="1" dirty="0" err="1" smtClean="0"/>
              <a:t>need</a:t>
            </a:r>
            <a:r>
              <a:rPr lang="fr-CH" sz="2800" b="1" dirty="0" smtClean="0"/>
              <a:t> for </a:t>
            </a:r>
            <a:r>
              <a:rPr lang="fr-CH" sz="2800" b="1" dirty="0" err="1" smtClean="0"/>
              <a:t>statistics</a:t>
            </a:r>
            <a:r>
              <a:rPr lang="fr-CH" sz="2800" b="1" dirty="0" smtClean="0"/>
              <a:t> to </a:t>
            </a:r>
            <a:r>
              <a:rPr lang="fr-CH" sz="2800" b="1" dirty="0" err="1" smtClean="0"/>
              <a:t>be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revisited</a:t>
            </a:r>
            <a:r>
              <a:rPr lang="fr-CH" sz="2800" b="1" dirty="0" smtClean="0"/>
              <a:t> in </a:t>
            </a:r>
            <a:r>
              <a:rPr lang="fr-CH" sz="2800" b="1" dirty="0" err="1" smtClean="0"/>
              <a:t>view</a:t>
            </a:r>
            <a:r>
              <a:rPr lang="fr-CH" sz="2800" b="1" dirty="0" smtClean="0"/>
              <a:t> of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  </a:t>
            </a:r>
            <a:r>
              <a:rPr lang="fr-CH" sz="2800" b="1" dirty="0" err="1" smtClean="0"/>
              <a:t>systematics</a:t>
            </a:r>
            <a:r>
              <a:rPr lang="fr-CH" sz="2800" b="1" dirty="0" smtClean="0"/>
              <a:t>. (</a:t>
            </a:r>
            <a:r>
              <a:rPr lang="fr-CH" sz="2800" b="1" dirty="0" err="1" smtClean="0"/>
              <a:t>maybe</a:t>
            </a:r>
            <a:r>
              <a:rPr lang="fr-CH" sz="2800" b="1" dirty="0" smtClean="0"/>
              <a:t> factor 2 --not a factor 100)</a:t>
            </a:r>
          </a:p>
          <a:p>
            <a:endParaRPr lang="fr-CH" sz="2800" b="1" dirty="0"/>
          </a:p>
          <a:p>
            <a:r>
              <a:rPr lang="fr-CH" sz="2800" b="1" dirty="0" smtClean="0">
                <a:solidFill>
                  <a:srgbClr val="FF0000"/>
                </a:solidFill>
              </a:rPr>
              <a:t>    -- </a:t>
            </a:r>
            <a:r>
              <a:rPr lang="fr-CH" sz="2800" b="1" dirty="0" err="1" smtClean="0">
                <a:solidFill>
                  <a:srgbClr val="FF0000"/>
                </a:solidFill>
              </a:rPr>
              <a:t>require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polarization</a:t>
            </a:r>
            <a:r>
              <a:rPr lang="fr-CH" sz="2800" b="1" dirty="0" smtClean="0">
                <a:solidFill>
                  <a:srgbClr val="FF0000"/>
                </a:solidFill>
              </a:rPr>
              <a:t> for </a:t>
            </a:r>
            <a:r>
              <a:rPr lang="fr-CH" sz="2800" b="1" dirty="0" err="1" smtClean="0">
                <a:solidFill>
                  <a:srgbClr val="FF0000"/>
                </a:solidFill>
              </a:rPr>
              <a:t>E</a:t>
            </a:r>
            <a:r>
              <a:rPr lang="fr-CH" sz="2800" b="1" baseline="-25000" dirty="0" err="1" smtClean="0">
                <a:solidFill>
                  <a:srgbClr val="FF0000"/>
                </a:solidFill>
              </a:rPr>
              <a:t>b</a:t>
            </a:r>
            <a:r>
              <a:rPr lang="fr-CH" sz="2800" b="1" dirty="0" smtClean="0">
                <a:solidFill>
                  <a:srgbClr val="FF0000"/>
                </a:solidFill>
              </a:rPr>
              <a:t> calibration</a:t>
            </a:r>
          </a:p>
          <a:p>
            <a:r>
              <a:rPr lang="fr-CH" sz="2800" b="1" dirty="0" smtClean="0"/>
              <a:t>           -- </a:t>
            </a:r>
            <a:r>
              <a:rPr lang="fr-CH" sz="2400" b="1" i="1" dirty="0" smtClean="0">
                <a:solidFill>
                  <a:srgbClr val="008080"/>
                </a:solidFill>
                <a:sym typeface="Symbol"/>
              </a:rPr>
              <a:t></a:t>
            </a:r>
            <a:r>
              <a:rPr lang="fr-CH" sz="2400" b="1" i="1" baseline="-25000" dirty="0">
                <a:solidFill>
                  <a:srgbClr val="008080"/>
                </a:solidFill>
                <a:sym typeface="Symbol"/>
              </a:rPr>
              <a:t>E</a:t>
            </a:r>
            <a:r>
              <a:rPr lang="fr-CH" sz="2400" b="1" i="1" dirty="0">
                <a:solidFill>
                  <a:srgbClr val="008080"/>
                </a:solidFill>
                <a:sym typeface="Symbol"/>
              </a:rPr>
              <a:t>  E</a:t>
            </a:r>
            <a:r>
              <a:rPr lang="fr-CH" sz="2400" b="1" i="1" baseline="30000" dirty="0">
                <a:solidFill>
                  <a:srgbClr val="008080"/>
                </a:solidFill>
                <a:sym typeface="Symbol"/>
              </a:rPr>
              <a:t>2</a:t>
            </a:r>
            <a:r>
              <a:rPr lang="fr-CH" sz="2400" b="1" i="1" dirty="0">
                <a:solidFill>
                  <a:srgbClr val="008080"/>
                </a:solidFill>
                <a:sym typeface="Symbol"/>
              </a:rPr>
              <a:t>/</a:t>
            </a:r>
            <a:r>
              <a:rPr lang="fr-CH" sz="2400" b="1" i="1" dirty="0" smtClean="0">
                <a:solidFill>
                  <a:srgbClr val="008080"/>
                </a:solidFill>
                <a:sym typeface="Symbol"/>
              </a:rPr>
              <a:t>  </a:t>
            </a:r>
            <a:r>
              <a:rPr lang="fr-CH" sz="2400" b="1" dirty="0" smtClean="0">
                <a:sym typeface="Wingdings" panose="05000000000000000000" pitchFamily="2" charset="2"/>
              </a:rPr>
              <a:t> more </a:t>
            </a:r>
            <a:r>
              <a:rPr lang="fr-CH" sz="2400" b="1" dirty="0" err="1" smtClean="0">
                <a:sym typeface="Wingdings" panose="05000000000000000000" pitchFamily="2" charset="2"/>
              </a:rPr>
              <a:t>difficult</a:t>
            </a:r>
            <a:r>
              <a:rPr lang="fr-CH" sz="2400" b="1" dirty="0" smtClean="0">
                <a:sym typeface="Wingdings" panose="05000000000000000000" pitchFamily="2" charset="2"/>
              </a:rPr>
              <a:t> for </a:t>
            </a:r>
            <a:r>
              <a:rPr lang="fr-CH" sz="2400" b="1" dirty="0" err="1" smtClean="0">
                <a:sym typeface="Wingdings" panose="05000000000000000000" pitchFamily="2" charset="2"/>
              </a:rPr>
              <a:t>smaller</a:t>
            </a:r>
            <a:r>
              <a:rPr lang="fr-CH" sz="2400" b="1" dirty="0" smtClean="0">
                <a:sym typeface="Wingdings" panose="05000000000000000000" pitchFamily="2" charset="2"/>
              </a:rPr>
              <a:t> machine</a:t>
            </a:r>
          </a:p>
          <a:p>
            <a:endParaRPr lang="fr-CH" sz="2400" b="1" dirty="0" smtClean="0">
              <a:sym typeface="Wingdings" panose="05000000000000000000" pitchFamily="2" charset="2"/>
            </a:endParaRPr>
          </a:p>
          <a:p>
            <a:r>
              <a:rPr lang="fr-CH" sz="2400" b="1" dirty="0" smtClean="0">
                <a:sym typeface="Wingdings" panose="05000000000000000000" pitchFamily="2" charset="2"/>
              </a:rPr>
              <a:t>             -- </a:t>
            </a:r>
            <a:r>
              <a:rPr lang="fr-CH" sz="2400" b="1" dirty="0" err="1" smtClean="0">
                <a:sym typeface="Wingdings" panose="05000000000000000000" pitchFamily="2" charset="2"/>
              </a:rPr>
              <a:t>improvements</a:t>
            </a:r>
            <a:r>
              <a:rPr lang="fr-CH" sz="2400" b="1" dirty="0" smtClean="0">
                <a:sym typeface="Wingdings" panose="05000000000000000000" pitchFamily="2" charset="2"/>
              </a:rPr>
              <a:t> in </a:t>
            </a:r>
            <a:r>
              <a:rPr lang="fr-CH" sz="2400" b="1" dirty="0" err="1" smtClean="0">
                <a:sym typeface="Wingdings" panose="05000000000000000000" pitchFamily="2" charset="2"/>
              </a:rPr>
              <a:t>orbit</a:t>
            </a:r>
            <a:r>
              <a:rPr lang="fr-CH" sz="2400" b="1" dirty="0" smtClean="0">
                <a:sym typeface="Wingdings" panose="05000000000000000000" pitchFamily="2" charset="2"/>
              </a:rPr>
              <a:t> </a:t>
            </a:r>
            <a:r>
              <a:rPr lang="fr-CH" sz="2400" b="1" dirty="0" err="1" smtClean="0">
                <a:sym typeface="Wingdings" panose="05000000000000000000" pitchFamily="2" charset="2"/>
              </a:rPr>
              <a:t>measurement</a:t>
            </a:r>
            <a:r>
              <a:rPr lang="fr-CH" sz="2400" b="1" dirty="0" smtClean="0">
                <a:sym typeface="Wingdings" panose="05000000000000000000" pitchFamily="2" charset="2"/>
              </a:rPr>
              <a:t>? </a:t>
            </a:r>
            <a:endParaRPr lang="fr-CH" sz="2400" b="1" dirty="0">
              <a:sym typeface="Wingdings" panose="05000000000000000000" pitchFamily="2" charset="2"/>
            </a:endParaRPr>
          </a:p>
          <a:p>
            <a:r>
              <a:rPr lang="fr-CH" sz="2400" b="1" dirty="0" smtClean="0">
                <a:sym typeface="Wingdings" panose="05000000000000000000" pitchFamily="2" charset="2"/>
              </a:rPr>
              <a:t>    </a:t>
            </a:r>
            <a:endParaRPr lang="fr-CH" sz="2400" b="1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141572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505" y="3609020"/>
            <a:ext cx="8685965" cy="1170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7714" y="206829"/>
            <a:ext cx="8307274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rgbClr val="0000FF"/>
                </a:solidFill>
                <a:latin typeface="Calibri"/>
              </a:rPr>
              <a:t>        </a:t>
            </a:r>
            <a:r>
              <a:rPr lang="fr-CH" sz="2800" b="1" dirty="0" err="1" smtClean="0">
                <a:solidFill>
                  <a:srgbClr val="0000FF"/>
                </a:solidFill>
                <a:latin typeface="Calibri"/>
              </a:rPr>
              <a:t>Beam</a:t>
            </a:r>
            <a:r>
              <a:rPr lang="fr-CH" sz="2800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CH" sz="2800" b="1" dirty="0" err="1" smtClean="0">
                <a:solidFill>
                  <a:srgbClr val="0000FF"/>
                </a:solidFill>
                <a:latin typeface="Calibri"/>
              </a:rPr>
              <a:t>polarization</a:t>
            </a:r>
            <a:r>
              <a:rPr lang="fr-CH" sz="2800" b="1" dirty="0" smtClean="0">
                <a:solidFill>
                  <a:srgbClr val="0000FF"/>
                </a:solidFill>
                <a:latin typeface="Calibri"/>
              </a:rPr>
              <a:t> and E-calibration @ </a:t>
            </a:r>
            <a:r>
              <a:rPr lang="fr-CH" sz="2800" b="1" dirty="0" smtClean="0">
                <a:solidFill>
                  <a:srgbClr val="0000FF"/>
                </a:solidFill>
                <a:latin typeface="Calibri"/>
              </a:rPr>
              <a:t>FCC-</a:t>
            </a:r>
            <a:r>
              <a:rPr lang="fr-CH" sz="2800" b="1" dirty="0" err="1" smtClean="0">
                <a:solidFill>
                  <a:srgbClr val="0000FF"/>
                </a:solidFill>
                <a:latin typeface="Calibri"/>
              </a:rPr>
              <a:t>ee</a:t>
            </a:r>
            <a:endParaRPr lang="fr-CH" sz="2800" b="1" dirty="0" smtClean="0">
              <a:solidFill>
                <a:srgbClr val="0000FF"/>
              </a:solidFill>
              <a:latin typeface="Calibri"/>
            </a:endParaRP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recise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meast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fr-CH" sz="2000" baseline="-25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by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resonant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depolarization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~100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keV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each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time the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meast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is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made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LEP transverse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was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achieved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routinely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Z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peak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.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instrumental in 10</a:t>
            </a:r>
            <a:r>
              <a:rPr lang="fr-CH" sz="2000" b="0" i="1" baseline="30000" dirty="0" smtClean="0">
                <a:solidFill>
                  <a:srgbClr val="008080"/>
                </a:solidFill>
                <a:latin typeface="Calibri"/>
              </a:rPr>
              <a:t>-3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measurement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of the Z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width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in 1993 </a:t>
            </a:r>
          </a:p>
          <a:p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led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to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prediction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of top quark mass (179+- 20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GeV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) in March 1994</a:t>
            </a:r>
          </a:p>
          <a:p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in collisions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was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observed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(40%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at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BBTS = 0.04)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LEP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spread</a:t>
            </a:r>
            <a:r>
              <a:rPr lang="fr-CH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destroyed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above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60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GeV</a:t>
            </a:r>
            <a:endParaRPr lang="fr-CH" sz="2000" b="1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  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  <a:sym typeface="Symbol"/>
              </a:rPr>
              <a:t></a:t>
            </a:r>
            <a:r>
              <a:rPr lang="fr-CH" sz="2000" b="1" i="1" baseline="-25000" dirty="0" smtClean="0">
                <a:solidFill>
                  <a:srgbClr val="008080"/>
                </a:solidFill>
                <a:latin typeface="Calibri"/>
                <a:sym typeface="Symbol"/>
              </a:rPr>
              <a:t>E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  <a:sym typeface="Symbol"/>
              </a:rPr>
              <a:t>  E</a:t>
            </a:r>
            <a:r>
              <a:rPr lang="fr-CH" sz="2000" b="1" i="1" baseline="30000" dirty="0" smtClean="0">
                <a:solidFill>
                  <a:srgbClr val="008080"/>
                </a:solidFill>
                <a:latin typeface="Calibri"/>
                <a:sym typeface="Symbol"/>
              </a:rPr>
              <a:t>2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  <a:sym typeface="Symbol"/>
              </a:rPr>
              <a:t>/ 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  <a:sym typeface="Wingdings" pitchFamily="2" charset="2"/>
              </a:rPr>
              <a:t>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  <a:sym typeface="Symbol"/>
              </a:rPr>
              <a:t> 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At 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FCC-</a:t>
            </a:r>
            <a:r>
              <a:rPr lang="fr-CH" sz="2000" b="1" i="1" dirty="0" err="1" smtClean="0">
                <a:solidFill>
                  <a:srgbClr val="008080"/>
                </a:solidFill>
                <a:latin typeface="Calibri"/>
              </a:rPr>
              <a:t>ee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transverse </a:t>
            </a:r>
            <a:r>
              <a:rPr lang="fr-CH" sz="2000" b="1" i="1" dirty="0" err="1" smtClean="0">
                <a:solidFill>
                  <a:srgbClr val="008080"/>
                </a:solidFill>
                <a:latin typeface="Calibri"/>
              </a:rPr>
              <a:t>polarization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 up to at least 80 </a:t>
            </a:r>
            <a:r>
              <a:rPr lang="fr-CH" sz="2000" b="1" i="1" dirty="0" err="1" smtClean="0">
                <a:solidFill>
                  <a:srgbClr val="008080"/>
                </a:solidFill>
                <a:latin typeface="Calibri"/>
              </a:rPr>
              <a:t>GeV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 </a:t>
            </a:r>
          </a:p>
          <a:p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fr-CH" sz="2000" b="1" i="1" dirty="0">
                <a:solidFill>
                  <a:srgbClr val="008080"/>
                </a:solidFill>
                <a:latin typeface="Calibri"/>
              </a:rPr>
              <a:t>to go 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to </a:t>
            </a:r>
            <a:r>
              <a:rPr lang="fr-CH" sz="2000" b="1" i="1" dirty="0" err="1">
                <a:solidFill>
                  <a:srgbClr val="008080"/>
                </a:solidFill>
                <a:latin typeface="Calibri"/>
              </a:rPr>
              <a:t>higher</a:t>
            </a:r>
            <a:r>
              <a:rPr lang="fr-CH" sz="2000" b="1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1" i="1" dirty="0" err="1" smtClean="0">
                <a:solidFill>
                  <a:srgbClr val="008080"/>
                </a:solidFill>
                <a:latin typeface="Calibri"/>
              </a:rPr>
              <a:t>energies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1" i="1" dirty="0" err="1" smtClean="0">
                <a:solidFill>
                  <a:srgbClr val="008080"/>
                </a:solidFill>
                <a:latin typeface="Calibri"/>
              </a:rPr>
              <a:t>requires</a:t>
            </a:r>
            <a:r>
              <a:rPr lang="fr-CH" sz="2000" b="1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1" i="1" dirty="0">
                <a:solidFill>
                  <a:srgbClr val="008080"/>
                </a:solidFill>
                <a:latin typeface="Calibri"/>
              </a:rPr>
              <a:t>spin </a:t>
            </a:r>
            <a:r>
              <a:rPr lang="fr-CH" sz="2000" b="1" i="1" dirty="0" err="1">
                <a:solidFill>
                  <a:srgbClr val="008080"/>
                </a:solidFill>
                <a:latin typeface="Calibri"/>
              </a:rPr>
              <a:t>rotators</a:t>
            </a:r>
            <a:r>
              <a:rPr lang="fr-CH" sz="2000" b="1" i="1" dirty="0">
                <a:solidFill>
                  <a:srgbClr val="008080"/>
                </a:solidFill>
                <a:latin typeface="Calibri"/>
              </a:rPr>
              <a:t> and </a:t>
            </a:r>
            <a:r>
              <a:rPr lang="fr-CH" sz="2000" b="1" i="1" dirty="0" err="1">
                <a:solidFill>
                  <a:srgbClr val="008080"/>
                </a:solidFill>
                <a:latin typeface="Calibri"/>
              </a:rPr>
              <a:t>siberian</a:t>
            </a:r>
            <a:r>
              <a:rPr lang="fr-CH" sz="2000" b="1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1" i="1" dirty="0" err="1" smtClean="0">
                <a:solidFill>
                  <a:srgbClr val="008080"/>
                </a:solidFill>
                <a:latin typeface="Calibri"/>
              </a:rPr>
              <a:t>snake</a:t>
            </a:r>
            <a:endParaRPr lang="fr-CH" sz="2000" b="1" i="1" dirty="0" smtClean="0">
              <a:solidFill>
                <a:srgbClr val="008080"/>
              </a:solidFill>
              <a:latin typeface="Calibri"/>
            </a:endParaRPr>
          </a:p>
          <a:p>
            <a:endParaRPr lang="fr-CH" sz="2000" b="0" i="1" dirty="0">
              <a:solidFill>
                <a:srgbClr val="008080"/>
              </a:solidFill>
              <a:latin typeface="Calibri"/>
            </a:endParaRP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FCC-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use ‘single’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bunches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to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measure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the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continuously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no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interpolation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errors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due to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tides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,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ground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motion or trains etc…</a:t>
            </a:r>
          </a:p>
          <a:p>
            <a:endParaRPr lang="fr-CH" sz="2000" dirty="0" smtClean="0">
              <a:solidFill>
                <a:srgbClr val="0000FF"/>
              </a:solidFill>
              <a:latin typeface="Calibri"/>
              <a:sym typeface="Wingdings" pitchFamily="2" charset="2"/>
            </a:endParaRPr>
          </a:p>
          <a:p>
            <a:r>
              <a:rPr lang="fr-CH" sz="2000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&lt;&lt; 100 </a:t>
            </a:r>
            <a:r>
              <a:rPr lang="fr-CH" sz="2000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keV</a:t>
            </a:r>
            <a:r>
              <a:rPr lang="fr-CH" sz="2000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</a:t>
            </a:r>
            <a:r>
              <a:rPr lang="fr-CH" sz="2000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beam</a:t>
            </a:r>
            <a:r>
              <a:rPr lang="fr-CH" sz="2000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</a:t>
            </a:r>
            <a:r>
              <a:rPr lang="fr-CH" sz="2000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energy</a:t>
            </a:r>
            <a:r>
              <a:rPr lang="fr-CH" sz="2000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calibration </a:t>
            </a:r>
            <a:r>
              <a:rPr lang="fr-CH" sz="2000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around</a:t>
            </a:r>
            <a:r>
              <a:rPr lang="fr-CH" sz="2000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Z </a:t>
            </a:r>
            <a:r>
              <a:rPr lang="fr-CH" sz="2000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peak</a:t>
            </a:r>
            <a:r>
              <a:rPr lang="fr-CH" sz="2000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and W pair </a:t>
            </a:r>
            <a:r>
              <a:rPr lang="fr-CH" sz="2000" b="1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threshold</a:t>
            </a:r>
            <a:r>
              <a:rPr lang="fr-CH" sz="2000" b="1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. </a:t>
            </a:r>
            <a:r>
              <a:rPr lang="fr-CH" sz="2000" b="1" dirty="0" smtClean="0">
                <a:solidFill>
                  <a:srgbClr val="0000FF"/>
                </a:solidFill>
                <a:latin typeface="Calibri"/>
              </a:rPr>
              <a:t> </a:t>
            </a:r>
          </a:p>
          <a:p>
            <a:r>
              <a:rPr lang="fr-CH" sz="2000" b="1" dirty="0" smtClean="0">
                <a:solidFill>
                  <a:srgbClr val="FF0000"/>
                </a:solidFill>
                <a:sym typeface="Symbol"/>
              </a:rPr>
              <a:t>     </a:t>
            </a:r>
            <a:r>
              <a:rPr lang="fr-CH" sz="2000" b="1" dirty="0" err="1" smtClean="0">
                <a:solidFill>
                  <a:srgbClr val="FF0000"/>
                </a:solidFill>
                <a:sym typeface="Symbol"/>
              </a:rPr>
              <a:t>m</a:t>
            </a:r>
            <a:r>
              <a:rPr lang="fr-CH" sz="2000" b="1" baseline="-25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fr-CH" sz="2000" b="1" baseline="-25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CH" sz="2000" b="1" dirty="0">
                <a:solidFill>
                  <a:srgbClr val="FF0000"/>
                </a:solidFill>
                <a:latin typeface="Calibri"/>
                <a:sym typeface="Symbol"/>
              </a:rPr>
              <a:t>~0.1 </a:t>
            </a:r>
            <a:r>
              <a:rPr lang="fr-CH" sz="2000" b="1" dirty="0" smtClean="0">
                <a:solidFill>
                  <a:srgbClr val="FF0000"/>
                </a:solidFill>
                <a:latin typeface="Calibri"/>
                <a:sym typeface="Symbol"/>
              </a:rPr>
              <a:t>MeV, </a:t>
            </a:r>
            <a:r>
              <a:rPr lang="fr-CH" sz="2000" b="1" dirty="0" smtClean="0">
                <a:solidFill>
                  <a:srgbClr val="FF0000"/>
                </a:solidFill>
                <a:sym typeface="Symbol"/>
              </a:rPr>
              <a:t></a:t>
            </a:r>
            <a:r>
              <a:rPr lang="fr-CH" sz="2000" b="1" baseline="-25000" dirty="0" smtClean="0">
                <a:solidFill>
                  <a:srgbClr val="FF0000"/>
                </a:solidFill>
                <a:sym typeface="Symbol"/>
              </a:rPr>
              <a:t>Z </a:t>
            </a:r>
            <a:r>
              <a:rPr lang="fr-CH" sz="2000" b="1" dirty="0">
                <a:solidFill>
                  <a:srgbClr val="FF0000"/>
                </a:solidFill>
                <a:sym typeface="Symbol"/>
              </a:rPr>
              <a:t>~</a:t>
            </a:r>
            <a:r>
              <a:rPr lang="fr-CH" sz="2000" b="1" dirty="0">
                <a:solidFill>
                  <a:srgbClr val="FF0000"/>
                </a:solidFill>
                <a:latin typeface="Calibri"/>
                <a:sym typeface="Symbol"/>
              </a:rPr>
              <a:t>0.1 MeV, </a:t>
            </a:r>
            <a:r>
              <a:rPr lang="fr-CH" sz="2000" b="1" dirty="0" smtClean="0">
                <a:solidFill>
                  <a:srgbClr val="FF0000"/>
                </a:solidFill>
                <a:latin typeface="Calibri"/>
                <a:sym typeface="Symbol"/>
              </a:rPr>
              <a:t> m</a:t>
            </a:r>
            <a:r>
              <a:rPr lang="fr-CH" sz="2000" b="1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W</a:t>
            </a:r>
            <a:r>
              <a:rPr lang="fr-CH" sz="2000" b="1" dirty="0" smtClean="0">
                <a:solidFill>
                  <a:srgbClr val="FF0000"/>
                </a:solidFill>
                <a:latin typeface="Calibri"/>
                <a:sym typeface="Symbol"/>
              </a:rPr>
              <a:t> ~ 0.5 MeV</a:t>
            </a:r>
            <a:endParaRPr lang="fr-CH" sz="20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60" t="3874"/>
          <a:stretch>
            <a:fillRect/>
          </a:stretch>
        </p:blipFill>
        <p:spPr bwMode="auto">
          <a:xfrm>
            <a:off x="7019919" y="778240"/>
            <a:ext cx="2124081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18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595" y="143635"/>
            <a:ext cx="7676589" cy="680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Higgs</a:t>
            </a:r>
            <a:r>
              <a:rPr lang="fr-C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CH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physics</a:t>
            </a:r>
            <a:r>
              <a:rPr lang="fr-C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at 240 </a:t>
            </a:r>
            <a:r>
              <a:rPr lang="fr-CH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GeV</a:t>
            </a:r>
            <a:endParaRPr lang="fr-CH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CH" sz="2800" b="1" dirty="0"/>
          </a:p>
          <a:p>
            <a:r>
              <a:rPr lang="fr-CH" sz="2800" b="1" dirty="0" err="1" smtClean="0">
                <a:solidFill>
                  <a:srgbClr val="FF0000"/>
                </a:solidFill>
              </a:rPr>
              <a:t>want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highest</a:t>
            </a:r>
            <a:r>
              <a:rPr lang="fr-CH" sz="2800" b="1" dirty="0" smtClean="0">
                <a:solidFill>
                  <a:srgbClr val="FF0000"/>
                </a:solidFill>
              </a:rPr>
              <a:t> possible </a:t>
            </a:r>
            <a:r>
              <a:rPr lang="fr-CH" sz="2800" b="1" dirty="0" err="1" smtClean="0">
                <a:solidFill>
                  <a:srgbClr val="FF0000"/>
                </a:solidFill>
              </a:rPr>
              <a:t>statistics</a:t>
            </a:r>
            <a:r>
              <a:rPr lang="fr-CH" sz="2800" b="1" dirty="0" smtClean="0">
                <a:solidFill>
                  <a:srgbClr val="FF0000"/>
                </a:solidFill>
              </a:rPr>
              <a:t>. </a:t>
            </a:r>
          </a:p>
          <a:p>
            <a:endParaRPr lang="fr-CH" sz="2800" b="1" dirty="0"/>
          </a:p>
          <a:p>
            <a:r>
              <a:rPr lang="fr-CH" sz="2800" b="1" dirty="0" err="1" smtClean="0"/>
              <a:t>beam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energy</a:t>
            </a:r>
            <a:r>
              <a:rPr lang="fr-CH" sz="2800" b="1" dirty="0" smtClean="0"/>
              <a:t> calibration </a:t>
            </a:r>
            <a:r>
              <a:rPr lang="fr-CH" sz="2800" b="1" dirty="0" err="1" smtClean="0"/>
              <a:t>from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e+e</a:t>
            </a:r>
            <a:r>
              <a:rPr lang="fr-CH" sz="2800" b="1" dirty="0" smtClean="0"/>
              <a:t>- </a:t>
            </a:r>
            <a:r>
              <a:rPr lang="fr-CH" sz="2800" b="1" dirty="0" smtClean="0">
                <a:sym typeface="Wingdings" panose="05000000000000000000" pitchFamily="2" charset="2"/>
              </a:rPr>
              <a:t> Z</a:t>
            </a:r>
            <a:r>
              <a:rPr lang="fr-CH" sz="2800" b="1" dirty="0" smtClean="0">
                <a:sym typeface="Symbol"/>
              </a:rPr>
              <a:t>  </a:t>
            </a:r>
            <a:r>
              <a:rPr lang="fr-CH" sz="2800" b="1" dirty="0" err="1" smtClean="0">
                <a:sym typeface="Symbol"/>
              </a:rPr>
              <a:t>events</a:t>
            </a:r>
            <a:endParaRPr lang="fr-CH" sz="2800" b="1" dirty="0" smtClean="0">
              <a:sym typeface="Symbol"/>
            </a:endParaRPr>
          </a:p>
          <a:p>
            <a:r>
              <a:rPr lang="fr-CH" sz="2400" b="1" dirty="0" smtClean="0"/>
              <a:t>   </a:t>
            </a:r>
            <a:r>
              <a:rPr lang="fr-CH" sz="2400" b="1" dirty="0" err="1" smtClean="0"/>
              <a:t>method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is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delicate</a:t>
            </a:r>
            <a:r>
              <a:rPr lang="fr-CH" sz="2400" b="1" dirty="0" smtClean="0"/>
              <a:t>, </a:t>
            </a:r>
            <a:r>
              <a:rPr lang="fr-CH" sz="2400" b="1" dirty="0" err="1" smtClean="0"/>
              <a:t>needs</a:t>
            </a:r>
            <a:r>
              <a:rPr lang="fr-CH" sz="2400" b="1" dirty="0" smtClean="0"/>
              <a:t> to </a:t>
            </a:r>
            <a:r>
              <a:rPr lang="fr-CH" sz="2400" b="1" dirty="0" err="1" smtClean="0"/>
              <a:t>be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studied</a:t>
            </a:r>
            <a:r>
              <a:rPr lang="fr-CH" sz="2400" b="1" dirty="0" smtClean="0"/>
              <a:t> </a:t>
            </a:r>
          </a:p>
          <a:p>
            <a:r>
              <a:rPr lang="fr-CH" sz="2400" b="1" dirty="0"/>
              <a:t> </a:t>
            </a:r>
            <a:r>
              <a:rPr lang="fr-CH" sz="2400" b="1" dirty="0" smtClean="0"/>
              <a:t>  no </a:t>
            </a:r>
            <a:r>
              <a:rPr lang="fr-CH" sz="2400" b="1" dirty="0" err="1" smtClean="0"/>
              <a:t>need</a:t>
            </a:r>
            <a:r>
              <a:rPr lang="fr-CH" sz="2400" b="1" dirty="0" smtClean="0"/>
              <a:t> for transverse </a:t>
            </a:r>
            <a:r>
              <a:rPr lang="fr-CH" sz="2400" b="1" dirty="0" err="1" smtClean="0"/>
              <a:t>polarization</a:t>
            </a:r>
            <a:r>
              <a:rPr lang="fr-CH" sz="2400" b="1" dirty="0" smtClean="0"/>
              <a:t> (?)</a:t>
            </a:r>
          </a:p>
          <a:p>
            <a:r>
              <a:rPr lang="fr-CH" sz="2400" b="1" dirty="0" smtClean="0"/>
              <a:t>   </a:t>
            </a:r>
            <a:r>
              <a:rPr lang="fr-CH" sz="2400" b="1" dirty="0" err="1" smtClean="0"/>
              <a:t>usefulness</a:t>
            </a:r>
            <a:r>
              <a:rPr lang="fr-CH" sz="2400" b="1" dirty="0" smtClean="0"/>
              <a:t> of longitudinal </a:t>
            </a:r>
            <a:r>
              <a:rPr lang="fr-CH" sz="2400" b="1" dirty="0" err="1" smtClean="0"/>
              <a:t>polarization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limited</a:t>
            </a:r>
            <a:r>
              <a:rPr lang="fr-CH" sz="2400" b="1" dirty="0"/>
              <a:t> </a:t>
            </a:r>
            <a:r>
              <a:rPr lang="fr-CH" sz="2400" b="1" dirty="0" smtClean="0"/>
              <a:t>(?) </a:t>
            </a:r>
          </a:p>
          <a:p>
            <a:r>
              <a:rPr lang="fr-CH" sz="2800" b="1" dirty="0" smtClean="0"/>
              <a:t>          </a:t>
            </a:r>
            <a:r>
              <a:rPr lang="fr-CH" sz="2400" b="1" dirty="0" smtClean="0"/>
              <a:t>(?) = </a:t>
            </a:r>
            <a:r>
              <a:rPr lang="fr-CH" sz="2400" b="1" dirty="0" err="1" smtClean="0"/>
              <a:t>someone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should</a:t>
            </a:r>
            <a:r>
              <a:rPr lang="fr-CH" sz="2400" b="1" dirty="0" smtClean="0"/>
              <a:t> check</a:t>
            </a:r>
            <a:endParaRPr lang="fr-CH" sz="2400" b="1" dirty="0"/>
          </a:p>
          <a:p>
            <a:endParaRPr lang="fr-CH" sz="2800" b="1" dirty="0" smtClean="0"/>
          </a:p>
          <a:p>
            <a:r>
              <a:rPr lang="fr-CH" sz="2800" b="1" dirty="0" smtClean="0"/>
              <a:t>pile-up, </a:t>
            </a:r>
            <a:r>
              <a:rPr lang="fr-CH" sz="2800" b="1" dirty="0" err="1" smtClean="0"/>
              <a:t>Bhabha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statistics</a:t>
            </a:r>
            <a:r>
              <a:rPr lang="fr-CH" sz="2800" b="1" dirty="0" smtClean="0"/>
              <a:t>, etc.. </a:t>
            </a:r>
            <a:r>
              <a:rPr lang="fr-CH" sz="2800" b="1" dirty="0" err="1" smtClean="0"/>
              <a:t>less</a:t>
            </a:r>
            <a:r>
              <a:rPr lang="fr-CH" sz="2800" b="1" dirty="0" smtClean="0"/>
              <a:t> of a </a:t>
            </a:r>
            <a:r>
              <a:rPr lang="fr-CH" sz="2800" b="1" dirty="0" err="1" smtClean="0"/>
              <a:t>problem</a:t>
            </a:r>
            <a:endParaRPr lang="fr-CH" sz="2800" b="1" dirty="0"/>
          </a:p>
          <a:p>
            <a:endParaRPr lang="fr-CH" sz="2800" b="1" dirty="0" smtClean="0"/>
          </a:p>
          <a:p>
            <a:r>
              <a:rPr lang="fr-CH" sz="2800" b="1" dirty="0" err="1" smtClean="0"/>
              <a:t>Shielding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against</a:t>
            </a:r>
            <a:r>
              <a:rPr lang="fr-CH" sz="2800" b="1" dirty="0" smtClean="0"/>
              <a:t> SR important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                (</a:t>
            </a:r>
            <a:r>
              <a:rPr lang="fr-CH" sz="2800" b="1" dirty="0" err="1" smtClean="0"/>
              <a:t>looking</a:t>
            </a:r>
            <a:r>
              <a:rPr lang="fr-CH" sz="2800" b="1" dirty="0" smtClean="0"/>
              <a:t> for ‘invisible </a:t>
            </a:r>
            <a:r>
              <a:rPr lang="fr-CH" sz="2800" b="1" dirty="0" err="1" smtClean="0"/>
              <a:t>decays</a:t>
            </a:r>
            <a:r>
              <a:rPr lang="fr-CH" sz="2800" b="1" dirty="0" smtClean="0"/>
              <a:t>’)</a:t>
            </a:r>
          </a:p>
          <a:p>
            <a:endParaRPr lang="fr-CH" sz="2800" b="1" dirty="0" smtClean="0"/>
          </a:p>
          <a:p>
            <a:r>
              <a:rPr lang="fr-CH" sz="2800" b="1" dirty="0" err="1" smtClean="0">
                <a:solidFill>
                  <a:srgbClr val="FF0000"/>
                </a:solidFill>
              </a:rPr>
              <a:t>need</a:t>
            </a:r>
            <a:r>
              <a:rPr lang="fr-CH" sz="2800" b="1" dirty="0" smtClean="0">
                <a:solidFill>
                  <a:srgbClr val="FF0000"/>
                </a:solidFill>
              </a:rPr>
              <a:t> to </a:t>
            </a:r>
            <a:r>
              <a:rPr lang="fr-CH" sz="2800" b="1" dirty="0" err="1" smtClean="0">
                <a:solidFill>
                  <a:srgbClr val="FF0000"/>
                </a:solidFill>
              </a:rPr>
              <a:t>understand</a:t>
            </a:r>
            <a:r>
              <a:rPr lang="fr-CH" sz="2800" b="1" dirty="0" smtClean="0">
                <a:solidFill>
                  <a:srgbClr val="FF0000"/>
                </a:solidFill>
              </a:rPr>
              <a:t>/</a:t>
            </a:r>
            <a:r>
              <a:rPr lang="fr-CH" sz="2800" b="1" dirty="0" err="1" smtClean="0">
                <a:solidFill>
                  <a:srgbClr val="FF0000"/>
                </a:solidFill>
              </a:rPr>
              <a:t>measure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beam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energy</a:t>
            </a:r>
            <a:r>
              <a:rPr lang="fr-CH" sz="2800" b="1" dirty="0" smtClean="0">
                <a:solidFill>
                  <a:srgbClr val="FF0000"/>
                </a:solidFill>
              </a:rPr>
              <a:t> spread</a:t>
            </a:r>
            <a:endParaRPr lang="fr-CH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33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362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rgbClr val="0070C0"/>
                </a:solidFill>
              </a:rPr>
              <a:t>top </a:t>
            </a:r>
            <a:r>
              <a:rPr lang="fr-CH" sz="2800" b="1" dirty="0" err="1" smtClean="0">
                <a:solidFill>
                  <a:srgbClr val="0070C0"/>
                </a:solidFill>
              </a:rPr>
              <a:t>threshold</a:t>
            </a:r>
            <a:r>
              <a:rPr lang="fr-CH" sz="2800" b="1" dirty="0" smtClean="0">
                <a:solidFill>
                  <a:srgbClr val="0070C0"/>
                </a:solidFill>
              </a:rPr>
              <a:t>, 350 </a:t>
            </a:r>
            <a:r>
              <a:rPr lang="fr-CH" sz="2800" b="1" dirty="0" err="1" smtClean="0">
                <a:solidFill>
                  <a:srgbClr val="0070C0"/>
                </a:solidFill>
              </a:rPr>
              <a:t>GeV</a:t>
            </a:r>
            <a:endParaRPr lang="fr-CH" sz="2800" b="1" dirty="0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595" y="1268760"/>
            <a:ext cx="767658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--top quark mass </a:t>
            </a:r>
            <a:r>
              <a:rPr lang="fr-CH" sz="2800" b="1" dirty="0" err="1" smtClean="0"/>
              <a:t>measurement</a:t>
            </a:r>
            <a:endParaRPr lang="fr-CH" sz="2800" b="1" dirty="0"/>
          </a:p>
          <a:p>
            <a:endParaRPr lang="fr-CH" sz="2800" b="1" dirty="0" smtClean="0"/>
          </a:p>
          <a:p>
            <a:r>
              <a:rPr lang="fr-CH" sz="2800" b="1" dirty="0" smtClean="0"/>
              <a:t>--</a:t>
            </a:r>
            <a:r>
              <a:rPr lang="fr-CH" sz="2800" b="1" dirty="0" err="1" smtClean="0"/>
              <a:t>statistics</a:t>
            </a:r>
            <a:r>
              <a:rPr lang="fr-CH" sz="2800" b="1" dirty="0" smtClean="0"/>
              <a:t> on </a:t>
            </a:r>
            <a:r>
              <a:rPr lang="fr-CH" sz="2800" b="1" dirty="0" err="1" smtClean="0"/>
              <a:t>e+e</a:t>
            </a:r>
            <a:r>
              <a:rPr lang="fr-CH" sz="2800" b="1" dirty="0" smtClean="0"/>
              <a:t>- </a:t>
            </a:r>
            <a:r>
              <a:rPr lang="fr-CH" sz="2800" b="1" dirty="0" smtClean="0">
                <a:sym typeface="Wingdings" panose="05000000000000000000" pitchFamily="2" charset="2"/>
              </a:rPr>
              <a:t> H</a:t>
            </a:r>
            <a:r>
              <a:rPr lang="fr-CH" sz="2800" b="1" dirty="0" smtClean="0">
                <a:sym typeface="Symbol"/>
              </a:rPr>
              <a:t> </a:t>
            </a:r>
            <a:r>
              <a:rPr lang="fr-CH" sz="2800" b="1" dirty="0" err="1" smtClean="0">
                <a:sym typeface="Symbol"/>
              </a:rPr>
              <a:t>channel</a:t>
            </a:r>
            <a:r>
              <a:rPr lang="fr-CH" sz="2800" b="1" dirty="0" smtClean="0">
                <a:sym typeface="Symbol"/>
              </a:rPr>
              <a:t>  </a:t>
            </a:r>
          </a:p>
          <a:p>
            <a:r>
              <a:rPr lang="fr-CH" sz="2800" b="1" dirty="0">
                <a:sym typeface="Symbol"/>
              </a:rPr>
              <a:t> </a:t>
            </a:r>
            <a:r>
              <a:rPr lang="fr-CH" sz="2800" b="1" dirty="0" smtClean="0">
                <a:sym typeface="Symbol"/>
              </a:rPr>
              <a:t>                (</a:t>
            </a:r>
            <a:r>
              <a:rPr lang="fr-CH" sz="2800" b="1" dirty="0" err="1" smtClean="0">
                <a:sym typeface="Symbol"/>
              </a:rPr>
              <a:t>significant</a:t>
            </a:r>
            <a:r>
              <a:rPr lang="fr-CH" sz="2800" b="1" dirty="0" smtClean="0">
                <a:sym typeface="Symbol"/>
              </a:rPr>
              <a:t> for H</a:t>
            </a:r>
            <a:r>
              <a:rPr lang="fr-CH" sz="2800" b="1" dirty="0" smtClean="0">
                <a:sym typeface="Wingdings" panose="05000000000000000000" pitchFamily="2" charset="2"/>
              </a:rPr>
              <a:t> WW 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precision</a:t>
            </a:r>
            <a:r>
              <a:rPr lang="fr-CH" sz="2800" b="1" dirty="0" smtClean="0"/>
              <a:t>)</a:t>
            </a:r>
          </a:p>
          <a:p>
            <a:endParaRPr lang="fr-CH" sz="2800" b="1" dirty="0" smtClean="0"/>
          </a:p>
          <a:p>
            <a:r>
              <a:rPr lang="fr-CH" sz="2800" b="1" dirty="0" err="1" smtClean="0">
                <a:solidFill>
                  <a:srgbClr val="FF0000"/>
                </a:solidFill>
              </a:rPr>
              <a:t>want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highest</a:t>
            </a:r>
            <a:r>
              <a:rPr lang="fr-CH" sz="2800" b="1" dirty="0" smtClean="0">
                <a:solidFill>
                  <a:srgbClr val="FF0000"/>
                </a:solidFill>
              </a:rPr>
              <a:t> possible </a:t>
            </a:r>
            <a:r>
              <a:rPr lang="fr-CH" sz="2800" b="1" dirty="0" err="1" smtClean="0">
                <a:solidFill>
                  <a:srgbClr val="FF0000"/>
                </a:solidFill>
              </a:rPr>
              <a:t>statistics</a:t>
            </a:r>
            <a:r>
              <a:rPr lang="fr-CH" sz="2800" b="1" dirty="0" smtClean="0">
                <a:solidFill>
                  <a:srgbClr val="FF0000"/>
                </a:solidFill>
              </a:rPr>
              <a:t>. </a:t>
            </a:r>
            <a:endParaRPr lang="fr-CH" sz="2800" b="1" dirty="0" smtClean="0"/>
          </a:p>
          <a:p>
            <a:r>
              <a:rPr lang="fr-CH" sz="2800" b="1" dirty="0" err="1" smtClean="0"/>
              <a:t>beam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energy</a:t>
            </a:r>
            <a:r>
              <a:rPr lang="fr-CH" sz="2800" b="1" dirty="0" smtClean="0"/>
              <a:t> calibration </a:t>
            </a:r>
            <a:r>
              <a:rPr lang="fr-CH" sz="2800" b="1" dirty="0" err="1" smtClean="0"/>
              <a:t>from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e+e</a:t>
            </a:r>
            <a:r>
              <a:rPr lang="fr-CH" sz="2800" b="1" dirty="0" smtClean="0"/>
              <a:t>- </a:t>
            </a:r>
            <a:r>
              <a:rPr lang="fr-CH" sz="2800" b="1" dirty="0" smtClean="0">
                <a:sym typeface="Wingdings" panose="05000000000000000000" pitchFamily="2" charset="2"/>
              </a:rPr>
              <a:t> Z</a:t>
            </a:r>
            <a:r>
              <a:rPr lang="fr-CH" sz="2800" b="1" dirty="0" smtClean="0">
                <a:sym typeface="Symbol"/>
              </a:rPr>
              <a:t>  </a:t>
            </a:r>
            <a:r>
              <a:rPr lang="fr-CH" sz="2800" b="1" dirty="0" err="1" smtClean="0">
                <a:sym typeface="Symbol"/>
              </a:rPr>
              <a:t>events</a:t>
            </a:r>
            <a:endParaRPr lang="fr-CH" sz="2800" b="1" dirty="0" smtClean="0">
              <a:sym typeface="Symbol"/>
            </a:endParaRPr>
          </a:p>
          <a:p>
            <a:r>
              <a:rPr lang="fr-CH" sz="2400" b="1" dirty="0" err="1" smtClean="0"/>
              <a:t>usefulness</a:t>
            </a:r>
            <a:r>
              <a:rPr lang="fr-CH" sz="2400" b="1" dirty="0" smtClean="0"/>
              <a:t> of longitudinal </a:t>
            </a:r>
            <a:r>
              <a:rPr lang="fr-CH" sz="2400" b="1" dirty="0" err="1" smtClean="0"/>
              <a:t>polarization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limited</a:t>
            </a:r>
            <a:r>
              <a:rPr lang="fr-CH" sz="2400" b="1" dirty="0" smtClean="0"/>
              <a:t> (?) </a:t>
            </a:r>
          </a:p>
          <a:p>
            <a:r>
              <a:rPr lang="fr-CH" sz="2800" b="1" dirty="0" smtClean="0"/>
              <a:t>          </a:t>
            </a:r>
            <a:r>
              <a:rPr lang="fr-CH" sz="2400" b="1" dirty="0" smtClean="0"/>
              <a:t>(?) = </a:t>
            </a:r>
            <a:r>
              <a:rPr lang="fr-CH" sz="2400" b="1" dirty="0" err="1" smtClean="0"/>
              <a:t>someone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should</a:t>
            </a:r>
            <a:r>
              <a:rPr lang="fr-CH" sz="2400" b="1" dirty="0" smtClean="0"/>
              <a:t> check</a:t>
            </a:r>
          </a:p>
          <a:p>
            <a:r>
              <a:rPr lang="fr-CH" sz="2800" b="1" dirty="0" smtClean="0"/>
              <a:t>pile-up, </a:t>
            </a:r>
            <a:r>
              <a:rPr lang="fr-CH" sz="2800" b="1" dirty="0" err="1" smtClean="0"/>
              <a:t>Bhabha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statistics</a:t>
            </a:r>
            <a:r>
              <a:rPr lang="fr-CH" sz="2800" b="1" dirty="0" smtClean="0"/>
              <a:t>, etc.. </a:t>
            </a:r>
            <a:r>
              <a:rPr lang="fr-CH" sz="2800" b="1" dirty="0" err="1" smtClean="0"/>
              <a:t>less</a:t>
            </a:r>
            <a:r>
              <a:rPr lang="fr-CH" sz="2800" b="1" dirty="0" smtClean="0"/>
              <a:t> of a </a:t>
            </a:r>
            <a:r>
              <a:rPr lang="fr-CH" sz="2800" b="1" dirty="0" err="1" smtClean="0"/>
              <a:t>problem</a:t>
            </a:r>
            <a:endParaRPr lang="fr-CH" sz="2800" b="1" dirty="0" smtClean="0"/>
          </a:p>
          <a:p>
            <a:r>
              <a:rPr lang="fr-CH" sz="2800" b="1" dirty="0" err="1" smtClean="0">
                <a:solidFill>
                  <a:srgbClr val="FF0000"/>
                </a:solidFill>
              </a:rPr>
              <a:t>need</a:t>
            </a:r>
            <a:r>
              <a:rPr lang="fr-CH" sz="2800" b="1" dirty="0" smtClean="0">
                <a:solidFill>
                  <a:srgbClr val="FF0000"/>
                </a:solidFill>
              </a:rPr>
              <a:t> to </a:t>
            </a:r>
            <a:r>
              <a:rPr lang="fr-CH" sz="2800" b="1" dirty="0" err="1" smtClean="0">
                <a:solidFill>
                  <a:srgbClr val="FF0000"/>
                </a:solidFill>
              </a:rPr>
              <a:t>understand</a:t>
            </a:r>
            <a:r>
              <a:rPr lang="fr-CH" sz="2800" b="1" dirty="0" smtClean="0">
                <a:solidFill>
                  <a:srgbClr val="FF0000"/>
                </a:solidFill>
              </a:rPr>
              <a:t>/</a:t>
            </a:r>
            <a:r>
              <a:rPr lang="fr-CH" sz="2800" b="1" dirty="0" err="1" smtClean="0">
                <a:solidFill>
                  <a:srgbClr val="FF0000"/>
                </a:solidFill>
              </a:rPr>
              <a:t>measure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beam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energy</a:t>
            </a:r>
            <a:r>
              <a:rPr lang="fr-CH" sz="2800" b="1" dirty="0" smtClean="0">
                <a:solidFill>
                  <a:srgbClr val="FF0000"/>
                </a:solidFill>
              </a:rPr>
              <a:t> spread</a:t>
            </a:r>
          </a:p>
          <a:p>
            <a:r>
              <a:rPr lang="fr-CH" sz="2800" b="1" dirty="0" smtClean="0"/>
              <a:t>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2622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545" y="503675"/>
            <a:ext cx="1535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CH" sz="2800" b="1" dirty="0" err="1" smtClean="0">
                <a:solidFill>
                  <a:srgbClr val="00B050"/>
                </a:solidFill>
              </a:rPr>
              <a:t>Precision</a:t>
            </a:r>
            <a:endParaRPr lang="fr-CH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540" y="1088740"/>
            <a:ext cx="8532441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 smtClean="0"/>
              <a:t>beam</a:t>
            </a:r>
            <a:r>
              <a:rPr lang="fr-CH" sz="2800" b="1" dirty="0" smtClean="0"/>
              <a:t> position:  </a:t>
            </a:r>
          </a:p>
          <a:p>
            <a:r>
              <a:rPr lang="fr-CH" sz="2800" b="1" dirty="0" err="1" smtClean="0"/>
              <a:t>some</a:t>
            </a:r>
            <a:r>
              <a:rPr lang="fr-CH" sz="2800" b="1" dirty="0" smtClean="0"/>
              <a:t> analyses </a:t>
            </a:r>
            <a:r>
              <a:rPr lang="fr-CH" sz="2800" b="1" dirty="0" err="1" smtClean="0"/>
              <a:t>require</a:t>
            </a:r>
            <a:r>
              <a:rPr lang="fr-CH" sz="2800" b="1" dirty="0" smtClean="0"/>
              <a:t> good </a:t>
            </a:r>
            <a:r>
              <a:rPr lang="fr-CH" sz="2800" b="1" dirty="0" err="1" smtClean="0"/>
              <a:t>follow</a:t>
            </a:r>
            <a:r>
              <a:rPr lang="fr-CH" sz="2800" b="1" dirty="0" smtClean="0"/>
              <a:t> up of IP </a:t>
            </a:r>
            <a:r>
              <a:rPr lang="fr-CH" sz="2800" b="1" dirty="0" err="1" smtClean="0"/>
              <a:t>coordinates</a:t>
            </a:r>
            <a:endParaRPr lang="fr-CH" sz="2800" b="1" dirty="0" smtClean="0"/>
          </a:p>
          <a:p>
            <a:r>
              <a:rPr lang="fr-CH" sz="2800" b="1" dirty="0"/>
              <a:t> </a:t>
            </a:r>
            <a:r>
              <a:rPr lang="fr-CH" sz="2800" b="1" dirty="0" smtClean="0"/>
              <a:t>  </a:t>
            </a:r>
            <a:r>
              <a:rPr lang="fr-CH" sz="2800" b="1" dirty="0" smtClean="0">
                <a:sym typeface="Wingdings" panose="05000000000000000000" pitchFamily="2" charset="2"/>
              </a:rPr>
              <a:t> </a:t>
            </a:r>
            <a:r>
              <a:rPr lang="fr-CH" sz="2800" b="1" dirty="0" err="1" smtClean="0">
                <a:sym typeface="Wingdings" panose="05000000000000000000" pitchFamily="2" charset="2"/>
              </a:rPr>
              <a:t>beam</a:t>
            </a:r>
            <a:r>
              <a:rPr lang="fr-CH" sz="2800" b="1" dirty="0" smtClean="0">
                <a:sym typeface="Wingdings" panose="05000000000000000000" pitchFamily="2" charset="2"/>
              </a:rPr>
              <a:t> position monitors to </a:t>
            </a:r>
            <a:r>
              <a:rPr lang="fr-CH" sz="2800" b="1" dirty="0" err="1" smtClean="0">
                <a:sym typeface="Wingdings" panose="05000000000000000000" pitchFamily="2" charset="2"/>
              </a:rPr>
              <a:t>be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recorded</a:t>
            </a:r>
            <a:r>
              <a:rPr lang="fr-CH" sz="2800" b="1" dirty="0" smtClean="0">
                <a:sym typeface="Wingdings" panose="05000000000000000000" pitchFamily="2" charset="2"/>
              </a:rPr>
              <a:t> as </a:t>
            </a:r>
            <a:r>
              <a:rPr lang="fr-CH" sz="2800" b="1" dirty="0" err="1" smtClean="0">
                <a:sym typeface="Wingdings" panose="05000000000000000000" pitchFamily="2" charset="2"/>
              </a:rPr>
              <a:t>needed</a:t>
            </a:r>
            <a:endParaRPr lang="fr-CH" sz="2800" b="1" dirty="0" smtClean="0">
              <a:sym typeface="Wingdings" panose="05000000000000000000" pitchFamily="2" charset="2"/>
            </a:endParaRPr>
          </a:p>
          <a:p>
            <a:endParaRPr lang="fr-CH" sz="2800" b="1" dirty="0">
              <a:sym typeface="Wingdings" panose="05000000000000000000" pitchFamily="2" charset="2"/>
            </a:endParaRPr>
          </a:p>
          <a:p>
            <a:r>
              <a:rPr lang="fr-CH" sz="2800" b="1" dirty="0" err="1" smtClean="0">
                <a:sym typeface="Wingdings" panose="05000000000000000000" pitchFamily="2" charset="2"/>
              </a:rPr>
              <a:t>energy</a:t>
            </a:r>
            <a:r>
              <a:rPr lang="fr-CH" sz="2800" b="1" dirty="0" smtClean="0">
                <a:sym typeface="Wingdings" panose="05000000000000000000" pitchFamily="2" charset="2"/>
              </a:rPr>
              <a:t> calibration: </a:t>
            </a:r>
          </a:p>
          <a:p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detailed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systematics</a:t>
            </a:r>
            <a:r>
              <a:rPr lang="fr-CH" sz="2800" b="1" dirty="0" smtClean="0">
                <a:sym typeface="Wingdings" panose="05000000000000000000" pitchFamily="2" charset="2"/>
              </a:rPr>
              <a:t> of </a:t>
            </a:r>
            <a:r>
              <a:rPr lang="fr-CH" sz="2800" b="1" dirty="0" err="1" smtClean="0">
                <a:sym typeface="Wingdings" panose="05000000000000000000" pitchFamily="2" charset="2"/>
              </a:rPr>
              <a:t>resonant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depolarization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should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sz="2800" b="1" dirty="0" err="1" smtClean="0">
                <a:sym typeface="Wingdings" panose="05000000000000000000" pitchFamily="2" charset="2"/>
              </a:rPr>
              <a:t>be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studied</a:t>
            </a:r>
            <a:r>
              <a:rPr lang="fr-CH" sz="2800" b="1" dirty="0" smtClean="0">
                <a:sym typeface="Wingdings" panose="05000000000000000000" pitchFamily="2" charset="2"/>
              </a:rPr>
              <a:t> as </a:t>
            </a:r>
            <a:r>
              <a:rPr lang="fr-CH" sz="2800" b="1" dirty="0" err="1" smtClean="0">
                <a:sym typeface="Wingdings" panose="05000000000000000000" pitchFamily="2" charset="2"/>
              </a:rPr>
              <a:t>well</a:t>
            </a:r>
            <a:r>
              <a:rPr lang="fr-CH" sz="2800" b="1" dirty="0" smtClean="0">
                <a:sym typeface="Wingdings" panose="05000000000000000000" pitchFamily="2" charset="2"/>
              </a:rPr>
              <a:t> as </a:t>
            </a:r>
            <a:r>
              <a:rPr lang="fr-CH" sz="2800" b="1" dirty="0" err="1" smtClean="0">
                <a:sym typeface="Wingdings" panose="05000000000000000000" pitchFamily="2" charset="2"/>
              </a:rPr>
              <a:t>its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relationship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with</a:t>
            </a:r>
            <a:r>
              <a:rPr lang="fr-CH" sz="2800" b="1" dirty="0" smtClean="0">
                <a:sym typeface="Wingdings" panose="05000000000000000000" pitchFamily="2" charset="2"/>
              </a:rPr>
              <a:t> E</a:t>
            </a:r>
            <a:r>
              <a:rPr lang="fr-CH" sz="2800" b="1" baseline="-25000" dirty="0" smtClean="0">
                <a:sym typeface="Wingdings" panose="05000000000000000000" pitchFamily="2" charset="2"/>
              </a:rPr>
              <a:t>CM</a:t>
            </a:r>
          </a:p>
          <a:p>
            <a:endParaRPr lang="fr-CH" sz="2800" b="1" baseline="-25000" dirty="0">
              <a:sym typeface="Wingdings" panose="05000000000000000000" pitchFamily="2" charset="2"/>
            </a:endParaRPr>
          </a:p>
          <a:p>
            <a:r>
              <a:rPr lang="fr-CH" sz="2800" b="1" baseline="-25000" dirty="0" smtClean="0">
                <a:sym typeface="Wingdings" panose="05000000000000000000" pitchFamily="2" charset="2"/>
              </a:rPr>
              <a:t> </a:t>
            </a:r>
            <a:r>
              <a:rPr lang="fr-CH" sz="2800" b="1" dirty="0" smtClean="0">
                <a:sym typeface="Wingdings" panose="05000000000000000000" pitchFamily="2" charset="2"/>
              </a:rPr>
              <a:t>  -- </a:t>
            </a:r>
            <a:r>
              <a:rPr lang="fr-CH" sz="2800" b="1" dirty="0" err="1" smtClean="0">
                <a:sym typeface="Wingdings" panose="05000000000000000000" pitchFamily="2" charset="2"/>
              </a:rPr>
              <a:t>is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energy</a:t>
            </a:r>
            <a:r>
              <a:rPr lang="fr-CH" sz="2800" b="1" dirty="0" smtClean="0">
                <a:sym typeface="Wingdings" panose="05000000000000000000" pitchFamily="2" charset="2"/>
              </a:rPr>
              <a:t> of </a:t>
            </a:r>
            <a:r>
              <a:rPr lang="fr-CH" sz="2800" b="1" dirty="0" err="1" smtClean="0">
                <a:sym typeface="Wingdings" panose="05000000000000000000" pitchFamily="2" charset="2"/>
              </a:rPr>
              <a:t>colliding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beam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same</a:t>
            </a:r>
            <a:r>
              <a:rPr lang="fr-CH" sz="2800" b="1" dirty="0" smtClean="0">
                <a:sym typeface="Wingdings" panose="05000000000000000000" pitchFamily="2" charset="2"/>
              </a:rPr>
              <a:t> as ‘single </a:t>
            </a:r>
            <a:r>
              <a:rPr lang="fr-CH" sz="2800" b="1" dirty="0" err="1" smtClean="0">
                <a:sym typeface="Wingdings" panose="05000000000000000000" pitchFamily="2" charset="2"/>
              </a:rPr>
              <a:t>bunches</a:t>
            </a:r>
            <a:r>
              <a:rPr lang="fr-CH" sz="2800" b="1" dirty="0" smtClean="0">
                <a:sym typeface="Wingdings" panose="05000000000000000000" pitchFamily="2" charset="2"/>
              </a:rPr>
              <a:t>’</a:t>
            </a:r>
          </a:p>
          <a:p>
            <a:r>
              <a:rPr lang="fr-CH" sz="2800" b="1" dirty="0">
                <a:sym typeface="Wingdings" panose="05000000000000000000" pitchFamily="2" charset="2"/>
              </a:rPr>
              <a:t> </a:t>
            </a:r>
            <a:r>
              <a:rPr lang="fr-CH" sz="2800" b="1" dirty="0" smtClean="0">
                <a:sym typeface="Wingdings" panose="05000000000000000000" pitchFamily="2" charset="2"/>
              </a:rPr>
              <a:t>         </a:t>
            </a:r>
            <a:r>
              <a:rPr lang="fr-CH" sz="2400" b="1" dirty="0" err="1" smtClean="0">
                <a:sym typeface="Wingdings" panose="05000000000000000000" pitchFamily="2" charset="2"/>
              </a:rPr>
              <a:t>especially</a:t>
            </a:r>
            <a:r>
              <a:rPr lang="fr-CH" sz="2400" b="1" dirty="0" smtClean="0">
                <a:sym typeface="Wingdings" panose="05000000000000000000" pitchFamily="2" charset="2"/>
              </a:rPr>
              <a:t> in </a:t>
            </a:r>
            <a:r>
              <a:rPr lang="fr-CH" sz="2400" b="1" dirty="0" err="1" smtClean="0">
                <a:sym typeface="Wingdings" panose="05000000000000000000" pitchFamily="2" charset="2"/>
              </a:rPr>
              <a:t>presence</a:t>
            </a:r>
            <a:r>
              <a:rPr lang="fr-CH" sz="2400" b="1" dirty="0" smtClean="0">
                <a:sym typeface="Wingdings" panose="05000000000000000000" pitchFamily="2" charset="2"/>
              </a:rPr>
              <a:t> of beamstrahlung?</a:t>
            </a:r>
            <a:endParaRPr lang="fr-CH" sz="2800" b="1" dirty="0" smtClean="0">
              <a:sym typeface="Wingdings" panose="05000000000000000000" pitchFamily="2" charset="2"/>
            </a:endParaRPr>
          </a:p>
          <a:p>
            <a:r>
              <a:rPr lang="fr-CH" sz="2800" b="1" dirty="0">
                <a:sym typeface="Wingdings" panose="05000000000000000000" pitchFamily="2" charset="2"/>
              </a:rPr>
              <a:t> </a:t>
            </a:r>
            <a:r>
              <a:rPr lang="fr-CH" sz="2800" b="1" dirty="0" smtClean="0">
                <a:sym typeface="Wingdings" panose="05000000000000000000" pitchFamily="2" charset="2"/>
              </a:rPr>
              <a:t>  -- </a:t>
            </a:r>
            <a:r>
              <a:rPr lang="fr-CH" sz="2800" b="1" dirty="0" err="1" smtClean="0">
                <a:sym typeface="Wingdings" panose="05000000000000000000" pitchFamily="2" charset="2"/>
              </a:rPr>
              <a:t>is</a:t>
            </a:r>
            <a:r>
              <a:rPr lang="fr-CH" sz="2800" b="1" dirty="0" smtClean="0">
                <a:sym typeface="Wingdings" panose="05000000000000000000" pitchFamily="2" charset="2"/>
              </a:rPr>
              <a:t> spin tune </a:t>
            </a:r>
            <a:r>
              <a:rPr lang="fr-CH" sz="2800" b="1" dirty="0" err="1" smtClean="0">
                <a:sym typeface="Wingdings" panose="05000000000000000000" pitchFamily="2" charset="2"/>
              </a:rPr>
              <a:t>equivalent</a:t>
            </a:r>
            <a:r>
              <a:rPr lang="fr-CH" sz="2800" b="1" dirty="0" smtClean="0">
                <a:sym typeface="Wingdings" panose="05000000000000000000" pitchFamily="2" charset="2"/>
              </a:rPr>
              <a:t> to </a:t>
            </a:r>
            <a:r>
              <a:rPr lang="fr-CH" sz="2800" b="1" dirty="0" err="1" smtClean="0">
                <a:sym typeface="Wingdings" panose="05000000000000000000" pitchFamily="2" charset="2"/>
              </a:rPr>
              <a:t>average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beam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energy</a:t>
            </a:r>
            <a:endParaRPr lang="fr-CH" sz="2800" b="1" dirty="0" smtClean="0">
              <a:sym typeface="Wingdings" panose="05000000000000000000" pitchFamily="2" charset="2"/>
            </a:endParaRPr>
          </a:p>
          <a:p>
            <a:r>
              <a:rPr lang="fr-CH" sz="2800" b="1" dirty="0" smtClean="0"/>
              <a:t>   -- relation </a:t>
            </a:r>
            <a:r>
              <a:rPr lang="fr-CH" sz="2800" b="1" dirty="0" err="1" smtClean="0"/>
              <a:t>btw</a:t>
            </a:r>
            <a:r>
              <a:rPr lang="fr-CH" sz="2800" b="1" dirty="0" smtClean="0"/>
              <a:t> collision </a:t>
            </a:r>
            <a:r>
              <a:rPr lang="fr-CH" sz="2800" b="1" dirty="0" err="1" smtClean="0"/>
              <a:t>energy</a:t>
            </a:r>
            <a:r>
              <a:rPr lang="fr-CH" sz="2800" b="1" dirty="0" smtClean="0"/>
              <a:t> and </a:t>
            </a:r>
            <a:r>
              <a:rPr lang="fr-CH" sz="2800" b="1" dirty="0" err="1" smtClean="0"/>
              <a:t>average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beam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energy</a:t>
            </a:r>
            <a:r>
              <a:rPr lang="fr-CH" sz="2800" b="1" dirty="0" smtClean="0"/>
              <a:t>? (</a:t>
            </a:r>
            <a:r>
              <a:rPr lang="fr-CH" sz="2800" b="1" dirty="0" err="1" smtClean="0"/>
              <a:t>saw-toothing</a:t>
            </a:r>
            <a:r>
              <a:rPr lang="fr-CH" sz="2800" b="1" dirty="0" smtClean="0"/>
              <a:t>)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4033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278650"/>
            <a:ext cx="8816648" cy="416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262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713"/>
            <a:ext cx="4347280" cy="310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5718" y="4429335"/>
            <a:ext cx="5861899" cy="2308324"/>
          </a:xfrm>
          <a:prstGeom prst="rect">
            <a:avLst/>
          </a:prstGeom>
          <a:solidFill>
            <a:srgbClr val="F79646">
              <a:lumMod val="40000"/>
              <a:lumOff val="60000"/>
              <a:alpha val="50000"/>
            </a:srgb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B0F0"/>
                </a:solidFill>
              </a:rPr>
              <a:t>TLEP operates at </a:t>
            </a:r>
            <a:r>
              <a:rPr lang="en-US" b="1" kern="0" dirty="0" err="1">
                <a:solidFill>
                  <a:srgbClr val="00B0F0"/>
                </a:solidFill>
              </a:rPr>
              <a:t>Beamstrahlung</a:t>
            </a:r>
            <a:r>
              <a:rPr lang="en-US" b="1" kern="0" dirty="0">
                <a:solidFill>
                  <a:srgbClr val="00B0F0"/>
                </a:solidFill>
              </a:rPr>
              <a:t> limit, this is  </a:t>
            </a:r>
            <a:r>
              <a:rPr lang="en-US" b="1" kern="0" dirty="0">
                <a:solidFill>
                  <a:srgbClr val="00B0F0"/>
                </a:solidFill>
              </a:rPr>
              <a:t>a</a:t>
            </a:r>
            <a:r>
              <a:rPr lang="en-US" b="1" kern="0" dirty="0">
                <a:solidFill>
                  <a:srgbClr val="00B0F0"/>
                </a:solidFill>
              </a:rPr>
              <a:t> dominant factor for accelerator design. </a:t>
            </a:r>
          </a:p>
          <a:p>
            <a:pPr>
              <a:defRPr/>
            </a:pPr>
            <a:r>
              <a:rPr lang="en-US" b="1" kern="0" dirty="0" err="1">
                <a:solidFill>
                  <a:prstClr val="black"/>
                </a:solidFill>
              </a:rPr>
              <a:t>Beamstrahlung</a:t>
            </a:r>
            <a:r>
              <a:rPr lang="en-US" b="1" kern="0" dirty="0">
                <a:solidFill>
                  <a:prstClr val="black"/>
                </a:solidFill>
              </a:rPr>
              <a:t> @TLEP is benign</a:t>
            </a:r>
            <a:r>
              <a:rPr lang="en-US" b="1" kern="0" dirty="0">
                <a:solidFill>
                  <a:prstClr val="black"/>
                </a:solidFill>
              </a:rPr>
              <a:t> </a:t>
            </a:r>
            <a:r>
              <a:rPr lang="en-US" b="1" kern="0" dirty="0">
                <a:solidFill>
                  <a:prstClr val="black"/>
                </a:solidFill>
              </a:rPr>
              <a:t>for physics:  </a:t>
            </a:r>
            <a:r>
              <a:rPr lang="en-US" b="1" kern="0" dirty="0">
                <a:solidFill>
                  <a:srgbClr val="00B0F0"/>
                </a:solidFill>
              </a:rPr>
              <a:t>particles are either lost or recycled on a synchrotron oscillation </a:t>
            </a:r>
          </a:p>
          <a:p>
            <a:pPr>
              <a:defRPr/>
            </a:pPr>
            <a:endParaRPr lang="en-US" b="1" kern="0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b="1" kern="0" dirty="0">
                <a:solidFill>
                  <a:srgbClr val="00B0F0"/>
                </a:solidFill>
                <a:sym typeface="Wingdings" pitchFamily="2" charset="2"/>
              </a:rPr>
              <a:t> some</a:t>
            </a:r>
            <a:r>
              <a:rPr lang="en-US" b="1" kern="0" dirty="0">
                <a:solidFill>
                  <a:srgbClr val="00B0F0"/>
                </a:solidFill>
              </a:rPr>
              <a:t> increase of energy spread </a:t>
            </a:r>
          </a:p>
          <a:p>
            <a:pPr algn="ctr">
              <a:defRPr/>
            </a:pPr>
            <a:r>
              <a:rPr lang="en-US" b="1" kern="0" dirty="0">
                <a:solidFill>
                  <a:srgbClr val="00B0F0"/>
                </a:solidFill>
              </a:rPr>
              <a:t> but </a:t>
            </a:r>
            <a:r>
              <a:rPr lang="en-US" b="1" kern="0" dirty="0" smtClean="0">
                <a:solidFill>
                  <a:srgbClr val="00B0F0"/>
                </a:solidFill>
              </a:rPr>
              <a:t>little </a:t>
            </a:r>
            <a:r>
              <a:rPr lang="en-US" b="1" kern="0" dirty="0">
                <a:solidFill>
                  <a:srgbClr val="00B0F0"/>
                </a:solidFill>
              </a:rPr>
              <a:t>change of average </a:t>
            </a:r>
            <a:r>
              <a:rPr lang="en-US" b="1" kern="0" dirty="0" smtClean="0">
                <a:solidFill>
                  <a:srgbClr val="00B0F0"/>
                </a:solidFill>
              </a:rPr>
              <a:t>energy </a:t>
            </a:r>
            <a:r>
              <a:rPr lang="en-US" b="1" kern="0" dirty="0" smtClean="0">
                <a:solidFill>
                  <a:srgbClr val="FF0000"/>
                </a:solidFill>
              </a:rPr>
              <a:t>(HOW MUCH?)</a:t>
            </a:r>
            <a:endParaRPr lang="en-US" b="1" kern="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b="1" kern="0" dirty="0">
                <a:solidFill>
                  <a:srgbClr val="00B0F0"/>
                </a:solidFill>
              </a:rPr>
              <a:t>Little EM background in the experiment.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773" y="767146"/>
            <a:ext cx="2597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B050"/>
                </a:solidFill>
              </a:rPr>
              <a:t>L</a:t>
            </a:r>
            <a:r>
              <a:rPr lang="en-US" sz="2000" b="1" dirty="0">
                <a:solidFill>
                  <a:srgbClr val="00B050"/>
                </a:solidFill>
              </a:rPr>
              <a:t>uminosity </a:t>
            </a:r>
            <a:r>
              <a:rPr lang="en-US" sz="2000" b="1" i="1" dirty="0">
                <a:solidFill>
                  <a:srgbClr val="00B050"/>
                </a:solidFill>
              </a:rPr>
              <a:t>E </a:t>
            </a:r>
            <a:r>
              <a:rPr lang="en-US" sz="2000" b="1" dirty="0">
                <a:solidFill>
                  <a:srgbClr val="00B050"/>
                </a:solidFill>
              </a:rPr>
              <a:t>spectrum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7" name="AutoShape 2" descr="https://www.authorea.com/users/1331/articles/1831/master/file/figures/ttthreshILC350/ttthreshILC350.png"/>
          <p:cNvSpPr>
            <a:spLocks noChangeAspect="1" noChangeArrowheads="1"/>
          </p:cNvSpPr>
          <p:nvPr/>
        </p:nvSpPr>
        <p:spPr bwMode="auto">
          <a:xfrm>
            <a:off x="155575" y="-3200400"/>
            <a:ext cx="4762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1400" b="1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87" y="1317565"/>
            <a:ext cx="4260715" cy="3068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2860" y="834177"/>
            <a:ext cx="2181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 err="1">
                <a:solidFill>
                  <a:prstClr val="black"/>
                </a:solidFill>
              </a:rPr>
              <a:t>Effect</a:t>
            </a:r>
            <a:r>
              <a:rPr lang="fr-CH" sz="1600" b="1" dirty="0">
                <a:solidFill>
                  <a:prstClr val="black"/>
                </a:solidFill>
              </a:rPr>
              <a:t> on top </a:t>
            </a:r>
            <a:r>
              <a:rPr lang="fr-CH" sz="1600" b="1" dirty="0" err="1">
                <a:solidFill>
                  <a:prstClr val="black"/>
                </a:solidFill>
              </a:rPr>
              <a:t>threshold</a:t>
            </a:r>
            <a:r>
              <a:rPr lang="fr-CH" sz="1600" b="1" dirty="0">
                <a:solidFill>
                  <a:prstClr val="black"/>
                </a:solidFill>
              </a:rPr>
              <a:t> </a:t>
            </a:r>
            <a:endParaRPr lang="fr-CH" sz="1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280" y="2651850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</a:t>
            </a:r>
            <a:endParaRPr lang="fr-CH" sz="2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8450" y="146229"/>
            <a:ext cx="213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BEAMSTRAHLUNG</a:t>
            </a:r>
          </a:p>
        </p:txBody>
      </p:sp>
      <p:pic>
        <p:nvPicPr>
          <p:cNvPr id="11" name="Picture 10" descr="logo-tlep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10" y="15685"/>
            <a:ext cx="1307939" cy="77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5" y="92674"/>
            <a:ext cx="4982570" cy="626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42130" y="5319210"/>
            <a:ext cx="326127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60ppm in 5 minutes!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405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1610" y="1358770"/>
            <a:ext cx="435164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rgbClr val="FF0000"/>
                </a:solidFill>
              </a:rPr>
              <a:t>-- </a:t>
            </a:r>
            <a:r>
              <a:rPr lang="fr-CH" sz="2800" b="1" dirty="0" err="1" smtClean="0">
                <a:solidFill>
                  <a:srgbClr val="FF0000"/>
                </a:solidFill>
              </a:rPr>
              <a:t>Luminosity</a:t>
            </a:r>
            <a:endParaRPr lang="fr-CH" sz="2800" b="1" dirty="0" smtClean="0">
              <a:solidFill>
                <a:srgbClr val="FF0000"/>
              </a:solidFill>
            </a:endParaRPr>
          </a:p>
          <a:p>
            <a:endParaRPr lang="fr-CH" sz="2800" b="1" dirty="0"/>
          </a:p>
          <a:p>
            <a:r>
              <a:rPr lang="fr-CH" sz="2800" b="1" dirty="0" smtClean="0">
                <a:solidFill>
                  <a:srgbClr val="FFC000"/>
                </a:solidFill>
              </a:rPr>
              <a:t>-- </a:t>
            </a:r>
            <a:r>
              <a:rPr lang="fr-CH" sz="2800" b="1" dirty="0" err="1" smtClean="0">
                <a:solidFill>
                  <a:srgbClr val="FFC000"/>
                </a:solidFill>
              </a:rPr>
              <a:t>Energy</a:t>
            </a:r>
            <a:endParaRPr lang="fr-CH" sz="2800" b="1" dirty="0" smtClean="0">
              <a:solidFill>
                <a:srgbClr val="FFC000"/>
              </a:solidFill>
            </a:endParaRPr>
          </a:p>
          <a:p>
            <a:endParaRPr lang="fr-CH" sz="2800" b="1" dirty="0"/>
          </a:p>
          <a:p>
            <a:r>
              <a:rPr lang="fr-CH" sz="2800" b="1" dirty="0" smtClean="0">
                <a:solidFill>
                  <a:srgbClr val="00B050"/>
                </a:solidFill>
              </a:rPr>
              <a:t>-- </a:t>
            </a:r>
            <a:r>
              <a:rPr lang="fr-CH" sz="2800" b="1" dirty="0" err="1" smtClean="0">
                <a:solidFill>
                  <a:srgbClr val="00B050"/>
                </a:solidFill>
              </a:rPr>
              <a:t>Precision</a:t>
            </a:r>
            <a:r>
              <a:rPr lang="fr-CH" sz="2800" b="1" dirty="0">
                <a:solidFill>
                  <a:srgbClr val="00B050"/>
                </a:solidFill>
              </a:rPr>
              <a:t> </a:t>
            </a:r>
            <a:endParaRPr lang="fr-CH" sz="2800" b="1" dirty="0" smtClean="0">
              <a:solidFill>
                <a:srgbClr val="00B050"/>
              </a:solidFill>
            </a:endParaRPr>
          </a:p>
          <a:p>
            <a:endParaRPr lang="fr-CH" sz="2800" b="1" dirty="0">
              <a:solidFill>
                <a:srgbClr val="00B050"/>
              </a:solidFill>
            </a:endParaRPr>
          </a:p>
          <a:p>
            <a:r>
              <a:rPr lang="fr-C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-- (longitudinal) </a:t>
            </a:r>
            <a:r>
              <a:rPr lang="fr-CH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Polarization</a:t>
            </a:r>
            <a:endParaRPr lang="fr-CH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CH" sz="2800" b="1" dirty="0"/>
          </a:p>
          <a:p>
            <a:r>
              <a:rPr lang="fr-CH" sz="2800" b="1" dirty="0" smtClean="0"/>
              <a:t>-- running scenarios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60713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28900"/>
            <a:ext cx="65913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03675"/>
            <a:ext cx="8417497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Tide correction... </a:t>
            </a:r>
          </a:p>
          <a:p>
            <a:endParaRPr lang="fr-CH" sz="2800" b="1" dirty="0"/>
          </a:p>
          <a:p>
            <a:endParaRPr lang="fr-CH" sz="2800" b="1" dirty="0" smtClean="0"/>
          </a:p>
          <a:p>
            <a:endParaRPr lang="fr-CH" sz="2800" b="1" dirty="0"/>
          </a:p>
          <a:p>
            <a:endParaRPr lang="fr-CH" sz="2800" b="1" dirty="0" smtClean="0"/>
          </a:p>
          <a:p>
            <a:endParaRPr lang="fr-CH" sz="2800" b="1" dirty="0"/>
          </a:p>
          <a:p>
            <a:endParaRPr lang="fr-CH" sz="2800" b="1" dirty="0" smtClean="0"/>
          </a:p>
          <a:p>
            <a:endParaRPr lang="fr-CH" sz="2800" b="1" dirty="0"/>
          </a:p>
          <a:p>
            <a:endParaRPr lang="fr-CH" sz="2800" b="1" dirty="0" smtClean="0"/>
          </a:p>
          <a:p>
            <a:endParaRPr lang="fr-CH" sz="2800" b="1" dirty="0"/>
          </a:p>
          <a:p>
            <a:endParaRPr lang="fr-CH" sz="2800" b="1" dirty="0" smtClean="0"/>
          </a:p>
          <a:p>
            <a:endParaRPr lang="fr-CH" sz="2800" b="1" dirty="0" smtClean="0"/>
          </a:p>
          <a:p>
            <a:endParaRPr lang="fr-CH" sz="2800" b="1" dirty="0"/>
          </a:p>
          <a:p>
            <a:r>
              <a:rPr lang="fr-CH" sz="2800" b="1" dirty="0" smtClean="0"/>
              <a:t>                                        are </a:t>
            </a:r>
            <a:r>
              <a:rPr lang="fr-CH" sz="2800" b="1" dirty="0" err="1" smtClean="0"/>
              <a:t>orbit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measurements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enough</a:t>
            </a:r>
            <a:r>
              <a:rPr lang="fr-CH" sz="2800" b="1" dirty="0" smtClean="0"/>
              <a:t>?</a:t>
            </a:r>
            <a:endParaRPr lang="en-US" sz="2800" b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1763815"/>
            <a:ext cx="2884877" cy="370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955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55" y="98630"/>
            <a:ext cx="612775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6595" y="2303875"/>
            <a:ext cx="212596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800" b="1" dirty="0" err="1" smtClean="0"/>
              <a:t>saw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toothing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16605" y="5499230"/>
            <a:ext cx="715330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CH" sz="2800" b="1" dirty="0" err="1" smtClean="0"/>
              <a:t>uneven</a:t>
            </a:r>
            <a:r>
              <a:rPr lang="fr-CH" sz="2800" b="1" dirty="0" smtClean="0"/>
              <a:t> RF volts cause </a:t>
            </a:r>
            <a:r>
              <a:rPr lang="fr-CH" sz="2800" b="1" dirty="0" err="1" smtClean="0"/>
              <a:t>energy</a:t>
            </a:r>
            <a:r>
              <a:rPr lang="fr-CH" sz="2800" b="1" dirty="0" smtClean="0"/>
              <a:t> shift </a:t>
            </a:r>
            <a:r>
              <a:rPr lang="fr-CH" sz="2800" b="1" dirty="0" err="1" smtClean="0"/>
              <a:t>wrt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average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47196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9525" y="-1150111"/>
            <a:ext cx="6604000" cy="912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550" y="8116"/>
            <a:ext cx="796102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b="1" dirty="0" smtClean="0"/>
              <a:t>Most of </a:t>
            </a:r>
            <a:r>
              <a:rPr lang="fr-CH" sz="2000" b="1" dirty="0" err="1" smtClean="0"/>
              <a:t>these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systematics</a:t>
            </a:r>
            <a:r>
              <a:rPr lang="fr-CH" sz="2000" b="1" dirty="0" smtClean="0"/>
              <a:t>, but not all, </a:t>
            </a:r>
            <a:r>
              <a:rPr lang="fr-CH" sz="2000" b="1" dirty="0" err="1" smtClean="0"/>
              <a:t>vanish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with</a:t>
            </a:r>
            <a:r>
              <a:rPr lang="fr-CH" sz="2000" b="1" dirty="0" smtClean="0"/>
              <a:t> ‘single’ </a:t>
            </a:r>
            <a:r>
              <a:rPr lang="fr-CH" sz="2000" b="1" dirty="0" err="1" smtClean="0"/>
              <a:t>bunches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calib</a:t>
            </a:r>
            <a:r>
              <a:rPr lang="fr-CH" sz="2000" b="1" dirty="0" smtClean="0"/>
              <a:t>.</a:t>
            </a:r>
            <a:r>
              <a:rPr lang="fr-CH" sz="2800" b="1" dirty="0" smtClean="0"/>
              <a:t>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731120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590" y="548680"/>
            <a:ext cx="404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rgbClr val="00B050"/>
                </a:solidFill>
              </a:rPr>
              <a:t>(longitudinal) </a:t>
            </a:r>
            <a:r>
              <a:rPr lang="fr-CH" sz="2800" b="1" dirty="0" err="1" smtClean="0">
                <a:solidFill>
                  <a:srgbClr val="00B050"/>
                </a:solidFill>
              </a:rPr>
              <a:t>Polarization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93785"/>
            <a:ext cx="9158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err="1"/>
              <a:t>F</a:t>
            </a:r>
            <a:r>
              <a:rPr lang="fr-CH" sz="2800" b="1" dirty="0" err="1" smtClean="0"/>
              <a:t>amously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useful</a:t>
            </a:r>
            <a:r>
              <a:rPr lang="fr-CH" sz="2800" b="1" dirty="0" smtClean="0"/>
              <a:t> for the longitudinal </a:t>
            </a:r>
            <a:r>
              <a:rPr lang="fr-CH" sz="2800" b="1" dirty="0" err="1" smtClean="0"/>
              <a:t>polarization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asymmetry</a:t>
            </a:r>
            <a:endParaRPr lang="fr-CH" sz="2800" b="1" dirty="0" smtClean="0"/>
          </a:p>
          <a:p>
            <a:r>
              <a:rPr lang="fr-CH" sz="2800" b="1" dirty="0" smtClean="0"/>
              <a:t>of the Z boson</a:t>
            </a:r>
            <a:endParaRPr lang="en-US" sz="28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74" y="2168860"/>
            <a:ext cx="5472100" cy="10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" y="2618910"/>
            <a:ext cx="3973295" cy="355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1950" y="3158970"/>
            <a:ext cx="51346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err="1" smtClean="0"/>
              <a:t>just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measure</a:t>
            </a:r>
            <a:r>
              <a:rPr lang="fr-CH" sz="2800" b="1" dirty="0" smtClean="0"/>
              <a:t> Z </a:t>
            </a:r>
            <a:r>
              <a:rPr lang="fr-CH" sz="2800" b="1" dirty="0" err="1" smtClean="0"/>
              <a:t>couplings</a:t>
            </a:r>
            <a:endParaRPr lang="fr-CH" sz="2800" b="1" dirty="0" smtClean="0"/>
          </a:p>
          <a:p>
            <a:r>
              <a:rPr lang="fr-CH" sz="2800" b="1" dirty="0" smtClean="0"/>
              <a:t>to </a:t>
            </a:r>
            <a:r>
              <a:rPr lang="fr-CH" sz="2800" b="1" dirty="0" err="1" smtClean="0"/>
              <a:t>electrons</a:t>
            </a:r>
            <a:r>
              <a:rPr lang="fr-CH" sz="2800" b="1" dirty="0" smtClean="0"/>
              <a:t> (</a:t>
            </a:r>
            <a:r>
              <a:rPr lang="fr-CH" sz="2800" b="1" dirty="0" err="1" smtClean="0"/>
              <a:t>sin</a:t>
            </a:r>
            <a:r>
              <a:rPr lang="fr-CH" sz="2800" b="1" dirty="0" err="1" smtClean="0">
                <a:sym typeface="Symbol"/>
              </a:rPr>
              <a:t></a:t>
            </a:r>
            <a:r>
              <a:rPr lang="fr-CH" sz="2800" b="1" baseline="-25000" dirty="0" err="1" smtClean="0"/>
              <a:t>W</a:t>
            </a:r>
            <a:r>
              <a:rPr lang="fr-CH" sz="2800" b="1" baseline="30000" dirty="0" err="1" smtClean="0"/>
              <a:t>eff</a:t>
            </a:r>
            <a:r>
              <a:rPr lang="fr-CH" sz="2800" b="1" baseline="30000" dirty="0" smtClean="0"/>
              <a:t> </a:t>
            </a:r>
            <a:r>
              <a:rPr lang="fr-CH" sz="2800" b="1" dirty="0" smtClean="0"/>
              <a:t>) </a:t>
            </a:r>
            <a:r>
              <a:rPr lang="fr-CH" sz="2800" b="1" dirty="0" err="1" smtClean="0"/>
              <a:t>from</a:t>
            </a:r>
            <a:r>
              <a:rPr lang="fr-CH" sz="2800" b="1" dirty="0" smtClean="0"/>
              <a:t> ratios</a:t>
            </a:r>
          </a:p>
          <a:p>
            <a:r>
              <a:rPr lang="fr-CH" sz="2800" b="1" dirty="0" smtClean="0"/>
              <a:t>of total cross-sections </a:t>
            </a:r>
            <a:r>
              <a:rPr lang="fr-CH" sz="2800" b="1" dirty="0" err="1" smtClean="0"/>
              <a:t>upon</a:t>
            </a:r>
            <a:endParaRPr lang="fr-CH" sz="2800" b="1" dirty="0" smtClean="0"/>
          </a:p>
          <a:p>
            <a:r>
              <a:rPr lang="fr-CH" sz="2800" b="1" dirty="0" err="1" smtClean="0"/>
              <a:t>flipping</a:t>
            </a:r>
            <a:r>
              <a:rPr lang="fr-CH" sz="2800" b="1" dirty="0" smtClean="0"/>
              <a:t> the spins</a:t>
            </a:r>
          </a:p>
          <a:p>
            <a:r>
              <a:rPr lang="fr-CH" sz="2800" b="1" dirty="0" smtClean="0"/>
              <a:t>-- </a:t>
            </a:r>
            <a:r>
              <a:rPr lang="fr-CH" sz="2800" b="1" dirty="0" err="1" smtClean="0"/>
              <a:t>systematics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can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reduced</a:t>
            </a:r>
            <a:endParaRPr lang="fr-CH" sz="2800" b="1" dirty="0" smtClean="0"/>
          </a:p>
          <a:p>
            <a:r>
              <a:rPr lang="fr-CH" sz="2800" b="1" dirty="0" smtClean="0"/>
              <a:t>by </a:t>
            </a:r>
            <a:r>
              <a:rPr lang="fr-CH" sz="2800" b="1" dirty="0" err="1" smtClean="0"/>
              <a:t>using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various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combinations</a:t>
            </a:r>
            <a:endParaRPr lang="fr-CH" sz="2800" b="1" dirty="0" smtClean="0"/>
          </a:p>
          <a:p>
            <a:r>
              <a:rPr lang="fr-CH" sz="2800" b="1" dirty="0" smtClean="0"/>
              <a:t>-- </a:t>
            </a:r>
            <a:r>
              <a:rPr lang="fr-CH" sz="2800" b="1" dirty="0" err="1" smtClean="0"/>
              <a:t>need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depolarization</a:t>
            </a:r>
            <a:r>
              <a:rPr lang="fr-CH" sz="2800" b="1" dirty="0" smtClean="0"/>
              <a:t>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of </a:t>
            </a:r>
            <a:r>
              <a:rPr lang="fr-CH" sz="2800" b="1" dirty="0" err="1" smtClean="0"/>
              <a:t>individual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bunches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88371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540" y="548680"/>
            <a:ext cx="892936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rgbClr val="00B050"/>
                </a:solidFill>
              </a:rPr>
              <a:t>Do </a:t>
            </a:r>
            <a:r>
              <a:rPr lang="fr-CH" sz="2800" b="1" dirty="0" err="1" smtClean="0">
                <a:solidFill>
                  <a:srgbClr val="00B050"/>
                </a:solidFill>
              </a:rPr>
              <a:t>we</a:t>
            </a:r>
            <a:r>
              <a:rPr lang="fr-CH" sz="2800" b="1" dirty="0" smtClean="0">
                <a:solidFill>
                  <a:srgbClr val="00B050"/>
                </a:solidFill>
              </a:rPr>
              <a:t> </a:t>
            </a:r>
            <a:r>
              <a:rPr lang="fr-CH" sz="2800" b="1" dirty="0" err="1" smtClean="0">
                <a:solidFill>
                  <a:srgbClr val="00B050"/>
                </a:solidFill>
              </a:rPr>
              <a:t>need</a:t>
            </a:r>
            <a:r>
              <a:rPr lang="fr-CH" sz="2800" b="1" dirty="0" smtClean="0">
                <a:solidFill>
                  <a:srgbClr val="00B050"/>
                </a:solidFill>
              </a:rPr>
              <a:t> longitudinal </a:t>
            </a:r>
            <a:r>
              <a:rPr lang="fr-CH" sz="2800" b="1" dirty="0" err="1" smtClean="0">
                <a:solidFill>
                  <a:srgbClr val="00B050"/>
                </a:solidFill>
              </a:rPr>
              <a:t>polarization</a:t>
            </a:r>
            <a:r>
              <a:rPr lang="fr-CH" sz="2800" b="1" dirty="0" smtClean="0">
                <a:solidFill>
                  <a:srgbClr val="00B050"/>
                </a:solidFill>
              </a:rPr>
              <a:t>?</a:t>
            </a:r>
          </a:p>
          <a:p>
            <a:endParaRPr lang="fr-CH" sz="2800" b="1" dirty="0"/>
          </a:p>
          <a:p>
            <a:r>
              <a:rPr lang="fr-CH" sz="2800" b="1" dirty="0" smtClean="0"/>
              <a:t>-- a </a:t>
            </a:r>
            <a:r>
              <a:rPr lang="fr-CH" sz="2800" b="1" dirty="0" err="1" smtClean="0"/>
              <a:t>statistical</a:t>
            </a:r>
            <a:r>
              <a:rPr lang="fr-CH" sz="2800" b="1" dirty="0" smtClean="0"/>
              <a:t> and </a:t>
            </a:r>
            <a:r>
              <a:rPr lang="fr-CH" sz="2800" b="1" dirty="0" err="1" smtClean="0"/>
              <a:t>systematic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matter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that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requires</a:t>
            </a:r>
            <a:r>
              <a:rPr lang="fr-CH" sz="2800" b="1" dirty="0" smtClean="0"/>
              <a:t> </a:t>
            </a:r>
          </a:p>
          <a:p>
            <a:r>
              <a:rPr lang="fr-CH" sz="2800" b="1" dirty="0" smtClean="0"/>
              <a:t>a </a:t>
            </a:r>
            <a:r>
              <a:rPr lang="fr-CH" sz="2800" b="1" dirty="0" err="1" smtClean="0"/>
              <a:t>dedicated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study</a:t>
            </a:r>
            <a:endParaRPr lang="fr-CH" sz="2800" b="1" dirty="0" smtClean="0"/>
          </a:p>
          <a:p>
            <a:r>
              <a:rPr lang="fr-CH" sz="2800" b="1" dirty="0" smtClean="0"/>
              <a:t>-- </a:t>
            </a:r>
            <a:r>
              <a:rPr lang="fr-CH" sz="2800" b="1" dirty="0" err="1" smtClean="0"/>
              <a:t>can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compensated</a:t>
            </a:r>
            <a:r>
              <a:rPr lang="fr-CH" sz="2800" b="1" dirty="0" smtClean="0"/>
              <a:t> by </a:t>
            </a:r>
            <a:r>
              <a:rPr lang="fr-CH" sz="2800" b="1" dirty="0" err="1" smtClean="0"/>
              <a:t>statistics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since</a:t>
            </a:r>
            <a:r>
              <a:rPr lang="fr-CH" sz="2800" b="1" dirty="0" smtClean="0"/>
              <a:t>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1) </a:t>
            </a:r>
            <a:r>
              <a:rPr lang="fr-CH" sz="2800" b="1" dirty="0" err="1" smtClean="0"/>
              <a:t>polarization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never</a:t>
            </a:r>
            <a:r>
              <a:rPr lang="fr-CH" sz="2800" b="1" dirty="0" smtClean="0"/>
              <a:t> 100%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2) </a:t>
            </a:r>
            <a:r>
              <a:rPr lang="fr-CH" sz="2800" b="1" dirty="0" err="1" smtClean="0"/>
              <a:t>same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couplings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govern</a:t>
            </a:r>
            <a:r>
              <a:rPr lang="fr-CH" sz="2800" b="1" dirty="0" smtClean="0"/>
              <a:t> final state </a:t>
            </a:r>
            <a:r>
              <a:rPr lang="fr-CH" sz="2800" b="1" dirty="0" err="1" smtClean="0"/>
              <a:t>forward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backward</a:t>
            </a:r>
            <a:r>
              <a:rPr lang="fr-CH" sz="2800" b="1" dirty="0" smtClean="0"/>
              <a:t> </a:t>
            </a:r>
          </a:p>
          <a:p>
            <a:r>
              <a:rPr lang="fr-CH" sz="2800" b="1" dirty="0" err="1" smtClean="0"/>
              <a:t>asymmetries</a:t>
            </a:r>
            <a:r>
              <a:rPr lang="fr-CH" sz="2800" b="1" dirty="0" smtClean="0"/>
              <a:t> and </a:t>
            </a:r>
            <a:r>
              <a:rPr lang="fr-CH" sz="2800" b="1" dirty="0" err="1" smtClean="0"/>
              <a:t>polaritation</a:t>
            </a:r>
            <a:endParaRPr lang="fr-CH" sz="2800" b="1" dirty="0" smtClean="0"/>
          </a:p>
          <a:p>
            <a:endParaRPr lang="fr-CH" sz="2800" b="1" dirty="0"/>
          </a:p>
          <a:p>
            <a:r>
              <a:rPr lang="fr-CH" sz="2800" b="1" dirty="0" err="1" smtClean="0"/>
              <a:t>nevertheless</a:t>
            </a:r>
            <a:r>
              <a:rPr lang="fr-CH" sz="2800" b="1" dirty="0" smtClean="0"/>
              <a:t> SLC </a:t>
            </a:r>
            <a:r>
              <a:rPr lang="fr-CH" sz="2800" b="1" dirty="0" err="1" smtClean="0"/>
              <a:t>with</a:t>
            </a:r>
            <a:r>
              <a:rPr lang="fr-CH" sz="2800" b="1" dirty="0" smtClean="0"/>
              <a:t> e- </a:t>
            </a:r>
            <a:r>
              <a:rPr lang="fr-CH" sz="2800" b="1" dirty="0" err="1" smtClean="0"/>
              <a:t>polarization</a:t>
            </a:r>
            <a:r>
              <a:rPr lang="fr-CH" sz="2800" b="1" dirty="0" smtClean="0"/>
              <a:t> of 75% and 500’000 Z</a:t>
            </a:r>
          </a:p>
          <a:p>
            <a:r>
              <a:rPr lang="fr-CH" sz="2800" b="1" dirty="0" err="1" smtClean="0"/>
              <a:t>measured</a:t>
            </a:r>
            <a:r>
              <a:rPr lang="fr-CH" sz="2800" b="1" dirty="0"/>
              <a:t> 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sin</a:t>
            </a:r>
            <a:r>
              <a:rPr lang="fr-CH" sz="2800" b="1" dirty="0" err="1" smtClean="0">
                <a:sym typeface="Symbol"/>
              </a:rPr>
              <a:t></a:t>
            </a:r>
            <a:r>
              <a:rPr lang="fr-CH" sz="2800" b="1" baseline="-25000" dirty="0" err="1" smtClean="0"/>
              <a:t>W</a:t>
            </a:r>
            <a:r>
              <a:rPr lang="fr-CH" sz="2800" b="1" baseline="30000" dirty="0" err="1" smtClean="0"/>
              <a:t>eff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half</a:t>
            </a:r>
            <a:r>
              <a:rPr lang="fr-CH" sz="2800" b="1" dirty="0" smtClean="0"/>
              <a:t> as </a:t>
            </a:r>
            <a:r>
              <a:rPr lang="fr-CH" sz="2800" b="1" dirty="0" err="1" smtClean="0"/>
              <a:t>well</a:t>
            </a:r>
            <a:r>
              <a:rPr lang="fr-CH" sz="2800" b="1" dirty="0" smtClean="0"/>
              <a:t> as LEP </a:t>
            </a:r>
            <a:r>
              <a:rPr lang="fr-CH" sz="2800" b="1" dirty="0" err="1" smtClean="0"/>
              <a:t>with</a:t>
            </a:r>
            <a:r>
              <a:rPr lang="fr-CH" sz="2800" b="1" dirty="0" smtClean="0"/>
              <a:t> 20MZ.</a:t>
            </a:r>
          </a:p>
          <a:p>
            <a:r>
              <a:rPr lang="fr-CH" sz="2800" b="1" dirty="0" smtClean="0"/>
              <a:t>(</a:t>
            </a:r>
            <a:r>
              <a:rPr lang="fr-CH" sz="2800" b="1" dirty="0" err="1" smtClean="0"/>
              <a:t>eq</a:t>
            </a:r>
            <a:r>
              <a:rPr lang="fr-CH" sz="2800" b="1" dirty="0" smtClean="0"/>
              <a:t>. factor 20 in </a:t>
            </a:r>
            <a:r>
              <a:rPr lang="fr-CH" sz="2800" b="1" dirty="0" err="1" smtClean="0"/>
              <a:t>statistics</a:t>
            </a:r>
            <a:r>
              <a:rPr lang="fr-CH" sz="2800" b="1" dirty="0" smtClean="0"/>
              <a:t>) </a:t>
            </a:r>
            <a:r>
              <a:rPr lang="fr-CH" sz="2800" b="1" dirty="0" smtClean="0"/>
              <a:t> </a:t>
            </a:r>
          </a:p>
          <a:p>
            <a:endParaRPr lang="fr-CH" sz="2800" b="1" dirty="0"/>
          </a:p>
          <a:p>
            <a:r>
              <a:rPr lang="fr-CH" sz="2800" b="1" dirty="0" smtClean="0">
                <a:solidFill>
                  <a:srgbClr val="00B050"/>
                </a:solidFill>
              </a:rPr>
              <a:t>to </a:t>
            </a:r>
            <a:r>
              <a:rPr lang="fr-CH" sz="2800" b="1" dirty="0" err="1" smtClean="0">
                <a:solidFill>
                  <a:srgbClr val="00B050"/>
                </a:solidFill>
              </a:rPr>
              <a:t>be</a:t>
            </a:r>
            <a:r>
              <a:rPr lang="fr-CH" sz="2800" b="1" dirty="0" smtClean="0">
                <a:solidFill>
                  <a:srgbClr val="00B050"/>
                </a:solidFill>
              </a:rPr>
              <a:t> </a:t>
            </a:r>
            <a:r>
              <a:rPr lang="fr-CH" sz="2800" b="1" dirty="0" err="1" smtClean="0">
                <a:solidFill>
                  <a:srgbClr val="00B050"/>
                </a:solidFill>
              </a:rPr>
              <a:t>reviewed</a:t>
            </a:r>
            <a:r>
              <a:rPr lang="fr-CH" sz="2800" b="1" dirty="0" smtClean="0">
                <a:solidFill>
                  <a:srgbClr val="00B050"/>
                </a:solidFill>
              </a:rPr>
              <a:t>.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23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535" y="683695"/>
            <a:ext cx="82710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err="1" smtClean="0"/>
              <a:t>Should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we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need</a:t>
            </a:r>
            <a:r>
              <a:rPr lang="fr-CH" sz="2800" b="1" dirty="0" smtClean="0"/>
              <a:t> longitudinal </a:t>
            </a:r>
            <a:r>
              <a:rPr lang="fr-CH" sz="2800" b="1" dirty="0" err="1" smtClean="0"/>
              <a:t>polaarization</a:t>
            </a:r>
            <a:endParaRPr lang="fr-CH" sz="2800" b="1" dirty="0" smtClean="0"/>
          </a:p>
          <a:p>
            <a:endParaRPr lang="fr-CH" sz="2800" b="1" dirty="0"/>
          </a:p>
          <a:p>
            <a:r>
              <a:rPr lang="fr-CH" sz="2800" b="1" dirty="0" smtClean="0">
                <a:sym typeface="Wingdings" panose="05000000000000000000" pitchFamily="2" charset="2"/>
              </a:rPr>
              <a:t> design spin </a:t>
            </a:r>
            <a:r>
              <a:rPr lang="fr-CH" sz="2800" b="1" dirty="0" err="1" smtClean="0">
                <a:sym typeface="Wingdings" panose="05000000000000000000" pitchFamily="2" charset="2"/>
              </a:rPr>
              <a:t>rotators</a:t>
            </a:r>
            <a:r>
              <a:rPr lang="fr-CH" sz="2800" b="1" dirty="0">
                <a:sym typeface="Wingdings" panose="05000000000000000000" pitchFamily="2" charset="2"/>
              </a:rPr>
              <a:t> </a:t>
            </a:r>
            <a:endParaRPr lang="fr-CH" sz="2800" b="1" dirty="0" smtClean="0">
              <a:sym typeface="Wingdings" panose="05000000000000000000" pitchFamily="2" charset="2"/>
            </a:endParaRPr>
          </a:p>
          <a:p>
            <a:endParaRPr lang="fr-CH" sz="2800" b="1" dirty="0">
              <a:sym typeface="Wingdings" panose="05000000000000000000" pitchFamily="2" charset="2"/>
            </a:endParaRPr>
          </a:p>
          <a:p>
            <a:r>
              <a:rPr lang="fr-CH" sz="2800" b="1" dirty="0" smtClean="0">
                <a:sym typeface="Wingdings" panose="05000000000000000000" pitchFamily="2" charset="2"/>
              </a:rPr>
              <a:t>at Z </a:t>
            </a:r>
            <a:r>
              <a:rPr lang="fr-CH" sz="2800" b="1" dirty="0" err="1" smtClean="0">
                <a:sym typeface="Wingdings" panose="05000000000000000000" pitchFamily="2" charset="2"/>
              </a:rPr>
              <a:t>energy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some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hope</a:t>
            </a:r>
            <a:r>
              <a:rPr lang="fr-CH" sz="2800" b="1" dirty="0" smtClean="0">
                <a:sym typeface="Wingdings" panose="05000000000000000000" pitchFamily="2" charset="2"/>
              </a:rPr>
              <a:t> to use the arcs to </a:t>
            </a:r>
            <a:r>
              <a:rPr lang="fr-CH" sz="2800" b="1" dirty="0" err="1" smtClean="0">
                <a:sym typeface="Wingdings" panose="05000000000000000000" pitchFamily="2" charset="2"/>
              </a:rPr>
              <a:t>establish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sz="2800" b="1" dirty="0" smtClean="0">
                <a:sym typeface="Wingdings" panose="05000000000000000000" pitchFamily="2" charset="2"/>
              </a:rPr>
              <a:t>transverse </a:t>
            </a:r>
            <a:r>
              <a:rPr lang="fr-CH" sz="2800" b="1" dirty="0" err="1" smtClean="0">
                <a:sym typeface="Wingdings" panose="05000000000000000000" pitchFamily="2" charset="2"/>
              </a:rPr>
              <a:t>pol</a:t>
            </a:r>
            <a:r>
              <a:rPr lang="fr-CH" sz="2800" b="1" dirty="0" smtClean="0">
                <a:sym typeface="Wingdings" panose="05000000000000000000" pitchFamily="2" charset="2"/>
              </a:rPr>
              <a:t> in the arcs, </a:t>
            </a:r>
            <a:r>
              <a:rPr lang="fr-CH" sz="2800" b="1" dirty="0" err="1" smtClean="0">
                <a:sym typeface="Wingdings" panose="05000000000000000000" pitchFamily="2" charset="2"/>
              </a:rPr>
              <a:t>rotate</a:t>
            </a:r>
            <a:r>
              <a:rPr lang="fr-CH" sz="2800" b="1" dirty="0" smtClean="0">
                <a:sym typeface="Wingdings" panose="05000000000000000000" pitchFamily="2" charset="2"/>
              </a:rPr>
              <a:t> in the straight. </a:t>
            </a:r>
          </a:p>
          <a:p>
            <a:endParaRPr lang="fr-CH" sz="2800" b="1" dirty="0">
              <a:sym typeface="Wingdings" panose="05000000000000000000" pitchFamily="2" charset="2"/>
            </a:endParaRPr>
          </a:p>
          <a:p>
            <a:r>
              <a:rPr lang="fr-CH" sz="2800" b="1" dirty="0" smtClean="0">
                <a:sym typeface="Wingdings" panose="05000000000000000000" pitchFamily="2" charset="2"/>
              </a:rPr>
              <a:t>at </a:t>
            </a:r>
            <a:r>
              <a:rPr lang="fr-CH" sz="2800" b="1" dirty="0" err="1" smtClean="0">
                <a:sym typeface="Wingdings" panose="05000000000000000000" pitchFamily="2" charset="2"/>
              </a:rPr>
              <a:t>Higher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energy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need</a:t>
            </a:r>
            <a:r>
              <a:rPr lang="fr-CH" sz="2800" b="1" dirty="0" smtClean="0">
                <a:sym typeface="Wingdings" panose="05000000000000000000" pitchFamily="2" charset="2"/>
              </a:rPr>
              <a:t> ‘</a:t>
            </a:r>
            <a:r>
              <a:rPr lang="fr-CH" sz="2800" b="1" dirty="0" err="1" smtClean="0">
                <a:sym typeface="Wingdings" panose="05000000000000000000" pitchFamily="2" charset="2"/>
              </a:rPr>
              <a:t>siberian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snake</a:t>
            </a:r>
            <a:r>
              <a:rPr lang="fr-CH" sz="2800" b="1" dirty="0" smtClean="0">
                <a:sym typeface="Wingdings" panose="05000000000000000000" pitchFamily="2" charset="2"/>
              </a:rPr>
              <a:t>’... </a:t>
            </a:r>
            <a:r>
              <a:rPr lang="fr-CH" sz="2800" b="1" dirty="0" err="1" smtClean="0">
                <a:sym typeface="Wingdings" panose="05000000000000000000" pitchFamily="2" charset="2"/>
              </a:rPr>
              <a:t>which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maybe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sz="2800" b="1" dirty="0" err="1" smtClean="0">
                <a:sym typeface="Wingdings" panose="05000000000000000000" pitchFamily="2" charset="2"/>
              </a:rPr>
              <a:t>can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be</a:t>
            </a:r>
            <a:r>
              <a:rPr lang="fr-CH" sz="2800" b="1" dirty="0" smtClean="0">
                <a:sym typeface="Wingdings" panose="05000000000000000000" pitchFamily="2" charset="2"/>
              </a:rPr>
              <a:t> made </a:t>
            </a:r>
            <a:r>
              <a:rPr lang="fr-CH" sz="2800" b="1" dirty="0" err="1" smtClean="0">
                <a:sym typeface="Wingdings" panose="05000000000000000000" pitchFamily="2" charset="2"/>
              </a:rPr>
              <a:t>with</a:t>
            </a:r>
            <a:r>
              <a:rPr lang="fr-CH" sz="2800" b="1" dirty="0" smtClean="0">
                <a:sym typeface="Wingdings" panose="05000000000000000000" pitchFamily="2" charset="2"/>
              </a:rPr>
              <a:t> spin </a:t>
            </a:r>
            <a:r>
              <a:rPr lang="fr-CH" sz="2800" b="1" dirty="0" err="1" smtClean="0">
                <a:sym typeface="Wingdings" panose="05000000000000000000" pitchFamily="2" charset="2"/>
              </a:rPr>
              <a:t>rotators</a:t>
            </a:r>
            <a:r>
              <a:rPr lang="fr-CH" sz="2800" b="1" dirty="0" smtClean="0"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3359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" y="-30303"/>
            <a:ext cx="8667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4813" y="951571"/>
            <a:ext cx="106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>
                <a:solidFill>
                  <a:schemeClr val="accent3">
                    <a:lumMod val="75000"/>
                  </a:schemeClr>
                </a:solidFill>
              </a:rPr>
              <a:t>PAC 1995</a:t>
            </a:r>
            <a:endParaRPr lang="fr-CH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27" y="1144447"/>
            <a:ext cx="4866896" cy="460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08" y="1364852"/>
            <a:ext cx="4563210" cy="130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53" y="2850017"/>
            <a:ext cx="4670320" cy="137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29653" y="4347706"/>
            <a:ext cx="480150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/>
              <a:t>LEP:</a:t>
            </a:r>
            <a:endParaRPr lang="fr-CH" sz="1800" dirty="0"/>
          </a:p>
          <a:p>
            <a:r>
              <a:rPr lang="fr-CH" sz="1800" dirty="0" smtClean="0"/>
              <a:t>This </a:t>
            </a:r>
            <a:r>
              <a:rPr lang="fr-CH" sz="1800" dirty="0" err="1"/>
              <a:t>w</a:t>
            </a:r>
            <a:r>
              <a:rPr lang="fr-CH" sz="1800" dirty="0" err="1" smtClean="0"/>
              <a:t>as</a:t>
            </a:r>
            <a:r>
              <a:rPr lang="fr-CH" sz="1800" dirty="0" smtClean="0"/>
              <a:t> </a:t>
            </a:r>
            <a:r>
              <a:rPr lang="fr-CH" sz="1800" dirty="0" err="1" smtClean="0"/>
              <a:t>only</a:t>
            </a:r>
            <a:r>
              <a:rPr lang="fr-CH" sz="1800" dirty="0" smtClean="0"/>
              <a:t> </a:t>
            </a:r>
            <a:r>
              <a:rPr lang="fr-CH" sz="1800" dirty="0" err="1" smtClean="0"/>
              <a:t>tried</a:t>
            </a:r>
            <a:r>
              <a:rPr lang="fr-CH" sz="1800" dirty="0" smtClean="0"/>
              <a:t> 3 times!</a:t>
            </a:r>
          </a:p>
          <a:p>
            <a:r>
              <a:rPr lang="fr-CH" sz="1800" dirty="0" smtClean="0"/>
              <a:t>Best </a:t>
            </a:r>
            <a:r>
              <a:rPr lang="fr-CH" sz="1800" dirty="0" err="1" smtClean="0"/>
              <a:t>result</a:t>
            </a:r>
            <a:r>
              <a:rPr lang="fr-CH" sz="1800" dirty="0" smtClean="0"/>
              <a:t>: P = 40%  , </a:t>
            </a:r>
            <a:r>
              <a:rPr lang="fr-CH" sz="1800" dirty="0" smtClean="0">
                <a:sym typeface="Symbol"/>
              </a:rPr>
              <a:t></a:t>
            </a:r>
            <a:r>
              <a:rPr lang="fr-CH" sz="1800" baseline="30000" dirty="0" smtClean="0">
                <a:sym typeface="Symbol"/>
              </a:rPr>
              <a:t>*</a:t>
            </a:r>
            <a:r>
              <a:rPr lang="fr-CH" sz="1800" baseline="-25000" dirty="0" smtClean="0">
                <a:sym typeface="Symbol"/>
              </a:rPr>
              <a:t>y</a:t>
            </a:r>
            <a:r>
              <a:rPr lang="fr-CH" sz="1800" dirty="0" smtClean="0">
                <a:sym typeface="Symbol"/>
              </a:rPr>
              <a:t>= 0.04  , one IP</a:t>
            </a:r>
          </a:p>
          <a:p>
            <a:endParaRPr lang="fr-CH" sz="1800" dirty="0" smtClean="0">
              <a:sym typeface="Symbol"/>
            </a:endParaRPr>
          </a:p>
          <a:p>
            <a:r>
              <a:rPr lang="fr-CH" sz="1800" dirty="0" smtClean="0">
                <a:sym typeface="Symbol"/>
              </a:rPr>
              <a:t>TLEP</a:t>
            </a:r>
            <a:endParaRPr lang="fr-CH" sz="1800" dirty="0">
              <a:sym typeface="Symbol"/>
            </a:endParaRPr>
          </a:p>
          <a:p>
            <a:r>
              <a:rPr lang="fr-CH" sz="1800" dirty="0" err="1" smtClean="0">
                <a:sym typeface="Symbol"/>
              </a:rPr>
              <a:t>Assuming</a:t>
            </a:r>
            <a:r>
              <a:rPr lang="fr-CH" sz="1800" dirty="0" smtClean="0">
                <a:sym typeface="Symbol"/>
              </a:rPr>
              <a:t> 4 IP and </a:t>
            </a:r>
            <a:r>
              <a:rPr lang="fr-CH" sz="1800" dirty="0">
                <a:sym typeface="Symbol"/>
              </a:rPr>
              <a:t></a:t>
            </a:r>
            <a:r>
              <a:rPr lang="fr-CH" sz="1800" baseline="30000" dirty="0">
                <a:sym typeface="Symbol"/>
              </a:rPr>
              <a:t>*</a:t>
            </a:r>
            <a:r>
              <a:rPr lang="fr-CH" sz="1800" baseline="-25000" dirty="0">
                <a:sym typeface="Symbol"/>
              </a:rPr>
              <a:t>y</a:t>
            </a:r>
            <a:r>
              <a:rPr lang="fr-CH" sz="1800" dirty="0">
                <a:sym typeface="Symbol"/>
              </a:rPr>
              <a:t>= </a:t>
            </a:r>
            <a:r>
              <a:rPr lang="fr-CH" sz="1800" dirty="0" smtClean="0">
                <a:sym typeface="Symbol"/>
              </a:rPr>
              <a:t>0.01 </a:t>
            </a:r>
            <a:r>
              <a:rPr lang="fr-CH" sz="1800" dirty="0" smtClean="0">
                <a:sym typeface="Wingdings" pitchFamily="2" charset="2"/>
              </a:rPr>
              <a:t> </a:t>
            </a:r>
            <a:endParaRPr lang="fr-CH" sz="1800" b="1" dirty="0" smtClean="0">
              <a:solidFill>
                <a:srgbClr val="0000FF"/>
              </a:solidFill>
              <a:sym typeface="Wingdings" pitchFamily="2" charset="2"/>
            </a:endParaRPr>
          </a:p>
          <a:p>
            <a:r>
              <a:rPr lang="fr-CH" sz="1800" b="1" dirty="0" err="1" smtClean="0">
                <a:solidFill>
                  <a:srgbClr val="0000FF"/>
                </a:solidFill>
                <a:sym typeface="Wingdings" pitchFamily="2" charset="2"/>
              </a:rPr>
              <a:t>reduce</a:t>
            </a:r>
            <a:r>
              <a:rPr lang="fr-CH" sz="18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CH" sz="1800" b="1" dirty="0" err="1" smtClean="0">
                <a:solidFill>
                  <a:srgbClr val="0000FF"/>
                </a:solidFill>
                <a:sym typeface="Wingdings" pitchFamily="2" charset="2"/>
              </a:rPr>
              <a:t>luminositiy</a:t>
            </a:r>
            <a:r>
              <a:rPr lang="fr-CH" sz="18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CH" sz="1800" b="1" dirty="0" err="1" smtClean="0">
                <a:solidFill>
                  <a:srgbClr val="0000FF"/>
                </a:solidFill>
                <a:sym typeface="Wingdings" pitchFamily="2" charset="2"/>
              </a:rPr>
              <a:t>somewhat</a:t>
            </a:r>
            <a:r>
              <a:rPr lang="fr-CH" sz="1800" b="1" dirty="0" smtClean="0">
                <a:solidFill>
                  <a:srgbClr val="0000FF"/>
                </a:solidFill>
                <a:sym typeface="Wingdings" pitchFamily="2" charset="2"/>
              </a:rPr>
              <a:t>, 10</a:t>
            </a:r>
            <a:r>
              <a:rPr lang="fr-CH" sz="1800" b="1" baseline="30000" dirty="0" smtClean="0">
                <a:solidFill>
                  <a:srgbClr val="0000FF"/>
                </a:solidFill>
                <a:sym typeface="Wingdings" pitchFamily="2" charset="2"/>
              </a:rPr>
              <a:t>11 </a:t>
            </a:r>
            <a:r>
              <a:rPr lang="fr-CH" sz="1800" b="1" dirty="0" smtClean="0">
                <a:solidFill>
                  <a:srgbClr val="0000FF"/>
                </a:solidFill>
                <a:sym typeface="Wingdings" pitchFamily="2" charset="2"/>
              </a:rPr>
              <a:t>Z @ P=40%</a:t>
            </a:r>
          </a:p>
        </p:txBody>
      </p:sp>
    </p:spTree>
    <p:extLst>
      <p:ext uri="{BB962C8B-B14F-4D97-AF65-F5344CB8AC3E}">
        <p14:creationId xmlns:p14="http://schemas.microsoft.com/office/powerpoint/2010/main" val="26993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73025"/>
            <a:ext cx="756285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734" y="2453833"/>
            <a:ext cx="1609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AB, U. </a:t>
            </a:r>
            <a:r>
              <a:rPr lang="fr-CH" dirty="0" err="1" smtClean="0"/>
              <a:t>Wienands</a:t>
            </a:r>
            <a:r>
              <a:rPr lang="fr-CH" dirty="0" smtClean="0"/>
              <a:t>)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136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795" y="2438890"/>
            <a:ext cx="289213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Running scenarios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33554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4319" y="23149"/>
            <a:ext cx="7262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800" b="1" dirty="0">
                <a:solidFill>
                  <a:prstClr val="black"/>
                </a:solidFill>
              </a:rPr>
              <a:t>A possible TLEP running  </a:t>
            </a:r>
            <a:r>
              <a:rPr lang="fr-CH" sz="2800" b="1" dirty="0" smtClean="0">
                <a:solidFill>
                  <a:prstClr val="black"/>
                </a:solidFill>
              </a:rPr>
              <a:t>programme (07/2013) </a:t>
            </a:r>
            <a:endParaRPr lang="fr-CH" sz="1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94" y="917912"/>
            <a:ext cx="9117505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1.   ZH </a:t>
            </a:r>
            <a:r>
              <a:rPr lang="fr-CH" sz="2000" b="1" dirty="0" err="1">
                <a:solidFill>
                  <a:prstClr val="black"/>
                </a:solidFill>
              </a:rPr>
              <a:t>threshold</a:t>
            </a:r>
            <a:r>
              <a:rPr lang="fr-CH" sz="2000" b="1" dirty="0">
                <a:solidFill>
                  <a:prstClr val="black"/>
                </a:solidFill>
              </a:rPr>
              <a:t> scan and 240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running</a:t>
            </a:r>
            <a:r>
              <a:rPr lang="fr-CH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 (200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to 250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</a:t>
            </a:r>
            <a:r>
              <a:rPr lang="fr-CH" sz="2000" b="1" dirty="0">
                <a:solidFill>
                  <a:srgbClr val="C00000"/>
                </a:solidFill>
              </a:rPr>
              <a:t>5+ </a:t>
            </a:r>
            <a:r>
              <a:rPr lang="fr-CH" sz="2000" b="1" dirty="0" err="1">
                <a:solidFill>
                  <a:srgbClr val="C00000"/>
                </a:solidFill>
              </a:rPr>
              <a:t>years</a:t>
            </a:r>
            <a:r>
              <a:rPr lang="fr-CH" sz="2000" b="1" dirty="0">
                <a:solidFill>
                  <a:srgbClr val="C00000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@2 10^35 /cm2/s =&gt; 210^6 ZH </a:t>
            </a:r>
            <a:r>
              <a:rPr lang="fr-CH" sz="2000" b="1" dirty="0" err="1">
                <a:solidFill>
                  <a:prstClr val="black"/>
                </a:solidFill>
              </a:rPr>
              <a:t>events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      </a:t>
            </a:r>
            <a:r>
              <a:rPr lang="fr-CH" b="1" dirty="0">
                <a:solidFill>
                  <a:srgbClr val="008080"/>
                </a:solidFill>
              </a:rPr>
              <a:t>++ </a:t>
            </a:r>
            <a:r>
              <a:rPr lang="fr-CH" b="1" dirty="0" err="1">
                <a:solidFill>
                  <a:srgbClr val="008080"/>
                </a:solidFill>
              </a:rPr>
              <a:t>returns</a:t>
            </a:r>
            <a:r>
              <a:rPr lang="fr-CH" b="1" dirty="0">
                <a:solidFill>
                  <a:srgbClr val="008080"/>
                </a:solidFill>
              </a:rPr>
              <a:t> </a:t>
            </a:r>
            <a:r>
              <a:rPr lang="fr-CH" b="1" dirty="0" err="1">
                <a:solidFill>
                  <a:srgbClr val="008080"/>
                </a:solidFill>
              </a:rPr>
              <a:t>at</a:t>
            </a:r>
            <a:r>
              <a:rPr lang="fr-CH" b="1" dirty="0">
                <a:solidFill>
                  <a:srgbClr val="008080"/>
                </a:solidFill>
              </a:rPr>
              <a:t> Z </a:t>
            </a:r>
            <a:r>
              <a:rPr lang="fr-CH" b="1" dirty="0" err="1">
                <a:solidFill>
                  <a:srgbClr val="008080"/>
                </a:solidFill>
              </a:rPr>
              <a:t>peak</a:t>
            </a:r>
            <a:r>
              <a:rPr lang="fr-CH" b="1" dirty="0">
                <a:solidFill>
                  <a:srgbClr val="008080"/>
                </a:solidFill>
              </a:rPr>
              <a:t> </a:t>
            </a:r>
            <a:r>
              <a:rPr lang="fr-CH" b="1" dirty="0" err="1">
                <a:solidFill>
                  <a:srgbClr val="008080"/>
                </a:solidFill>
              </a:rPr>
              <a:t>with</a:t>
            </a:r>
            <a:r>
              <a:rPr lang="fr-CH" b="1" dirty="0">
                <a:solidFill>
                  <a:srgbClr val="008080"/>
                </a:solidFill>
              </a:rPr>
              <a:t> TLEP-H configuration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srgbClr val="008080"/>
                </a:solidFill>
              </a:rPr>
              <a:t> </a:t>
            </a:r>
            <a:r>
              <a:rPr lang="fr-CH" b="1" dirty="0">
                <a:solidFill>
                  <a:srgbClr val="008080"/>
                </a:solidFill>
              </a:rPr>
              <a:t>                                        for detector and </a:t>
            </a:r>
            <a:r>
              <a:rPr lang="fr-CH" b="1" dirty="0" err="1">
                <a:solidFill>
                  <a:srgbClr val="008080"/>
                </a:solidFill>
              </a:rPr>
              <a:t>beam</a:t>
            </a:r>
            <a:r>
              <a:rPr lang="fr-CH" b="1" dirty="0">
                <a:solidFill>
                  <a:srgbClr val="008080"/>
                </a:solidFill>
              </a:rPr>
              <a:t> </a:t>
            </a:r>
            <a:r>
              <a:rPr lang="fr-CH" b="1" dirty="0" err="1">
                <a:solidFill>
                  <a:srgbClr val="008080"/>
                </a:solidFill>
              </a:rPr>
              <a:t>energy</a:t>
            </a:r>
            <a:r>
              <a:rPr lang="fr-CH" b="1" dirty="0">
                <a:solidFill>
                  <a:srgbClr val="008080"/>
                </a:solidFill>
              </a:rPr>
              <a:t> 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2.  Top </a:t>
            </a:r>
            <a:r>
              <a:rPr lang="fr-CH" sz="2000" b="1" dirty="0" err="1">
                <a:solidFill>
                  <a:prstClr val="black"/>
                </a:solidFill>
              </a:rPr>
              <a:t>threshold</a:t>
            </a:r>
            <a:r>
              <a:rPr lang="fr-CH" sz="2000" b="1" dirty="0">
                <a:solidFill>
                  <a:prstClr val="black"/>
                </a:solidFill>
              </a:rPr>
              <a:t> scan and (350)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running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</a:t>
            </a:r>
            <a:r>
              <a:rPr lang="fr-CH" sz="2000" b="1" dirty="0">
                <a:solidFill>
                  <a:srgbClr val="C00000"/>
                </a:solidFill>
              </a:rPr>
              <a:t>5+ </a:t>
            </a:r>
            <a:r>
              <a:rPr lang="fr-CH" sz="2000" b="1" dirty="0" err="1">
                <a:solidFill>
                  <a:srgbClr val="C00000"/>
                </a:solidFill>
              </a:rPr>
              <a:t>years</a:t>
            </a:r>
            <a:r>
              <a:rPr lang="fr-CH" sz="2000" b="1" dirty="0">
                <a:solidFill>
                  <a:srgbClr val="C00000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@2 10^35 /</a:t>
            </a:r>
            <a:r>
              <a:rPr lang="fr-CH" sz="2000" b="1" dirty="0">
                <a:solidFill>
                  <a:prstClr val="black"/>
                </a:solidFill>
              </a:rPr>
              <a:t>cm2/s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 10^6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ttbar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pairs </a:t>
            </a:r>
            <a:r>
              <a:rPr lang="fr-CH" sz="2000" b="1" dirty="0">
                <a:solidFill>
                  <a:srgbClr val="008080"/>
                </a:solidFill>
                <a:sym typeface="Wingdings" pitchFamily="2" charset="2"/>
              </a:rPr>
              <a:t>++</a:t>
            </a:r>
            <a:r>
              <a:rPr lang="fr-CH" sz="2000" b="1" dirty="0" err="1">
                <a:solidFill>
                  <a:srgbClr val="008080"/>
                </a:solidFill>
                <a:sym typeface="Wingdings" pitchFamily="2" charset="2"/>
              </a:rPr>
              <a:t>Zpeak</a:t>
            </a:r>
            <a:endParaRPr lang="fr-CH" sz="2000" b="1" dirty="0">
              <a:solidFill>
                <a:srgbClr val="00808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3. Z </a:t>
            </a:r>
            <a:r>
              <a:rPr lang="fr-CH" sz="2000" b="1" dirty="0" err="1">
                <a:solidFill>
                  <a:prstClr val="black"/>
                </a:solidFill>
              </a:rPr>
              <a:t>peak</a:t>
            </a:r>
            <a:r>
              <a:rPr lang="fr-CH" sz="2000" b="1" dirty="0">
                <a:solidFill>
                  <a:prstClr val="black"/>
                </a:solidFill>
              </a:rPr>
              <a:t> scan and </a:t>
            </a:r>
            <a:r>
              <a:rPr lang="fr-CH" sz="2000" b="1" dirty="0" err="1">
                <a:solidFill>
                  <a:prstClr val="black"/>
                </a:solidFill>
              </a:rPr>
              <a:t>peak</a:t>
            </a:r>
            <a:r>
              <a:rPr lang="fr-CH" sz="2000" b="1" dirty="0">
                <a:solidFill>
                  <a:prstClr val="black"/>
                </a:solidFill>
              </a:rPr>
              <a:t> running , TLEP-Z configuration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 </a:t>
            </a:r>
            <a:r>
              <a:rPr lang="fr-CH" sz="2000" b="1" dirty="0" smtClean="0">
                <a:solidFill>
                  <a:prstClr val="black"/>
                </a:solidFill>
                <a:sym typeface="Wingdings" pitchFamily="2" charset="2"/>
              </a:rPr>
              <a:t>10</a:t>
            </a:r>
            <a:r>
              <a:rPr lang="fr-CH" sz="20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12</a:t>
            </a:r>
            <a:r>
              <a:rPr lang="fr-CH" sz="2000" b="1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Z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decays</a:t>
            </a: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   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fr-CH" sz="2000" b="1" dirty="0">
                <a:solidFill>
                  <a:prstClr val="black"/>
                </a:solidFill>
              </a:rPr>
              <a:t>transverse </a:t>
            </a:r>
            <a:r>
              <a:rPr lang="fr-CH" sz="2000" b="1" dirty="0" err="1">
                <a:solidFill>
                  <a:prstClr val="black"/>
                </a:solidFill>
              </a:rPr>
              <a:t>polarization</a:t>
            </a:r>
            <a:r>
              <a:rPr lang="fr-CH" sz="2000" b="1" dirty="0">
                <a:solidFill>
                  <a:prstClr val="black"/>
                </a:solidFill>
              </a:rPr>
              <a:t> of  ‘single’ </a:t>
            </a:r>
            <a:r>
              <a:rPr lang="fr-CH" sz="2000" b="1" dirty="0" err="1">
                <a:solidFill>
                  <a:prstClr val="black"/>
                </a:solidFill>
              </a:rPr>
              <a:t>bunches</a:t>
            </a:r>
            <a:r>
              <a:rPr lang="fr-CH" sz="2000" b="1" dirty="0">
                <a:solidFill>
                  <a:prstClr val="black"/>
                </a:solidFill>
              </a:rPr>
              <a:t>  for </a:t>
            </a:r>
            <a:r>
              <a:rPr lang="fr-CH" sz="2000" b="1" dirty="0" err="1">
                <a:solidFill>
                  <a:prstClr val="black"/>
                </a:solidFill>
              </a:rPr>
              <a:t>precise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b="1" dirty="0" err="1">
                <a:solidFill>
                  <a:prstClr val="black"/>
                </a:solidFill>
              </a:rPr>
              <a:t>E_beam</a:t>
            </a:r>
            <a:r>
              <a:rPr lang="fr-CH" sz="2000" b="1" dirty="0">
                <a:solidFill>
                  <a:prstClr val="black"/>
                </a:solidFill>
              </a:rPr>
              <a:t> 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     </a:t>
            </a:r>
            <a:r>
              <a:rPr lang="fr-CH" sz="2000" b="1" dirty="0">
                <a:solidFill>
                  <a:srgbClr val="C00000"/>
                </a:solidFill>
              </a:rPr>
              <a:t>2 </a:t>
            </a:r>
            <a:r>
              <a:rPr lang="fr-CH" sz="2000" b="1" dirty="0" err="1">
                <a:solidFill>
                  <a:srgbClr val="C00000"/>
                </a:solidFill>
              </a:rPr>
              <a:t>years</a:t>
            </a:r>
            <a:endParaRPr lang="fr-CH" sz="2000" b="1" dirty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4. WW </a:t>
            </a:r>
            <a:r>
              <a:rPr lang="fr-CH" sz="2000" b="1" dirty="0" err="1">
                <a:solidFill>
                  <a:prstClr val="black"/>
                </a:solidFill>
              </a:rPr>
              <a:t>threshold</a:t>
            </a:r>
            <a:r>
              <a:rPr lang="fr-CH" sz="2000" b="1" dirty="0">
                <a:solidFill>
                  <a:prstClr val="black"/>
                </a:solidFill>
              </a:rPr>
              <a:t> scan for W mass </a:t>
            </a:r>
            <a:r>
              <a:rPr lang="fr-CH" sz="2000" b="1" dirty="0" err="1">
                <a:solidFill>
                  <a:prstClr val="black"/>
                </a:solidFill>
              </a:rPr>
              <a:t>measurement</a:t>
            </a:r>
            <a:r>
              <a:rPr lang="fr-CH" sz="2000" b="1" dirty="0">
                <a:solidFill>
                  <a:prstClr val="black"/>
                </a:solidFill>
              </a:rPr>
              <a:t> and W pair </a:t>
            </a:r>
            <a:r>
              <a:rPr lang="fr-CH" sz="2000" b="1" dirty="0" err="1">
                <a:solidFill>
                  <a:prstClr val="black"/>
                </a:solidFill>
              </a:rPr>
              <a:t>studies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    </a:t>
            </a:r>
            <a:r>
              <a:rPr lang="fr-CH" sz="2000" b="1" dirty="0">
                <a:solidFill>
                  <a:srgbClr val="C00000"/>
                </a:solidFill>
              </a:rPr>
              <a:t>1-2 </a:t>
            </a:r>
            <a:r>
              <a:rPr lang="fr-CH" sz="2000" b="1" dirty="0" err="1">
                <a:solidFill>
                  <a:srgbClr val="C00000"/>
                </a:solidFill>
              </a:rPr>
              <a:t>years</a:t>
            </a:r>
            <a:r>
              <a:rPr lang="fr-CH" sz="2000" b="1" dirty="0">
                <a:solidFill>
                  <a:srgbClr val="C00000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 10^8 W pairs </a:t>
            </a:r>
            <a:r>
              <a:rPr lang="fr-CH" sz="2000" b="1" dirty="0">
                <a:solidFill>
                  <a:srgbClr val="008080"/>
                </a:solidFill>
                <a:sym typeface="Wingdings" pitchFamily="2" charset="2"/>
              </a:rPr>
              <a:t>++</a:t>
            </a:r>
            <a:r>
              <a:rPr lang="fr-CH" sz="2000" b="1" dirty="0" err="1">
                <a:solidFill>
                  <a:srgbClr val="008080"/>
                </a:solidFill>
                <a:sym typeface="Wingdings" pitchFamily="2" charset="2"/>
              </a:rPr>
              <a:t>Zpeak</a:t>
            </a:r>
            <a:endParaRPr lang="fr-CH" sz="2000" b="1" dirty="0">
              <a:solidFill>
                <a:srgbClr val="008080"/>
              </a:solidFill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srgbClr val="008080"/>
                </a:solidFill>
                <a:sym typeface="Wingdings" pitchFamily="2" charset="2"/>
              </a:rPr>
              <a:t> </a:t>
            </a:r>
            <a:r>
              <a:rPr lang="fr-CH" sz="2000" b="1" dirty="0">
                <a:solidFill>
                  <a:srgbClr val="008080"/>
                </a:solidFill>
                <a:sym typeface="Wingdings" pitchFamily="2" charset="2"/>
              </a:rPr>
              <a:t>    </a:t>
            </a:r>
            <a:endParaRPr lang="fr-CH" sz="2000" b="1" dirty="0">
              <a:solidFill>
                <a:prstClr val="black"/>
              </a:solidFill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000" b="1" dirty="0">
              <a:solidFill>
                <a:prstClr val="black"/>
              </a:solidFill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5.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Polarized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beams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(spin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rotators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)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at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Z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peak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fr-CH" sz="2000" b="1" dirty="0">
                <a:solidFill>
                  <a:srgbClr val="C00000"/>
                </a:solidFill>
                <a:sym typeface="Wingdings" pitchFamily="2" charset="2"/>
              </a:rPr>
              <a:t>1 </a:t>
            </a:r>
            <a:r>
              <a:rPr lang="fr-CH" sz="2000" b="1" dirty="0" err="1">
                <a:solidFill>
                  <a:srgbClr val="C00000"/>
                </a:solidFill>
                <a:sym typeface="Wingdings" pitchFamily="2" charset="2"/>
              </a:rPr>
              <a:t>year</a:t>
            </a:r>
            <a:r>
              <a:rPr lang="fr-CH" sz="20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at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BBTS=0.01/IP =&gt; 10</a:t>
            </a:r>
            <a:r>
              <a:rPr lang="fr-CH" sz="2000" b="1" baseline="30000" dirty="0">
                <a:solidFill>
                  <a:prstClr val="black"/>
                </a:solidFill>
                <a:sym typeface="Wingdings" pitchFamily="2" charset="2"/>
              </a:rPr>
              <a:t>11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Z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decays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.    </a:t>
            </a: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latin typeface="Times New Roman" pitchFamily="18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fr-CH" sz="2000" b="1" dirty="0">
                <a:solidFill>
                  <a:prstClr val="black"/>
                </a:solidFill>
                <a:latin typeface="Times New Roman" pitchFamily="18" charset="0"/>
              </a:rPr>
              <a:t>    </a:t>
            </a:r>
            <a:endParaRPr lang="fr-CH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1028" y="1608881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Higgs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boson HZ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studies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+ WW, ZZ etc..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8629" y="2596586"/>
            <a:ext cx="2055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Top quark mass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Hvv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Higgs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boson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studies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5242" y="4039433"/>
            <a:ext cx="16080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Mz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</a:t>
            </a:r>
            <a:r>
              <a:rPr lang="fr-CH" sz="1400" b="1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Z 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R</a:t>
            </a:r>
            <a:r>
              <a:rPr lang="fr-CH" sz="1400" b="1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b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 etc…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  <a:sym typeface="Symbol"/>
              </a:rPr>
              <a:t>Precision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tests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rare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  <a:sym typeface="Symbol"/>
              </a:rPr>
              <a:t>decays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1877" y="4915867"/>
            <a:ext cx="193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fr-CH" sz="1400" b="1" baseline="-25000" dirty="0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, and W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properties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etc…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74234" y="6091700"/>
            <a:ext cx="126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CH" sz="1400" b="1" baseline="-25000" dirty="0">
                <a:solidFill>
                  <a:srgbClr val="FF0000"/>
                </a:solidFill>
                <a:latin typeface="Times New Roman" pitchFamily="18" charset="0"/>
              </a:rPr>
              <a:t>LR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CH" sz="1400" b="1" baseline="-25000" dirty="0" err="1">
                <a:solidFill>
                  <a:srgbClr val="FF0000"/>
                </a:solidFill>
                <a:latin typeface="Times New Roman" pitchFamily="18" charset="0"/>
              </a:rPr>
              <a:t>FB</a:t>
            </a:r>
            <a:r>
              <a:rPr lang="fr-CH" sz="1400" b="1" baseline="30000" dirty="0" err="1">
                <a:solidFill>
                  <a:srgbClr val="FF0000"/>
                </a:solidFill>
                <a:latin typeface="Times New Roman" pitchFamily="18" charset="0"/>
              </a:rPr>
              <a:t>pol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etc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23655"/>
            <a:ext cx="902439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err="1" smtClean="0">
                <a:solidFill>
                  <a:srgbClr val="FF0000"/>
                </a:solidFill>
              </a:rPr>
              <a:t>Luminosity</a:t>
            </a:r>
            <a:r>
              <a:rPr lang="fr-CH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fr-CH" sz="2800" b="1" dirty="0" smtClean="0"/>
          </a:p>
          <a:p>
            <a:r>
              <a:rPr lang="fr-CH" sz="2800" b="1" dirty="0" smtClean="0"/>
              <a:t>Motivation: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1. </a:t>
            </a:r>
            <a:r>
              <a:rPr lang="fr-CH" sz="2800" b="1" dirty="0" err="1" smtClean="0"/>
              <a:t>discovery</a:t>
            </a:r>
            <a:r>
              <a:rPr lang="fr-CH" sz="2800" b="1" dirty="0" smtClean="0"/>
              <a:t>  </a:t>
            </a:r>
            <a:r>
              <a:rPr lang="fr-CH" sz="2800" b="1" dirty="0" err="1" smtClean="0"/>
              <a:t>potential</a:t>
            </a:r>
            <a:r>
              <a:rPr lang="fr-CH" sz="2800" b="1" dirty="0" smtClean="0"/>
              <a:t> for rare </a:t>
            </a:r>
            <a:r>
              <a:rPr lang="fr-CH" sz="2800" b="1" dirty="0" err="1" smtClean="0"/>
              <a:t>processes</a:t>
            </a:r>
            <a:r>
              <a:rPr lang="fr-CH" sz="2800" b="1" dirty="0" smtClean="0"/>
              <a:t>.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     </a:t>
            </a:r>
            <a:r>
              <a:rPr lang="fr-CH" sz="2800" b="1" dirty="0" err="1" smtClean="0"/>
              <a:t>example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sterile</a:t>
            </a:r>
            <a:r>
              <a:rPr lang="fr-CH" sz="2800" b="1" dirty="0" smtClean="0"/>
              <a:t> neutrinos (few </a:t>
            </a:r>
            <a:r>
              <a:rPr lang="fr-CH" sz="2800" b="1" dirty="0" err="1" smtClean="0"/>
              <a:t>events</a:t>
            </a:r>
            <a:r>
              <a:rPr lang="fr-CH" sz="2800" b="1" dirty="0" smtClean="0"/>
              <a:t> per 10^13  Z)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     </a:t>
            </a:r>
            <a:r>
              <a:rPr lang="fr-CH" sz="2800" b="1" dirty="0" err="1" smtClean="0"/>
              <a:t>other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examples</a:t>
            </a:r>
            <a:r>
              <a:rPr lang="fr-CH" sz="2800" b="1" dirty="0" smtClean="0"/>
              <a:t>:  Z,H</a:t>
            </a:r>
            <a:r>
              <a:rPr lang="fr-CH" sz="2800" b="1" dirty="0" smtClean="0">
                <a:sym typeface="Wingdings" panose="05000000000000000000" pitchFamily="2" charset="2"/>
              </a:rPr>
              <a:t> </a:t>
            </a:r>
            <a:r>
              <a:rPr lang="fr-CH" sz="2800" b="1" dirty="0" smtClean="0">
                <a:sym typeface="Symbol"/>
              </a:rPr>
              <a:t> , e, ,  Z, </a:t>
            </a:r>
            <a:r>
              <a:rPr lang="fr-CH" sz="2800" b="1" dirty="0" smtClean="0">
                <a:sym typeface="Symbol"/>
              </a:rPr>
              <a:t>W, etc. etc. </a:t>
            </a:r>
          </a:p>
          <a:p>
            <a:r>
              <a:rPr lang="fr-CH" sz="2800" b="1" dirty="0">
                <a:sym typeface="Symbol"/>
              </a:rPr>
              <a:t> </a:t>
            </a:r>
            <a:r>
              <a:rPr lang="fr-CH" sz="2800" b="1" dirty="0" smtClean="0">
                <a:sym typeface="Symbol"/>
              </a:rPr>
              <a:t>          FCNC top </a:t>
            </a:r>
            <a:r>
              <a:rPr lang="fr-CH" sz="2800" b="1" dirty="0" err="1" smtClean="0">
                <a:sym typeface="Symbol"/>
              </a:rPr>
              <a:t>decays</a:t>
            </a:r>
            <a:r>
              <a:rPr lang="fr-CH" sz="2800" b="1" dirty="0" smtClean="0">
                <a:sym typeface="Symbol"/>
              </a:rPr>
              <a:t>, single top etc...  </a:t>
            </a:r>
            <a:endParaRPr lang="fr-CH" sz="2800" b="1" dirty="0" smtClean="0">
              <a:sym typeface="Symbol"/>
            </a:endParaRPr>
          </a:p>
          <a:p>
            <a:endParaRPr lang="fr-CH" sz="2800" b="1" dirty="0" smtClean="0"/>
          </a:p>
          <a:p>
            <a:r>
              <a:rPr lang="fr-CH" sz="2800" b="1" dirty="0"/>
              <a:t> </a:t>
            </a:r>
            <a:r>
              <a:rPr lang="fr-CH" sz="2800" b="1" dirty="0" smtClean="0"/>
              <a:t>     2.  </a:t>
            </a:r>
            <a:r>
              <a:rPr lang="fr-CH" sz="2800" b="1" dirty="0" err="1" smtClean="0"/>
              <a:t>statistically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limited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processes</a:t>
            </a:r>
            <a:r>
              <a:rPr lang="fr-CH" sz="2800" b="1" dirty="0" smtClean="0"/>
              <a:t>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     </a:t>
            </a:r>
            <a:r>
              <a:rPr lang="fr-CH" sz="2800" b="1" dirty="0" err="1" smtClean="0"/>
              <a:t>Higgs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decays</a:t>
            </a:r>
            <a:r>
              <a:rPr lang="fr-CH" sz="2800" b="1" dirty="0" smtClean="0"/>
              <a:t> and in </a:t>
            </a:r>
            <a:r>
              <a:rPr lang="fr-CH" sz="2800" b="1" dirty="0" err="1" smtClean="0"/>
              <a:t>particular</a:t>
            </a:r>
            <a:r>
              <a:rPr lang="fr-CH" sz="2800" b="1" dirty="0" smtClean="0"/>
              <a:t> invisible </a:t>
            </a:r>
            <a:r>
              <a:rPr lang="fr-CH" sz="2800" b="1" dirty="0" err="1" smtClean="0"/>
              <a:t>width</a:t>
            </a:r>
            <a:endParaRPr lang="fr-CH" sz="2800" b="1" dirty="0" smtClean="0"/>
          </a:p>
          <a:p>
            <a:endParaRPr lang="fr-CH" sz="2800" b="1" dirty="0"/>
          </a:p>
          <a:p>
            <a:r>
              <a:rPr lang="fr-CH" sz="2800" b="1" dirty="0" smtClean="0">
                <a:solidFill>
                  <a:srgbClr val="FF0000"/>
                </a:solidFill>
              </a:rPr>
              <a:t>more </a:t>
            </a:r>
            <a:r>
              <a:rPr lang="fr-CH" sz="2800" b="1" dirty="0" err="1" smtClean="0">
                <a:solidFill>
                  <a:srgbClr val="FF0000"/>
                </a:solidFill>
              </a:rPr>
              <a:t>luminosity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is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always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welcome</a:t>
            </a:r>
            <a:r>
              <a:rPr lang="fr-CH" sz="2800" b="1" dirty="0" smtClean="0">
                <a:solidFill>
                  <a:srgbClr val="FF0000"/>
                </a:solidFill>
              </a:rPr>
              <a:t>....</a:t>
            </a:r>
          </a:p>
          <a:p>
            <a:r>
              <a:rPr lang="fr-CH" sz="2800" b="1" dirty="0">
                <a:solidFill>
                  <a:srgbClr val="FF0000"/>
                </a:solidFill>
              </a:rPr>
              <a:t> </a:t>
            </a:r>
            <a:r>
              <a:rPr lang="fr-CH" sz="2800" b="1" dirty="0" smtClean="0">
                <a:solidFill>
                  <a:srgbClr val="FF0000"/>
                </a:solidFill>
              </a:rPr>
              <a:t>  </a:t>
            </a:r>
            <a:r>
              <a:rPr lang="fr-CH" sz="2800" b="1" dirty="0" err="1" smtClean="0">
                <a:solidFill>
                  <a:srgbClr val="FF0000"/>
                </a:solidFill>
              </a:rPr>
              <a:t>is</a:t>
            </a:r>
            <a:r>
              <a:rPr lang="fr-CH" sz="2800" b="1" dirty="0" smtClean="0">
                <a:solidFill>
                  <a:srgbClr val="FF0000"/>
                </a:solidFill>
              </a:rPr>
              <a:t> </a:t>
            </a:r>
            <a:r>
              <a:rPr lang="fr-CH" sz="2800" b="1" dirty="0" err="1" smtClean="0">
                <a:solidFill>
                  <a:srgbClr val="FF0000"/>
                </a:solidFill>
              </a:rPr>
              <a:t>there</a:t>
            </a:r>
            <a:r>
              <a:rPr lang="fr-CH" sz="2800" b="1" dirty="0" smtClean="0">
                <a:solidFill>
                  <a:srgbClr val="FF0000"/>
                </a:solidFill>
              </a:rPr>
              <a:t> a ‘but’ ...?</a:t>
            </a:r>
            <a:endParaRPr lang="fr-CH" sz="2800" b="1" dirty="0"/>
          </a:p>
        </p:txBody>
      </p:sp>
    </p:spTree>
    <p:extLst>
      <p:ext uri="{BB962C8B-B14F-4D97-AF65-F5344CB8AC3E}">
        <p14:creationId xmlns:p14="http://schemas.microsoft.com/office/powerpoint/2010/main" val="4134090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05" y="0"/>
            <a:ext cx="8708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>
                <a:solidFill>
                  <a:srgbClr val="C00000"/>
                </a:solidFill>
              </a:rPr>
              <a:t>T</a:t>
            </a:r>
            <a:r>
              <a:rPr lang="fr-CH" sz="2800" b="1" dirty="0" smtClean="0">
                <a:solidFill>
                  <a:srgbClr val="C00000"/>
                </a:solidFill>
              </a:rPr>
              <a:t>he </a:t>
            </a:r>
            <a:r>
              <a:rPr lang="fr-CH" sz="2800" b="1" dirty="0" err="1" smtClean="0">
                <a:solidFill>
                  <a:srgbClr val="C00000"/>
                </a:solidFill>
              </a:rPr>
              <a:t>previous</a:t>
            </a:r>
            <a:r>
              <a:rPr lang="fr-CH" sz="2800" b="1" dirty="0" smtClean="0">
                <a:solidFill>
                  <a:srgbClr val="C00000"/>
                </a:solidFill>
              </a:rPr>
              <a:t> </a:t>
            </a:r>
            <a:r>
              <a:rPr lang="fr-CH" sz="2800" b="1" dirty="0" err="1" smtClean="0">
                <a:solidFill>
                  <a:srgbClr val="C00000"/>
                </a:solidFill>
              </a:rPr>
              <a:t>was</a:t>
            </a:r>
            <a:r>
              <a:rPr lang="fr-CH" sz="2800" b="1" dirty="0" smtClean="0">
                <a:solidFill>
                  <a:srgbClr val="C00000"/>
                </a:solidFill>
              </a:rPr>
              <a:t> </a:t>
            </a:r>
            <a:r>
              <a:rPr lang="fr-CH" sz="2800" b="1" dirty="0" err="1" smtClean="0">
                <a:solidFill>
                  <a:srgbClr val="C00000"/>
                </a:solidFill>
              </a:rPr>
              <a:t>determined</a:t>
            </a:r>
            <a:r>
              <a:rPr lang="fr-CH" sz="2800" b="1" dirty="0" smtClean="0">
                <a:solidFill>
                  <a:srgbClr val="C00000"/>
                </a:solidFill>
              </a:rPr>
              <a:t> by ‘</a:t>
            </a:r>
            <a:r>
              <a:rPr lang="fr-CH" sz="2800" b="1" dirty="0" err="1" smtClean="0">
                <a:solidFill>
                  <a:srgbClr val="C00000"/>
                </a:solidFill>
              </a:rPr>
              <a:t>interest</a:t>
            </a:r>
            <a:r>
              <a:rPr lang="fr-CH" sz="2800" b="1" dirty="0" smtClean="0">
                <a:solidFill>
                  <a:srgbClr val="C00000"/>
                </a:solidFill>
              </a:rPr>
              <a:t>’ and as of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510" y="593685"/>
            <a:ext cx="8360494" cy="499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Will </a:t>
            </a:r>
            <a:r>
              <a:rPr lang="fr-CH" sz="2800" b="1" dirty="0" err="1" smtClean="0"/>
              <a:t>consider</a:t>
            </a:r>
            <a:r>
              <a:rPr lang="fr-CH" sz="2800" b="1" dirty="0" smtClean="0"/>
              <a:t> ‘</a:t>
            </a:r>
            <a:r>
              <a:rPr lang="fr-CH" sz="2800" b="1" dirty="0" err="1" smtClean="0"/>
              <a:t>staging</a:t>
            </a:r>
            <a:r>
              <a:rPr lang="fr-CH" sz="2800" b="1" dirty="0" smtClean="0"/>
              <a:t> scenarios </a:t>
            </a:r>
            <a:r>
              <a:rPr lang="fr-CH" sz="2800" b="1" dirty="0" err="1" smtClean="0"/>
              <a:t>based</a:t>
            </a:r>
            <a:r>
              <a:rPr lang="fr-CH" sz="2800" b="1" dirty="0" smtClean="0"/>
              <a:t> on </a:t>
            </a:r>
          </a:p>
          <a:p>
            <a:endParaRPr lang="fr-CH" sz="1050" b="1" dirty="0" smtClean="0"/>
          </a:p>
          <a:p>
            <a:r>
              <a:rPr lang="fr-CH" sz="2800" b="1" dirty="0" smtClean="0"/>
              <a:t>  -- </a:t>
            </a:r>
            <a:r>
              <a:rPr lang="fr-CH" sz="2800" b="1" dirty="0" err="1" smtClean="0"/>
              <a:t>gradual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increase</a:t>
            </a:r>
            <a:r>
              <a:rPr lang="fr-CH" sz="2800" b="1" dirty="0" smtClean="0"/>
              <a:t> of MW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or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-- </a:t>
            </a:r>
            <a:r>
              <a:rPr lang="fr-CH" sz="2800" b="1" dirty="0" err="1" smtClean="0"/>
              <a:t>gradual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increase</a:t>
            </a:r>
            <a:r>
              <a:rPr lang="fr-CH" sz="2800" b="1" dirty="0" smtClean="0"/>
              <a:t> of </a:t>
            </a:r>
            <a:r>
              <a:rPr lang="fr-CH" sz="2800" b="1" dirty="0" err="1" smtClean="0"/>
              <a:t>GVolts</a:t>
            </a:r>
            <a:r>
              <a:rPr lang="fr-CH" sz="2800" b="1" dirty="0" smtClean="0"/>
              <a:t>        .... or </a:t>
            </a:r>
            <a:r>
              <a:rPr lang="fr-CH" sz="2800" b="1" dirty="0" err="1" smtClean="0"/>
              <a:t>both</a:t>
            </a:r>
            <a:r>
              <a:rPr lang="fr-CH" sz="2800" b="1" dirty="0" smtClean="0"/>
              <a:t>.</a:t>
            </a:r>
          </a:p>
          <a:p>
            <a:r>
              <a:rPr lang="fr-CH" sz="2800" b="1" dirty="0" smtClean="0"/>
              <a:t>  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-- </a:t>
            </a:r>
            <a:r>
              <a:rPr lang="fr-CH" sz="2800" b="1" dirty="0" err="1" smtClean="0"/>
              <a:t>gradual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increase</a:t>
            </a:r>
            <a:r>
              <a:rPr lang="fr-CH" sz="2800" b="1" dirty="0" smtClean="0"/>
              <a:t> of </a:t>
            </a:r>
            <a:r>
              <a:rPr lang="fr-CH" sz="2800" b="1" dirty="0" err="1" smtClean="0"/>
              <a:t>difficulty</a:t>
            </a:r>
            <a:r>
              <a:rPr lang="fr-CH" sz="2800" b="1" dirty="0" smtClean="0"/>
              <a:t> </a:t>
            </a:r>
          </a:p>
          <a:p>
            <a:endParaRPr lang="fr-CH" sz="2800" b="1" dirty="0" smtClean="0"/>
          </a:p>
          <a:p>
            <a:r>
              <a:rPr lang="fr-CH" sz="2800" b="1" dirty="0"/>
              <a:t> </a:t>
            </a:r>
            <a:r>
              <a:rPr lang="fr-CH" sz="2800" b="1" dirty="0" smtClean="0"/>
              <a:t> -- </a:t>
            </a:r>
            <a:r>
              <a:rPr lang="fr-CH" sz="2800" b="1" dirty="0" err="1" smtClean="0"/>
              <a:t>physics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priorities</a:t>
            </a:r>
            <a:r>
              <a:rPr lang="fr-CH" sz="2800" b="1" dirty="0" smtClean="0"/>
              <a:t> of the moment. </a:t>
            </a:r>
          </a:p>
          <a:p>
            <a:endParaRPr lang="fr-CH" sz="2800" b="1" dirty="0"/>
          </a:p>
          <a:p>
            <a:r>
              <a:rPr lang="fr-CH" sz="2800" b="1" dirty="0" err="1" smtClean="0"/>
              <a:t>e.g</a:t>
            </a:r>
            <a:r>
              <a:rPr lang="fr-CH" sz="2800" b="1" dirty="0" smtClean="0"/>
              <a:t>. </a:t>
            </a:r>
            <a:r>
              <a:rPr lang="fr-CH" sz="2800" b="1" dirty="0" err="1" smtClean="0"/>
              <a:t>now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with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increased</a:t>
            </a:r>
            <a:r>
              <a:rPr lang="fr-CH" sz="2800" b="1" dirty="0" smtClean="0"/>
              <a:t> Z </a:t>
            </a:r>
            <a:r>
              <a:rPr lang="fr-CH" sz="2800" b="1" dirty="0" err="1" smtClean="0"/>
              <a:t>luminosity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we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seem</a:t>
            </a:r>
            <a:r>
              <a:rPr lang="fr-CH" sz="2800" b="1" dirty="0" smtClean="0"/>
              <a:t> to </a:t>
            </a:r>
            <a:r>
              <a:rPr lang="fr-CH" sz="2800" b="1" dirty="0" err="1" smtClean="0"/>
              <a:t>want</a:t>
            </a:r>
            <a:r>
              <a:rPr lang="fr-CH" sz="2800" b="1" dirty="0" smtClean="0"/>
              <a:t> </a:t>
            </a:r>
          </a:p>
          <a:p>
            <a:r>
              <a:rPr lang="fr-CH" sz="2800" b="1" dirty="0" err="1" smtClean="0"/>
              <a:t>even</a:t>
            </a:r>
            <a:r>
              <a:rPr lang="fr-CH" sz="2800" b="1" dirty="0" smtClean="0"/>
              <a:t> more of </a:t>
            </a:r>
            <a:r>
              <a:rPr lang="fr-CH" sz="2800" b="1" dirty="0" err="1" smtClean="0"/>
              <a:t>it!</a:t>
            </a:r>
            <a:endParaRPr lang="fr-CH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86270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19" y="1659285"/>
            <a:ext cx="7875875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H" sz="2800" b="1" dirty="0" smtClean="0"/>
          </a:p>
          <a:p>
            <a:r>
              <a:rPr lang="fr-CH" sz="2800" b="1" dirty="0" err="1" smtClean="0"/>
              <a:t>Understand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that</a:t>
            </a:r>
            <a:r>
              <a:rPr lang="fr-CH" sz="2800" b="1" dirty="0" smtClean="0"/>
              <a:t> RF </a:t>
            </a:r>
            <a:r>
              <a:rPr lang="fr-CH" sz="2800" b="1" dirty="0" err="1" smtClean="0"/>
              <a:t>cavity</a:t>
            </a:r>
            <a:r>
              <a:rPr lang="fr-CH" sz="2800" b="1" dirty="0" smtClean="0"/>
              <a:t> system  </a:t>
            </a:r>
            <a:r>
              <a:rPr lang="fr-CH" sz="2800" b="1" dirty="0" err="1" smtClean="0"/>
              <a:t>should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be</a:t>
            </a:r>
            <a:r>
              <a:rPr lang="fr-CH" sz="2800" b="1" dirty="0" smtClean="0"/>
              <a:t>, if possible.</a:t>
            </a:r>
          </a:p>
          <a:p>
            <a:r>
              <a:rPr lang="fr-CH" sz="2800" b="1" dirty="0" smtClean="0"/>
              <a:t>  -- </a:t>
            </a:r>
            <a:r>
              <a:rPr lang="fr-CH" sz="2800" b="1" dirty="0" err="1" smtClean="0"/>
              <a:t>common</a:t>
            </a:r>
            <a:r>
              <a:rPr lang="fr-CH" sz="2800" b="1" dirty="0" smtClean="0"/>
              <a:t> to </a:t>
            </a:r>
            <a:r>
              <a:rPr lang="fr-CH" sz="2800" b="1" dirty="0" err="1" smtClean="0"/>
              <a:t>both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beams</a:t>
            </a:r>
            <a:r>
              <a:rPr lang="fr-CH" sz="2800" b="1" dirty="0" smtClean="0"/>
              <a:t> at the top </a:t>
            </a:r>
            <a:r>
              <a:rPr lang="fr-CH" sz="2800" b="1" dirty="0" err="1" smtClean="0"/>
              <a:t>energy</a:t>
            </a:r>
            <a:endParaRPr lang="fr-CH" sz="2800" b="1" dirty="0" smtClean="0"/>
          </a:p>
          <a:p>
            <a:r>
              <a:rPr lang="fr-CH" sz="2800" b="1" dirty="0" smtClean="0"/>
              <a:t>  -- </a:t>
            </a:r>
            <a:r>
              <a:rPr lang="fr-CH" sz="2800" b="1" dirty="0" err="1" smtClean="0"/>
              <a:t>separate</a:t>
            </a:r>
            <a:r>
              <a:rPr lang="fr-CH" sz="2800" b="1" dirty="0" smtClean="0"/>
              <a:t> for e+ and e- at </a:t>
            </a:r>
            <a:r>
              <a:rPr lang="fr-CH" sz="2800" b="1" dirty="0" err="1" smtClean="0"/>
              <a:t>low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energy</a:t>
            </a:r>
            <a:r>
              <a:rPr lang="fr-CH" sz="2800" b="1" dirty="0" smtClean="0"/>
              <a:t> </a:t>
            </a:r>
          </a:p>
          <a:p>
            <a:endParaRPr lang="fr-CH" sz="2800" b="1" dirty="0" smtClean="0"/>
          </a:p>
          <a:p>
            <a:r>
              <a:rPr lang="fr-CH" sz="2800" b="1" dirty="0" err="1" smtClean="0"/>
              <a:t>following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scheme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explains</a:t>
            </a:r>
            <a:r>
              <a:rPr lang="fr-CH" sz="2800" b="1" dirty="0" smtClean="0"/>
              <a:t> how </a:t>
            </a:r>
            <a:r>
              <a:rPr lang="fr-CH" sz="2800" b="1" dirty="0" err="1" smtClean="0"/>
              <a:t>this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could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work</a:t>
            </a:r>
            <a:r>
              <a:rPr lang="fr-CH" sz="2800" b="1" dirty="0" smtClean="0"/>
              <a:t> </a:t>
            </a:r>
          </a:p>
          <a:p>
            <a:r>
              <a:rPr lang="fr-CH" sz="2800" b="1" dirty="0" smtClean="0"/>
              <a:t>for the case of </a:t>
            </a:r>
            <a:r>
              <a:rPr lang="fr-CH" sz="2800" b="1" dirty="0" err="1" smtClean="0"/>
              <a:t>two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IPs</a:t>
            </a:r>
            <a:r>
              <a:rPr lang="fr-CH" sz="2800" b="1" dirty="0"/>
              <a:t> </a:t>
            </a:r>
            <a:r>
              <a:rPr lang="fr-CH" sz="2800" b="1" dirty="0" err="1" smtClean="0"/>
              <a:t>without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moving</a:t>
            </a:r>
            <a:r>
              <a:rPr lang="fr-CH" sz="2800" b="1" dirty="0" smtClean="0"/>
              <a:t> the RF</a:t>
            </a:r>
            <a:r>
              <a:rPr lang="fr-CH" sz="2800" b="1" dirty="0" smtClean="0"/>
              <a:t> </a:t>
            </a:r>
          </a:p>
          <a:p>
            <a:endParaRPr lang="fr-CH" sz="1050" b="1" dirty="0" smtClean="0"/>
          </a:p>
          <a:p>
            <a:r>
              <a:rPr lang="fr-CH" sz="2800" b="1" dirty="0" smtClean="0"/>
              <a:t>Large </a:t>
            </a:r>
            <a:r>
              <a:rPr lang="fr-CH" sz="2800" b="1" dirty="0" err="1" smtClean="0"/>
              <a:t>saw-toothing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would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indicate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that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better</a:t>
            </a:r>
            <a:r>
              <a:rPr lang="fr-CH" sz="2800" b="1" dirty="0" smtClean="0"/>
              <a:t> to </a:t>
            </a:r>
            <a:r>
              <a:rPr lang="fr-CH" sz="2800" b="1" dirty="0" err="1" smtClean="0"/>
              <a:t>separate</a:t>
            </a:r>
            <a:r>
              <a:rPr lang="fr-CH" sz="2800" b="1" dirty="0"/>
              <a:t> </a:t>
            </a:r>
            <a:r>
              <a:rPr lang="fr-CH" sz="2800" b="1" dirty="0" err="1" smtClean="0"/>
              <a:t>beampipes</a:t>
            </a:r>
            <a:r>
              <a:rPr lang="fr-CH" sz="2800" b="1" dirty="0" smtClean="0"/>
              <a:t> at all </a:t>
            </a:r>
            <a:r>
              <a:rPr lang="fr-CH" sz="2800" b="1" dirty="0" err="1" smtClean="0"/>
              <a:t>energies</a:t>
            </a:r>
            <a:r>
              <a:rPr lang="fr-CH" sz="2800" b="1" dirty="0" smtClean="0"/>
              <a:t> </a:t>
            </a:r>
            <a:r>
              <a:rPr lang="fr-CH" sz="2800" b="1" dirty="0" smtClean="0">
                <a:sym typeface="Wingdings" panose="05000000000000000000" pitchFamily="2" charset="2"/>
              </a:rPr>
              <a:t></a:t>
            </a:r>
            <a:r>
              <a:rPr lang="fr-CH" sz="2800" b="1" dirty="0" smtClean="0"/>
              <a:t> design dual </a:t>
            </a:r>
            <a:r>
              <a:rPr lang="fr-CH" sz="2800" b="1" dirty="0" err="1" smtClean="0"/>
              <a:t>magnets&amp;pipes</a:t>
            </a:r>
            <a:endParaRPr lang="fr-CH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995718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427984" y="126876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0724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300192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427984" y="4509120"/>
            <a:ext cx="4320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0800000">
            <a:off x="2987824" y="1628799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987824" y="2708920"/>
            <a:ext cx="0" cy="3600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16200000">
            <a:off x="2987824" y="1268760"/>
            <a:ext cx="2880320" cy="2880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16200000">
            <a:off x="2987824" y="1268759"/>
            <a:ext cx="2880320" cy="2880320"/>
          </a:xfrm>
          <a:prstGeom prst="arc">
            <a:avLst>
              <a:gd name="adj1" fmla="val 16030003"/>
              <a:gd name="adj2" fmla="val 233576"/>
            </a:avLst>
          </a:prstGeom>
          <a:ln w="57150">
            <a:solidFill>
              <a:schemeClr val="accent2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3419872" y="1268760"/>
            <a:ext cx="2880320" cy="2880320"/>
          </a:xfrm>
          <a:prstGeom prst="arc">
            <a:avLst>
              <a:gd name="adj1" fmla="val 16157772"/>
              <a:gd name="adj2" fmla="val 21451225"/>
            </a:avLst>
          </a:prstGeom>
          <a:ln w="57150">
            <a:solidFill>
              <a:schemeClr val="accent3">
                <a:lumMod val="75000"/>
              </a:schemeClr>
            </a:solidFill>
            <a:prstDash val="dash"/>
            <a:headEnd type="triangle" w="lg" len="med"/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rot="10800000">
            <a:off x="2987824" y="1628800"/>
            <a:ext cx="2880320" cy="2880320"/>
          </a:xfrm>
          <a:prstGeom prst="arc">
            <a:avLst>
              <a:gd name="adj1" fmla="val 16050959"/>
              <a:gd name="adj2" fmla="val 21451225"/>
            </a:avLst>
          </a:prstGeom>
          <a:ln w="57150">
            <a:solidFill>
              <a:schemeClr val="accent3">
                <a:lumMod val="75000"/>
              </a:schemeClr>
            </a:solidFill>
            <a:prstDash val="dash"/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rot="5400000">
            <a:off x="3419872" y="1628800"/>
            <a:ext cx="2880320" cy="2880320"/>
          </a:xfrm>
          <a:prstGeom prst="arc">
            <a:avLst>
              <a:gd name="adj1" fmla="val 16329760"/>
              <a:gd name="adj2" fmla="val 63127"/>
            </a:avLst>
          </a:prstGeom>
          <a:ln w="57150">
            <a:solidFill>
              <a:schemeClr val="accent2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24128" y="1556792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96136" y="1628800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868144" y="1700808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40152" y="1772816"/>
            <a:ext cx="45719" cy="45719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>
              <a:solidFill>
                <a:prstClr val="white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2816" y="38884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861418" y="139498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  <a:endParaRPr lang="fr-CH" b="1" dirty="0">
              <a:solidFill>
                <a:srgbClr val="FFC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79884" y="12876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  <a:endParaRPr lang="fr-CH" b="1" dirty="0">
              <a:solidFill>
                <a:srgbClr val="FFC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51892" y="39957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  <a:endParaRPr lang="fr-CH" b="1" dirty="0">
              <a:solidFill>
                <a:srgbClr val="FFC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77669" y="407707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  <a:endParaRPr lang="fr-CH" b="1" dirty="0">
              <a:solidFill>
                <a:srgbClr val="FFC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0" y="8994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29271" y="10840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4141" y="4822327"/>
            <a:ext cx="69998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T</a:t>
            </a:r>
            <a:r>
              <a:rPr lang="fr-CH" dirty="0">
                <a:solidFill>
                  <a:prstClr val="black"/>
                </a:solidFill>
              </a:rPr>
              <a:t>otal </a:t>
            </a:r>
            <a:r>
              <a:rPr lang="fr-CH" dirty="0" err="1">
                <a:solidFill>
                  <a:prstClr val="black"/>
                </a:solidFill>
              </a:rPr>
              <a:t>length</a:t>
            </a:r>
            <a:r>
              <a:rPr lang="fr-CH" dirty="0">
                <a:solidFill>
                  <a:prstClr val="black"/>
                </a:solidFill>
              </a:rPr>
              <a:t> of ring = 8L + 8A</a:t>
            </a:r>
          </a:p>
          <a:p>
            <a:endParaRPr lang="fr-CH" dirty="0">
              <a:solidFill>
                <a:prstClr val="black"/>
              </a:solidFill>
            </a:endParaRPr>
          </a:p>
          <a:p>
            <a:r>
              <a:rPr lang="fr-CH" dirty="0">
                <a:solidFill>
                  <a:prstClr val="black"/>
                </a:solidFill>
              </a:rPr>
              <a:t>T</a:t>
            </a:r>
            <a:r>
              <a:rPr lang="fr-CH" dirty="0">
                <a:solidFill>
                  <a:prstClr val="black"/>
                </a:solidFill>
              </a:rPr>
              <a:t>otal </a:t>
            </a:r>
            <a:r>
              <a:rPr lang="fr-CH" dirty="0" err="1">
                <a:solidFill>
                  <a:prstClr val="black"/>
                </a:solidFill>
              </a:rPr>
              <a:t>length</a:t>
            </a:r>
            <a:r>
              <a:rPr lang="fr-CH" dirty="0">
                <a:solidFill>
                  <a:prstClr val="black"/>
                </a:solidFill>
              </a:rPr>
              <a:t> of </a:t>
            </a:r>
            <a:r>
              <a:rPr lang="fr-CH" dirty="0" err="1">
                <a:solidFill>
                  <a:prstClr val="black"/>
                </a:solidFill>
              </a:rPr>
              <a:t>each</a:t>
            </a:r>
            <a:r>
              <a:rPr lang="fr-CH" dirty="0">
                <a:solidFill>
                  <a:prstClr val="black"/>
                </a:solidFill>
              </a:rPr>
              <a:t> of </a:t>
            </a:r>
            <a:r>
              <a:rPr lang="fr-CH" dirty="0" err="1">
                <a:solidFill>
                  <a:prstClr val="black"/>
                </a:solidFill>
              </a:rPr>
              <a:t>two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buch</a:t>
            </a:r>
            <a:r>
              <a:rPr lang="fr-CH" dirty="0">
                <a:solidFill>
                  <a:prstClr val="black"/>
                </a:solidFill>
              </a:rPr>
              <a:t> trains 2A+L</a:t>
            </a:r>
            <a:endParaRPr lang="fr-CH" dirty="0">
              <a:solidFill>
                <a:prstClr val="black"/>
              </a:solidFill>
            </a:endParaRPr>
          </a:p>
          <a:p>
            <a:r>
              <a:rPr lang="fr-CH" dirty="0">
                <a:solidFill>
                  <a:prstClr val="black"/>
                </a:solidFill>
              </a:rPr>
              <a:t>IP = Interaction Point</a:t>
            </a:r>
          </a:p>
          <a:p>
            <a:r>
              <a:rPr lang="fr-CH" dirty="0">
                <a:solidFill>
                  <a:prstClr val="black"/>
                </a:solidFill>
              </a:rPr>
              <a:t>ES = </a:t>
            </a:r>
            <a:r>
              <a:rPr lang="fr-CH" dirty="0" err="1">
                <a:solidFill>
                  <a:prstClr val="black"/>
                </a:solidFill>
              </a:rPr>
              <a:t>Electrostatic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S</a:t>
            </a:r>
            <a:r>
              <a:rPr lang="fr-CH" dirty="0" err="1">
                <a:solidFill>
                  <a:prstClr val="black"/>
                </a:solidFill>
              </a:rPr>
              <a:t>eparator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followed</a:t>
            </a:r>
            <a:r>
              <a:rPr lang="fr-CH" dirty="0">
                <a:solidFill>
                  <a:prstClr val="black"/>
                </a:solidFill>
              </a:rPr>
              <a:t> by </a:t>
            </a:r>
            <a:r>
              <a:rPr lang="fr-CH" dirty="0" err="1">
                <a:solidFill>
                  <a:prstClr val="black"/>
                </a:solidFill>
              </a:rPr>
              <a:t>quadrupole</a:t>
            </a:r>
            <a:r>
              <a:rPr lang="fr-CH" dirty="0">
                <a:solidFill>
                  <a:prstClr val="black"/>
                </a:solidFill>
              </a:rPr>
              <a:t>  or split </a:t>
            </a:r>
            <a:r>
              <a:rPr lang="fr-CH" dirty="0" err="1">
                <a:solidFill>
                  <a:prstClr val="black"/>
                </a:solidFill>
              </a:rPr>
              <a:t>field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dipole</a:t>
            </a:r>
            <a:endParaRPr lang="fr-CH" dirty="0">
              <a:solidFill>
                <a:prstClr val="black"/>
              </a:solidFill>
            </a:endParaRPr>
          </a:p>
          <a:p>
            <a:r>
              <a:rPr lang="fr-CH" dirty="0">
                <a:solidFill>
                  <a:prstClr val="black"/>
                </a:solidFill>
              </a:rPr>
              <a:t>RFBP: possible RF bypass for one or the </a:t>
            </a:r>
            <a:r>
              <a:rPr lang="fr-CH" dirty="0" err="1">
                <a:solidFill>
                  <a:prstClr val="black"/>
                </a:solidFill>
              </a:rPr>
              <a:t>other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beam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activated</a:t>
            </a:r>
            <a:r>
              <a:rPr lang="fr-CH" dirty="0">
                <a:solidFill>
                  <a:prstClr val="black"/>
                </a:solidFill>
              </a:rPr>
              <a:t> by </a:t>
            </a:r>
            <a:r>
              <a:rPr lang="fr-CH" dirty="0" err="1">
                <a:solidFill>
                  <a:prstClr val="black"/>
                </a:solidFill>
              </a:rPr>
              <a:t>dipoles</a:t>
            </a:r>
            <a:r>
              <a:rPr lang="fr-CH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5315" y="92478"/>
            <a:ext cx="652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err="1">
                <a:solidFill>
                  <a:prstClr val="black"/>
                </a:solidFill>
              </a:rPr>
              <a:t>Example</a:t>
            </a:r>
            <a:r>
              <a:rPr lang="fr-CH" sz="2000" b="1" dirty="0">
                <a:solidFill>
                  <a:prstClr val="black"/>
                </a:solidFill>
              </a:rPr>
              <a:t> of </a:t>
            </a:r>
            <a:r>
              <a:rPr lang="fr-CH" sz="2000" b="1" dirty="0" err="1">
                <a:solidFill>
                  <a:prstClr val="black"/>
                </a:solidFill>
              </a:rPr>
              <a:t>Bunch</a:t>
            </a:r>
            <a:r>
              <a:rPr lang="fr-CH" sz="2000" b="1" dirty="0">
                <a:solidFill>
                  <a:prstClr val="black"/>
                </a:solidFill>
              </a:rPr>
              <a:t> Train </a:t>
            </a:r>
            <a:r>
              <a:rPr lang="fr-CH" sz="2000" b="1" dirty="0" err="1">
                <a:solidFill>
                  <a:prstClr val="black"/>
                </a:solidFill>
              </a:rPr>
              <a:t>scheme</a:t>
            </a:r>
            <a:r>
              <a:rPr lang="fr-CH" sz="2000" b="1" dirty="0">
                <a:solidFill>
                  <a:prstClr val="black"/>
                </a:solidFill>
              </a:rPr>
              <a:t> for  RF management </a:t>
            </a:r>
            <a:r>
              <a:rPr lang="fr-CH" sz="2000" b="1" dirty="0" err="1">
                <a:solidFill>
                  <a:prstClr val="black"/>
                </a:solidFill>
              </a:rPr>
              <a:t>at</a:t>
            </a:r>
            <a:r>
              <a:rPr lang="fr-CH" sz="2000" b="1" dirty="0">
                <a:solidFill>
                  <a:prstClr val="black"/>
                </a:solidFill>
              </a:rPr>
              <a:t> TLEP</a:t>
            </a:r>
            <a:endParaRPr lang="fr-CH" sz="2000" b="1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11960" y="899428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55" name="Freeform 54"/>
          <p:cNvSpPr/>
          <p:nvPr/>
        </p:nvSpPr>
        <p:spPr>
          <a:xfrm rot="20381058">
            <a:off x="4757981" y="288047"/>
            <a:ext cx="2597448" cy="1121922"/>
          </a:xfrm>
          <a:custGeom>
            <a:avLst/>
            <a:gdLst>
              <a:gd name="connsiteX0" fmla="*/ 0 w 2537012"/>
              <a:gd name="connsiteY0" fmla="*/ 28688 h 835511"/>
              <a:gd name="connsiteX1" fmla="*/ 537882 w 2537012"/>
              <a:gd name="connsiteY1" fmla="*/ 1794 h 835511"/>
              <a:gd name="connsiteX2" fmla="*/ 959224 w 2537012"/>
              <a:gd name="connsiteY2" fmla="*/ 73511 h 835511"/>
              <a:gd name="connsiteX3" fmla="*/ 1237130 w 2537012"/>
              <a:gd name="connsiteY3" fmla="*/ 216947 h 835511"/>
              <a:gd name="connsiteX4" fmla="*/ 1559859 w 2537012"/>
              <a:gd name="connsiteY4" fmla="*/ 432100 h 835511"/>
              <a:gd name="connsiteX5" fmla="*/ 1990165 w 2537012"/>
              <a:gd name="connsiteY5" fmla="*/ 476923 h 835511"/>
              <a:gd name="connsiteX6" fmla="*/ 2187388 w 2537012"/>
              <a:gd name="connsiteY6" fmla="*/ 476923 h 835511"/>
              <a:gd name="connsiteX7" fmla="*/ 2375647 w 2537012"/>
              <a:gd name="connsiteY7" fmla="*/ 530711 h 835511"/>
              <a:gd name="connsiteX8" fmla="*/ 2384612 w 2537012"/>
              <a:gd name="connsiteY8" fmla="*/ 611394 h 835511"/>
              <a:gd name="connsiteX9" fmla="*/ 2537012 w 2537012"/>
              <a:gd name="connsiteY9" fmla="*/ 835511 h 835511"/>
              <a:gd name="connsiteX0" fmla="*/ 0 w 2537012"/>
              <a:gd name="connsiteY0" fmla="*/ 28688 h 835511"/>
              <a:gd name="connsiteX1" fmla="*/ 537882 w 2537012"/>
              <a:gd name="connsiteY1" fmla="*/ 1794 h 835511"/>
              <a:gd name="connsiteX2" fmla="*/ 959224 w 2537012"/>
              <a:gd name="connsiteY2" fmla="*/ 73511 h 835511"/>
              <a:gd name="connsiteX3" fmla="*/ 1237130 w 2537012"/>
              <a:gd name="connsiteY3" fmla="*/ 216947 h 835511"/>
              <a:gd name="connsiteX4" fmla="*/ 1559859 w 2537012"/>
              <a:gd name="connsiteY4" fmla="*/ 432100 h 835511"/>
              <a:gd name="connsiteX5" fmla="*/ 1990165 w 2537012"/>
              <a:gd name="connsiteY5" fmla="*/ 476923 h 835511"/>
              <a:gd name="connsiteX6" fmla="*/ 2187388 w 2537012"/>
              <a:gd name="connsiteY6" fmla="*/ 476923 h 835511"/>
              <a:gd name="connsiteX7" fmla="*/ 2384612 w 2537012"/>
              <a:gd name="connsiteY7" fmla="*/ 611394 h 835511"/>
              <a:gd name="connsiteX8" fmla="*/ 2537012 w 2537012"/>
              <a:gd name="connsiteY8" fmla="*/ 835511 h 835511"/>
              <a:gd name="connsiteX0" fmla="*/ 0 w 2537012"/>
              <a:gd name="connsiteY0" fmla="*/ 28688 h 835511"/>
              <a:gd name="connsiteX1" fmla="*/ 537882 w 2537012"/>
              <a:gd name="connsiteY1" fmla="*/ 1794 h 835511"/>
              <a:gd name="connsiteX2" fmla="*/ 959224 w 2537012"/>
              <a:gd name="connsiteY2" fmla="*/ 73511 h 835511"/>
              <a:gd name="connsiteX3" fmla="*/ 1237130 w 2537012"/>
              <a:gd name="connsiteY3" fmla="*/ 216947 h 835511"/>
              <a:gd name="connsiteX4" fmla="*/ 1559859 w 2537012"/>
              <a:gd name="connsiteY4" fmla="*/ 432100 h 835511"/>
              <a:gd name="connsiteX5" fmla="*/ 1990165 w 2537012"/>
              <a:gd name="connsiteY5" fmla="*/ 476923 h 835511"/>
              <a:gd name="connsiteX6" fmla="*/ 2178423 w 2537012"/>
              <a:gd name="connsiteY6" fmla="*/ 494853 h 835511"/>
              <a:gd name="connsiteX7" fmla="*/ 2384612 w 2537012"/>
              <a:gd name="connsiteY7" fmla="*/ 611394 h 835511"/>
              <a:gd name="connsiteX8" fmla="*/ 2537012 w 2537012"/>
              <a:gd name="connsiteY8" fmla="*/ 835511 h 835511"/>
              <a:gd name="connsiteX0" fmla="*/ 0 w 2581836"/>
              <a:gd name="connsiteY0" fmla="*/ 126666 h 834877"/>
              <a:gd name="connsiteX1" fmla="*/ 582706 w 2581836"/>
              <a:gd name="connsiteY1" fmla="*/ 1160 h 834877"/>
              <a:gd name="connsiteX2" fmla="*/ 1004048 w 2581836"/>
              <a:gd name="connsiteY2" fmla="*/ 72877 h 834877"/>
              <a:gd name="connsiteX3" fmla="*/ 1281954 w 2581836"/>
              <a:gd name="connsiteY3" fmla="*/ 216313 h 834877"/>
              <a:gd name="connsiteX4" fmla="*/ 1604683 w 2581836"/>
              <a:gd name="connsiteY4" fmla="*/ 431466 h 834877"/>
              <a:gd name="connsiteX5" fmla="*/ 2034989 w 2581836"/>
              <a:gd name="connsiteY5" fmla="*/ 476289 h 834877"/>
              <a:gd name="connsiteX6" fmla="*/ 2223247 w 2581836"/>
              <a:gd name="connsiteY6" fmla="*/ 494219 h 834877"/>
              <a:gd name="connsiteX7" fmla="*/ 2429436 w 2581836"/>
              <a:gd name="connsiteY7" fmla="*/ 610760 h 834877"/>
              <a:gd name="connsiteX8" fmla="*/ 2581836 w 2581836"/>
              <a:gd name="connsiteY8" fmla="*/ 834877 h 834877"/>
              <a:gd name="connsiteX0" fmla="*/ 0 w 2581836"/>
              <a:gd name="connsiteY0" fmla="*/ 126666 h 834877"/>
              <a:gd name="connsiteX1" fmla="*/ 582706 w 2581836"/>
              <a:gd name="connsiteY1" fmla="*/ 1160 h 834877"/>
              <a:gd name="connsiteX2" fmla="*/ 1004048 w 2581836"/>
              <a:gd name="connsiteY2" fmla="*/ 72877 h 834877"/>
              <a:gd name="connsiteX3" fmla="*/ 1281954 w 2581836"/>
              <a:gd name="connsiteY3" fmla="*/ 216313 h 834877"/>
              <a:gd name="connsiteX4" fmla="*/ 1604683 w 2581836"/>
              <a:gd name="connsiteY4" fmla="*/ 431466 h 834877"/>
              <a:gd name="connsiteX5" fmla="*/ 2034989 w 2581836"/>
              <a:gd name="connsiteY5" fmla="*/ 476289 h 834877"/>
              <a:gd name="connsiteX6" fmla="*/ 2223247 w 2581836"/>
              <a:gd name="connsiteY6" fmla="*/ 494219 h 834877"/>
              <a:gd name="connsiteX7" fmla="*/ 2413576 w 2581836"/>
              <a:gd name="connsiteY7" fmla="*/ 754895 h 834877"/>
              <a:gd name="connsiteX8" fmla="*/ 2581836 w 2581836"/>
              <a:gd name="connsiteY8" fmla="*/ 834877 h 834877"/>
              <a:gd name="connsiteX0" fmla="*/ 0 w 2597448"/>
              <a:gd name="connsiteY0" fmla="*/ 126666 h 1121922"/>
              <a:gd name="connsiteX1" fmla="*/ 582706 w 2597448"/>
              <a:gd name="connsiteY1" fmla="*/ 1160 h 1121922"/>
              <a:gd name="connsiteX2" fmla="*/ 1004048 w 2597448"/>
              <a:gd name="connsiteY2" fmla="*/ 72877 h 1121922"/>
              <a:gd name="connsiteX3" fmla="*/ 1281954 w 2597448"/>
              <a:gd name="connsiteY3" fmla="*/ 216313 h 1121922"/>
              <a:gd name="connsiteX4" fmla="*/ 1604683 w 2597448"/>
              <a:gd name="connsiteY4" fmla="*/ 431466 h 1121922"/>
              <a:gd name="connsiteX5" fmla="*/ 2034989 w 2597448"/>
              <a:gd name="connsiteY5" fmla="*/ 476289 h 1121922"/>
              <a:gd name="connsiteX6" fmla="*/ 2223247 w 2597448"/>
              <a:gd name="connsiteY6" fmla="*/ 494219 h 1121922"/>
              <a:gd name="connsiteX7" fmla="*/ 2413576 w 2597448"/>
              <a:gd name="connsiteY7" fmla="*/ 754895 h 1121922"/>
              <a:gd name="connsiteX8" fmla="*/ 2597448 w 2597448"/>
              <a:gd name="connsiteY8" fmla="*/ 1121922 h 112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7448" h="1121922">
                <a:moveTo>
                  <a:pt x="0" y="126666"/>
                </a:moveTo>
                <a:cubicBezTo>
                  <a:pt x="189005" y="109484"/>
                  <a:pt x="415365" y="10125"/>
                  <a:pt x="582706" y="1160"/>
                </a:cubicBezTo>
                <a:cubicBezTo>
                  <a:pt x="750047" y="-7805"/>
                  <a:pt x="887507" y="37018"/>
                  <a:pt x="1004048" y="72877"/>
                </a:cubicBezTo>
                <a:cubicBezTo>
                  <a:pt x="1120589" y="108736"/>
                  <a:pt x="1181848" y="156548"/>
                  <a:pt x="1281954" y="216313"/>
                </a:cubicBezTo>
                <a:cubicBezTo>
                  <a:pt x="1382060" y="276078"/>
                  <a:pt x="1479177" y="388137"/>
                  <a:pt x="1604683" y="431466"/>
                </a:cubicBezTo>
                <a:cubicBezTo>
                  <a:pt x="1730189" y="474795"/>
                  <a:pt x="1931895" y="465830"/>
                  <a:pt x="2034989" y="476289"/>
                </a:cubicBezTo>
                <a:cubicBezTo>
                  <a:pt x="2138083" y="486748"/>
                  <a:pt x="2160149" y="447785"/>
                  <a:pt x="2223247" y="494219"/>
                </a:cubicBezTo>
                <a:cubicBezTo>
                  <a:pt x="2286345" y="540653"/>
                  <a:pt x="2351209" y="650278"/>
                  <a:pt x="2413576" y="754895"/>
                </a:cubicBezTo>
                <a:cubicBezTo>
                  <a:pt x="2475943" y="859512"/>
                  <a:pt x="2534695" y="1035263"/>
                  <a:pt x="2597448" y="1121922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902824" y="952255"/>
            <a:ext cx="1773632" cy="574568"/>
            <a:chOff x="6902824" y="1795675"/>
            <a:chExt cx="1773632" cy="57456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236296" y="1988840"/>
              <a:ext cx="11521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609402" y="1795675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prstClr val="black"/>
                  </a:solidFill>
                </a:rPr>
                <a:t>X</a:t>
              </a:r>
              <a:endParaRPr lang="fr-CH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6902824" y="1821037"/>
              <a:ext cx="394447" cy="178092"/>
            </a:xfrm>
            <a:custGeom>
              <a:avLst/>
              <a:gdLst>
                <a:gd name="connsiteX0" fmla="*/ 0 w 394447"/>
                <a:gd name="connsiteY0" fmla="*/ 7763 h 178092"/>
                <a:gd name="connsiteX1" fmla="*/ 89647 w 394447"/>
                <a:gd name="connsiteY1" fmla="*/ 7763 h 178092"/>
                <a:gd name="connsiteX2" fmla="*/ 197223 w 394447"/>
                <a:gd name="connsiteY2" fmla="*/ 88445 h 178092"/>
                <a:gd name="connsiteX3" fmla="*/ 259976 w 394447"/>
                <a:gd name="connsiteY3" fmla="*/ 151198 h 178092"/>
                <a:gd name="connsiteX4" fmla="*/ 394447 w 394447"/>
                <a:gd name="connsiteY4" fmla="*/ 178092 h 17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47" h="178092">
                  <a:moveTo>
                    <a:pt x="0" y="7763"/>
                  </a:moveTo>
                  <a:cubicBezTo>
                    <a:pt x="28388" y="1039"/>
                    <a:pt x="56777" y="-5684"/>
                    <a:pt x="89647" y="7763"/>
                  </a:cubicBezTo>
                  <a:cubicBezTo>
                    <a:pt x="122517" y="21210"/>
                    <a:pt x="168835" y="64539"/>
                    <a:pt x="197223" y="88445"/>
                  </a:cubicBezTo>
                  <a:cubicBezTo>
                    <a:pt x="225611" y="112351"/>
                    <a:pt x="227105" y="136257"/>
                    <a:pt x="259976" y="151198"/>
                  </a:cubicBezTo>
                  <a:cubicBezTo>
                    <a:pt x="292847" y="166139"/>
                    <a:pt x="343647" y="172115"/>
                    <a:pt x="394447" y="17809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 flipV="1">
              <a:off x="6913857" y="1988840"/>
              <a:ext cx="394447" cy="178092"/>
            </a:xfrm>
            <a:custGeom>
              <a:avLst/>
              <a:gdLst>
                <a:gd name="connsiteX0" fmla="*/ 0 w 394447"/>
                <a:gd name="connsiteY0" fmla="*/ 7763 h 178092"/>
                <a:gd name="connsiteX1" fmla="*/ 89647 w 394447"/>
                <a:gd name="connsiteY1" fmla="*/ 7763 h 178092"/>
                <a:gd name="connsiteX2" fmla="*/ 197223 w 394447"/>
                <a:gd name="connsiteY2" fmla="*/ 88445 h 178092"/>
                <a:gd name="connsiteX3" fmla="*/ 259976 w 394447"/>
                <a:gd name="connsiteY3" fmla="*/ 151198 h 178092"/>
                <a:gd name="connsiteX4" fmla="*/ 394447 w 394447"/>
                <a:gd name="connsiteY4" fmla="*/ 178092 h 17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47" h="178092">
                  <a:moveTo>
                    <a:pt x="0" y="7763"/>
                  </a:moveTo>
                  <a:cubicBezTo>
                    <a:pt x="28388" y="1039"/>
                    <a:pt x="56777" y="-5684"/>
                    <a:pt x="89647" y="7763"/>
                  </a:cubicBezTo>
                  <a:cubicBezTo>
                    <a:pt x="122517" y="21210"/>
                    <a:pt x="168835" y="64539"/>
                    <a:pt x="197223" y="88445"/>
                  </a:cubicBezTo>
                  <a:cubicBezTo>
                    <a:pt x="225611" y="112351"/>
                    <a:pt x="227105" y="136257"/>
                    <a:pt x="259976" y="151198"/>
                  </a:cubicBezTo>
                  <a:cubicBezTo>
                    <a:pt x="292847" y="166139"/>
                    <a:pt x="343647" y="172115"/>
                    <a:pt x="394447" y="178092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 flipH="1" flipV="1">
              <a:off x="8270976" y="1822819"/>
              <a:ext cx="405480" cy="345895"/>
              <a:chOff x="8270976" y="1822819"/>
              <a:chExt cx="405480" cy="345895"/>
            </a:xfrm>
          </p:grpSpPr>
          <p:sp>
            <p:nvSpPr>
              <p:cNvPr id="53" name="Freeform 52"/>
              <p:cNvSpPr/>
              <p:nvPr/>
            </p:nvSpPr>
            <p:spPr>
              <a:xfrm flipH="1" flipV="1">
                <a:off x="8270976" y="1822819"/>
                <a:ext cx="394447" cy="178092"/>
              </a:xfrm>
              <a:custGeom>
                <a:avLst/>
                <a:gdLst>
                  <a:gd name="connsiteX0" fmla="*/ 0 w 394447"/>
                  <a:gd name="connsiteY0" fmla="*/ 7763 h 178092"/>
                  <a:gd name="connsiteX1" fmla="*/ 89647 w 394447"/>
                  <a:gd name="connsiteY1" fmla="*/ 7763 h 178092"/>
                  <a:gd name="connsiteX2" fmla="*/ 197223 w 394447"/>
                  <a:gd name="connsiteY2" fmla="*/ 88445 h 178092"/>
                  <a:gd name="connsiteX3" fmla="*/ 259976 w 394447"/>
                  <a:gd name="connsiteY3" fmla="*/ 151198 h 178092"/>
                  <a:gd name="connsiteX4" fmla="*/ 394447 w 394447"/>
                  <a:gd name="connsiteY4" fmla="*/ 178092 h 17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447" h="178092">
                    <a:moveTo>
                      <a:pt x="0" y="7763"/>
                    </a:moveTo>
                    <a:cubicBezTo>
                      <a:pt x="28388" y="1039"/>
                      <a:pt x="56777" y="-5684"/>
                      <a:pt x="89647" y="7763"/>
                    </a:cubicBezTo>
                    <a:cubicBezTo>
                      <a:pt x="122517" y="21210"/>
                      <a:pt x="168835" y="64539"/>
                      <a:pt x="197223" y="88445"/>
                    </a:cubicBezTo>
                    <a:cubicBezTo>
                      <a:pt x="225611" y="112351"/>
                      <a:pt x="227105" y="136257"/>
                      <a:pt x="259976" y="151198"/>
                    </a:cubicBezTo>
                    <a:cubicBezTo>
                      <a:pt x="292847" y="166139"/>
                      <a:pt x="343647" y="172115"/>
                      <a:pt x="394447" y="178092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 flipH="1">
                <a:off x="8282009" y="1990622"/>
                <a:ext cx="394447" cy="178092"/>
              </a:xfrm>
              <a:custGeom>
                <a:avLst/>
                <a:gdLst>
                  <a:gd name="connsiteX0" fmla="*/ 0 w 394447"/>
                  <a:gd name="connsiteY0" fmla="*/ 7763 h 178092"/>
                  <a:gd name="connsiteX1" fmla="*/ 89647 w 394447"/>
                  <a:gd name="connsiteY1" fmla="*/ 7763 h 178092"/>
                  <a:gd name="connsiteX2" fmla="*/ 197223 w 394447"/>
                  <a:gd name="connsiteY2" fmla="*/ 88445 h 178092"/>
                  <a:gd name="connsiteX3" fmla="*/ 259976 w 394447"/>
                  <a:gd name="connsiteY3" fmla="*/ 151198 h 178092"/>
                  <a:gd name="connsiteX4" fmla="*/ 394447 w 394447"/>
                  <a:gd name="connsiteY4" fmla="*/ 178092 h 17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447" h="178092">
                    <a:moveTo>
                      <a:pt x="0" y="7763"/>
                    </a:moveTo>
                    <a:cubicBezTo>
                      <a:pt x="28388" y="1039"/>
                      <a:pt x="56777" y="-5684"/>
                      <a:pt x="89647" y="7763"/>
                    </a:cubicBezTo>
                    <a:cubicBezTo>
                      <a:pt x="122517" y="21210"/>
                      <a:pt x="168835" y="64539"/>
                      <a:pt x="197223" y="88445"/>
                    </a:cubicBezTo>
                    <a:cubicBezTo>
                      <a:pt x="225611" y="112351"/>
                      <a:pt x="227105" y="136257"/>
                      <a:pt x="259976" y="151198"/>
                    </a:cubicBezTo>
                    <a:cubicBezTo>
                      <a:pt x="292847" y="166139"/>
                      <a:pt x="343647" y="172115"/>
                      <a:pt x="394447" y="178092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7596336" y="1988840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prstClr val="black"/>
                  </a:solidFill>
                </a:rPr>
                <a:t>IP</a:t>
              </a:r>
              <a:endParaRPr lang="fr-CH" dirty="0">
                <a:solidFill>
                  <a:prstClr val="black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121084" y="2000911"/>
              <a:ext cx="400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prstClr val="black"/>
                  </a:solidFill>
                </a:rPr>
                <a:t>ES</a:t>
              </a:r>
              <a:endParaRPr lang="fr-CH" dirty="0">
                <a:solidFill>
                  <a:prstClr val="black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08088" y="1979548"/>
              <a:ext cx="400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prstClr val="black"/>
                  </a:solidFill>
                </a:rPr>
                <a:t>ES</a:t>
              </a:r>
              <a:endParaRPr lang="fr-CH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 rot="18789272">
            <a:off x="6972693" y="435655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 rot="18789272">
            <a:off x="6806880" y="4733281"/>
            <a:ext cx="394447" cy="178092"/>
          </a:xfrm>
          <a:custGeom>
            <a:avLst/>
            <a:gdLst>
              <a:gd name="connsiteX0" fmla="*/ 0 w 394447"/>
              <a:gd name="connsiteY0" fmla="*/ 7763 h 178092"/>
              <a:gd name="connsiteX1" fmla="*/ 89647 w 394447"/>
              <a:gd name="connsiteY1" fmla="*/ 7763 h 178092"/>
              <a:gd name="connsiteX2" fmla="*/ 197223 w 394447"/>
              <a:gd name="connsiteY2" fmla="*/ 88445 h 178092"/>
              <a:gd name="connsiteX3" fmla="*/ 259976 w 394447"/>
              <a:gd name="connsiteY3" fmla="*/ 151198 h 178092"/>
              <a:gd name="connsiteX4" fmla="*/ 394447 w 394447"/>
              <a:gd name="connsiteY4" fmla="*/ 178092 h 17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178092">
                <a:moveTo>
                  <a:pt x="0" y="7763"/>
                </a:moveTo>
                <a:cubicBezTo>
                  <a:pt x="28388" y="1039"/>
                  <a:pt x="56777" y="-5684"/>
                  <a:pt x="89647" y="7763"/>
                </a:cubicBezTo>
                <a:cubicBezTo>
                  <a:pt x="122517" y="21210"/>
                  <a:pt x="168835" y="64539"/>
                  <a:pt x="197223" y="88445"/>
                </a:cubicBezTo>
                <a:cubicBezTo>
                  <a:pt x="225611" y="112351"/>
                  <a:pt x="227105" y="136257"/>
                  <a:pt x="259976" y="151198"/>
                </a:cubicBezTo>
                <a:cubicBezTo>
                  <a:pt x="292847" y="166139"/>
                  <a:pt x="343647" y="172115"/>
                  <a:pt x="394447" y="17809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 rot="18789272" flipV="1">
            <a:off x="6936840" y="4840004"/>
            <a:ext cx="394447" cy="178092"/>
          </a:xfrm>
          <a:custGeom>
            <a:avLst/>
            <a:gdLst>
              <a:gd name="connsiteX0" fmla="*/ 0 w 394447"/>
              <a:gd name="connsiteY0" fmla="*/ 7763 h 178092"/>
              <a:gd name="connsiteX1" fmla="*/ 89647 w 394447"/>
              <a:gd name="connsiteY1" fmla="*/ 7763 h 178092"/>
              <a:gd name="connsiteX2" fmla="*/ 197223 w 394447"/>
              <a:gd name="connsiteY2" fmla="*/ 88445 h 178092"/>
              <a:gd name="connsiteX3" fmla="*/ 259976 w 394447"/>
              <a:gd name="connsiteY3" fmla="*/ 151198 h 178092"/>
              <a:gd name="connsiteX4" fmla="*/ 394447 w 394447"/>
              <a:gd name="connsiteY4" fmla="*/ 178092 h 17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178092">
                <a:moveTo>
                  <a:pt x="0" y="7763"/>
                </a:moveTo>
                <a:cubicBezTo>
                  <a:pt x="28388" y="1039"/>
                  <a:pt x="56777" y="-5684"/>
                  <a:pt x="89647" y="7763"/>
                </a:cubicBezTo>
                <a:cubicBezTo>
                  <a:pt x="122517" y="21210"/>
                  <a:pt x="168835" y="64539"/>
                  <a:pt x="197223" y="88445"/>
                </a:cubicBezTo>
                <a:cubicBezTo>
                  <a:pt x="225611" y="112351"/>
                  <a:pt x="227105" y="136257"/>
                  <a:pt x="259976" y="151198"/>
                </a:cubicBezTo>
                <a:cubicBezTo>
                  <a:pt x="292847" y="166139"/>
                  <a:pt x="343647" y="172115"/>
                  <a:pt x="394447" y="17809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 rot="8210728" flipV="1">
            <a:off x="7803416" y="3705877"/>
            <a:ext cx="405480" cy="345895"/>
            <a:chOff x="8270976" y="1822819"/>
            <a:chExt cx="405480" cy="345895"/>
          </a:xfrm>
        </p:grpSpPr>
        <p:sp>
          <p:nvSpPr>
            <p:cNvPr id="70" name="Freeform 69"/>
            <p:cNvSpPr/>
            <p:nvPr/>
          </p:nvSpPr>
          <p:spPr>
            <a:xfrm flipH="1" flipV="1">
              <a:off x="8270976" y="1822819"/>
              <a:ext cx="394447" cy="178092"/>
            </a:xfrm>
            <a:custGeom>
              <a:avLst/>
              <a:gdLst>
                <a:gd name="connsiteX0" fmla="*/ 0 w 394447"/>
                <a:gd name="connsiteY0" fmla="*/ 7763 h 178092"/>
                <a:gd name="connsiteX1" fmla="*/ 89647 w 394447"/>
                <a:gd name="connsiteY1" fmla="*/ 7763 h 178092"/>
                <a:gd name="connsiteX2" fmla="*/ 197223 w 394447"/>
                <a:gd name="connsiteY2" fmla="*/ 88445 h 178092"/>
                <a:gd name="connsiteX3" fmla="*/ 259976 w 394447"/>
                <a:gd name="connsiteY3" fmla="*/ 151198 h 178092"/>
                <a:gd name="connsiteX4" fmla="*/ 394447 w 394447"/>
                <a:gd name="connsiteY4" fmla="*/ 178092 h 17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47" h="178092">
                  <a:moveTo>
                    <a:pt x="0" y="7763"/>
                  </a:moveTo>
                  <a:cubicBezTo>
                    <a:pt x="28388" y="1039"/>
                    <a:pt x="56777" y="-5684"/>
                    <a:pt x="89647" y="7763"/>
                  </a:cubicBezTo>
                  <a:cubicBezTo>
                    <a:pt x="122517" y="21210"/>
                    <a:pt x="168835" y="64539"/>
                    <a:pt x="197223" y="88445"/>
                  </a:cubicBezTo>
                  <a:cubicBezTo>
                    <a:pt x="225611" y="112351"/>
                    <a:pt x="227105" y="136257"/>
                    <a:pt x="259976" y="151198"/>
                  </a:cubicBezTo>
                  <a:cubicBezTo>
                    <a:pt x="292847" y="166139"/>
                    <a:pt x="343647" y="172115"/>
                    <a:pt x="394447" y="17809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8282009" y="1990622"/>
              <a:ext cx="394447" cy="178092"/>
            </a:xfrm>
            <a:custGeom>
              <a:avLst/>
              <a:gdLst>
                <a:gd name="connsiteX0" fmla="*/ 0 w 394447"/>
                <a:gd name="connsiteY0" fmla="*/ 7763 h 178092"/>
                <a:gd name="connsiteX1" fmla="*/ 89647 w 394447"/>
                <a:gd name="connsiteY1" fmla="*/ 7763 h 178092"/>
                <a:gd name="connsiteX2" fmla="*/ 197223 w 394447"/>
                <a:gd name="connsiteY2" fmla="*/ 88445 h 178092"/>
                <a:gd name="connsiteX3" fmla="*/ 259976 w 394447"/>
                <a:gd name="connsiteY3" fmla="*/ 151198 h 178092"/>
                <a:gd name="connsiteX4" fmla="*/ 394447 w 394447"/>
                <a:gd name="connsiteY4" fmla="*/ 178092 h 17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47" h="178092">
                  <a:moveTo>
                    <a:pt x="0" y="7763"/>
                  </a:moveTo>
                  <a:cubicBezTo>
                    <a:pt x="28388" y="1039"/>
                    <a:pt x="56777" y="-5684"/>
                    <a:pt x="89647" y="7763"/>
                  </a:cubicBezTo>
                  <a:cubicBezTo>
                    <a:pt x="122517" y="21210"/>
                    <a:pt x="168835" y="64539"/>
                    <a:pt x="197223" y="88445"/>
                  </a:cubicBezTo>
                  <a:cubicBezTo>
                    <a:pt x="225611" y="112351"/>
                    <a:pt x="227105" y="136257"/>
                    <a:pt x="259976" y="151198"/>
                  </a:cubicBezTo>
                  <a:cubicBezTo>
                    <a:pt x="292847" y="166139"/>
                    <a:pt x="343647" y="172115"/>
                    <a:pt x="394447" y="178092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 rot="18789272">
            <a:off x="7840162" y="3935173"/>
            <a:ext cx="40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ES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18789272">
            <a:off x="7131720" y="4659553"/>
            <a:ext cx="40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ES</a:t>
            </a:r>
            <a:endParaRPr lang="fr-CH" dirty="0">
              <a:solidFill>
                <a:prstClr val="black"/>
              </a:solidFill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60203" y="404923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7500861" y="426676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C000"/>
                </a:solidFill>
              </a:rPr>
              <a:t>RF</a:t>
            </a:r>
            <a:endParaRPr lang="fr-CH" b="1" dirty="0">
              <a:solidFill>
                <a:srgbClr val="FFC000"/>
              </a:solidFill>
            </a:endParaRP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63007" y="436500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5" name="Straight Arrow Connector 74"/>
          <p:cNvCxnSpPr/>
          <p:nvPr/>
        </p:nvCxnSpPr>
        <p:spPr>
          <a:xfrm>
            <a:off x="6931982" y="1526823"/>
            <a:ext cx="1689703" cy="0"/>
          </a:xfrm>
          <a:prstGeom prst="straightConnector1">
            <a:avLst/>
          </a:prstGeom>
          <a:ln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700464" y="147231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  <a:endParaRPr lang="fr-CH" dirty="0">
              <a:solidFill>
                <a:prstClr val="black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7330672" y="4093411"/>
            <a:ext cx="1168105" cy="1207797"/>
          </a:xfrm>
          <a:prstGeom prst="straightConnector1">
            <a:avLst/>
          </a:prstGeom>
          <a:ln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rot="18862402">
            <a:off x="7808832" y="46805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</a:t>
            </a:r>
            <a:endParaRPr lang="fr-CH" dirty="0">
              <a:solidFill>
                <a:prstClr val="black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302145" y="3959345"/>
            <a:ext cx="261743" cy="261743"/>
            <a:chOff x="3302145" y="3959345"/>
            <a:chExt cx="261743" cy="261743"/>
          </a:xfrm>
        </p:grpSpPr>
        <p:sp>
          <p:nvSpPr>
            <p:cNvPr id="24" name="Oval 23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rot="5165825">
            <a:off x="3212453" y="1646484"/>
            <a:ext cx="261743" cy="261743"/>
            <a:chOff x="3302145" y="3959345"/>
            <a:chExt cx="261743" cy="261743"/>
          </a:xfrm>
        </p:grpSpPr>
        <p:sp>
          <p:nvSpPr>
            <p:cNvPr id="88" name="Oval 87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 rot="5165825">
            <a:off x="5804741" y="3869653"/>
            <a:ext cx="261743" cy="261743"/>
            <a:chOff x="3302145" y="3959345"/>
            <a:chExt cx="261743" cy="261743"/>
          </a:xfrm>
        </p:grpSpPr>
        <p:sp>
          <p:nvSpPr>
            <p:cNvPr id="97" name="Oval 96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302145" y="3959345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3374153" y="4031353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3446161" y="4103361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518169" y="4175369"/>
              <a:ext cx="45719" cy="45719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000">
                <a:solidFill>
                  <a:prstClr val="white"/>
                </a:solidFill>
              </a:endParaRP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5508104" y="3684881"/>
            <a:ext cx="936104" cy="680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6454589" y="3847473"/>
            <a:ext cx="781708" cy="249619"/>
          </a:xfrm>
          <a:custGeom>
            <a:avLst/>
            <a:gdLst>
              <a:gd name="connsiteX0" fmla="*/ 0 w 510988"/>
              <a:gd name="connsiteY0" fmla="*/ 209779 h 209779"/>
              <a:gd name="connsiteX1" fmla="*/ 286870 w 510988"/>
              <a:gd name="connsiteY1" fmla="*/ 3591 h 209779"/>
              <a:gd name="connsiteX2" fmla="*/ 421341 w 510988"/>
              <a:gd name="connsiteY2" fmla="*/ 84273 h 209779"/>
              <a:gd name="connsiteX3" fmla="*/ 484094 w 510988"/>
              <a:gd name="connsiteY3" fmla="*/ 155991 h 209779"/>
              <a:gd name="connsiteX4" fmla="*/ 510988 w 510988"/>
              <a:gd name="connsiteY4" fmla="*/ 191850 h 20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88" h="209779">
                <a:moveTo>
                  <a:pt x="0" y="209779"/>
                </a:moveTo>
                <a:cubicBezTo>
                  <a:pt x="108323" y="117144"/>
                  <a:pt x="216646" y="24509"/>
                  <a:pt x="286870" y="3591"/>
                </a:cubicBezTo>
                <a:cubicBezTo>
                  <a:pt x="357094" y="-17327"/>
                  <a:pt x="388470" y="58873"/>
                  <a:pt x="421341" y="84273"/>
                </a:cubicBezTo>
                <a:cubicBezTo>
                  <a:pt x="454212" y="109673"/>
                  <a:pt x="469153" y="138061"/>
                  <a:pt x="484094" y="155991"/>
                </a:cubicBezTo>
                <a:cubicBezTo>
                  <a:pt x="499035" y="173921"/>
                  <a:pt x="505011" y="182885"/>
                  <a:pt x="510988" y="191850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cxnSp>
        <p:nvCxnSpPr>
          <p:cNvPr id="107" name="Straight Connector 106"/>
          <p:cNvCxnSpPr>
            <a:endCxn id="70" idx="4"/>
          </p:cNvCxnSpPr>
          <p:nvPr/>
        </p:nvCxnSpPr>
        <p:spPr>
          <a:xfrm flipV="1">
            <a:off x="6817857" y="3613989"/>
            <a:ext cx="1217910" cy="12551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8895751">
            <a:off x="7161659" y="372510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RFBP</a:t>
            </a:r>
            <a:endParaRPr lang="fr-CH" dirty="0">
              <a:solidFill>
                <a:prstClr val="black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7354942" y="2399525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728048" y="220636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X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7021470" y="2223223"/>
            <a:ext cx="874010" cy="167803"/>
          </a:xfrm>
          <a:custGeom>
            <a:avLst/>
            <a:gdLst>
              <a:gd name="connsiteX0" fmla="*/ 0 w 394447"/>
              <a:gd name="connsiteY0" fmla="*/ 7763 h 178092"/>
              <a:gd name="connsiteX1" fmla="*/ 89647 w 394447"/>
              <a:gd name="connsiteY1" fmla="*/ 7763 h 178092"/>
              <a:gd name="connsiteX2" fmla="*/ 197223 w 394447"/>
              <a:gd name="connsiteY2" fmla="*/ 88445 h 178092"/>
              <a:gd name="connsiteX3" fmla="*/ 259976 w 394447"/>
              <a:gd name="connsiteY3" fmla="*/ 151198 h 178092"/>
              <a:gd name="connsiteX4" fmla="*/ 394447 w 394447"/>
              <a:gd name="connsiteY4" fmla="*/ 178092 h 17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178092">
                <a:moveTo>
                  <a:pt x="0" y="7763"/>
                </a:moveTo>
                <a:cubicBezTo>
                  <a:pt x="28388" y="1039"/>
                  <a:pt x="56777" y="-5684"/>
                  <a:pt x="89647" y="7763"/>
                </a:cubicBezTo>
                <a:cubicBezTo>
                  <a:pt x="122517" y="21210"/>
                  <a:pt x="168835" y="64539"/>
                  <a:pt x="197223" y="88445"/>
                </a:cubicBezTo>
                <a:cubicBezTo>
                  <a:pt x="225611" y="112351"/>
                  <a:pt x="227105" y="136257"/>
                  <a:pt x="259976" y="151198"/>
                </a:cubicBezTo>
                <a:cubicBezTo>
                  <a:pt x="292847" y="166139"/>
                  <a:pt x="343647" y="172115"/>
                  <a:pt x="394447" y="17809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115" name="Freeform 114"/>
          <p:cNvSpPr/>
          <p:nvPr/>
        </p:nvSpPr>
        <p:spPr>
          <a:xfrm flipV="1">
            <a:off x="7032503" y="2390233"/>
            <a:ext cx="822232" cy="187384"/>
          </a:xfrm>
          <a:custGeom>
            <a:avLst/>
            <a:gdLst>
              <a:gd name="connsiteX0" fmla="*/ 0 w 394447"/>
              <a:gd name="connsiteY0" fmla="*/ 7763 h 178092"/>
              <a:gd name="connsiteX1" fmla="*/ 89647 w 394447"/>
              <a:gd name="connsiteY1" fmla="*/ 7763 h 178092"/>
              <a:gd name="connsiteX2" fmla="*/ 197223 w 394447"/>
              <a:gd name="connsiteY2" fmla="*/ 88445 h 178092"/>
              <a:gd name="connsiteX3" fmla="*/ 259976 w 394447"/>
              <a:gd name="connsiteY3" fmla="*/ 151198 h 178092"/>
              <a:gd name="connsiteX4" fmla="*/ 394447 w 394447"/>
              <a:gd name="connsiteY4" fmla="*/ 178092 h 17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178092">
                <a:moveTo>
                  <a:pt x="0" y="7763"/>
                </a:moveTo>
                <a:cubicBezTo>
                  <a:pt x="28388" y="1039"/>
                  <a:pt x="56777" y="-5684"/>
                  <a:pt x="89647" y="7763"/>
                </a:cubicBezTo>
                <a:cubicBezTo>
                  <a:pt x="122517" y="21210"/>
                  <a:pt x="168835" y="64539"/>
                  <a:pt x="197223" y="88445"/>
                </a:cubicBezTo>
                <a:cubicBezTo>
                  <a:pt x="225611" y="112351"/>
                  <a:pt x="227105" y="136257"/>
                  <a:pt x="259976" y="151198"/>
                </a:cubicBezTo>
                <a:cubicBezTo>
                  <a:pt x="292847" y="166139"/>
                  <a:pt x="343647" y="172115"/>
                  <a:pt x="394447" y="17809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7895481" y="2390233"/>
            <a:ext cx="899622" cy="189165"/>
          </a:xfrm>
          <a:custGeom>
            <a:avLst/>
            <a:gdLst>
              <a:gd name="connsiteX0" fmla="*/ 0 w 394447"/>
              <a:gd name="connsiteY0" fmla="*/ 7763 h 178092"/>
              <a:gd name="connsiteX1" fmla="*/ 89647 w 394447"/>
              <a:gd name="connsiteY1" fmla="*/ 7763 h 178092"/>
              <a:gd name="connsiteX2" fmla="*/ 197223 w 394447"/>
              <a:gd name="connsiteY2" fmla="*/ 88445 h 178092"/>
              <a:gd name="connsiteX3" fmla="*/ 259976 w 394447"/>
              <a:gd name="connsiteY3" fmla="*/ 151198 h 178092"/>
              <a:gd name="connsiteX4" fmla="*/ 394447 w 394447"/>
              <a:gd name="connsiteY4" fmla="*/ 178092 h 17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178092">
                <a:moveTo>
                  <a:pt x="0" y="7763"/>
                </a:moveTo>
                <a:cubicBezTo>
                  <a:pt x="28388" y="1039"/>
                  <a:pt x="56777" y="-5684"/>
                  <a:pt x="89647" y="7763"/>
                </a:cubicBezTo>
                <a:cubicBezTo>
                  <a:pt x="122517" y="21210"/>
                  <a:pt x="168835" y="64539"/>
                  <a:pt x="197223" y="88445"/>
                </a:cubicBezTo>
                <a:cubicBezTo>
                  <a:pt x="225611" y="112351"/>
                  <a:pt x="227105" y="136257"/>
                  <a:pt x="259976" y="151198"/>
                </a:cubicBezTo>
                <a:cubicBezTo>
                  <a:pt x="292847" y="166139"/>
                  <a:pt x="343647" y="172115"/>
                  <a:pt x="394447" y="17809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121" name="Freeform 120"/>
          <p:cNvSpPr/>
          <p:nvPr/>
        </p:nvSpPr>
        <p:spPr>
          <a:xfrm flipV="1">
            <a:off x="7891528" y="2221453"/>
            <a:ext cx="903575" cy="156729"/>
          </a:xfrm>
          <a:custGeom>
            <a:avLst/>
            <a:gdLst>
              <a:gd name="connsiteX0" fmla="*/ 0 w 394447"/>
              <a:gd name="connsiteY0" fmla="*/ 7763 h 178092"/>
              <a:gd name="connsiteX1" fmla="*/ 89647 w 394447"/>
              <a:gd name="connsiteY1" fmla="*/ 7763 h 178092"/>
              <a:gd name="connsiteX2" fmla="*/ 197223 w 394447"/>
              <a:gd name="connsiteY2" fmla="*/ 88445 h 178092"/>
              <a:gd name="connsiteX3" fmla="*/ 259976 w 394447"/>
              <a:gd name="connsiteY3" fmla="*/ 151198 h 178092"/>
              <a:gd name="connsiteX4" fmla="*/ 394447 w 394447"/>
              <a:gd name="connsiteY4" fmla="*/ 178092 h 17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47" h="178092">
                <a:moveTo>
                  <a:pt x="0" y="7763"/>
                </a:moveTo>
                <a:cubicBezTo>
                  <a:pt x="28388" y="1039"/>
                  <a:pt x="56777" y="-5684"/>
                  <a:pt x="89647" y="7763"/>
                </a:cubicBezTo>
                <a:cubicBezTo>
                  <a:pt x="122517" y="21210"/>
                  <a:pt x="168835" y="64539"/>
                  <a:pt x="197223" y="88445"/>
                </a:cubicBezTo>
                <a:cubicBezTo>
                  <a:pt x="225611" y="112351"/>
                  <a:pt x="227105" y="136257"/>
                  <a:pt x="259976" y="151198"/>
                </a:cubicBezTo>
                <a:cubicBezTo>
                  <a:pt x="292847" y="166139"/>
                  <a:pt x="343647" y="172115"/>
                  <a:pt x="394447" y="17809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714982" y="2399525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IP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239730" y="2411596"/>
            <a:ext cx="40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ES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226734" y="2390233"/>
            <a:ext cx="40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ES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609402" y="191683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or:</a:t>
            </a:r>
            <a:endParaRPr lang="fr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22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1730" y="2123855"/>
            <a:ext cx="3527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MONOCHROMATORS?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5043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09.10.2014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34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143635"/>
            <a:ext cx="6165685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3200" b="1" dirty="0">
                <a:solidFill>
                  <a:prstClr val="black"/>
                </a:solidFill>
              </a:rPr>
              <a:t>For </a:t>
            </a:r>
            <a:r>
              <a:rPr lang="fr-CH" sz="3200" b="1" dirty="0" err="1">
                <a:solidFill>
                  <a:prstClr val="black"/>
                </a:solidFill>
              </a:rPr>
              <a:t>those</a:t>
            </a:r>
            <a:r>
              <a:rPr lang="fr-CH" sz="3200" b="1" dirty="0">
                <a:solidFill>
                  <a:prstClr val="black"/>
                </a:solidFill>
              </a:rPr>
              <a:t> </a:t>
            </a:r>
            <a:r>
              <a:rPr lang="fr-CH" sz="3200" b="1" dirty="0" err="1">
                <a:solidFill>
                  <a:prstClr val="black"/>
                </a:solidFill>
              </a:rPr>
              <a:t>who</a:t>
            </a:r>
            <a:r>
              <a:rPr lang="fr-CH" sz="3200" b="1" dirty="0">
                <a:solidFill>
                  <a:prstClr val="black"/>
                </a:solidFill>
              </a:rPr>
              <a:t> </a:t>
            </a:r>
            <a:r>
              <a:rPr lang="fr-CH" sz="3200" b="1" dirty="0" err="1">
                <a:solidFill>
                  <a:prstClr val="black"/>
                </a:solidFill>
              </a:rPr>
              <a:t>like</a:t>
            </a:r>
            <a:r>
              <a:rPr lang="fr-CH" sz="3200" b="1" dirty="0">
                <a:solidFill>
                  <a:prstClr val="black"/>
                </a:solidFill>
              </a:rPr>
              <a:t> challenges:</a:t>
            </a:r>
          </a:p>
          <a:p>
            <a:r>
              <a:rPr lang="fr-CH" sz="2000" b="1" dirty="0" err="1">
                <a:solidFill>
                  <a:prstClr val="black"/>
                </a:solidFill>
              </a:rPr>
              <a:t>Higgs</a:t>
            </a:r>
            <a:r>
              <a:rPr lang="fr-CH" sz="2000" b="1" dirty="0">
                <a:solidFill>
                  <a:prstClr val="black"/>
                </a:solidFill>
              </a:rPr>
              <a:t> s-</a:t>
            </a:r>
            <a:r>
              <a:rPr lang="fr-CH" sz="2000" b="1" dirty="0" err="1">
                <a:solidFill>
                  <a:prstClr val="black"/>
                </a:solidFill>
              </a:rPr>
              <a:t>channel</a:t>
            </a:r>
            <a:r>
              <a:rPr lang="fr-CH" sz="2000" b="1" dirty="0">
                <a:solidFill>
                  <a:prstClr val="black"/>
                </a:solidFill>
              </a:rPr>
              <a:t> production at </a:t>
            </a:r>
            <a:r>
              <a:rPr lang="fr-CH" sz="2000" b="1" dirty="0">
                <a:solidFill>
                  <a:prstClr val="black"/>
                </a:solidFill>
                <a:sym typeface="Symbol"/>
              </a:rPr>
              <a:t>s = </a:t>
            </a:r>
            <a:r>
              <a:rPr lang="fr-CH" sz="2000" b="1" dirty="0" err="1">
                <a:solidFill>
                  <a:prstClr val="black"/>
                </a:solidFill>
                <a:sym typeface="Symbol"/>
              </a:rPr>
              <a:t>m</a:t>
            </a:r>
            <a:r>
              <a:rPr lang="fr-CH" sz="2000" b="1" baseline="-25000" dirty="0" err="1">
                <a:solidFill>
                  <a:prstClr val="black"/>
                </a:solidFill>
                <a:sym typeface="Symbol"/>
              </a:rPr>
              <a:t>H</a:t>
            </a:r>
            <a:r>
              <a:rPr lang="fr-CH" sz="2000" b="1" baseline="-25000" dirty="0">
                <a:solidFill>
                  <a:prstClr val="black"/>
                </a:solidFill>
                <a:sym typeface="Symbol"/>
              </a:rPr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4554125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 theory, with L</a:t>
            </a:r>
            <a:r>
              <a:rPr lang="en-US" baseline="-25000" dirty="0">
                <a:solidFill>
                  <a:prstClr val="black"/>
                </a:solidFill>
              </a:rPr>
              <a:t>int</a:t>
            </a:r>
            <a:r>
              <a:rPr lang="en-US" dirty="0">
                <a:solidFill>
                  <a:prstClr val="black"/>
                </a:solidFill>
              </a:rPr>
              <a:t>~6 ab-1 (4 </a:t>
            </a:r>
            <a:r>
              <a:rPr lang="en-US" dirty="0" err="1">
                <a:solidFill>
                  <a:prstClr val="black"/>
                </a:solidFill>
              </a:rPr>
              <a:t>exps</a:t>
            </a:r>
            <a:r>
              <a:rPr lang="en-US" dirty="0">
                <a:solidFill>
                  <a:prstClr val="black"/>
                </a:solidFill>
              </a:rPr>
              <a:t>./year)</a:t>
            </a:r>
          </a:p>
          <a:p>
            <a:r>
              <a:rPr lang="nb-NO" dirty="0">
                <a:solidFill>
                  <a:prstClr val="black"/>
                </a:solidFill>
              </a:rPr>
              <a:t>FCC-ee running at H pole mass</a:t>
            </a:r>
          </a:p>
          <a:p>
            <a:r>
              <a:rPr lang="nb-NO" dirty="0">
                <a:solidFill>
                  <a:prstClr val="black"/>
                </a:solidFill>
                <a:sym typeface="Wingdings" panose="05000000000000000000" pitchFamily="2" charset="2"/>
              </a:rPr>
              <a:t> </a:t>
            </a:r>
            <a:r>
              <a:rPr lang="fr-CH" dirty="0">
                <a:solidFill>
                  <a:prstClr val="black"/>
                </a:solidFill>
              </a:rPr>
              <a:t>10</a:t>
            </a:r>
            <a:r>
              <a:rPr lang="fr-CH" baseline="30000" dirty="0">
                <a:solidFill>
                  <a:prstClr val="black"/>
                </a:solidFill>
              </a:rPr>
              <a:t>4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events</a:t>
            </a:r>
            <a:r>
              <a:rPr lang="fr-CH" dirty="0">
                <a:solidFill>
                  <a:prstClr val="black"/>
                </a:solidFill>
              </a:rPr>
              <a:t> per </a:t>
            </a:r>
            <a:r>
              <a:rPr lang="fr-CH" dirty="0" err="1">
                <a:solidFill>
                  <a:prstClr val="black"/>
                </a:solidFill>
              </a:rPr>
              <a:t>year</a:t>
            </a:r>
            <a:r>
              <a:rPr lang="fr-CH" dirty="0">
                <a:solidFill>
                  <a:prstClr val="black"/>
                </a:solidFill>
              </a:rPr>
              <a:t>. </a:t>
            </a:r>
          </a:p>
          <a:p>
            <a:r>
              <a:rPr lang="fr-CH" dirty="0" err="1">
                <a:solidFill>
                  <a:prstClr val="black"/>
                </a:solidFill>
              </a:rPr>
              <a:t>Very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difficult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because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huge</a:t>
            </a:r>
            <a:r>
              <a:rPr lang="fr-CH" dirty="0">
                <a:solidFill>
                  <a:prstClr val="black"/>
                </a:solidFill>
              </a:rPr>
              <a:t> background </a:t>
            </a:r>
          </a:p>
          <a:p>
            <a:r>
              <a:rPr lang="fr-CH" dirty="0">
                <a:solidFill>
                  <a:prstClr val="black"/>
                </a:solidFill>
              </a:rPr>
              <a:t>and </a:t>
            </a:r>
            <a:r>
              <a:rPr lang="fr-CH" dirty="0" err="1">
                <a:solidFill>
                  <a:prstClr val="black"/>
                </a:solidFill>
              </a:rPr>
              <a:t>beam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energy</a:t>
            </a:r>
            <a:r>
              <a:rPr lang="fr-CH" dirty="0">
                <a:solidFill>
                  <a:prstClr val="black"/>
                </a:solidFill>
              </a:rPr>
              <a:t> spread ~ 10 x </a:t>
            </a:r>
            <a:r>
              <a:rPr lang="fr-CH" dirty="0">
                <a:solidFill>
                  <a:prstClr val="black"/>
                </a:solidFill>
                <a:sym typeface="Symbol"/>
              </a:rPr>
              <a:t></a:t>
            </a:r>
            <a:r>
              <a:rPr lang="fr-CH" baseline="-25000" dirty="0">
                <a:solidFill>
                  <a:prstClr val="black"/>
                </a:solidFill>
                <a:sym typeface="Symbol"/>
              </a:rPr>
              <a:t>H</a:t>
            </a:r>
            <a:endParaRPr lang="fr-CH" dirty="0">
              <a:solidFill>
                <a:prstClr val="black"/>
              </a:solidFill>
            </a:endParaRPr>
          </a:p>
          <a:p>
            <a:r>
              <a:rPr lang="fr-CH" dirty="0" err="1">
                <a:solidFill>
                  <a:prstClr val="black"/>
                </a:solidFill>
              </a:rPr>
              <a:t>limits</a:t>
            </a:r>
            <a:r>
              <a:rPr lang="fr-CH" dirty="0">
                <a:solidFill>
                  <a:prstClr val="black"/>
                </a:solidFill>
              </a:rPr>
              <a:t> or signal? </a:t>
            </a:r>
            <a:r>
              <a:rPr lang="fr-CH" dirty="0" err="1">
                <a:solidFill>
                  <a:prstClr val="black"/>
                </a:solidFill>
              </a:rPr>
              <a:t>monochromators</a:t>
            </a:r>
            <a:r>
              <a:rPr lang="fr-CH" dirty="0">
                <a:solidFill>
                  <a:prstClr val="black"/>
                </a:solidFill>
              </a:rPr>
              <a:t>? </a:t>
            </a:r>
          </a:p>
          <a:p>
            <a:r>
              <a:rPr lang="fr-CH" b="1" i="1" dirty="0" err="1">
                <a:solidFill>
                  <a:srgbClr val="00B050"/>
                </a:solidFill>
              </a:rPr>
              <a:t>Aleksan</a:t>
            </a:r>
            <a:r>
              <a:rPr lang="fr-CH" b="1" i="1" dirty="0">
                <a:solidFill>
                  <a:srgbClr val="00B050"/>
                </a:solidFill>
              </a:rPr>
              <a:t>, </a:t>
            </a:r>
            <a:r>
              <a:rPr lang="fr-CH" b="1" i="1" dirty="0">
                <a:solidFill>
                  <a:srgbClr val="00B050"/>
                </a:solidFill>
              </a:rPr>
              <a:t>D’</a:t>
            </a:r>
            <a:r>
              <a:rPr lang="fr-CH" b="1" i="1" dirty="0" err="1">
                <a:solidFill>
                  <a:srgbClr val="00B050"/>
                </a:solidFill>
              </a:rPr>
              <a:t>Enterria</a:t>
            </a:r>
            <a:r>
              <a:rPr lang="fr-CH" b="1" i="1" dirty="0">
                <a:solidFill>
                  <a:srgbClr val="00B050"/>
                </a:solidFill>
              </a:rPr>
              <a:t>, </a:t>
            </a:r>
            <a:r>
              <a:rPr lang="fr-CH" b="1" i="1" dirty="0" err="1">
                <a:solidFill>
                  <a:srgbClr val="00B050"/>
                </a:solidFill>
              </a:rPr>
              <a:t>Woijcik</a:t>
            </a:r>
            <a:r>
              <a:rPr lang="fr-CH" b="1" dirty="0">
                <a:solidFill>
                  <a:srgbClr val="00B050"/>
                </a:solidFill>
              </a:rPr>
              <a:t> </a:t>
            </a:r>
            <a:endParaRPr lang="fr-CH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3087037"/>
            <a:ext cx="4230470" cy="331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1358770"/>
            <a:ext cx="6896100" cy="149542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81" y="2753925"/>
            <a:ext cx="4441573" cy="17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3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75D-3359-4950-8DE7-0EB7A8DC153F}" type="datetime1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09.10.2014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/>
                </a:solidFill>
              </a:rPr>
              <a:t>HF2014 Alain Blondel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>
                <a:solidFill>
                  <a:srgbClr val="4BACC6">
                    <a:lumMod val="75000"/>
                  </a:srgbClr>
                </a:solidFill>
              </a:rPr>
              <a:pPr/>
              <a:t>35</a:t>
            </a:fld>
            <a:endParaRPr lang="fr-CH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7" y="278651"/>
            <a:ext cx="8288408" cy="62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7185" y="5814265"/>
            <a:ext cx="268599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 err="1">
                <a:solidFill>
                  <a:prstClr val="black"/>
                </a:solidFill>
              </a:rPr>
              <a:t>need</a:t>
            </a:r>
            <a:r>
              <a:rPr lang="fr-CH" b="1" dirty="0">
                <a:solidFill>
                  <a:prstClr val="black"/>
                </a:solidFill>
              </a:rPr>
              <a:t> to gain a factor of ~8</a:t>
            </a:r>
          </a:p>
          <a:p>
            <a:r>
              <a:rPr lang="fr-CH" b="1" dirty="0">
                <a:solidFill>
                  <a:prstClr val="black"/>
                </a:solidFill>
                <a:sym typeface="Wingdings" panose="05000000000000000000" pitchFamily="2" charset="2"/>
              </a:rPr>
              <a:t>  </a:t>
            </a:r>
            <a:r>
              <a:rPr lang="fr-CH" b="1" dirty="0" err="1">
                <a:solidFill>
                  <a:prstClr val="black"/>
                </a:solidFill>
              </a:rPr>
              <a:t>monochromator</a:t>
            </a:r>
            <a:r>
              <a:rPr lang="fr-CH" b="1" dirty="0">
                <a:solidFill>
                  <a:prstClr val="black"/>
                </a:solidFill>
              </a:rPr>
              <a:t>?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358770"/>
            <a:ext cx="88296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68660"/>
            <a:ext cx="84409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rgbClr val="FF0000"/>
                </a:solidFill>
              </a:rPr>
              <a:t>But ...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IR design </a:t>
            </a:r>
            <a:r>
              <a:rPr lang="fr-CH" sz="2800" b="1" dirty="0" err="1" smtClean="0"/>
              <a:t>needs</a:t>
            </a:r>
            <a:r>
              <a:rPr lang="fr-CH" sz="2800" b="1" dirty="0" smtClean="0"/>
              <a:t> to </a:t>
            </a:r>
            <a:r>
              <a:rPr lang="fr-CH" sz="2800" b="1" dirty="0" err="1" smtClean="0"/>
              <a:t>be</a:t>
            </a:r>
            <a:r>
              <a:rPr lang="fr-CH" sz="2800" b="1" dirty="0" smtClean="0"/>
              <a:t> consistent </a:t>
            </a:r>
            <a:r>
              <a:rPr lang="fr-CH" sz="2800" b="1" dirty="0" err="1" smtClean="0"/>
              <a:t>with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experimentation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5499230"/>
            <a:ext cx="91976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all the </a:t>
            </a:r>
            <a:r>
              <a:rPr lang="fr-CH" sz="2800" b="1" dirty="0" err="1" smtClean="0"/>
              <a:t>bending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required</a:t>
            </a:r>
            <a:r>
              <a:rPr lang="fr-CH" sz="2800" b="1" dirty="0" smtClean="0"/>
              <a:t> for short L</a:t>
            </a:r>
            <a:r>
              <a:rPr lang="fr-CH" sz="2800" b="1" baseline="30000" dirty="0" smtClean="0"/>
              <a:t>* </a:t>
            </a:r>
            <a:r>
              <a:rPr lang="fr-CH" sz="2800" b="1" dirty="0" smtClean="0"/>
              <a:t>IP and </a:t>
            </a:r>
            <a:r>
              <a:rPr lang="fr-CH" sz="2800" b="1" dirty="0" err="1" smtClean="0"/>
              <a:t>separate</a:t>
            </a:r>
            <a:r>
              <a:rPr lang="fr-CH" sz="2800" b="1" dirty="0" smtClean="0"/>
              <a:t> pipes</a:t>
            </a:r>
          </a:p>
          <a:p>
            <a:r>
              <a:rPr lang="fr-CH" sz="2800" b="1" dirty="0" err="1" smtClean="0"/>
              <a:t>will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produce</a:t>
            </a:r>
            <a:r>
              <a:rPr lang="fr-CH" sz="2800" b="1" dirty="0" smtClean="0"/>
              <a:t> SR </a:t>
            </a:r>
            <a:r>
              <a:rPr lang="fr-CH" sz="2800" b="1" dirty="0" err="1" smtClean="0"/>
              <a:t>against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which</a:t>
            </a:r>
            <a:r>
              <a:rPr lang="fr-CH" sz="2800" b="1" dirty="0" smtClean="0"/>
              <a:t> detectors </a:t>
            </a:r>
            <a:r>
              <a:rPr lang="fr-CH" sz="2800" b="1" dirty="0" err="1" smtClean="0"/>
              <a:t>need</a:t>
            </a:r>
            <a:r>
              <a:rPr lang="fr-CH" sz="2800" b="1" dirty="0" smtClean="0"/>
              <a:t> to </a:t>
            </a:r>
            <a:r>
              <a:rPr lang="fr-CH" sz="2800" b="1" dirty="0" err="1" smtClean="0"/>
              <a:t>be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shielded</a:t>
            </a:r>
            <a:r>
              <a:rPr lang="fr-CH" sz="2800" b="1" dirty="0" smtClean="0"/>
              <a:t>.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68670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4B14-2326-4987-874E-169D2BB43686}" type="datetime1">
              <a:rPr lang="fr-CH" smtClean="0"/>
              <a:t>09.10.2014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TLEP7 concluding remarks Alain Blondel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/>
              <a:pPr/>
              <a:t>5</a:t>
            </a:fld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49396" cy="559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1660" y="233645"/>
            <a:ext cx="6864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Luminosity</a:t>
            </a:r>
            <a:r>
              <a:rPr lang="fr-CH" b="1" dirty="0" smtClean="0"/>
              <a:t> </a:t>
            </a:r>
            <a:r>
              <a:rPr lang="fr-CH" b="1" dirty="0" err="1" smtClean="0"/>
              <a:t>comes</a:t>
            </a:r>
            <a:r>
              <a:rPr lang="fr-CH" b="1" dirty="0" smtClean="0"/>
              <a:t> at a </a:t>
            </a:r>
            <a:r>
              <a:rPr lang="fr-CH" b="1" dirty="0" err="1" smtClean="0"/>
              <a:t>cost</a:t>
            </a:r>
            <a:r>
              <a:rPr lang="fr-CH" b="1" dirty="0"/>
              <a:t> </a:t>
            </a:r>
            <a:r>
              <a:rPr lang="fr-CH" b="1" dirty="0" smtClean="0"/>
              <a:t>-- </a:t>
            </a:r>
            <a:r>
              <a:rPr lang="fr-CH" b="1" dirty="0" err="1" smtClean="0"/>
              <a:t>still</a:t>
            </a:r>
            <a:r>
              <a:rPr lang="fr-CH" b="1" dirty="0" smtClean="0"/>
              <a:t> </a:t>
            </a:r>
            <a:r>
              <a:rPr lang="fr-CH" b="1" dirty="0" err="1" smtClean="0"/>
              <a:t>needs</a:t>
            </a:r>
            <a:r>
              <a:rPr lang="fr-CH" b="1" dirty="0" smtClean="0"/>
              <a:t> to </a:t>
            </a:r>
            <a:r>
              <a:rPr lang="fr-CH" b="1" dirty="0" err="1" smtClean="0"/>
              <a:t>be</a:t>
            </a:r>
            <a:r>
              <a:rPr lang="fr-CH" b="1" dirty="0" smtClean="0"/>
              <a:t> </a:t>
            </a:r>
            <a:r>
              <a:rPr lang="fr-CH" b="1" dirty="0" err="1" smtClean="0"/>
              <a:t>measured</a:t>
            </a:r>
            <a:r>
              <a:rPr lang="fr-CH" b="1" dirty="0" smtClean="0"/>
              <a:t>!</a:t>
            </a:r>
            <a:endParaRPr lang="fr-CH" dirty="0"/>
          </a:p>
          <a:p>
            <a:r>
              <a:rPr lang="fr-CH" dirty="0" smtClean="0"/>
              <a:t>MDI essential. </a:t>
            </a:r>
            <a:r>
              <a:rPr lang="fr-CH" dirty="0" err="1" smtClean="0"/>
              <a:t>Needs</a:t>
            </a:r>
            <a:r>
              <a:rPr lang="fr-CH" dirty="0" smtClean="0"/>
              <a:t> to </a:t>
            </a:r>
            <a:r>
              <a:rPr lang="fr-CH" b="1" dirty="0" err="1" smtClean="0">
                <a:solidFill>
                  <a:srgbClr val="FF0000"/>
                </a:solidFill>
              </a:rPr>
              <a:t>understand</a:t>
            </a:r>
            <a:r>
              <a:rPr lang="fr-CH" dirty="0" smtClean="0"/>
              <a:t> </a:t>
            </a:r>
            <a:r>
              <a:rPr lang="fr-CH" dirty="0" err="1" smtClean="0"/>
              <a:t>eachother</a:t>
            </a:r>
            <a:r>
              <a:rPr lang="fr-CH" dirty="0" smtClean="0"/>
              <a:t>, not </a:t>
            </a:r>
            <a:r>
              <a:rPr lang="fr-CH" dirty="0" err="1" smtClean="0"/>
              <a:t>just</a:t>
            </a:r>
            <a:r>
              <a:rPr lang="fr-CH" dirty="0" smtClean="0"/>
              <a:t> set contraints. 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661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07" y="21334"/>
            <a:ext cx="8858835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IP design </a:t>
            </a:r>
          </a:p>
          <a:p>
            <a:r>
              <a:rPr lang="fr-CH" sz="2800" b="1" dirty="0" err="1" smtClean="0">
                <a:solidFill>
                  <a:srgbClr val="FF0000"/>
                </a:solidFill>
              </a:rPr>
              <a:t>needed</a:t>
            </a:r>
            <a:r>
              <a:rPr lang="fr-CH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fr-CH" sz="2800" b="1" dirty="0"/>
          </a:p>
          <a:p>
            <a:r>
              <a:rPr lang="fr-CH" sz="2800" b="1" dirty="0" smtClean="0"/>
              <a:t>-- R&amp;D for </a:t>
            </a:r>
            <a:r>
              <a:rPr lang="fr-CH" sz="2800" b="1" dirty="0" err="1" smtClean="0"/>
              <a:t>making</a:t>
            </a:r>
            <a:r>
              <a:rPr lang="fr-CH" sz="2800" b="1" dirty="0" smtClean="0"/>
              <a:t> the final focus quad as </a:t>
            </a:r>
            <a:r>
              <a:rPr lang="fr-CH" sz="2800" b="1" dirty="0" err="1" smtClean="0"/>
              <a:t>small</a:t>
            </a:r>
            <a:r>
              <a:rPr lang="fr-CH" sz="2800" b="1" dirty="0" smtClean="0"/>
              <a:t> as possible</a:t>
            </a:r>
          </a:p>
          <a:p>
            <a:endParaRPr lang="fr-CH" sz="2800" b="1" dirty="0"/>
          </a:p>
          <a:p>
            <a:r>
              <a:rPr lang="fr-CH" sz="2800" b="1" dirty="0" smtClean="0"/>
              <a:t>-- </a:t>
            </a:r>
            <a:r>
              <a:rPr lang="fr-CH" sz="2800" b="1" dirty="0" err="1" smtClean="0"/>
              <a:t>Expt</a:t>
            </a:r>
            <a:r>
              <a:rPr lang="fr-CH" sz="2800" b="1" dirty="0" smtClean="0"/>
              <a:t>. </a:t>
            </a:r>
            <a:r>
              <a:rPr lang="fr-CH" sz="2800" b="1" dirty="0" err="1" smtClean="0"/>
              <a:t>Physicists</a:t>
            </a:r>
            <a:r>
              <a:rPr lang="fr-CH" sz="2800" b="1" dirty="0" smtClean="0"/>
              <a:t>: how close to </a:t>
            </a:r>
            <a:r>
              <a:rPr lang="fr-CH" sz="2800" b="1" dirty="0" err="1" smtClean="0"/>
              <a:t>beam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need</a:t>
            </a:r>
            <a:r>
              <a:rPr lang="fr-CH" sz="2800" b="1" dirty="0" smtClean="0"/>
              <a:t> to go?</a:t>
            </a:r>
          </a:p>
          <a:p>
            <a:endParaRPr lang="fr-CH" sz="2800" b="1" dirty="0" smtClean="0"/>
          </a:p>
          <a:p>
            <a:r>
              <a:rPr lang="fr-CH" sz="2400" b="1" dirty="0" smtClean="0"/>
              <a:t>   at LEP: </a:t>
            </a:r>
          </a:p>
          <a:p>
            <a:r>
              <a:rPr lang="fr-CH" sz="2400" b="1" dirty="0"/>
              <a:t>		</a:t>
            </a:r>
            <a:r>
              <a:rPr lang="fr-CH" sz="2400" b="1" dirty="0" err="1" smtClean="0"/>
              <a:t>lumi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measurement</a:t>
            </a:r>
            <a:r>
              <a:rPr lang="fr-CH" sz="2400" b="1" dirty="0" smtClean="0"/>
              <a:t> made to ± 610</a:t>
            </a:r>
            <a:r>
              <a:rPr lang="fr-CH" sz="2400" b="1" baseline="30000" dirty="0" smtClean="0"/>
              <a:t>-4  </a:t>
            </a:r>
            <a:r>
              <a:rPr lang="fr-CH" sz="2400" b="1" dirty="0" smtClean="0"/>
              <a:t>(</a:t>
            </a:r>
            <a:r>
              <a:rPr lang="fr-CH" sz="2400" b="1" dirty="0" err="1" smtClean="0"/>
              <a:t>exp.syst</a:t>
            </a:r>
            <a:r>
              <a:rPr lang="fr-CH" sz="2400" b="1" dirty="0" smtClean="0"/>
              <a:t>.) </a:t>
            </a:r>
          </a:p>
          <a:p>
            <a:r>
              <a:rPr lang="fr-CH" sz="2400" b="1" dirty="0" smtClean="0"/>
              <a:t>                 	matches </a:t>
            </a:r>
            <a:r>
              <a:rPr lang="fr-CH" sz="2400" b="1" dirty="0" err="1" smtClean="0"/>
              <a:t>statistics</a:t>
            </a:r>
            <a:r>
              <a:rPr lang="fr-CH" sz="2400" b="1" dirty="0" smtClean="0"/>
              <a:t> of 10</a:t>
            </a:r>
            <a:r>
              <a:rPr lang="fr-CH" sz="2400" b="1" baseline="30000" dirty="0" smtClean="0"/>
              <a:t>7 </a:t>
            </a:r>
            <a:r>
              <a:rPr lang="fr-CH" sz="2400" b="1" dirty="0" smtClean="0"/>
              <a:t>Z </a:t>
            </a:r>
            <a:r>
              <a:rPr lang="fr-CH" sz="2400" b="1" dirty="0" err="1" smtClean="0"/>
              <a:t>decays</a:t>
            </a:r>
            <a:r>
              <a:rPr lang="fr-CH" sz="2400" b="1" dirty="0" smtClean="0"/>
              <a:t>. </a:t>
            </a:r>
            <a:endParaRPr lang="fr-CH" sz="2400" b="1" dirty="0"/>
          </a:p>
          <a:p>
            <a:endParaRPr lang="fr-CH" sz="2400" b="1" dirty="0" smtClean="0"/>
          </a:p>
          <a:p>
            <a:r>
              <a:rPr lang="fr-CH" sz="2400" b="1" dirty="0" smtClean="0"/>
              <a:t>   at FCC-</a:t>
            </a:r>
            <a:r>
              <a:rPr lang="fr-CH" sz="2400" b="1" dirty="0" err="1" smtClean="0"/>
              <a:t>ee</a:t>
            </a:r>
            <a:r>
              <a:rPr lang="fr-CH" sz="2400" b="1" dirty="0" smtClean="0"/>
              <a:t>:  </a:t>
            </a:r>
          </a:p>
          <a:p>
            <a:r>
              <a:rPr lang="fr-CH" sz="2400" b="1" dirty="0"/>
              <a:t> </a:t>
            </a:r>
            <a:r>
              <a:rPr lang="fr-CH" sz="2400" b="1" dirty="0" smtClean="0"/>
              <a:t>                        </a:t>
            </a:r>
            <a:r>
              <a:rPr lang="fr-CH" sz="2400" b="1" dirty="0" err="1" smtClean="0"/>
              <a:t>can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we</a:t>
            </a:r>
            <a:r>
              <a:rPr lang="fr-CH" sz="2400" b="1" dirty="0" smtClean="0"/>
              <a:t> do </a:t>
            </a:r>
            <a:r>
              <a:rPr lang="fr-CH" sz="2400" b="1" dirty="0" err="1" smtClean="0"/>
              <a:t>so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much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better</a:t>
            </a:r>
            <a:r>
              <a:rPr lang="fr-CH" sz="2400" b="1" dirty="0" smtClean="0"/>
              <a:t> in </a:t>
            </a:r>
            <a:r>
              <a:rPr lang="fr-CH" sz="2400" b="1" dirty="0" err="1" smtClean="0"/>
              <a:t>systematics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that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we</a:t>
            </a:r>
            <a:r>
              <a:rPr lang="fr-CH" sz="2400" b="1" dirty="0" smtClean="0"/>
              <a:t>  </a:t>
            </a:r>
          </a:p>
          <a:p>
            <a:r>
              <a:rPr lang="fr-CH" sz="2400" b="1" dirty="0"/>
              <a:t>	</a:t>
            </a:r>
            <a:r>
              <a:rPr lang="fr-CH" sz="2400" b="1" dirty="0" smtClean="0"/>
              <a:t>	</a:t>
            </a:r>
            <a:r>
              <a:rPr lang="fr-CH" sz="2400" b="1" dirty="0" err="1" smtClean="0"/>
              <a:t>need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so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many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Bhabhas</a:t>
            </a:r>
            <a:r>
              <a:rPr lang="fr-CH" sz="2400" b="1" dirty="0" smtClean="0"/>
              <a:t>?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                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20481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63715"/>
            <a:ext cx="8666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/>
              <a:t>IP design (II) </a:t>
            </a:r>
          </a:p>
          <a:p>
            <a:r>
              <a:rPr lang="fr-CH" sz="2800" b="1" dirty="0" err="1" smtClean="0">
                <a:solidFill>
                  <a:srgbClr val="FF0000"/>
                </a:solidFill>
              </a:rPr>
              <a:t>needed</a:t>
            </a:r>
            <a:r>
              <a:rPr lang="fr-CH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fr-CH" sz="2800" b="1" dirty="0" smtClean="0"/>
          </a:p>
          <a:p>
            <a:r>
              <a:rPr lang="fr-CH" sz="2800" b="1" dirty="0" smtClean="0"/>
              <a:t>-- synchrotron radiation </a:t>
            </a:r>
            <a:r>
              <a:rPr lang="fr-CH" sz="2800" b="1" dirty="0" err="1" smtClean="0"/>
              <a:t>calculation</a:t>
            </a:r>
            <a:r>
              <a:rPr lang="fr-CH" sz="2800" b="1" dirty="0" smtClean="0"/>
              <a:t> </a:t>
            </a:r>
          </a:p>
          <a:p>
            <a:r>
              <a:rPr lang="fr-CH" sz="2800" b="1" dirty="0"/>
              <a:t> </a:t>
            </a:r>
            <a:r>
              <a:rPr lang="fr-CH" sz="2800" b="1" dirty="0" smtClean="0"/>
              <a:t>          to </a:t>
            </a:r>
            <a:r>
              <a:rPr lang="fr-CH" sz="2800" b="1" dirty="0" err="1" smtClean="0"/>
              <a:t>shield</a:t>
            </a:r>
            <a:r>
              <a:rPr lang="fr-CH" sz="2800" b="1" dirty="0" smtClean="0"/>
              <a:t>/design </a:t>
            </a:r>
            <a:r>
              <a:rPr lang="fr-CH" sz="2800" b="1" dirty="0" err="1" smtClean="0"/>
              <a:t>beam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elements</a:t>
            </a:r>
            <a:r>
              <a:rPr lang="fr-CH" sz="2800" b="1" dirty="0" smtClean="0"/>
              <a:t> and </a:t>
            </a:r>
            <a:r>
              <a:rPr lang="fr-CH" sz="2800" b="1" dirty="0" err="1" smtClean="0"/>
              <a:t>experiments</a:t>
            </a:r>
            <a:endParaRPr lang="fr-CH" sz="2800" b="1" dirty="0" smtClean="0"/>
          </a:p>
          <a:p>
            <a:endParaRPr lang="fr-CH" sz="2800" b="1" dirty="0"/>
          </a:p>
          <a:p>
            <a:r>
              <a:rPr lang="fr-CH" sz="2800" b="1" dirty="0" smtClean="0"/>
              <a:t>-- </a:t>
            </a:r>
            <a:r>
              <a:rPr lang="fr-CH" sz="2800" b="1" dirty="0" err="1" smtClean="0"/>
              <a:t>ensure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that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acceptance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reaches</a:t>
            </a:r>
            <a:r>
              <a:rPr lang="fr-CH" sz="2800" b="1" dirty="0" smtClean="0"/>
              <a:t> </a:t>
            </a:r>
            <a:r>
              <a:rPr lang="fr-CH" sz="2800" b="1" dirty="0" smtClean="0">
                <a:sym typeface="Symbol"/>
              </a:rPr>
              <a:t>p/p  2% </a:t>
            </a:r>
          </a:p>
          <a:p>
            <a:endParaRPr lang="fr-CH" sz="2800" b="1" dirty="0">
              <a:sym typeface="Symbol"/>
            </a:endParaRPr>
          </a:p>
          <a:p>
            <a:r>
              <a:rPr lang="fr-CH" sz="2800" b="1" dirty="0" smtClean="0">
                <a:sym typeface="Symbol"/>
              </a:rPr>
              <a:t>-- and </a:t>
            </a:r>
            <a:r>
              <a:rPr lang="fr-CH" sz="2800" b="1" dirty="0" err="1" smtClean="0">
                <a:sym typeface="Symbol"/>
              </a:rPr>
              <a:t>keep</a:t>
            </a:r>
            <a:r>
              <a:rPr lang="fr-CH" sz="2800" b="1" dirty="0" smtClean="0">
                <a:sym typeface="Symbol"/>
              </a:rPr>
              <a:t> high </a:t>
            </a:r>
            <a:r>
              <a:rPr lang="fr-CH" sz="2800" b="1" dirty="0" err="1" smtClean="0">
                <a:sym typeface="Symbol"/>
              </a:rPr>
              <a:t>luminosity</a:t>
            </a:r>
            <a:r>
              <a:rPr lang="fr-CH" sz="2800" b="1" dirty="0">
                <a:sym typeface="Symbol"/>
              </a:rPr>
              <a:t>!</a:t>
            </a:r>
            <a:r>
              <a:rPr lang="fr-CH" sz="2800" b="1" dirty="0" smtClean="0">
                <a:sym typeface="Symbol"/>
              </a:rPr>
              <a:t> </a:t>
            </a:r>
          </a:p>
          <a:p>
            <a:r>
              <a:rPr lang="fr-CH" sz="2800" b="1" dirty="0" smtClean="0">
                <a:sym typeface="Symbol"/>
              </a:rPr>
              <a:t>  </a:t>
            </a:r>
            <a:r>
              <a:rPr lang="fr-CH" sz="2800" b="1" dirty="0" smtClean="0"/>
              <a:t> </a:t>
            </a:r>
            <a:endParaRPr lang="fr-CH" sz="2800" b="1" dirty="0"/>
          </a:p>
        </p:txBody>
      </p:sp>
    </p:spTree>
    <p:extLst>
      <p:ext uri="{BB962C8B-B14F-4D97-AF65-F5344CB8AC3E}">
        <p14:creationId xmlns:p14="http://schemas.microsoft.com/office/powerpoint/2010/main" val="379081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550" y="953725"/>
            <a:ext cx="786234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sz="2800" b="1" dirty="0"/>
          </a:p>
          <a:p>
            <a:r>
              <a:rPr lang="fr-CH" sz="2800" b="1" dirty="0" err="1"/>
              <a:t>E</a:t>
            </a:r>
            <a:r>
              <a:rPr lang="fr-CH" sz="2800" b="1" dirty="0" err="1" smtClean="0"/>
              <a:t>ven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with</a:t>
            </a:r>
            <a:r>
              <a:rPr lang="fr-CH" sz="2800" b="1" dirty="0" smtClean="0"/>
              <a:t> 2.5 10</a:t>
            </a:r>
            <a:r>
              <a:rPr lang="fr-CH" sz="2800" b="1" baseline="30000" dirty="0" smtClean="0"/>
              <a:t>12</a:t>
            </a:r>
            <a:r>
              <a:rPr lang="fr-CH" sz="2800" b="1" dirty="0" smtClean="0"/>
              <a:t> Z </a:t>
            </a:r>
            <a:r>
              <a:rPr lang="fr-CH" sz="2800" b="1" dirty="0" err="1" smtClean="0"/>
              <a:t>decays</a:t>
            </a:r>
            <a:r>
              <a:rPr lang="fr-CH" sz="2800" b="1" dirty="0" smtClean="0"/>
              <a:t> per </a:t>
            </a:r>
            <a:r>
              <a:rPr lang="fr-CH" sz="2800" b="1" dirty="0" err="1" smtClean="0"/>
              <a:t>year</a:t>
            </a:r>
            <a:r>
              <a:rPr lang="fr-CH" sz="2800" b="1" dirty="0" smtClean="0"/>
              <a:t>, </a:t>
            </a:r>
          </a:p>
          <a:p>
            <a:endParaRPr lang="fr-CH" sz="2800" b="1" dirty="0"/>
          </a:p>
          <a:p>
            <a:r>
              <a:rPr lang="fr-CH" sz="2800" b="1" dirty="0" smtClean="0"/>
              <a:t>60 kHz of Z </a:t>
            </a:r>
            <a:r>
              <a:rPr lang="fr-CH" sz="2800" b="1" dirty="0" err="1" smtClean="0"/>
              <a:t>decays</a:t>
            </a:r>
            <a:r>
              <a:rPr lang="fr-CH" sz="2800" b="1" dirty="0" smtClean="0"/>
              <a:t> per IP </a:t>
            </a:r>
            <a:r>
              <a:rPr lang="fr-CH" sz="2800" b="1" dirty="0" smtClean="0">
                <a:sym typeface="Wingdings" panose="05000000000000000000" pitchFamily="2" charset="2"/>
              </a:rPr>
              <a:t> </a:t>
            </a:r>
          </a:p>
          <a:p>
            <a:endParaRPr lang="fr-CH" sz="2800" b="1" dirty="0">
              <a:sym typeface="Wingdings" panose="05000000000000000000" pitchFamily="2" charset="2"/>
            </a:endParaRPr>
          </a:p>
          <a:p>
            <a:r>
              <a:rPr lang="fr-CH" sz="2800" b="1" dirty="0" smtClean="0">
                <a:sym typeface="Wingdings" panose="05000000000000000000" pitchFamily="2" charset="2"/>
              </a:rPr>
              <a:t>100km  </a:t>
            </a:r>
            <a:r>
              <a:rPr lang="fr-CH" sz="2800" b="1" dirty="0" err="1" smtClean="0">
                <a:sym typeface="Wingdings" panose="05000000000000000000" pitchFamily="2" charset="2"/>
              </a:rPr>
              <a:t>bunch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crossing</a:t>
            </a:r>
            <a:r>
              <a:rPr lang="fr-CH" sz="2800" b="1" dirty="0" smtClean="0">
                <a:sym typeface="Wingdings" panose="05000000000000000000" pitchFamily="2" charset="2"/>
              </a:rPr>
              <a:t> rate of 3kHz x </a:t>
            </a:r>
            <a:r>
              <a:rPr lang="fr-CH" sz="2800" b="1" dirty="0" err="1" smtClean="0">
                <a:sym typeface="Wingdings" panose="05000000000000000000" pitchFamily="2" charset="2"/>
              </a:rPr>
              <a:t>N_bunches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endParaRPr lang="fr-CH" sz="2800" b="1" dirty="0" smtClean="0"/>
          </a:p>
          <a:p>
            <a:r>
              <a:rPr lang="fr-CH" sz="2800" b="1" dirty="0" smtClean="0"/>
              <a:t>30MHz </a:t>
            </a:r>
            <a:r>
              <a:rPr lang="fr-CH" sz="2800" b="1" dirty="0" err="1" smtClean="0"/>
              <a:t>bunch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crossing</a:t>
            </a:r>
            <a:r>
              <a:rPr lang="fr-CH" sz="2800" b="1" dirty="0" smtClean="0"/>
              <a:t>. </a:t>
            </a:r>
          </a:p>
          <a:p>
            <a:endParaRPr lang="fr-CH" sz="2800" b="1" dirty="0"/>
          </a:p>
          <a:p>
            <a:r>
              <a:rPr lang="fr-CH" sz="2800" b="1" dirty="0" smtClean="0"/>
              <a:t>1 </a:t>
            </a:r>
            <a:r>
              <a:rPr lang="fr-CH" sz="2800" b="1" dirty="0" err="1" smtClean="0"/>
              <a:t>event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every</a:t>
            </a:r>
            <a:r>
              <a:rPr lang="fr-CH" sz="2800" b="1" dirty="0" smtClean="0"/>
              <a:t> 500 </a:t>
            </a:r>
            <a:r>
              <a:rPr lang="fr-CH" sz="2800" b="1" dirty="0" err="1" smtClean="0"/>
              <a:t>bunch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crossings</a:t>
            </a:r>
            <a:r>
              <a:rPr lang="fr-CH" sz="2800" b="1" dirty="0" smtClean="0"/>
              <a:t>. </a:t>
            </a:r>
            <a:r>
              <a:rPr lang="fr-CH" sz="2800" b="1" dirty="0" smtClean="0">
                <a:sym typeface="Wingdings" panose="05000000000000000000" pitchFamily="2" charset="2"/>
              </a:rPr>
              <a:t> </a:t>
            </a:r>
          </a:p>
          <a:p>
            <a:r>
              <a:rPr lang="fr-CH" sz="2800" b="1" dirty="0" smtClean="0"/>
              <a:t>0.002 </a:t>
            </a:r>
            <a:r>
              <a:rPr lang="fr-CH" sz="2800" b="1" dirty="0" err="1" smtClean="0"/>
              <a:t>event</a:t>
            </a:r>
            <a:r>
              <a:rPr lang="fr-CH" sz="2800" b="1" dirty="0" smtClean="0"/>
              <a:t> /</a:t>
            </a:r>
            <a:r>
              <a:rPr lang="fr-CH" sz="2800" b="1" dirty="0" err="1" smtClean="0"/>
              <a:t>bc</a:t>
            </a:r>
            <a:r>
              <a:rPr lang="fr-CH" sz="2800" b="1" dirty="0" smtClean="0"/>
              <a:t> at the Z </a:t>
            </a:r>
            <a:r>
              <a:rPr lang="fr-CH" sz="2800" b="1" dirty="0" err="1" smtClean="0"/>
              <a:t>with</a:t>
            </a:r>
            <a:r>
              <a:rPr lang="fr-CH" sz="2800" b="1" dirty="0" smtClean="0"/>
              <a:t> max. </a:t>
            </a:r>
            <a:r>
              <a:rPr lang="fr-CH" sz="2800" b="1" dirty="0" err="1" smtClean="0"/>
              <a:t>lumi</a:t>
            </a:r>
            <a:r>
              <a:rPr lang="fr-CH" sz="2800" b="1" dirty="0" smtClean="0"/>
              <a:t>. </a:t>
            </a:r>
          </a:p>
          <a:p>
            <a:r>
              <a:rPr lang="fr-CH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pile-up </a:t>
            </a:r>
            <a:r>
              <a:rPr lang="fr-CH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very</a:t>
            </a:r>
            <a:r>
              <a:rPr lang="fr-CH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rare</a:t>
            </a:r>
          </a:p>
          <a:p>
            <a:r>
              <a:rPr lang="fr-CH" sz="2800" b="1" dirty="0" smtClean="0">
                <a:sym typeface="Wingdings" panose="05000000000000000000" pitchFamily="2" charset="2"/>
              </a:rPr>
              <a:t>(</a:t>
            </a:r>
            <a:r>
              <a:rPr lang="fr-CH" sz="2800" b="1" dirty="0" err="1" smtClean="0">
                <a:sym typeface="Wingdings" panose="05000000000000000000" pitchFamily="2" charset="2"/>
              </a:rPr>
              <a:t>should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be</a:t>
            </a:r>
            <a:r>
              <a:rPr lang="fr-CH" sz="2800" b="1" dirty="0" smtClean="0">
                <a:sym typeface="Wingdings" panose="05000000000000000000" pitchFamily="2" charset="2"/>
              </a:rPr>
              <a:t> </a:t>
            </a:r>
            <a:r>
              <a:rPr lang="fr-CH" sz="2800" b="1" dirty="0" err="1" smtClean="0">
                <a:sym typeface="Wingdings" panose="05000000000000000000" pitchFamily="2" charset="2"/>
              </a:rPr>
              <a:t>calculated</a:t>
            </a:r>
            <a:r>
              <a:rPr lang="fr-CH" sz="2800" b="1" dirty="0" smtClean="0">
                <a:sym typeface="Wingdings" panose="05000000000000000000" pitchFamily="2" charset="2"/>
              </a:rPr>
              <a:t> for </a:t>
            </a:r>
            <a:r>
              <a:rPr lang="fr-CH" sz="2800" b="1" dirty="0" err="1" smtClean="0">
                <a:sym typeface="Wingdings" panose="05000000000000000000" pitchFamily="2" charset="2"/>
              </a:rPr>
              <a:t>precise</a:t>
            </a:r>
            <a:r>
              <a:rPr lang="fr-CH" sz="2800" b="1" dirty="0" smtClean="0">
                <a:sym typeface="Wingdings" panose="05000000000000000000" pitchFamily="2" charset="2"/>
              </a:rPr>
              <a:t>/rare </a:t>
            </a:r>
            <a:r>
              <a:rPr lang="fr-CH" sz="2800" b="1" dirty="0" err="1" smtClean="0">
                <a:sym typeface="Wingdings" panose="05000000000000000000" pitchFamily="2" charset="2"/>
              </a:rPr>
              <a:t>processes</a:t>
            </a:r>
            <a:r>
              <a:rPr lang="fr-CH" sz="2800" b="1" dirty="0" smtClean="0">
                <a:sym typeface="Wingdings" panose="05000000000000000000" pitchFamily="2" charset="2"/>
              </a:rPr>
              <a:t>)</a:t>
            </a:r>
            <a:endParaRPr lang="fr-CH" sz="2800" b="1" dirty="0"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1780" y="323655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b="1" dirty="0" smtClean="0">
                <a:solidFill>
                  <a:srgbClr val="FF0000"/>
                </a:solidFill>
              </a:rPr>
              <a:t>Pile-up ? </a:t>
            </a:r>
          </a:p>
        </p:txBody>
      </p:sp>
    </p:spTree>
    <p:extLst>
      <p:ext uri="{BB962C8B-B14F-4D97-AF65-F5344CB8AC3E}">
        <p14:creationId xmlns:p14="http://schemas.microsoft.com/office/powerpoint/2010/main" val="91431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570" y="638690"/>
            <a:ext cx="57885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err="1" smtClean="0">
                <a:solidFill>
                  <a:srgbClr val="FFC000"/>
                </a:solidFill>
              </a:rPr>
              <a:t>Energy</a:t>
            </a:r>
            <a:r>
              <a:rPr lang="fr-CH" sz="2800" b="1" dirty="0" smtClean="0">
                <a:solidFill>
                  <a:srgbClr val="FFC000"/>
                </a:solidFill>
              </a:rPr>
              <a:t> </a:t>
            </a:r>
            <a:r>
              <a:rPr lang="fr-CH" sz="2800" b="1" dirty="0" smtClean="0"/>
              <a:t>and distribution of </a:t>
            </a:r>
            <a:r>
              <a:rPr lang="fr-CH" sz="2800" b="1" dirty="0" err="1" smtClean="0"/>
              <a:t>luminosity</a:t>
            </a:r>
            <a:r>
              <a:rPr lang="fr-CH" sz="2800" b="1" dirty="0" smtClean="0"/>
              <a:t> </a:t>
            </a:r>
          </a:p>
          <a:p>
            <a:r>
              <a:rPr lang="fr-CH" sz="2800" b="1" dirty="0" err="1" smtClean="0"/>
              <a:t>across</a:t>
            </a:r>
            <a:r>
              <a:rPr lang="fr-CH" sz="2800" b="1" dirty="0" smtClean="0"/>
              <a:t> the possible points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" y="1943835"/>
            <a:ext cx="7589520" cy="40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5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1978</Words>
  <Application>Microsoft Office PowerPoint</Application>
  <PresentationFormat>On-screen Show (4:3)</PresentationFormat>
  <Paragraphs>425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bdl</dc:creator>
  <cp:lastModifiedBy>bdl</cp:lastModifiedBy>
  <cp:revision>39</cp:revision>
  <dcterms:created xsi:type="dcterms:W3CDTF">2014-10-09T01:04:05Z</dcterms:created>
  <dcterms:modified xsi:type="dcterms:W3CDTF">2014-10-09T07:18:58Z</dcterms:modified>
</cp:coreProperties>
</file>