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92" r:id="rId3"/>
    <p:sldId id="278" r:id="rId4"/>
    <p:sldId id="274" r:id="rId5"/>
    <p:sldId id="272" r:id="rId6"/>
    <p:sldId id="275" r:id="rId7"/>
    <p:sldId id="276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7" r:id="rId17"/>
    <p:sldId id="288" r:id="rId18"/>
    <p:sldId id="289" r:id="rId19"/>
    <p:sldId id="290" r:id="rId20"/>
    <p:sldId id="267" r:id="rId21"/>
    <p:sldId id="29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E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44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m\mike\Documents\MyDocs\LEP3\ohm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m\mike\Documents\MyDocs\LEP3\ohm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m\mike\Documents\MyDocs\LEP3\parameter_calculator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TLEP-t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1"/>
          <c:order val="1"/>
          <c:tx>
            <c:strRef>
              <c:f>analytic!$AT$1</c:f>
              <c:strCache>
                <c:ptCount val="1"/>
                <c:pt idx="0">
                  <c:v>τbs (mins) telnov</c:v>
                </c:pt>
              </c:strCache>
            </c:strRef>
          </c:tx>
          <c:marker>
            <c:symbol val="none"/>
          </c:marker>
          <c:xVal>
            <c:numRef>
              <c:f>analytic!$AA$2:$AA$16</c:f>
              <c:numCache>
                <c:formatCode>0.000</c:formatCode>
                <c:ptCount val="15"/>
                <c:pt idx="0">
                  <c:v>0.2</c:v>
                </c:pt>
                <c:pt idx="1">
                  <c:v>0.4</c:v>
                </c:pt>
                <c:pt idx="2">
                  <c:v>0.6</c:v>
                </c:pt>
                <c:pt idx="3">
                  <c:v>0.8</c:v>
                </c:pt>
                <c:pt idx="4">
                  <c:v>1</c:v>
                </c:pt>
                <c:pt idx="5">
                  <c:v>1.2</c:v>
                </c:pt>
                <c:pt idx="6">
                  <c:v>1.4000000000000001</c:v>
                </c:pt>
                <c:pt idx="7">
                  <c:v>1.6</c:v>
                </c:pt>
                <c:pt idx="8">
                  <c:v>1.7999999999999998</c:v>
                </c:pt>
                <c:pt idx="9">
                  <c:v>2</c:v>
                </c:pt>
                <c:pt idx="10">
                  <c:v>2.1999999999999997</c:v>
                </c:pt>
                <c:pt idx="11">
                  <c:v>2.4</c:v>
                </c:pt>
                <c:pt idx="12">
                  <c:v>2.6</c:v>
                </c:pt>
                <c:pt idx="13">
                  <c:v>2.8000000000000003</c:v>
                </c:pt>
                <c:pt idx="14">
                  <c:v>3</c:v>
                </c:pt>
              </c:numCache>
            </c:numRef>
          </c:xVal>
          <c:yVal>
            <c:numRef>
              <c:f>analytic!$AT$2:$AT$16</c:f>
              <c:numCache>
                <c:formatCode>General</c:formatCode>
                <c:ptCount val="15"/>
                <c:pt idx="0">
                  <c:v>9.9186662603930492E-4</c:v>
                </c:pt>
                <c:pt idx="1">
                  <c:v>3.050608255320384E-3</c:v>
                </c:pt>
                <c:pt idx="2">
                  <c:v>8.1147785006525606E-3</c:v>
                </c:pt>
                <c:pt idx="3">
                  <c:v>2.0343855233334023E-2</c:v>
                </c:pt>
                <c:pt idx="4">
                  <c:v>4.9376578227040363E-2</c:v>
                </c:pt>
                <c:pt idx="5">
                  <c:v>0.11741501334234013</c:v>
                </c:pt>
                <c:pt idx="6">
                  <c:v>0.27529655703971717</c:v>
                </c:pt>
                <c:pt idx="7">
                  <c:v>0.63884736560379585</c:v>
                </c:pt>
                <c:pt idx="8">
                  <c:v>1.4708632553935932</c:v>
                </c:pt>
                <c:pt idx="9">
                  <c:v>3.3654982320662943</c:v>
                </c:pt>
                <c:pt idx="10">
                  <c:v>7.6620286463865988</c:v>
                </c:pt>
                <c:pt idx="11">
                  <c:v>17.371447207535482</c:v>
                </c:pt>
                <c:pt idx="12">
                  <c:v>39.247767107847544</c:v>
                </c:pt>
                <c:pt idx="13">
                  <c:v>88.410770194656848</c:v>
                </c:pt>
                <c:pt idx="14">
                  <c:v>198.64820896964235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analytic!$BA$1</c:f>
              <c:strCache>
                <c:ptCount val="1"/>
                <c:pt idx="0">
                  <c:v>τbs (mins) Anton</c:v>
                </c:pt>
              </c:strCache>
            </c:strRef>
          </c:tx>
          <c:marker>
            <c:symbol val="none"/>
          </c:marker>
          <c:xVal>
            <c:numRef>
              <c:f>analytic!$AA$2:$AA$16</c:f>
              <c:numCache>
                <c:formatCode>0.000</c:formatCode>
                <c:ptCount val="15"/>
                <c:pt idx="0">
                  <c:v>0.2</c:v>
                </c:pt>
                <c:pt idx="1">
                  <c:v>0.4</c:v>
                </c:pt>
                <c:pt idx="2">
                  <c:v>0.6</c:v>
                </c:pt>
                <c:pt idx="3">
                  <c:v>0.8</c:v>
                </c:pt>
                <c:pt idx="4">
                  <c:v>1</c:v>
                </c:pt>
                <c:pt idx="5">
                  <c:v>1.2</c:v>
                </c:pt>
                <c:pt idx="6">
                  <c:v>1.4000000000000001</c:v>
                </c:pt>
                <c:pt idx="7">
                  <c:v>1.6</c:v>
                </c:pt>
                <c:pt idx="8">
                  <c:v>1.7999999999999998</c:v>
                </c:pt>
                <c:pt idx="9">
                  <c:v>2</c:v>
                </c:pt>
                <c:pt idx="10">
                  <c:v>2.1999999999999997</c:v>
                </c:pt>
                <c:pt idx="11">
                  <c:v>2.4</c:v>
                </c:pt>
                <c:pt idx="12">
                  <c:v>2.6</c:v>
                </c:pt>
                <c:pt idx="13">
                  <c:v>2.8000000000000003</c:v>
                </c:pt>
                <c:pt idx="14">
                  <c:v>3</c:v>
                </c:pt>
              </c:numCache>
            </c:numRef>
          </c:xVal>
          <c:yVal>
            <c:numRef>
              <c:f>analytic!$BA$2:$BA$16</c:f>
              <c:numCache>
                <c:formatCode>0.00E+00</c:formatCode>
                <c:ptCount val="15"/>
                <c:pt idx="0">
                  <c:v>8.9213728187990349E-5</c:v>
                </c:pt>
                <c:pt idx="1">
                  <c:v>3.8663719339611244E-4</c:v>
                </c:pt>
                <c:pt idx="2">
                  <c:v>1.4244273689742847E-3</c:v>
                </c:pt>
                <c:pt idx="3">
                  <c:v>4.9287051631815449E-3</c:v>
                </c:pt>
                <c:pt idx="4">
                  <c:v>1.6496078662308254E-2</c:v>
                </c:pt>
                <c:pt idx="5">
                  <c:v>5.4080839467071977E-2</c:v>
                </c:pt>
                <c:pt idx="6">
                  <c:v>0.17480485267461179</c:v>
                </c:pt>
                <c:pt idx="7">
                  <c:v>0.5592106867008132</c:v>
                </c:pt>
                <c:pt idx="8">
                  <c:v>1.7749023373229813</c:v>
                </c:pt>
                <c:pt idx="9">
                  <c:v>5.5985418755935026</c:v>
                </c:pt>
                <c:pt idx="10">
                  <c:v>17.570846331834684</c:v>
                </c:pt>
                <c:pt idx="11">
                  <c:v>54.917185015077848</c:v>
                </c:pt>
                <c:pt idx="12">
                  <c:v>171.04508357134407</c:v>
                </c:pt>
                <c:pt idx="13">
                  <c:v>531.15857911649766</c:v>
                </c:pt>
                <c:pt idx="14">
                  <c:v>1645.231716808174</c:v>
                </c:pt>
              </c:numCache>
            </c:numRef>
          </c:yVal>
          <c:smooth val="1"/>
        </c:ser>
        <c:ser>
          <c:idx val="0"/>
          <c:order val="0"/>
          <c:tx>
            <c:strRef>
              <c:f>'TLEP-t'!$F$1</c:f>
              <c:strCache>
                <c:ptCount val="1"/>
                <c:pt idx="0">
                  <c:v>simulation</c:v>
                </c:pt>
              </c:strCache>
            </c:strRef>
          </c:tx>
          <c:spPr>
            <a:ln>
              <a:noFill/>
            </a:ln>
          </c:spPr>
          <c:marker>
            <c:symbol val="plus"/>
            <c:size val="7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'TLEP-t'!$E$2:$E$257</c:f>
              <c:numCache>
                <c:formatCode>0.00E+00</c:formatCode>
                <c:ptCount val="256"/>
                <c:pt idx="0">
                  <c:v>-2.7888000000000006</c:v>
                </c:pt>
                <c:pt idx="1">
                  <c:v>-2.7678000000000003</c:v>
                </c:pt>
                <c:pt idx="2">
                  <c:v>-2.7454000000000001</c:v>
                </c:pt>
                <c:pt idx="3">
                  <c:v>-2.7230000000000003</c:v>
                </c:pt>
                <c:pt idx="4">
                  <c:v>-2.7020000000000004</c:v>
                </c:pt>
                <c:pt idx="5">
                  <c:v>-2.6796000000000002</c:v>
                </c:pt>
                <c:pt idx="6">
                  <c:v>-2.6572000000000005</c:v>
                </c:pt>
                <c:pt idx="7">
                  <c:v>-2.6362000000000001</c:v>
                </c:pt>
                <c:pt idx="8">
                  <c:v>-2.6138000000000003</c:v>
                </c:pt>
                <c:pt idx="9">
                  <c:v>-2.5928</c:v>
                </c:pt>
                <c:pt idx="10">
                  <c:v>-2.5704000000000002</c:v>
                </c:pt>
                <c:pt idx="11">
                  <c:v>-2.548</c:v>
                </c:pt>
                <c:pt idx="12">
                  <c:v>-2.5270000000000001</c:v>
                </c:pt>
                <c:pt idx="13">
                  <c:v>-2.5046000000000004</c:v>
                </c:pt>
                <c:pt idx="14">
                  <c:v>-2.4822000000000002</c:v>
                </c:pt>
                <c:pt idx="15">
                  <c:v>-2.4611999999999998</c:v>
                </c:pt>
                <c:pt idx="16">
                  <c:v>-2.4388000000000005</c:v>
                </c:pt>
                <c:pt idx="17">
                  <c:v>-2.4178000000000002</c:v>
                </c:pt>
                <c:pt idx="18">
                  <c:v>-2.3954</c:v>
                </c:pt>
                <c:pt idx="19">
                  <c:v>-2.3730000000000002</c:v>
                </c:pt>
                <c:pt idx="20">
                  <c:v>-2.3520000000000003</c:v>
                </c:pt>
                <c:pt idx="21">
                  <c:v>-2.3296000000000001</c:v>
                </c:pt>
                <c:pt idx="22">
                  <c:v>-2.3072000000000004</c:v>
                </c:pt>
                <c:pt idx="23">
                  <c:v>-2.2862</c:v>
                </c:pt>
                <c:pt idx="24">
                  <c:v>-2.2638000000000003</c:v>
                </c:pt>
                <c:pt idx="25">
                  <c:v>-2.2428000000000003</c:v>
                </c:pt>
                <c:pt idx="26">
                  <c:v>-2.2204000000000002</c:v>
                </c:pt>
                <c:pt idx="27">
                  <c:v>-2.198</c:v>
                </c:pt>
                <c:pt idx="28">
                  <c:v>-2.1770000000000005</c:v>
                </c:pt>
                <c:pt idx="29">
                  <c:v>-2.1546000000000003</c:v>
                </c:pt>
                <c:pt idx="30">
                  <c:v>-2.1322000000000001</c:v>
                </c:pt>
                <c:pt idx="31">
                  <c:v>-2.1112000000000002</c:v>
                </c:pt>
                <c:pt idx="32">
                  <c:v>-2.0888</c:v>
                </c:pt>
                <c:pt idx="33">
                  <c:v>-2.0678000000000001</c:v>
                </c:pt>
                <c:pt idx="34">
                  <c:v>-2.0454000000000003</c:v>
                </c:pt>
                <c:pt idx="35">
                  <c:v>-2.0230000000000001</c:v>
                </c:pt>
                <c:pt idx="36">
                  <c:v>-2.0020000000000002</c:v>
                </c:pt>
                <c:pt idx="37">
                  <c:v>-1.9796000000000002</c:v>
                </c:pt>
                <c:pt idx="38">
                  <c:v>-1.9572000000000003</c:v>
                </c:pt>
                <c:pt idx="39">
                  <c:v>-1.9362000000000001</c:v>
                </c:pt>
                <c:pt idx="40">
                  <c:v>-1.9138000000000002</c:v>
                </c:pt>
                <c:pt idx="41">
                  <c:v>-1.8928</c:v>
                </c:pt>
                <c:pt idx="42">
                  <c:v>-1.8704000000000001</c:v>
                </c:pt>
                <c:pt idx="43">
                  <c:v>-1.8480000000000001</c:v>
                </c:pt>
                <c:pt idx="44">
                  <c:v>-1.8270000000000002</c:v>
                </c:pt>
                <c:pt idx="45">
                  <c:v>-1.8046000000000002</c:v>
                </c:pt>
                <c:pt idx="46">
                  <c:v>-1.7822000000000002</c:v>
                </c:pt>
                <c:pt idx="47">
                  <c:v>-1.7612000000000001</c:v>
                </c:pt>
                <c:pt idx="48">
                  <c:v>-1.7388000000000001</c:v>
                </c:pt>
                <c:pt idx="49">
                  <c:v>-1.7178</c:v>
                </c:pt>
                <c:pt idx="50">
                  <c:v>-1.6954</c:v>
                </c:pt>
                <c:pt idx="51">
                  <c:v>-1.673</c:v>
                </c:pt>
                <c:pt idx="52">
                  <c:v>-1.6520000000000004</c:v>
                </c:pt>
                <c:pt idx="53">
                  <c:v>-1.6296000000000002</c:v>
                </c:pt>
                <c:pt idx="54">
                  <c:v>-1.6072000000000002</c:v>
                </c:pt>
                <c:pt idx="55">
                  <c:v>-1.5862000000000001</c:v>
                </c:pt>
                <c:pt idx="56">
                  <c:v>-1.5638000000000001</c:v>
                </c:pt>
                <c:pt idx="57">
                  <c:v>-1.5428000000000002</c:v>
                </c:pt>
                <c:pt idx="58">
                  <c:v>-1.5204</c:v>
                </c:pt>
                <c:pt idx="59">
                  <c:v>-1.498</c:v>
                </c:pt>
                <c:pt idx="60">
                  <c:v>-1.4770000000000003</c:v>
                </c:pt>
                <c:pt idx="61">
                  <c:v>-1.4546000000000001</c:v>
                </c:pt>
                <c:pt idx="62">
                  <c:v>-1.4322000000000001</c:v>
                </c:pt>
                <c:pt idx="63">
                  <c:v>-1.4112000000000002</c:v>
                </c:pt>
                <c:pt idx="64">
                  <c:v>-1.3890800000000003</c:v>
                </c:pt>
                <c:pt idx="65">
                  <c:v>-1.3672400000000002</c:v>
                </c:pt>
                <c:pt idx="66">
                  <c:v>-1.3452600000000001</c:v>
                </c:pt>
                <c:pt idx="67">
                  <c:v>-1.32342</c:v>
                </c:pt>
                <c:pt idx="68">
                  <c:v>-1.3015800000000002</c:v>
                </c:pt>
                <c:pt idx="69">
                  <c:v>-1.2797400000000001</c:v>
                </c:pt>
                <c:pt idx="70">
                  <c:v>-1.2577600000000002</c:v>
                </c:pt>
                <c:pt idx="71">
                  <c:v>-1.2359200000000001</c:v>
                </c:pt>
                <c:pt idx="72">
                  <c:v>-1.2140800000000003</c:v>
                </c:pt>
                <c:pt idx="73">
                  <c:v>-1.1922400000000002</c:v>
                </c:pt>
                <c:pt idx="74">
                  <c:v>-1.1702600000000001</c:v>
                </c:pt>
                <c:pt idx="75">
                  <c:v>-1.14842</c:v>
                </c:pt>
                <c:pt idx="76">
                  <c:v>-1.1265800000000001</c:v>
                </c:pt>
                <c:pt idx="77">
                  <c:v>-1.1047400000000001</c:v>
                </c:pt>
                <c:pt idx="78">
                  <c:v>-1.0827600000000002</c:v>
                </c:pt>
                <c:pt idx="79">
                  <c:v>-1.0609200000000001</c:v>
                </c:pt>
                <c:pt idx="80">
                  <c:v>-1.03908</c:v>
                </c:pt>
                <c:pt idx="81">
                  <c:v>-1.0172400000000001</c:v>
                </c:pt>
                <c:pt idx="82">
                  <c:v>-0.99526000000000014</c:v>
                </c:pt>
                <c:pt idx="83">
                  <c:v>-0.97342000000000017</c:v>
                </c:pt>
                <c:pt idx="84">
                  <c:v>-0.95158000000000009</c:v>
                </c:pt>
                <c:pt idx="85">
                  <c:v>-0.92974000000000012</c:v>
                </c:pt>
                <c:pt idx="86">
                  <c:v>-0.90776000000000012</c:v>
                </c:pt>
                <c:pt idx="87">
                  <c:v>-0.88592000000000015</c:v>
                </c:pt>
                <c:pt idx="88">
                  <c:v>-0.86408000000000007</c:v>
                </c:pt>
                <c:pt idx="89">
                  <c:v>-0.8422400000000001</c:v>
                </c:pt>
                <c:pt idx="90">
                  <c:v>-0.8202600000000001</c:v>
                </c:pt>
                <c:pt idx="91">
                  <c:v>-0.79842000000000013</c:v>
                </c:pt>
                <c:pt idx="92">
                  <c:v>-0.77658000000000005</c:v>
                </c:pt>
                <c:pt idx="93">
                  <c:v>-0.75474000000000008</c:v>
                </c:pt>
                <c:pt idx="94">
                  <c:v>-0.73276000000000008</c:v>
                </c:pt>
                <c:pt idx="95">
                  <c:v>-0.71092000000000011</c:v>
                </c:pt>
                <c:pt idx="96">
                  <c:v>-0.68908000000000003</c:v>
                </c:pt>
                <c:pt idx="97">
                  <c:v>-0.66724000000000006</c:v>
                </c:pt>
                <c:pt idx="98">
                  <c:v>-0.64526000000000006</c:v>
                </c:pt>
                <c:pt idx="99">
                  <c:v>-0.62342000000000009</c:v>
                </c:pt>
                <c:pt idx="100">
                  <c:v>-0.60158</c:v>
                </c:pt>
                <c:pt idx="101">
                  <c:v>-0.57974000000000003</c:v>
                </c:pt>
                <c:pt idx="102">
                  <c:v>-0.55776000000000003</c:v>
                </c:pt>
                <c:pt idx="103">
                  <c:v>-0.53592000000000006</c:v>
                </c:pt>
                <c:pt idx="104">
                  <c:v>-0.51408000000000009</c:v>
                </c:pt>
                <c:pt idx="105">
                  <c:v>-0.49224000000000007</c:v>
                </c:pt>
                <c:pt idx="106">
                  <c:v>-0.47026000000000007</c:v>
                </c:pt>
                <c:pt idx="107">
                  <c:v>-0.44842000000000004</c:v>
                </c:pt>
                <c:pt idx="108">
                  <c:v>-0.42658000000000007</c:v>
                </c:pt>
                <c:pt idx="109">
                  <c:v>-0.40474000000000004</c:v>
                </c:pt>
                <c:pt idx="110">
                  <c:v>-0.38276000000000004</c:v>
                </c:pt>
                <c:pt idx="111">
                  <c:v>-0.36092000000000002</c:v>
                </c:pt>
                <c:pt idx="112">
                  <c:v>-0.33908000000000005</c:v>
                </c:pt>
                <c:pt idx="113">
                  <c:v>-0.31724000000000002</c:v>
                </c:pt>
                <c:pt idx="114">
                  <c:v>-0.29526000000000002</c:v>
                </c:pt>
                <c:pt idx="115">
                  <c:v>-0.27342000000000005</c:v>
                </c:pt>
                <c:pt idx="116">
                  <c:v>-0.25158000000000003</c:v>
                </c:pt>
                <c:pt idx="117">
                  <c:v>-0.22974000000000003</c:v>
                </c:pt>
                <c:pt idx="118">
                  <c:v>-0.20776000000000003</c:v>
                </c:pt>
                <c:pt idx="119">
                  <c:v>-0.18592000000000003</c:v>
                </c:pt>
                <c:pt idx="120">
                  <c:v>-0.16408</c:v>
                </c:pt>
                <c:pt idx="121">
                  <c:v>-0.14224000000000001</c:v>
                </c:pt>
                <c:pt idx="122">
                  <c:v>-0.12031600000000002</c:v>
                </c:pt>
                <c:pt idx="123">
                  <c:v>-9.8434000000000008E-2</c:v>
                </c:pt>
                <c:pt idx="124">
                  <c:v>-7.6566000000000009E-2</c:v>
                </c:pt>
                <c:pt idx="125">
                  <c:v>-5.4684000000000003E-2</c:v>
                </c:pt>
                <c:pt idx="126">
                  <c:v>-3.2816000000000005E-2</c:v>
                </c:pt>
                <c:pt idx="127">
                  <c:v>-1.09368E-2</c:v>
                </c:pt>
                <c:pt idx="128">
                  <c:v>1.09368E-2</c:v>
                </c:pt>
                <c:pt idx="129">
                  <c:v>3.2816000000000005E-2</c:v>
                </c:pt>
                <c:pt idx="130">
                  <c:v>5.4684000000000003E-2</c:v>
                </c:pt>
                <c:pt idx="131">
                  <c:v>7.6566000000000009E-2</c:v>
                </c:pt>
                <c:pt idx="132">
                  <c:v>9.8434000000000008E-2</c:v>
                </c:pt>
                <c:pt idx="133">
                  <c:v>0.12031600000000002</c:v>
                </c:pt>
                <c:pt idx="134">
                  <c:v>0.14224000000000001</c:v>
                </c:pt>
                <c:pt idx="135">
                  <c:v>0.16408</c:v>
                </c:pt>
                <c:pt idx="136">
                  <c:v>0.18592000000000003</c:v>
                </c:pt>
                <c:pt idx="137">
                  <c:v>0.20776000000000003</c:v>
                </c:pt>
                <c:pt idx="138">
                  <c:v>0.22974000000000003</c:v>
                </c:pt>
                <c:pt idx="139">
                  <c:v>0.25158000000000003</c:v>
                </c:pt>
                <c:pt idx="140">
                  <c:v>0.27342000000000005</c:v>
                </c:pt>
                <c:pt idx="141">
                  <c:v>0.29526000000000002</c:v>
                </c:pt>
                <c:pt idx="142">
                  <c:v>0.31724000000000002</c:v>
                </c:pt>
                <c:pt idx="143">
                  <c:v>0.33908000000000005</c:v>
                </c:pt>
                <c:pt idx="144">
                  <c:v>0.36092000000000002</c:v>
                </c:pt>
                <c:pt idx="145">
                  <c:v>0.38276000000000004</c:v>
                </c:pt>
                <c:pt idx="146">
                  <c:v>0.40474000000000004</c:v>
                </c:pt>
                <c:pt idx="147">
                  <c:v>0.42658000000000007</c:v>
                </c:pt>
                <c:pt idx="148">
                  <c:v>0.44842000000000004</c:v>
                </c:pt>
                <c:pt idx="149">
                  <c:v>0.47026000000000007</c:v>
                </c:pt>
                <c:pt idx="150">
                  <c:v>0.49224000000000007</c:v>
                </c:pt>
                <c:pt idx="151">
                  <c:v>0.51408000000000009</c:v>
                </c:pt>
                <c:pt idx="152">
                  <c:v>0.53592000000000006</c:v>
                </c:pt>
                <c:pt idx="153">
                  <c:v>0.55776000000000003</c:v>
                </c:pt>
                <c:pt idx="154">
                  <c:v>0.57974000000000003</c:v>
                </c:pt>
                <c:pt idx="155">
                  <c:v>0.60158</c:v>
                </c:pt>
                <c:pt idx="156">
                  <c:v>0.62342000000000009</c:v>
                </c:pt>
                <c:pt idx="157">
                  <c:v>0.64526000000000006</c:v>
                </c:pt>
                <c:pt idx="158">
                  <c:v>0.66724000000000006</c:v>
                </c:pt>
                <c:pt idx="159">
                  <c:v>0.68908000000000003</c:v>
                </c:pt>
                <c:pt idx="160">
                  <c:v>0.71092000000000011</c:v>
                </c:pt>
                <c:pt idx="161">
                  <c:v>0.73276000000000008</c:v>
                </c:pt>
                <c:pt idx="162">
                  <c:v>0.75474000000000008</c:v>
                </c:pt>
                <c:pt idx="163">
                  <c:v>0.77658000000000005</c:v>
                </c:pt>
                <c:pt idx="164">
                  <c:v>0.79842000000000013</c:v>
                </c:pt>
                <c:pt idx="165">
                  <c:v>0.8202600000000001</c:v>
                </c:pt>
                <c:pt idx="166">
                  <c:v>0.8422400000000001</c:v>
                </c:pt>
                <c:pt idx="167">
                  <c:v>0.86408000000000007</c:v>
                </c:pt>
                <c:pt idx="168">
                  <c:v>0.88592000000000015</c:v>
                </c:pt>
                <c:pt idx="169">
                  <c:v>0.90776000000000012</c:v>
                </c:pt>
                <c:pt idx="170">
                  <c:v>0.92974000000000012</c:v>
                </c:pt>
                <c:pt idx="171">
                  <c:v>0.95158000000000009</c:v>
                </c:pt>
                <c:pt idx="172">
                  <c:v>0.97342000000000017</c:v>
                </c:pt>
                <c:pt idx="173">
                  <c:v>0.99526000000000014</c:v>
                </c:pt>
                <c:pt idx="174">
                  <c:v>1.0172400000000001</c:v>
                </c:pt>
                <c:pt idx="175">
                  <c:v>1.03908</c:v>
                </c:pt>
                <c:pt idx="176">
                  <c:v>1.0609200000000001</c:v>
                </c:pt>
                <c:pt idx="177">
                  <c:v>1.0827600000000002</c:v>
                </c:pt>
                <c:pt idx="178">
                  <c:v>1.1047400000000001</c:v>
                </c:pt>
                <c:pt idx="179">
                  <c:v>1.1265800000000001</c:v>
                </c:pt>
                <c:pt idx="180">
                  <c:v>1.14842</c:v>
                </c:pt>
                <c:pt idx="181">
                  <c:v>1.1702600000000001</c:v>
                </c:pt>
                <c:pt idx="182">
                  <c:v>1.1922400000000002</c:v>
                </c:pt>
                <c:pt idx="183">
                  <c:v>1.2140800000000003</c:v>
                </c:pt>
                <c:pt idx="184">
                  <c:v>1.2359200000000001</c:v>
                </c:pt>
                <c:pt idx="185">
                  <c:v>1.2577600000000002</c:v>
                </c:pt>
                <c:pt idx="186">
                  <c:v>1.2797400000000001</c:v>
                </c:pt>
                <c:pt idx="187">
                  <c:v>1.3015800000000002</c:v>
                </c:pt>
                <c:pt idx="188">
                  <c:v>1.32342</c:v>
                </c:pt>
                <c:pt idx="189">
                  <c:v>1.3452600000000001</c:v>
                </c:pt>
                <c:pt idx="190">
                  <c:v>1.3672400000000002</c:v>
                </c:pt>
                <c:pt idx="191">
                  <c:v>1.3890800000000003</c:v>
                </c:pt>
                <c:pt idx="192">
                  <c:v>1.4112000000000002</c:v>
                </c:pt>
                <c:pt idx="193">
                  <c:v>1.4322000000000001</c:v>
                </c:pt>
                <c:pt idx="194">
                  <c:v>1.4546000000000001</c:v>
                </c:pt>
                <c:pt idx="195">
                  <c:v>1.4770000000000003</c:v>
                </c:pt>
                <c:pt idx="196">
                  <c:v>1.498</c:v>
                </c:pt>
                <c:pt idx="197">
                  <c:v>1.5204</c:v>
                </c:pt>
                <c:pt idx="198">
                  <c:v>1.5428000000000002</c:v>
                </c:pt>
                <c:pt idx="199">
                  <c:v>1.5638000000000001</c:v>
                </c:pt>
                <c:pt idx="200">
                  <c:v>1.5862000000000001</c:v>
                </c:pt>
                <c:pt idx="201">
                  <c:v>1.6072000000000002</c:v>
                </c:pt>
                <c:pt idx="202">
                  <c:v>1.6296000000000002</c:v>
                </c:pt>
                <c:pt idx="203">
                  <c:v>1.6520000000000004</c:v>
                </c:pt>
                <c:pt idx="204">
                  <c:v>1.673</c:v>
                </c:pt>
                <c:pt idx="205">
                  <c:v>1.6954</c:v>
                </c:pt>
                <c:pt idx="206">
                  <c:v>1.7178</c:v>
                </c:pt>
                <c:pt idx="207">
                  <c:v>1.7388000000000001</c:v>
                </c:pt>
                <c:pt idx="208">
                  <c:v>1.7612000000000001</c:v>
                </c:pt>
                <c:pt idx="209">
                  <c:v>1.7822000000000002</c:v>
                </c:pt>
                <c:pt idx="210">
                  <c:v>1.8046000000000002</c:v>
                </c:pt>
                <c:pt idx="211">
                  <c:v>1.8270000000000002</c:v>
                </c:pt>
                <c:pt idx="212">
                  <c:v>1.8480000000000001</c:v>
                </c:pt>
                <c:pt idx="213">
                  <c:v>1.8704000000000001</c:v>
                </c:pt>
                <c:pt idx="214">
                  <c:v>1.8928</c:v>
                </c:pt>
                <c:pt idx="215">
                  <c:v>1.9138000000000002</c:v>
                </c:pt>
                <c:pt idx="216">
                  <c:v>1.9362000000000001</c:v>
                </c:pt>
                <c:pt idx="217">
                  <c:v>1.9572000000000003</c:v>
                </c:pt>
                <c:pt idx="218">
                  <c:v>1.9796000000000002</c:v>
                </c:pt>
                <c:pt idx="219">
                  <c:v>2.0020000000000002</c:v>
                </c:pt>
                <c:pt idx="220">
                  <c:v>2.0230000000000001</c:v>
                </c:pt>
                <c:pt idx="221">
                  <c:v>2.0454000000000003</c:v>
                </c:pt>
                <c:pt idx="222">
                  <c:v>2.0678000000000001</c:v>
                </c:pt>
                <c:pt idx="223">
                  <c:v>2.0888</c:v>
                </c:pt>
                <c:pt idx="224">
                  <c:v>2.1112000000000002</c:v>
                </c:pt>
                <c:pt idx="225">
                  <c:v>2.1322000000000001</c:v>
                </c:pt>
                <c:pt idx="226">
                  <c:v>2.1546000000000003</c:v>
                </c:pt>
                <c:pt idx="227">
                  <c:v>2.1770000000000005</c:v>
                </c:pt>
                <c:pt idx="228">
                  <c:v>2.198</c:v>
                </c:pt>
                <c:pt idx="229">
                  <c:v>2.2204000000000002</c:v>
                </c:pt>
                <c:pt idx="230">
                  <c:v>2.2428000000000003</c:v>
                </c:pt>
                <c:pt idx="231">
                  <c:v>2.2638000000000003</c:v>
                </c:pt>
                <c:pt idx="232">
                  <c:v>2.2862</c:v>
                </c:pt>
                <c:pt idx="233">
                  <c:v>2.3072000000000004</c:v>
                </c:pt>
                <c:pt idx="234">
                  <c:v>2.3296000000000001</c:v>
                </c:pt>
                <c:pt idx="235">
                  <c:v>2.3520000000000003</c:v>
                </c:pt>
                <c:pt idx="236">
                  <c:v>2.3730000000000002</c:v>
                </c:pt>
                <c:pt idx="237">
                  <c:v>2.3954</c:v>
                </c:pt>
                <c:pt idx="238">
                  <c:v>2.4178000000000002</c:v>
                </c:pt>
                <c:pt idx="239">
                  <c:v>2.4388000000000005</c:v>
                </c:pt>
                <c:pt idx="240">
                  <c:v>2.4611999999999998</c:v>
                </c:pt>
                <c:pt idx="241">
                  <c:v>2.4822000000000002</c:v>
                </c:pt>
                <c:pt idx="242">
                  <c:v>2.5046000000000004</c:v>
                </c:pt>
                <c:pt idx="243">
                  <c:v>2.5270000000000001</c:v>
                </c:pt>
                <c:pt idx="244">
                  <c:v>2.548</c:v>
                </c:pt>
                <c:pt idx="245">
                  <c:v>2.5704000000000002</c:v>
                </c:pt>
                <c:pt idx="246">
                  <c:v>2.5928</c:v>
                </c:pt>
                <c:pt idx="247">
                  <c:v>2.6138000000000003</c:v>
                </c:pt>
                <c:pt idx="248">
                  <c:v>2.6362000000000001</c:v>
                </c:pt>
                <c:pt idx="249">
                  <c:v>2.6572000000000005</c:v>
                </c:pt>
                <c:pt idx="250">
                  <c:v>2.6796000000000002</c:v>
                </c:pt>
                <c:pt idx="251">
                  <c:v>2.7020000000000004</c:v>
                </c:pt>
                <c:pt idx="252">
                  <c:v>2.7230000000000003</c:v>
                </c:pt>
                <c:pt idx="253">
                  <c:v>2.7454000000000001</c:v>
                </c:pt>
                <c:pt idx="254">
                  <c:v>2.7678000000000003</c:v>
                </c:pt>
                <c:pt idx="255">
                  <c:v>2.7888000000000006</c:v>
                </c:pt>
              </c:numCache>
            </c:numRef>
          </c:xVal>
          <c:yVal>
            <c:numRef>
              <c:f>'TLEP-t'!$F$2:$F$257</c:f>
              <c:numCache>
                <c:formatCode>General</c:formatCode>
                <c:ptCount val="25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4.2025600680718637E-2</c:v>
                </c:pt>
                <c:pt idx="129">
                  <c:v>4.7311617071205429E-3</c:v>
                </c:pt>
                <c:pt idx="130">
                  <c:v>1.7483527050855385E-3</c:v>
                </c:pt>
                <c:pt idx="131">
                  <c:v>9.2734536854222678E-4</c:v>
                </c:pt>
                <c:pt idx="132">
                  <c:v>5.9088880495079669E-4</c:v>
                </c:pt>
                <c:pt idx="133">
                  <c:v>4.2192702329943492E-4</c:v>
                </c:pt>
                <c:pt idx="134">
                  <c:v>3.2625256842016946E-4</c:v>
                </c:pt>
                <c:pt idx="135">
                  <c:v>2.6813102231769154E-4</c:v>
                </c:pt>
                <c:pt idx="136">
                  <c:v>2.312361520341252E-4</c:v>
                </c:pt>
                <c:pt idx="137">
                  <c:v>2.075504823203602E-4</c:v>
                </c:pt>
                <c:pt idx="138">
                  <c:v>1.9268147518679984E-4</c:v>
                </c:pt>
                <c:pt idx="139">
                  <c:v>1.8440635151452427E-4</c:v>
                </c:pt>
                <c:pt idx="140">
                  <c:v>1.8124001189636063E-4</c:v>
                </c:pt>
                <c:pt idx="141">
                  <c:v>1.8241082019162727E-4</c:v>
                </c:pt>
                <c:pt idx="142">
                  <c:v>1.8752396242129119E-4</c:v>
                </c:pt>
                <c:pt idx="143">
                  <c:v>1.9667672300927711E-4</c:v>
                </c:pt>
                <c:pt idx="144">
                  <c:v>2.1002994733885588E-4</c:v>
                </c:pt>
                <c:pt idx="145">
                  <c:v>2.2798016918951797E-4</c:v>
                </c:pt>
                <c:pt idx="146">
                  <c:v>2.5114637514587394E-4</c:v>
                </c:pt>
                <c:pt idx="147">
                  <c:v>2.8047621876316973E-4</c:v>
                </c:pt>
                <c:pt idx="148">
                  <c:v>3.1706668298808006E-4</c:v>
                </c:pt>
                <c:pt idx="149">
                  <c:v>3.6225953141827834E-4</c:v>
                </c:pt>
                <c:pt idx="150">
                  <c:v>4.1784070977950801E-4</c:v>
                </c:pt>
                <c:pt idx="151">
                  <c:v>4.8590988619242752E-4</c:v>
                </c:pt>
                <c:pt idx="152">
                  <c:v>5.6897421283125195E-4</c:v>
                </c:pt>
                <c:pt idx="153">
                  <c:v>6.6997543748731434E-4</c:v>
                </c:pt>
                <c:pt idx="154">
                  <c:v>7.9231979858349088E-4</c:v>
                </c:pt>
                <c:pt idx="155">
                  <c:v>9.4017840539537228E-4</c:v>
                </c:pt>
                <c:pt idx="156">
                  <c:v>1.1175577333574201E-3</c:v>
                </c:pt>
                <c:pt idx="157">
                  <c:v>1.3303610935142256E-3</c:v>
                </c:pt>
                <c:pt idx="158">
                  <c:v>1.5831419301746898E-3</c:v>
                </c:pt>
                <c:pt idx="159">
                  <c:v>1.8841733278970006E-3</c:v>
                </c:pt>
                <c:pt idx="160">
                  <c:v>2.2385934078477127E-3</c:v>
                </c:pt>
                <c:pt idx="161">
                  <c:v>2.6559723818089563E-3</c:v>
                </c:pt>
                <c:pt idx="162">
                  <c:v>3.1415731782959192E-3</c:v>
                </c:pt>
                <c:pt idx="163">
                  <c:v>3.7121102361745693E-3</c:v>
                </c:pt>
                <c:pt idx="164">
                  <c:v>4.3758847824615392E-3</c:v>
                </c:pt>
                <c:pt idx="165">
                  <c:v>5.1418165960025091E-3</c:v>
                </c:pt>
                <c:pt idx="166">
                  <c:v>6.0294949028086775E-3</c:v>
                </c:pt>
                <c:pt idx="167">
                  <c:v>7.0601489393898893E-3</c:v>
                </c:pt>
                <c:pt idx="168">
                  <c:v>8.248900376096862E-3</c:v>
                </c:pt>
                <c:pt idx="169">
                  <c:v>9.6143312999690308E-3</c:v>
                </c:pt>
                <c:pt idx="170">
                  <c:v>1.1189660198947425E-2</c:v>
                </c:pt>
                <c:pt idx="171">
                  <c:v>1.2986165990833669E-2</c:v>
                </c:pt>
                <c:pt idx="172">
                  <c:v>1.5063916566251844E-2</c:v>
                </c:pt>
                <c:pt idx="173">
                  <c:v>1.7418896080683813E-2</c:v>
                </c:pt>
                <c:pt idx="174">
                  <c:v>2.0106894792254113E-2</c:v>
                </c:pt>
                <c:pt idx="175">
                  <c:v>2.317947180710982E-2</c:v>
                </c:pt>
                <c:pt idx="176">
                  <c:v>2.6686163315515214E-2</c:v>
                </c:pt>
                <c:pt idx="177">
                  <c:v>3.0717455337824794E-2</c:v>
                </c:pt>
                <c:pt idx="178">
                  <c:v>3.5359991294429322E-2</c:v>
                </c:pt>
                <c:pt idx="179">
                  <c:v>4.0588339106402825E-2</c:v>
                </c:pt>
                <c:pt idx="180">
                  <c:v>4.6574044535893644E-2</c:v>
                </c:pt>
                <c:pt idx="181">
                  <c:v>5.3400682197427024E-2</c:v>
                </c:pt>
                <c:pt idx="182">
                  <c:v>6.0981011967068198E-2</c:v>
                </c:pt>
                <c:pt idx="183">
                  <c:v>6.9540915423270927E-2</c:v>
                </c:pt>
                <c:pt idx="184">
                  <c:v>7.9724067066773527E-2</c:v>
                </c:pt>
                <c:pt idx="185">
                  <c:v>9.0602328277419167E-2</c:v>
                </c:pt>
                <c:pt idx="186">
                  <c:v>0.10314801226269499</c:v>
                </c:pt>
                <c:pt idx="187">
                  <c:v>0.11764823395122516</c:v>
                </c:pt>
                <c:pt idx="188">
                  <c:v>0.13345332983829289</c:v>
                </c:pt>
                <c:pt idx="189">
                  <c:v>0.15177765384066852</c:v>
                </c:pt>
                <c:pt idx="190">
                  <c:v>0.17359421367831207</c:v>
                </c:pt>
                <c:pt idx="191">
                  <c:v>0.19515921434539643</c:v>
                </c:pt>
                <c:pt idx="192">
                  <c:v>0.22240110155601611</c:v>
                </c:pt>
                <c:pt idx="193">
                  <c:v>0.2532234246318546</c:v>
                </c:pt>
                <c:pt idx="194">
                  <c:v>0.28338302803557347</c:v>
                </c:pt>
                <c:pt idx="195">
                  <c:v>0.32392307106536755</c:v>
                </c:pt>
                <c:pt idx="196">
                  <c:v>0.36874568064527996</c:v>
                </c:pt>
                <c:pt idx="197">
                  <c:v>0.41741901361461853</c:v>
                </c:pt>
                <c:pt idx="198">
                  <c:v>0.46869839479851289</c:v>
                </c:pt>
                <c:pt idx="199">
                  <c:v>0.52905497954947012</c:v>
                </c:pt>
                <c:pt idx="200">
                  <c:v>0.59589652826425576</c:v>
                </c:pt>
                <c:pt idx="201">
                  <c:v>0.68253701397792643</c:v>
                </c:pt>
                <c:pt idx="202">
                  <c:v>0.75803631273453498</c:v>
                </c:pt>
                <c:pt idx="203">
                  <c:v>0.85392217206655707</c:v>
                </c:pt>
                <c:pt idx="204">
                  <c:v>0.97044618811013061</c:v>
                </c:pt>
                <c:pt idx="205">
                  <c:v>1.0978284161149743</c:v>
                </c:pt>
                <c:pt idx="206">
                  <c:v>1.2262759751138268</c:v>
                </c:pt>
                <c:pt idx="207">
                  <c:v>1.3899987960329285</c:v>
                </c:pt>
                <c:pt idx="208">
                  <c:v>1.5498953686243846</c:v>
                </c:pt>
                <c:pt idx="209">
                  <c:v>1.7518069927815121</c:v>
                </c:pt>
                <c:pt idx="210">
                  <c:v>1.9611172473072276</c:v>
                </c:pt>
                <c:pt idx="211">
                  <c:v>2.2340171431162981</c:v>
                </c:pt>
                <c:pt idx="212">
                  <c:v>2.4687453595081825</c:v>
                </c:pt>
                <c:pt idx="213">
                  <c:v>2.774555404241684</c:v>
                </c:pt>
                <c:pt idx="214">
                  <c:v>3.1150389168487282</c:v>
                </c:pt>
                <c:pt idx="215">
                  <c:v>3.5491302064505477</c:v>
                </c:pt>
                <c:pt idx="216">
                  <c:v>4.0668690109328285</c:v>
                </c:pt>
                <c:pt idx="217">
                  <c:v>4.3801128684229242</c:v>
                </c:pt>
                <c:pt idx="218">
                  <c:v>4.98901418228305</c:v>
                </c:pt>
                <c:pt idx="219">
                  <c:v>5.8519588632843655</c:v>
                </c:pt>
                <c:pt idx="220">
                  <c:v>6.247171554275158</c:v>
                </c:pt>
                <c:pt idx="221">
                  <c:v>7.21725757648111</c:v>
                </c:pt>
                <c:pt idx="222">
                  <c:v>7.8438613915107149</c:v>
                </c:pt>
                <c:pt idx="223">
                  <c:v>8.6489869211907227</c:v>
                </c:pt>
                <c:pt idx="224">
                  <c:v>10.351692382411178</c:v>
                </c:pt>
                <c:pt idx="225">
                  <c:v>11.311887840674427</c:v>
                </c:pt>
                <c:pt idx="226">
                  <c:v>12.975958414554906</c:v>
                </c:pt>
                <c:pt idx="227">
                  <c:v>13.462330835439278</c:v>
                </c:pt>
                <c:pt idx="228">
                  <c:v>15.002391355025983</c:v>
                </c:pt>
                <c:pt idx="229">
                  <c:v>17.617413926478534</c:v>
                </c:pt>
                <c:pt idx="230">
                  <c:v>19.129342929632887</c:v>
                </c:pt>
                <c:pt idx="231">
                  <c:v>22.310453689942189</c:v>
                </c:pt>
                <c:pt idx="232">
                  <c:v>21.738073497460082</c:v>
                </c:pt>
                <c:pt idx="233">
                  <c:v>27.081880823613734</c:v>
                </c:pt>
                <c:pt idx="234">
                  <c:v>30.900001858643932</c:v>
                </c:pt>
                <c:pt idx="235">
                  <c:v>34.025839132214493</c:v>
                </c:pt>
                <c:pt idx="236">
                  <c:v>35.666452131938861</c:v>
                </c:pt>
                <c:pt idx="237">
                  <c:v>42.093377529554992</c:v>
                </c:pt>
                <c:pt idx="238">
                  <c:v>52.74813398799089</c:v>
                </c:pt>
                <c:pt idx="239">
                  <c:v>54.79603271826366</c:v>
                </c:pt>
                <c:pt idx="240">
                  <c:v>51.34904946488966</c:v>
                </c:pt>
                <c:pt idx="241">
                  <c:v>70.768125658461813</c:v>
                </c:pt>
                <c:pt idx="242">
                  <c:v>72.885608128103115</c:v>
                </c:pt>
                <c:pt idx="243">
                  <c:v>73.196345691695242</c:v>
                </c:pt>
                <c:pt idx="244">
                  <c:v>79.431557572861919</c:v>
                </c:pt>
                <c:pt idx="245">
                  <c:v>89.80189596499757</c:v>
                </c:pt>
                <c:pt idx="246">
                  <c:v>99.742170626349889</c:v>
                </c:pt>
                <c:pt idx="247">
                  <c:v>109.0368155832231</c:v>
                </c:pt>
                <c:pt idx="248">
                  <c:v>124.64484083596265</c:v>
                </c:pt>
                <c:pt idx="249">
                  <c:v>140.14773445732348</c:v>
                </c:pt>
                <c:pt idx="250">
                  <c:v>162.86270572100315</c:v>
                </c:pt>
                <c:pt idx="251">
                  <c:v>145.58877618039844</c:v>
                </c:pt>
                <c:pt idx="252">
                  <c:v>222.98010506314967</c:v>
                </c:pt>
                <c:pt idx="253">
                  <c:v>195.64223512336721</c:v>
                </c:pt>
                <c:pt idx="254">
                  <c:v>224.24582701062215</c:v>
                </c:pt>
                <c:pt idx="255">
                  <c:v>26.080925263554214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158400"/>
        <c:axId val="47160704"/>
      </c:scatterChart>
      <c:valAx>
        <c:axId val="47158400"/>
        <c:scaling>
          <c:orientation val="minMax"/>
          <c:max val="2.5"/>
          <c:min val="1.5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momentum acceptance (%)</a:t>
                </a:r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low"/>
        <c:crossAx val="47160704"/>
        <c:crosses val="autoZero"/>
        <c:crossBetween val="midCat"/>
      </c:valAx>
      <c:valAx>
        <c:axId val="47160704"/>
        <c:scaling>
          <c:logBase val="10"/>
          <c:orientation val="minMax"/>
          <c:max val="1000"/>
          <c:min val="0.1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BS lifetime (mins)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715840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TLEP-h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1"/>
          <c:order val="1"/>
          <c:tx>
            <c:strRef>
              <c:f>analytic!$AT$1</c:f>
              <c:strCache>
                <c:ptCount val="1"/>
                <c:pt idx="0">
                  <c:v>τbs (mins) telnov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analytic!$AA$21:$AA$35</c:f>
              <c:numCache>
                <c:formatCode>0.000</c:formatCode>
                <c:ptCount val="15"/>
                <c:pt idx="0">
                  <c:v>0.2</c:v>
                </c:pt>
                <c:pt idx="1">
                  <c:v>0.4</c:v>
                </c:pt>
                <c:pt idx="2">
                  <c:v>0.6</c:v>
                </c:pt>
                <c:pt idx="3">
                  <c:v>0.8</c:v>
                </c:pt>
                <c:pt idx="4">
                  <c:v>1</c:v>
                </c:pt>
                <c:pt idx="5">
                  <c:v>1.2</c:v>
                </c:pt>
                <c:pt idx="6">
                  <c:v>1.5</c:v>
                </c:pt>
                <c:pt idx="7">
                  <c:v>1.6</c:v>
                </c:pt>
                <c:pt idx="8">
                  <c:v>1.7999999999999998</c:v>
                </c:pt>
                <c:pt idx="9">
                  <c:v>2</c:v>
                </c:pt>
                <c:pt idx="10">
                  <c:v>2.1999999999999997</c:v>
                </c:pt>
                <c:pt idx="11">
                  <c:v>2.4</c:v>
                </c:pt>
                <c:pt idx="12">
                  <c:v>2.6</c:v>
                </c:pt>
                <c:pt idx="13">
                  <c:v>2.8000000000000003</c:v>
                </c:pt>
                <c:pt idx="14">
                  <c:v>3</c:v>
                </c:pt>
              </c:numCache>
            </c:numRef>
          </c:xVal>
          <c:yVal>
            <c:numRef>
              <c:f>analytic!$AT$21:$AT$35</c:f>
              <c:numCache>
                <c:formatCode>General</c:formatCode>
                <c:ptCount val="15"/>
                <c:pt idx="0">
                  <c:v>3.4197438749390325E-3</c:v>
                </c:pt>
                <c:pt idx="1">
                  <c:v>1.8482447452515021E-2</c:v>
                </c:pt>
                <c:pt idx="2">
                  <c:v>8.6460925241715392E-2</c:v>
                </c:pt>
                <c:pt idx="3">
                  <c:v>0.38129708756704478</c:v>
                </c:pt>
                <c:pt idx="4">
                  <c:v>1.6281123460656446</c:v>
                </c:pt>
                <c:pt idx="5">
                  <c:v>6.8114411478135279</c:v>
                </c:pt>
                <c:pt idx="6">
                  <c:v>56.838073513009377</c:v>
                </c:pt>
                <c:pt idx="7">
                  <c:v>114.71902504668088</c:v>
                </c:pt>
                <c:pt idx="8">
                  <c:v>464.70267203740866</c:v>
                </c:pt>
                <c:pt idx="9">
                  <c:v>1870.7569221982526</c:v>
                </c:pt>
                <c:pt idx="10">
                  <c:v>7493.3696762475347</c:v>
                </c:pt>
                <c:pt idx="11">
                  <c:v>29890.613638711744</c:v>
                </c:pt>
                <c:pt idx="12">
                  <c:v>118817.23148823655</c:v>
                </c:pt>
                <c:pt idx="13">
                  <c:v>470907.0500491893</c:v>
                </c:pt>
                <c:pt idx="14">
                  <c:v>1861606.9888243121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analytic!$BA$1</c:f>
              <c:strCache>
                <c:ptCount val="1"/>
                <c:pt idx="0">
                  <c:v>τbs (mins) Anton</c:v>
                </c:pt>
              </c:strCache>
            </c:strRef>
          </c:tx>
          <c:marker>
            <c:symbol val="none"/>
          </c:marker>
          <c:xVal>
            <c:numRef>
              <c:f>analytic!$AA$21:$AA$35</c:f>
              <c:numCache>
                <c:formatCode>0.000</c:formatCode>
                <c:ptCount val="15"/>
                <c:pt idx="0">
                  <c:v>0.2</c:v>
                </c:pt>
                <c:pt idx="1">
                  <c:v>0.4</c:v>
                </c:pt>
                <c:pt idx="2">
                  <c:v>0.6</c:v>
                </c:pt>
                <c:pt idx="3">
                  <c:v>0.8</c:v>
                </c:pt>
                <c:pt idx="4">
                  <c:v>1</c:v>
                </c:pt>
                <c:pt idx="5">
                  <c:v>1.2</c:v>
                </c:pt>
                <c:pt idx="6">
                  <c:v>1.5</c:v>
                </c:pt>
                <c:pt idx="7">
                  <c:v>1.6</c:v>
                </c:pt>
                <c:pt idx="8">
                  <c:v>1.7999999999999998</c:v>
                </c:pt>
                <c:pt idx="9">
                  <c:v>2</c:v>
                </c:pt>
                <c:pt idx="10">
                  <c:v>2.1999999999999997</c:v>
                </c:pt>
                <c:pt idx="11">
                  <c:v>2.4</c:v>
                </c:pt>
                <c:pt idx="12">
                  <c:v>2.6</c:v>
                </c:pt>
                <c:pt idx="13">
                  <c:v>2.8000000000000003</c:v>
                </c:pt>
                <c:pt idx="14">
                  <c:v>3</c:v>
                </c:pt>
              </c:numCache>
            </c:numRef>
          </c:xVal>
          <c:yVal>
            <c:numRef>
              <c:f>analytic!$BA$21:$BA$35</c:f>
              <c:numCache>
                <c:formatCode>0.00E+00</c:formatCode>
                <c:ptCount val="15"/>
                <c:pt idx="0">
                  <c:v>3.9734000975166474E-4</c:v>
                </c:pt>
                <c:pt idx="1">
                  <c:v>3.7619225374431599E-3</c:v>
                </c:pt>
                <c:pt idx="2">
                  <c:v>3.0673080623563061E-2</c:v>
                </c:pt>
                <c:pt idx="3">
                  <c:v>0.23565767117064629</c:v>
                </c:pt>
                <c:pt idx="4">
                  <c:v>1.7529181016561948</c:v>
                </c:pt>
                <c:pt idx="5">
                  <c:v>12.775368896779716</c:v>
                </c:pt>
                <c:pt idx="6">
                  <c:v>245.10911168608271</c:v>
                </c:pt>
                <c:pt idx="7">
                  <c:v>652.95630949158658</c:v>
                </c:pt>
                <c:pt idx="8">
                  <c:v>4607.6661137440842</c:v>
                </c:pt>
                <c:pt idx="9">
                  <c:v>32313.22120698708</c:v>
                </c:pt>
                <c:pt idx="10">
                  <c:v>225474.45099875503</c:v>
                </c:pt>
                <c:pt idx="11">
                  <c:v>1566785.5175522405</c:v>
                </c:pt>
                <c:pt idx="12">
                  <c:v>10849955.737133427</c:v>
                </c:pt>
                <c:pt idx="13">
                  <c:v>74910173.442620248</c:v>
                </c:pt>
                <c:pt idx="14">
                  <c:v>515876245.975999</c:v>
                </c:pt>
              </c:numCache>
            </c:numRef>
          </c:yVal>
          <c:smooth val="1"/>
        </c:ser>
        <c:ser>
          <c:idx val="0"/>
          <c:order val="0"/>
          <c:tx>
            <c:strRef>
              <c:f>'TLEP-H'!$F$1</c:f>
              <c:strCache>
                <c:ptCount val="1"/>
                <c:pt idx="0">
                  <c:v>simulation</c:v>
                </c:pt>
              </c:strCache>
            </c:strRef>
          </c:tx>
          <c:spPr>
            <a:ln>
              <a:noFill/>
            </a:ln>
          </c:spPr>
          <c:marker>
            <c:symbol val="plus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'TLEP-H'!$E$2:$E$257</c:f>
              <c:numCache>
                <c:formatCode>0.00E+00</c:formatCode>
                <c:ptCount val="256"/>
                <c:pt idx="0">
                  <c:v>-1.9581893119835301</c:v>
                </c:pt>
                <c:pt idx="1">
                  <c:v>-1.9434439105378707</c:v>
                </c:pt>
                <c:pt idx="2">
                  <c:v>-1.9277154823291678</c:v>
                </c:pt>
                <c:pt idx="3">
                  <c:v>-1.9119870541204647</c:v>
                </c:pt>
                <c:pt idx="4">
                  <c:v>-1.8972416526748057</c:v>
                </c:pt>
                <c:pt idx="5">
                  <c:v>-1.8815132244661026</c:v>
                </c:pt>
                <c:pt idx="6">
                  <c:v>-1.8657847962573995</c:v>
                </c:pt>
                <c:pt idx="7">
                  <c:v>-1.8510393948117403</c:v>
                </c:pt>
                <c:pt idx="8">
                  <c:v>-1.8353109666030374</c:v>
                </c:pt>
                <c:pt idx="9">
                  <c:v>-1.8205655651573782</c:v>
                </c:pt>
                <c:pt idx="10">
                  <c:v>-1.8048371369486751</c:v>
                </c:pt>
                <c:pt idx="11">
                  <c:v>-1.789108708739972</c:v>
                </c:pt>
                <c:pt idx="12">
                  <c:v>-1.774363307294313</c:v>
                </c:pt>
                <c:pt idx="13">
                  <c:v>-1.7586348790856099</c:v>
                </c:pt>
                <c:pt idx="14">
                  <c:v>-1.742906450876907</c:v>
                </c:pt>
                <c:pt idx="15">
                  <c:v>-1.7281610494312476</c:v>
                </c:pt>
                <c:pt idx="16">
                  <c:v>-1.7124326212225449</c:v>
                </c:pt>
                <c:pt idx="17">
                  <c:v>-1.6976872197768855</c:v>
                </c:pt>
                <c:pt idx="18">
                  <c:v>-1.6819587915681824</c:v>
                </c:pt>
                <c:pt idx="19">
                  <c:v>-1.6662303633594795</c:v>
                </c:pt>
                <c:pt idx="20">
                  <c:v>-1.6514849619138205</c:v>
                </c:pt>
                <c:pt idx="21">
                  <c:v>-1.6357565337051174</c:v>
                </c:pt>
                <c:pt idx="22">
                  <c:v>-1.6200281054964143</c:v>
                </c:pt>
                <c:pt idx="23">
                  <c:v>-1.6052827040507549</c:v>
                </c:pt>
                <c:pt idx="24">
                  <c:v>-1.5895542758420522</c:v>
                </c:pt>
                <c:pt idx="25">
                  <c:v>-1.5748088743963931</c:v>
                </c:pt>
                <c:pt idx="26">
                  <c:v>-1.5590804461876899</c:v>
                </c:pt>
                <c:pt idx="27">
                  <c:v>-1.5433520179789868</c:v>
                </c:pt>
                <c:pt idx="28">
                  <c:v>-1.5286066165333279</c:v>
                </c:pt>
                <c:pt idx="29">
                  <c:v>-1.5128781883246247</c:v>
                </c:pt>
                <c:pt idx="30">
                  <c:v>-1.4971497601159218</c:v>
                </c:pt>
                <c:pt idx="31">
                  <c:v>-1.4824043586702627</c:v>
                </c:pt>
                <c:pt idx="32">
                  <c:v>-1.4666759304615595</c:v>
                </c:pt>
                <c:pt idx="33">
                  <c:v>-1.4519305290159004</c:v>
                </c:pt>
                <c:pt idx="34">
                  <c:v>-1.4362021008071972</c:v>
                </c:pt>
                <c:pt idx="35">
                  <c:v>-1.4204736725984943</c:v>
                </c:pt>
                <c:pt idx="36">
                  <c:v>-1.4057282711528354</c:v>
                </c:pt>
                <c:pt idx="37">
                  <c:v>-1.3899998429441323</c:v>
                </c:pt>
                <c:pt idx="38">
                  <c:v>-1.3742714147354291</c:v>
                </c:pt>
                <c:pt idx="39">
                  <c:v>-1.35952601328977</c:v>
                </c:pt>
                <c:pt idx="40">
                  <c:v>-1.3437975850810668</c:v>
                </c:pt>
                <c:pt idx="41">
                  <c:v>-1.3290521836354079</c:v>
                </c:pt>
                <c:pt idx="42">
                  <c:v>-1.3133237554267048</c:v>
                </c:pt>
                <c:pt idx="43">
                  <c:v>-1.2975953272180016</c:v>
                </c:pt>
                <c:pt idx="44">
                  <c:v>-1.2828499257723427</c:v>
                </c:pt>
                <c:pt idx="45">
                  <c:v>-1.2671214975636396</c:v>
                </c:pt>
                <c:pt idx="46">
                  <c:v>-1.2513930693549367</c:v>
                </c:pt>
                <c:pt idx="47">
                  <c:v>-1.2366476679092775</c:v>
                </c:pt>
                <c:pt idx="48">
                  <c:v>-1.2209192397005744</c:v>
                </c:pt>
                <c:pt idx="49">
                  <c:v>-1.2061738382549152</c:v>
                </c:pt>
                <c:pt idx="50">
                  <c:v>-1.1904454100462121</c:v>
                </c:pt>
                <c:pt idx="51">
                  <c:v>-1.1747169818375092</c:v>
                </c:pt>
                <c:pt idx="52">
                  <c:v>-1.15997158039185</c:v>
                </c:pt>
                <c:pt idx="53">
                  <c:v>-1.1442431521831471</c:v>
                </c:pt>
                <c:pt idx="54">
                  <c:v>-1.128514723974444</c:v>
                </c:pt>
                <c:pt idx="55">
                  <c:v>-1.1137693225287848</c:v>
                </c:pt>
                <c:pt idx="56">
                  <c:v>-1.0980408943200817</c:v>
                </c:pt>
                <c:pt idx="57">
                  <c:v>-1.0832954928744227</c:v>
                </c:pt>
                <c:pt idx="58">
                  <c:v>-1.0675670646657196</c:v>
                </c:pt>
                <c:pt idx="59">
                  <c:v>-1.0518386364570165</c:v>
                </c:pt>
                <c:pt idx="60">
                  <c:v>-1.0370932350113575</c:v>
                </c:pt>
                <c:pt idx="61">
                  <c:v>-1.0213648068026544</c:v>
                </c:pt>
                <c:pt idx="62">
                  <c:v>-1.0056363785939515</c:v>
                </c:pt>
                <c:pt idx="63">
                  <c:v>-0.99089097714829222</c:v>
                </c:pt>
                <c:pt idx="64">
                  <c:v>-0.97535915429219799</c:v>
                </c:pt>
                <c:pt idx="65">
                  <c:v>-0.96002393678871245</c:v>
                </c:pt>
                <c:pt idx="66">
                  <c:v>-0.94459041660892262</c:v>
                </c:pt>
                <c:pt idx="67">
                  <c:v>-0.92925519910543708</c:v>
                </c:pt>
                <c:pt idx="68">
                  <c:v>-0.91391998160195176</c:v>
                </c:pt>
                <c:pt idx="69">
                  <c:v>-0.89858476409846622</c:v>
                </c:pt>
                <c:pt idx="70">
                  <c:v>-0.88315124391867639</c:v>
                </c:pt>
                <c:pt idx="71">
                  <c:v>-0.86781602641519084</c:v>
                </c:pt>
                <c:pt idx="72">
                  <c:v>-0.85248080891170541</c:v>
                </c:pt>
                <c:pt idx="73">
                  <c:v>-0.83714559140821987</c:v>
                </c:pt>
                <c:pt idx="74">
                  <c:v>-0.82171207122843004</c:v>
                </c:pt>
                <c:pt idx="75">
                  <c:v>-0.8063768537249445</c:v>
                </c:pt>
                <c:pt idx="76">
                  <c:v>-0.79104163622145918</c:v>
                </c:pt>
                <c:pt idx="77">
                  <c:v>-0.77570641871797363</c:v>
                </c:pt>
                <c:pt idx="78">
                  <c:v>-0.76027289853818369</c:v>
                </c:pt>
                <c:pt idx="79">
                  <c:v>-0.74493768103469826</c:v>
                </c:pt>
                <c:pt idx="80">
                  <c:v>-0.72960246353121272</c:v>
                </c:pt>
                <c:pt idx="81">
                  <c:v>-0.71426724602772729</c:v>
                </c:pt>
                <c:pt idx="82">
                  <c:v>-0.69883372584793746</c:v>
                </c:pt>
                <c:pt idx="83">
                  <c:v>-0.68349850834445203</c:v>
                </c:pt>
                <c:pt idx="84">
                  <c:v>-0.66816329084096648</c:v>
                </c:pt>
                <c:pt idx="85">
                  <c:v>-0.65282807333748105</c:v>
                </c:pt>
                <c:pt idx="86">
                  <c:v>-0.63739455315769111</c:v>
                </c:pt>
                <c:pt idx="87">
                  <c:v>-0.62205933565420568</c:v>
                </c:pt>
                <c:pt idx="88">
                  <c:v>-0.60672411815072014</c:v>
                </c:pt>
                <c:pt idx="89">
                  <c:v>-0.59138890064723471</c:v>
                </c:pt>
                <c:pt idx="90">
                  <c:v>-0.57595538046744488</c:v>
                </c:pt>
                <c:pt idx="91">
                  <c:v>-0.56062016296395945</c:v>
                </c:pt>
                <c:pt idx="92">
                  <c:v>-0.5452849454604739</c:v>
                </c:pt>
                <c:pt idx="93">
                  <c:v>-0.52994972795698847</c:v>
                </c:pt>
                <c:pt idx="94">
                  <c:v>-0.51451620777719853</c:v>
                </c:pt>
                <c:pt idx="95">
                  <c:v>-0.4991809902737131</c:v>
                </c:pt>
                <c:pt idx="96">
                  <c:v>-0.48384577277022761</c:v>
                </c:pt>
                <c:pt idx="97">
                  <c:v>-0.46851055526674212</c:v>
                </c:pt>
                <c:pt idx="98">
                  <c:v>-0.4530770350869523</c:v>
                </c:pt>
                <c:pt idx="99">
                  <c:v>-0.43774181758346681</c:v>
                </c:pt>
                <c:pt idx="100">
                  <c:v>-0.42240660007998132</c:v>
                </c:pt>
                <c:pt idx="101">
                  <c:v>-0.40707138257649583</c:v>
                </c:pt>
                <c:pt idx="102">
                  <c:v>-0.391637862396706</c:v>
                </c:pt>
                <c:pt idx="103">
                  <c:v>-0.37630264489322046</c:v>
                </c:pt>
                <c:pt idx="104">
                  <c:v>-0.36096742738973503</c:v>
                </c:pt>
                <c:pt idx="105">
                  <c:v>-0.34563220988624954</c:v>
                </c:pt>
                <c:pt idx="106">
                  <c:v>-0.33019868970645966</c:v>
                </c:pt>
                <c:pt idx="107">
                  <c:v>-0.31486347220297417</c:v>
                </c:pt>
                <c:pt idx="108">
                  <c:v>-0.29952825469948874</c:v>
                </c:pt>
                <c:pt idx="109">
                  <c:v>-0.28419303719600325</c:v>
                </c:pt>
                <c:pt idx="110">
                  <c:v>-0.26875951701621337</c:v>
                </c:pt>
                <c:pt idx="111">
                  <c:v>-0.25342429951272788</c:v>
                </c:pt>
                <c:pt idx="112">
                  <c:v>-0.23808908200924245</c:v>
                </c:pt>
                <c:pt idx="113">
                  <c:v>-0.22275386450575696</c:v>
                </c:pt>
                <c:pt idx="114">
                  <c:v>-0.2073203443259671</c:v>
                </c:pt>
                <c:pt idx="115">
                  <c:v>-0.19198512682248162</c:v>
                </c:pt>
                <c:pt idx="116">
                  <c:v>-0.17664990931899613</c:v>
                </c:pt>
                <c:pt idx="117">
                  <c:v>-0.16131469181551067</c:v>
                </c:pt>
                <c:pt idx="118">
                  <c:v>-0.14588117163572081</c:v>
                </c:pt>
                <c:pt idx="119">
                  <c:v>-0.13054595413223533</c:v>
                </c:pt>
                <c:pt idx="120">
                  <c:v>-0.11521073662874984</c:v>
                </c:pt>
                <c:pt idx="121">
                  <c:v>-9.9875519125264378E-2</c:v>
                </c:pt>
                <c:pt idx="122">
                  <c:v>-8.4481320015996272E-2</c:v>
                </c:pt>
                <c:pt idx="123">
                  <c:v>-6.9116611709619469E-2</c:v>
                </c:pt>
                <c:pt idx="124">
                  <c:v>-5.376173367087312E-2</c:v>
                </c:pt>
                <c:pt idx="125">
                  <c:v>-3.8397025364496323E-2</c:v>
                </c:pt>
                <c:pt idx="126">
                  <c:v>-2.3042147325749971E-2</c:v>
                </c:pt>
                <c:pt idx="127">
                  <c:v>-7.6794050728992641E-3</c:v>
                </c:pt>
                <c:pt idx="128">
                  <c:v>7.6794050728992641E-3</c:v>
                </c:pt>
                <c:pt idx="129">
                  <c:v>2.3042147325749971E-2</c:v>
                </c:pt>
                <c:pt idx="130">
                  <c:v>3.8397025364496323E-2</c:v>
                </c:pt>
                <c:pt idx="131">
                  <c:v>5.376173367087312E-2</c:v>
                </c:pt>
                <c:pt idx="132">
                  <c:v>6.9116611709619469E-2</c:v>
                </c:pt>
                <c:pt idx="133">
                  <c:v>8.4481320015996272E-2</c:v>
                </c:pt>
                <c:pt idx="134">
                  <c:v>9.9875519125264378E-2</c:v>
                </c:pt>
                <c:pt idx="135">
                  <c:v>0.11521073662874984</c:v>
                </c:pt>
                <c:pt idx="136">
                  <c:v>0.13054595413223533</c:v>
                </c:pt>
                <c:pt idx="137">
                  <c:v>0.14588117163572081</c:v>
                </c:pt>
                <c:pt idx="138">
                  <c:v>0.16131469181551067</c:v>
                </c:pt>
                <c:pt idx="139">
                  <c:v>0.17664990931899613</c:v>
                </c:pt>
                <c:pt idx="140">
                  <c:v>0.19198512682248162</c:v>
                </c:pt>
                <c:pt idx="141">
                  <c:v>0.2073203443259671</c:v>
                </c:pt>
                <c:pt idx="142">
                  <c:v>0.22275386450575696</c:v>
                </c:pt>
                <c:pt idx="143">
                  <c:v>0.23808908200924245</c:v>
                </c:pt>
                <c:pt idx="144">
                  <c:v>0.25342429951272788</c:v>
                </c:pt>
                <c:pt idx="145">
                  <c:v>0.26875951701621337</c:v>
                </c:pt>
                <c:pt idx="146">
                  <c:v>0.28419303719600325</c:v>
                </c:pt>
                <c:pt idx="147">
                  <c:v>0.29952825469948874</c:v>
                </c:pt>
                <c:pt idx="148">
                  <c:v>0.31486347220297417</c:v>
                </c:pt>
                <c:pt idx="149">
                  <c:v>0.33019868970645966</c:v>
                </c:pt>
                <c:pt idx="150">
                  <c:v>0.34563220988624954</c:v>
                </c:pt>
                <c:pt idx="151">
                  <c:v>0.36096742738973503</c:v>
                </c:pt>
                <c:pt idx="152">
                  <c:v>0.37630264489322046</c:v>
                </c:pt>
                <c:pt idx="153">
                  <c:v>0.391637862396706</c:v>
                </c:pt>
                <c:pt idx="154">
                  <c:v>0.40707138257649583</c:v>
                </c:pt>
                <c:pt idx="155">
                  <c:v>0.42240660007998132</c:v>
                </c:pt>
                <c:pt idx="156">
                  <c:v>0.43774181758346681</c:v>
                </c:pt>
                <c:pt idx="157">
                  <c:v>0.4530770350869523</c:v>
                </c:pt>
                <c:pt idx="158">
                  <c:v>0.46851055526674212</c:v>
                </c:pt>
                <c:pt idx="159">
                  <c:v>0.48384577277022761</c:v>
                </c:pt>
                <c:pt idx="160">
                  <c:v>0.4991809902737131</c:v>
                </c:pt>
                <c:pt idx="161">
                  <c:v>0.51451620777719853</c:v>
                </c:pt>
                <c:pt idx="162">
                  <c:v>0.52994972795698847</c:v>
                </c:pt>
                <c:pt idx="163">
                  <c:v>0.5452849454604739</c:v>
                </c:pt>
                <c:pt idx="164">
                  <c:v>0.56062016296395945</c:v>
                </c:pt>
                <c:pt idx="165">
                  <c:v>0.57595538046744488</c:v>
                </c:pt>
                <c:pt idx="166">
                  <c:v>0.59138890064723471</c:v>
                </c:pt>
                <c:pt idx="167">
                  <c:v>0.60672411815072014</c:v>
                </c:pt>
                <c:pt idx="168">
                  <c:v>0.62205933565420568</c:v>
                </c:pt>
                <c:pt idx="169">
                  <c:v>0.63739455315769111</c:v>
                </c:pt>
                <c:pt idx="170">
                  <c:v>0.65282807333748105</c:v>
                </c:pt>
                <c:pt idx="171">
                  <c:v>0.66816329084096648</c:v>
                </c:pt>
                <c:pt idx="172">
                  <c:v>0.68349850834445203</c:v>
                </c:pt>
                <c:pt idx="173">
                  <c:v>0.69883372584793746</c:v>
                </c:pt>
                <c:pt idx="174">
                  <c:v>0.71426724602772729</c:v>
                </c:pt>
                <c:pt idx="175">
                  <c:v>0.72960246353121272</c:v>
                </c:pt>
                <c:pt idx="176">
                  <c:v>0.74493768103469826</c:v>
                </c:pt>
                <c:pt idx="177">
                  <c:v>0.76027289853818369</c:v>
                </c:pt>
                <c:pt idx="178">
                  <c:v>0.77570641871797363</c:v>
                </c:pt>
                <c:pt idx="179">
                  <c:v>0.79104163622145918</c:v>
                </c:pt>
                <c:pt idx="180">
                  <c:v>0.8063768537249445</c:v>
                </c:pt>
                <c:pt idx="181">
                  <c:v>0.82171207122843004</c:v>
                </c:pt>
                <c:pt idx="182">
                  <c:v>0.83714559140821987</c:v>
                </c:pt>
                <c:pt idx="183">
                  <c:v>0.85248080891170541</c:v>
                </c:pt>
                <c:pt idx="184">
                  <c:v>0.86781602641519084</c:v>
                </c:pt>
                <c:pt idx="185">
                  <c:v>0.88315124391867639</c:v>
                </c:pt>
                <c:pt idx="186">
                  <c:v>0.89858476409846622</c:v>
                </c:pt>
                <c:pt idx="187">
                  <c:v>0.91391998160195176</c:v>
                </c:pt>
                <c:pt idx="188">
                  <c:v>0.92925519910543708</c:v>
                </c:pt>
                <c:pt idx="189">
                  <c:v>0.94459041660892262</c:v>
                </c:pt>
                <c:pt idx="190">
                  <c:v>0.96002393678871245</c:v>
                </c:pt>
                <c:pt idx="191">
                  <c:v>0.97535915429219799</c:v>
                </c:pt>
                <c:pt idx="192">
                  <c:v>0.99089097714829222</c:v>
                </c:pt>
                <c:pt idx="193">
                  <c:v>1.0056363785939515</c:v>
                </c:pt>
                <c:pt idx="194">
                  <c:v>1.0213648068026544</c:v>
                </c:pt>
                <c:pt idx="195">
                  <c:v>1.0370932350113575</c:v>
                </c:pt>
                <c:pt idx="196">
                  <c:v>1.0518386364570165</c:v>
                </c:pt>
                <c:pt idx="197">
                  <c:v>1.0675670646657196</c:v>
                </c:pt>
                <c:pt idx="198">
                  <c:v>1.0832954928744227</c:v>
                </c:pt>
                <c:pt idx="199">
                  <c:v>1.0980408943200817</c:v>
                </c:pt>
                <c:pt idx="200">
                  <c:v>1.1137693225287848</c:v>
                </c:pt>
                <c:pt idx="201">
                  <c:v>1.128514723974444</c:v>
                </c:pt>
                <c:pt idx="202">
                  <c:v>1.1442431521831471</c:v>
                </c:pt>
                <c:pt idx="203">
                  <c:v>1.15997158039185</c:v>
                </c:pt>
                <c:pt idx="204">
                  <c:v>1.1747169818375092</c:v>
                </c:pt>
                <c:pt idx="205">
                  <c:v>1.1904454100462121</c:v>
                </c:pt>
                <c:pt idx="206">
                  <c:v>1.2061738382549152</c:v>
                </c:pt>
                <c:pt idx="207">
                  <c:v>1.2209192397005744</c:v>
                </c:pt>
                <c:pt idx="208">
                  <c:v>1.2366476679092775</c:v>
                </c:pt>
                <c:pt idx="209">
                  <c:v>1.2513930693549367</c:v>
                </c:pt>
                <c:pt idx="210">
                  <c:v>1.2671214975636396</c:v>
                </c:pt>
                <c:pt idx="211">
                  <c:v>1.2828499257723427</c:v>
                </c:pt>
                <c:pt idx="212">
                  <c:v>1.2975953272180016</c:v>
                </c:pt>
                <c:pt idx="213">
                  <c:v>1.3133237554267048</c:v>
                </c:pt>
                <c:pt idx="214">
                  <c:v>1.3290521836354079</c:v>
                </c:pt>
                <c:pt idx="215">
                  <c:v>1.3437975850810668</c:v>
                </c:pt>
                <c:pt idx="216">
                  <c:v>1.35952601328977</c:v>
                </c:pt>
                <c:pt idx="217">
                  <c:v>1.3742714147354291</c:v>
                </c:pt>
                <c:pt idx="218">
                  <c:v>1.3899998429441323</c:v>
                </c:pt>
                <c:pt idx="219">
                  <c:v>1.4057282711528354</c:v>
                </c:pt>
                <c:pt idx="220">
                  <c:v>1.4204736725984943</c:v>
                </c:pt>
                <c:pt idx="221">
                  <c:v>1.4362021008071972</c:v>
                </c:pt>
                <c:pt idx="222">
                  <c:v>1.4519305290159004</c:v>
                </c:pt>
                <c:pt idx="223">
                  <c:v>1.4666759304615595</c:v>
                </c:pt>
                <c:pt idx="224">
                  <c:v>1.4824043586702627</c:v>
                </c:pt>
                <c:pt idx="225">
                  <c:v>1.4971497601159218</c:v>
                </c:pt>
                <c:pt idx="226">
                  <c:v>1.5128781883246247</c:v>
                </c:pt>
                <c:pt idx="227">
                  <c:v>1.5286066165333279</c:v>
                </c:pt>
                <c:pt idx="228">
                  <c:v>1.5433520179789868</c:v>
                </c:pt>
                <c:pt idx="229">
                  <c:v>1.5590804461876899</c:v>
                </c:pt>
                <c:pt idx="230">
                  <c:v>1.5748088743963931</c:v>
                </c:pt>
                <c:pt idx="231">
                  <c:v>1.5895542758420522</c:v>
                </c:pt>
                <c:pt idx="232">
                  <c:v>1.6052827040507549</c:v>
                </c:pt>
                <c:pt idx="233">
                  <c:v>1.6200281054964143</c:v>
                </c:pt>
                <c:pt idx="234">
                  <c:v>1.6357565337051174</c:v>
                </c:pt>
                <c:pt idx="235">
                  <c:v>1.6514849619138205</c:v>
                </c:pt>
                <c:pt idx="236">
                  <c:v>1.6662303633594795</c:v>
                </c:pt>
                <c:pt idx="237">
                  <c:v>1.6819587915681824</c:v>
                </c:pt>
                <c:pt idx="238">
                  <c:v>1.6976872197768855</c:v>
                </c:pt>
                <c:pt idx="239">
                  <c:v>1.7124326212225449</c:v>
                </c:pt>
                <c:pt idx="240">
                  <c:v>1.7281610494312476</c:v>
                </c:pt>
                <c:pt idx="241">
                  <c:v>1.742906450876907</c:v>
                </c:pt>
                <c:pt idx="242">
                  <c:v>1.7586348790856099</c:v>
                </c:pt>
                <c:pt idx="243">
                  <c:v>1.774363307294313</c:v>
                </c:pt>
                <c:pt idx="244">
                  <c:v>1.789108708739972</c:v>
                </c:pt>
                <c:pt idx="245">
                  <c:v>1.8048371369486751</c:v>
                </c:pt>
                <c:pt idx="246">
                  <c:v>1.8205655651573782</c:v>
                </c:pt>
                <c:pt idx="247">
                  <c:v>1.8353109666030374</c:v>
                </c:pt>
                <c:pt idx="248">
                  <c:v>1.8510393948117403</c:v>
                </c:pt>
                <c:pt idx="249">
                  <c:v>1.8657847962573995</c:v>
                </c:pt>
                <c:pt idx="250">
                  <c:v>1.8815132244661026</c:v>
                </c:pt>
                <c:pt idx="251">
                  <c:v>1.8972416526748057</c:v>
                </c:pt>
                <c:pt idx="252">
                  <c:v>1.9119870541204647</c:v>
                </c:pt>
                <c:pt idx="253">
                  <c:v>1.9277154823291678</c:v>
                </c:pt>
                <c:pt idx="254">
                  <c:v>1.9434439105378707</c:v>
                </c:pt>
                <c:pt idx="255">
                  <c:v>1.9581893119835301</c:v>
                </c:pt>
              </c:numCache>
            </c:numRef>
          </c:xVal>
          <c:yVal>
            <c:numRef>
              <c:f>'TLEP-H'!$F$2:$F$257</c:f>
              <c:numCache>
                <c:formatCode>General</c:formatCode>
                <c:ptCount val="25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0.15339537762499472</c:v>
                </c:pt>
                <c:pt idx="129">
                  <c:v>1.7238121637056372E-2</c:v>
                </c:pt>
                <c:pt idx="130">
                  <c:v>6.3484542084616688E-3</c:v>
                </c:pt>
                <c:pt idx="131">
                  <c:v>3.3498955470694595E-3</c:v>
                </c:pt>
                <c:pt idx="132">
                  <c:v>2.119929826167025E-3</c:v>
                </c:pt>
                <c:pt idx="133">
                  <c:v>1.500824169085503E-3</c:v>
                </c:pt>
                <c:pt idx="134">
                  <c:v>1.1488014481914313E-3</c:v>
                </c:pt>
                <c:pt idx="135">
                  <c:v>9.3311587913670678E-4</c:v>
                </c:pt>
                <c:pt idx="136">
                  <c:v>7.9379164063035342E-4</c:v>
                </c:pt>
                <c:pt idx="137">
                  <c:v>7.0165161305194099E-4</c:v>
                </c:pt>
                <c:pt idx="138">
                  <c:v>6.4021071443357426E-4</c:v>
                </c:pt>
                <c:pt idx="139">
                  <c:v>6.0128039564467353E-4</c:v>
                </c:pt>
                <c:pt idx="140">
                  <c:v>5.7891247360526569E-4</c:v>
                </c:pt>
                <c:pt idx="141">
                  <c:v>5.6974566623149182E-4</c:v>
                </c:pt>
                <c:pt idx="142">
                  <c:v>5.7191966694972944E-4</c:v>
                </c:pt>
                <c:pt idx="143">
                  <c:v>5.8479962683976715E-4</c:v>
                </c:pt>
                <c:pt idx="144">
                  <c:v>6.078701261261701E-4</c:v>
                </c:pt>
                <c:pt idx="145">
                  <c:v>6.4131304673752392E-4</c:v>
                </c:pt>
                <c:pt idx="146">
                  <c:v>6.8594817713687377E-4</c:v>
                </c:pt>
                <c:pt idx="147">
                  <c:v>7.4304144631902021E-4</c:v>
                </c:pt>
                <c:pt idx="148">
                  <c:v>8.1408323582185277E-4</c:v>
                </c:pt>
                <c:pt idx="149">
                  <c:v>9.0105442009731477E-4</c:v>
                </c:pt>
                <c:pt idx="150">
                  <c:v>1.0064248332535286E-3</c:v>
                </c:pt>
                <c:pt idx="151">
                  <c:v>1.1336629213408163E-3</c:v>
                </c:pt>
                <c:pt idx="152">
                  <c:v>1.2868769551498797E-3</c:v>
                </c:pt>
                <c:pt idx="153">
                  <c:v>1.4698661392135678E-3</c:v>
                </c:pt>
                <c:pt idx="154">
                  <c:v>1.6870518126772308E-3</c:v>
                </c:pt>
                <c:pt idx="155">
                  <c:v>1.9476303137835431E-3</c:v>
                </c:pt>
                <c:pt idx="156">
                  <c:v>2.2567637673069612E-3</c:v>
                </c:pt>
                <c:pt idx="157">
                  <c:v>2.6247878034398801E-3</c:v>
                </c:pt>
                <c:pt idx="158">
                  <c:v>3.0595457675632372E-3</c:v>
                </c:pt>
                <c:pt idx="159">
                  <c:v>3.5734132964792714E-3</c:v>
                </c:pt>
                <c:pt idx="160">
                  <c:v>4.1811746386690119E-3</c:v>
                </c:pt>
                <c:pt idx="161">
                  <c:v>4.8954878616825764E-3</c:v>
                </c:pt>
                <c:pt idx="162">
                  <c:v>5.7376080553946992E-3</c:v>
                </c:pt>
                <c:pt idx="163">
                  <c:v>6.7321430378535383E-3</c:v>
                </c:pt>
                <c:pt idx="164">
                  <c:v>7.8953732928251971E-3</c:v>
                </c:pt>
                <c:pt idx="165">
                  <c:v>9.2551158824100473E-3</c:v>
                </c:pt>
                <c:pt idx="166">
                  <c:v>1.0856501707674084E-2</c:v>
                </c:pt>
                <c:pt idx="167">
                  <c:v>1.2714930572230703E-2</c:v>
                </c:pt>
                <c:pt idx="168">
                  <c:v>1.4892420940118094E-2</c:v>
                </c:pt>
                <c:pt idx="169">
                  <c:v>1.7435204704512819E-2</c:v>
                </c:pt>
                <c:pt idx="170">
                  <c:v>2.0381064004480552E-2</c:v>
                </c:pt>
                <c:pt idx="171">
                  <c:v>2.3770372328624025E-2</c:v>
                </c:pt>
                <c:pt idx="172">
                  <c:v>2.768333005642867E-2</c:v>
                </c:pt>
                <c:pt idx="173">
                  <c:v>3.2298718422422684E-2</c:v>
                </c:pt>
                <c:pt idx="174">
                  <c:v>3.7563167218709066E-2</c:v>
                </c:pt>
                <c:pt idx="175">
                  <c:v>4.3768123663722833E-2</c:v>
                </c:pt>
                <c:pt idx="176">
                  <c:v>5.0809203183182099E-2</c:v>
                </c:pt>
                <c:pt idx="177">
                  <c:v>5.8973487008701315E-2</c:v>
                </c:pt>
                <c:pt idx="178">
                  <c:v>6.8478052185476868E-2</c:v>
                </c:pt>
                <c:pt idx="179">
                  <c:v>7.9193623447720268E-2</c:v>
                </c:pt>
                <c:pt idx="180">
                  <c:v>9.1841470128822753E-2</c:v>
                </c:pt>
                <c:pt idx="181">
                  <c:v>0.10659646291002906</c:v>
                </c:pt>
                <c:pt idx="182">
                  <c:v>0.12359729436751266</c:v>
                </c:pt>
                <c:pt idx="183">
                  <c:v>0.14227710898923346</c:v>
                </c:pt>
                <c:pt idx="184">
                  <c:v>0.16518366846853097</c:v>
                </c:pt>
                <c:pt idx="185">
                  <c:v>0.19024947676363155</c:v>
                </c:pt>
                <c:pt idx="186">
                  <c:v>0.22065894556483981</c:v>
                </c:pt>
                <c:pt idx="187">
                  <c:v>0.25408432032344147</c:v>
                </c:pt>
                <c:pt idx="188">
                  <c:v>0.29334642001533695</c:v>
                </c:pt>
                <c:pt idx="189">
                  <c:v>0.3366978700552325</c:v>
                </c:pt>
                <c:pt idx="190">
                  <c:v>0.38532007650372946</c:v>
                </c:pt>
                <c:pt idx="191">
                  <c:v>0.44638791211382417</c:v>
                </c:pt>
                <c:pt idx="192">
                  <c:v>0.51234703131806236</c:v>
                </c:pt>
                <c:pt idx="193">
                  <c:v>0.58988818893098527</c:v>
                </c:pt>
                <c:pt idx="194">
                  <c:v>0.67763457780615832</c:v>
                </c:pt>
                <c:pt idx="195">
                  <c:v>0.77470797705609384</c:v>
                </c:pt>
                <c:pt idx="196">
                  <c:v>0.90346043033880297</c:v>
                </c:pt>
                <c:pt idx="197">
                  <c:v>1.037012875653589</c:v>
                </c:pt>
                <c:pt idx="198">
                  <c:v>1.1828981617441761</c:v>
                </c:pt>
                <c:pt idx="199">
                  <c:v>1.369498569783361</c:v>
                </c:pt>
                <c:pt idx="200">
                  <c:v>1.5699026343678681</c:v>
                </c:pt>
                <c:pt idx="201">
                  <c:v>1.7824975833974486</c:v>
                </c:pt>
                <c:pt idx="202">
                  <c:v>2.049150470949419</c:v>
                </c:pt>
                <c:pt idx="203">
                  <c:v>2.3343024212403214</c:v>
                </c:pt>
                <c:pt idx="204">
                  <c:v>2.6765310194418448</c:v>
                </c:pt>
                <c:pt idx="205">
                  <c:v>3.0951188663485154</c:v>
                </c:pt>
                <c:pt idx="206">
                  <c:v>3.686616709993245</c:v>
                </c:pt>
                <c:pt idx="207">
                  <c:v>4.0959746562344277</c:v>
                </c:pt>
                <c:pt idx="208">
                  <c:v>4.620009487487831</c:v>
                </c:pt>
                <c:pt idx="209">
                  <c:v>5.3130801686098463</c:v>
                </c:pt>
                <c:pt idx="210">
                  <c:v>6.1105653693924111</c:v>
                </c:pt>
                <c:pt idx="211">
                  <c:v>6.987990616083418</c:v>
                </c:pt>
                <c:pt idx="212">
                  <c:v>7.9106162449613064</c:v>
                </c:pt>
                <c:pt idx="213">
                  <c:v>8.8445180750982964</c:v>
                </c:pt>
                <c:pt idx="214">
                  <c:v>10.142160055176456</c:v>
                </c:pt>
                <c:pt idx="215">
                  <c:v>11.603236055975334</c:v>
                </c:pt>
                <c:pt idx="216">
                  <c:v>12.701177161735959</c:v>
                </c:pt>
                <c:pt idx="217">
                  <c:v>14.691585378859079</c:v>
                </c:pt>
                <c:pt idx="218">
                  <c:v>16.991169945645222</c:v>
                </c:pt>
                <c:pt idx="219">
                  <c:v>19.31001709026452</c:v>
                </c:pt>
                <c:pt idx="220">
                  <c:v>21.617157336953976</c:v>
                </c:pt>
                <c:pt idx="221">
                  <c:v>25.633305396992945</c:v>
                </c:pt>
                <c:pt idx="222">
                  <c:v>28.950435695542765</c:v>
                </c:pt>
                <c:pt idx="223">
                  <c:v>32.763239763884229</c:v>
                </c:pt>
                <c:pt idx="224">
                  <c:v>37.352902974962248</c:v>
                </c:pt>
                <c:pt idx="225">
                  <c:v>44.535449159414526</c:v>
                </c:pt>
                <c:pt idx="226">
                  <c:v>46.563272626382336</c:v>
                </c:pt>
                <c:pt idx="227">
                  <c:v>51.889572796530764</c:v>
                </c:pt>
                <c:pt idx="228">
                  <c:v>59.959447971362771</c:v>
                </c:pt>
                <c:pt idx="229">
                  <c:v>65.290016801099313</c:v>
                </c:pt>
                <c:pt idx="230">
                  <c:v>71.554905984592722</c:v>
                </c:pt>
                <c:pt idx="231">
                  <c:v>81.061167067114056</c:v>
                </c:pt>
                <c:pt idx="232">
                  <c:v>101.45740761449457</c:v>
                </c:pt>
                <c:pt idx="233">
                  <c:v>106.19783260619123</c:v>
                </c:pt>
                <c:pt idx="234">
                  <c:v>118.15736822192616</c:v>
                </c:pt>
                <c:pt idx="235">
                  <c:v>138.50985372731876</c:v>
                </c:pt>
                <c:pt idx="236">
                  <c:v>160.06487096115239</c:v>
                </c:pt>
                <c:pt idx="237">
                  <c:v>189.12545047951403</c:v>
                </c:pt>
                <c:pt idx="238">
                  <c:v>241.44744149542055</c:v>
                </c:pt>
                <c:pt idx="239">
                  <c:v>231.5966868501875</c:v>
                </c:pt>
                <c:pt idx="240">
                  <c:v>267.73701170375301</c:v>
                </c:pt>
                <c:pt idx="241">
                  <c:v>324.46564719729116</c:v>
                </c:pt>
                <c:pt idx="242">
                  <c:v>377.48790913022884</c:v>
                </c:pt>
                <c:pt idx="243">
                  <c:v>382.45601716174889</c:v>
                </c:pt>
                <c:pt idx="244">
                  <c:v>437.65835438099538</c:v>
                </c:pt>
                <c:pt idx="245">
                  <c:v>554.75177674136671</c:v>
                </c:pt>
                <c:pt idx="246">
                  <c:v>599.06259630444026</c:v>
                </c:pt>
                <c:pt idx="247">
                  <c:v>773.90640360640873</c:v>
                </c:pt>
                <c:pt idx="248">
                  <c:v>687.4002034422698</c:v>
                </c:pt>
                <c:pt idx="249">
                  <c:v>761.26620417974982</c:v>
                </c:pt>
                <c:pt idx="250">
                  <c:v>1708.4633995469974</c:v>
                </c:pt>
                <c:pt idx="251">
                  <c:v>1287.6679790243754</c:v>
                </c:pt>
                <c:pt idx="252">
                  <c:v>2129.5622960728742</c:v>
                </c:pt>
                <c:pt idx="253">
                  <c:v>3168.2804685326928</c:v>
                </c:pt>
                <c:pt idx="254">
                  <c:v>5237.7322532394282</c:v>
                </c:pt>
                <c:pt idx="255">
                  <c:v>842.9661889168309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022848"/>
        <c:axId val="49025408"/>
      </c:scatterChart>
      <c:valAx>
        <c:axId val="49022848"/>
        <c:scaling>
          <c:orientation val="minMax"/>
          <c:max val="2"/>
          <c:min val="1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momentum acceptance (%)</a:t>
                </a:r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low"/>
        <c:crossAx val="49025408"/>
        <c:crosses val="autoZero"/>
        <c:crossBetween val="midCat"/>
      </c:valAx>
      <c:valAx>
        <c:axId val="49025408"/>
        <c:scaling>
          <c:logBase val="10"/>
          <c:orientation val="minMax"/>
          <c:max val="10000"/>
          <c:min val="0.1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Lifetime (minutes)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902284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1"/>
          <c:order val="1"/>
          <c:tx>
            <c:v>beam-beam limit</c:v>
          </c:tx>
          <c:spPr>
            <a:ln>
              <a:solidFill>
                <a:schemeClr val="tx1">
                  <a:shade val="95000"/>
                  <a:satMod val="105000"/>
                </a:schemeClr>
              </a:solidFill>
            </a:ln>
          </c:spPr>
          <c:marker>
            <c:symbol val="none"/>
          </c:marker>
          <c:xVal>
            <c:numRef>
              <c:f>xi_plots2!$F$2:$F$13</c:f>
              <c:numCache>
                <c:formatCode>General</c:formatCode>
                <c:ptCount val="12"/>
                <c:pt idx="1">
                  <c:v>100</c:v>
                </c:pt>
                <c:pt idx="2">
                  <c:v>110</c:v>
                </c:pt>
                <c:pt idx="3">
                  <c:v>120</c:v>
                </c:pt>
                <c:pt idx="4">
                  <c:v>130</c:v>
                </c:pt>
                <c:pt idx="5">
                  <c:v>140</c:v>
                </c:pt>
                <c:pt idx="6">
                  <c:v>150</c:v>
                </c:pt>
                <c:pt idx="7">
                  <c:v>160</c:v>
                </c:pt>
                <c:pt idx="8">
                  <c:v>175</c:v>
                </c:pt>
                <c:pt idx="9">
                  <c:v>180</c:v>
                </c:pt>
                <c:pt idx="10">
                  <c:v>190</c:v>
                </c:pt>
                <c:pt idx="11">
                  <c:v>200</c:v>
                </c:pt>
              </c:numCache>
            </c:numRef>
          </c:xVal>
          <c:yVal>
            <c:numRef>
              <c:f>xi_plots2!$AC$2:$AC$13</c:f>
              <c:numCache>
                <c:formatCode>0.000</c:formatCode>
                <c:ptCount val="12"/>
                <c:pt idx="1">
                  <c:v>7.2101587220562952E-2</c:v>
                </c:pt>
                <c:pt idx="2">
                  <c:v>8.0838090697606724E-2</c:v>
                </c:pt>
                <c:pt idx="3">
                  <c:v>8.9735093672165478E-2</c:v>
                </c:pt>
                <c:pt idx="4">
                  <c:v>9.8781780076280634E-2</c:v>
                </c:pt>
                <c:pt idx="5">
                  <c:v>0.10796884811630421</c:v>
                </c:pt>
                <c:pt idx="6">
                  <c:v>0.11728820399887387</c:v>
                </c:pt>
                <c:pt idx="7">
                  <c:v>0.1267327341284081</c:v>
                </c:pt>
                <c:pt idx="8">
                  <c:v>0.14112062254765936</c:v>
                </c:pt>
                <c:pt idx="9">
                  <c:v>0.14597276395986702</c:v>
                </c:pt>
                <c:pt idx="10">
                  <c:v>0.15575756401774835</c:v>
                </c:pt>
                <c:pt idx="11">
                  <c:v>0.16564594926587178</c:v>
                </c:pt>
              </c:numCache>
            </c:numRef>
          </c:yVal>
          <c:smooth val="1"/>
        </c:ser>
        <c:ser>
          <c:idx val="2"/>
          <c:order val="2"/>
          <c:tx>
            <c:v>vertical emittance 2pm, momentum acceptance 2%</c:v>
          </c:tx>
          <c:spPr>
            <a:ln>
              <a:noFill/>
            </a:ln>
          </c:spPr>
          <c:marker>
            <c:symbol val="none"/>
          </c:marker>
          <c:trendline>
            <c:name>vertical emittance 2pm, momentum acceptance 2%</c:name>
            <c:spPr>
              <a:ln w="28575">
                <a:prstDash val="dashDot"/>
              </a:ln>
            </c:spPr>
            <c:trendlineType val="poly"/>
            <c:order val="3"/>
            <c:dispRSqr val="0"/>
            <c:dispEq val="0"/>
          </c:trendline>
          <c:xVal>
            <c:numRef>
              <c:f>xi_plots2!$F$22:$F$30</c:f>
              <c:numCache>
                <c:formatCode>General</c:formatCode>
                <c:ptCount val="9"/>
                <c:pt idx="0">
                  <c:v>140</c:v>
                </c:pt>
                <c:pt idx="1">
                  <c:v>140</c:v>
                </c:pt>
                <c:pt idx="2">
                  <c:v>160</c:v>
                </c:pt>
                <c:pt idx="3">
                  <c:v>160</c:v>
                </c:pt>
                <c:pt idx="4">
                  <c:v>175</c:v>
                </c:pt>
                <c:pt idx="5">
                  <c:v>175</c:v>
                </c:pt>
                <c:pt idx="6">
                  <c:v>180</c:v>
                </c:pt>
                <c:pt idx="7">
                  <c:v>180</c:v>
                </c:pt>
                <c:pt idx="8">
                  <c:v>200</c:v>
                </c:pt>
              </c:numCache>
            </c:numRef>
          </c:xVal>
          <c:yVal>
            <c:numRef>
              <c:f>xi_plots2!$AC$22:$AC$30</c:f>
              <c:numCache>
                <c:formatCode>0.000</c:formatCode>
                <c:ptCount val="9"/>
                <c:pt idx="0">
                  <c:v>0.22588873788631753</c:v>
                </c:pt>
                <c:pt idx="1">
                  <c:v>0.22588873788631753</c:v>
                </c:pt>
                <c:pt idx="2">
                  <c:v>0.1439291073257952</c:v>
                </c:pt>
                <c:pt idx="3">
                  <c:v>0.1439291073257952</c:v>
                </c:pt>
                <c:pt idx="4">
                  <c:v>0.11174495971544383</c:v>
                </c:pt>
                <c:pt idx="5">
                  <c:v>0.11174495971544383</c:v>
                </c:pt>
                <c:pt idx="6">
                  <c:v>0.10394879973529655</c:v>
                </c:pt>
                <c:pt idx="7">
                  <c:v>0.10394879973529655</c:v>
                </c:pt>
                <c:pt idx="8">
                  <c:v>8.3958645940047233E-2</c:v>
                </c:pt>
              </c:numCache>
            </c:numRef>
          </c:yVal>
          <c:smooth val="1"/>
        </c:ser>
        <c:ser>
          <c:idx val="0"/>
          <c:order val="0"/>
          <c:tx>
            <c:v>vertical emittance 2pm, momentum acceptance 1.5%</c:v>
          </c:tx>
          <c:spPr>
            <a:ln>
              <a:noFill/>
            </a:ln>
          </c:spPr>
          <c:marker>
            <c:symbol val="none"/>
          </c:marker>
          <c:trendline>
            <c:name>vertical emittance 2pm, momentum acceptance 1.5%</c:name>
            <c:spPr>
              <a:ln w="28575">
                <a:prstDash val="sysDash"/>
              </a:ln>
            </c:spPr>
            <c:trendlineType val="poly"/>
            <c:order val="6"/>
            <c:dispRSqr val="0"/>
            <c:dispEq val="0"/>
          </c:trendline>
          <c:xVal>
            <c:numRef>
              <c:f>xi_plots2!$F$55:$F$65</c:f>
              <c:numCache>
                <c:formatCode>General</c:formatCode>
                <c:ptCount val="11"/>
                <c:pt idx="0">
                  <c:v>120</c:v>
                </c:pt>
                <c:pt idx="1">
                  <c:v>120</c:v>
                </c:pt>
                <c:pt idx="2">
                  <c:v>140</c:v>
                </c:pt>
                <c:pt idx="3">
                  <c:v>140</c:v>
                </c:pt>
                <c:pt idx="4">
                  <c:v>160</c:v>
                </c:pt>
                <c:pt idx="5">
                  <c:v>160</c:v>
                </c:pt>
                <c:pt idx="6">
                  <c:v>175</c:v>
                </c:pt>
                <c:pt idx="7">
                  <c:v>175</c:v>
                </c:pt>
                <c:pt idx="8">
                  <c:v>180</c:v>
                </c:pt>
                <c:pt idx="9">
                  <c:v>180</c:v>
                </c:pt>
                <c:pt idx="10">
                  <c:v>200</c:v>
                </c:pt>
              </c:numCache>
            </c:numRef>
          </c:xVal>
          <c:yVal>
            <c:numRef>
              <c:f>xi_plots2!$AC$55:$AC$65</c:f>
              <c:numCache>
                <c:formatCode>0.000</c:formatCode>
                <c:ptCount val="11"/>
                <c:pt idx="0">
                  <c:v>0.196903014883206</c:v>
                </c:pt>
                <c:pt idx="1">
                  <c:v>0.196903014883206</c:v>
                </c:pt>
                <c:pt idx="2">
                  <c:v>0.11894141508173353</c:v>
                </c:pt>
                <c:pt idx="3">
                  <c:v>0.11894141508173353</c:v>
                </c:pt>
                <c:pt idx="4">
                  <c:v>8.5457907474690925E-2</c:v>
                </c:pt>
                <c:pt idx="5">
                  <c:v>8.5457907474690925E-2</c:v>
                </c:pt>
                <c:pt idx="6">
                  <c:v>7.1964553662897598E-2</c:v>
                </c:pt>
                <c:pt idx="7">
                  <c:v>7.1964553662897598E-2</c:v>
                </c:pt>
                <c:pt idx="8">
                  <c:v>6.8366325979752743E-2</c:v>
                </c:pt>
                <c:pt idx="9">
                  <c:v>6.8366325979752743E-2</c:v>
                </c:pt>
                <c:pt idx="10">
                  <c:v>5.8671101389056811E-2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072000"/>
        <c:axId val="48824320"/>
      </c:scatterChart>
      <c:valAx>
        <c:axId val="49072000"/>
        <c:scaling>
          <c:orientation val="minMax"/>
          <c:max val="200"/>
          <c:min val="12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beam energy (GeV)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8824320"/>
        <c:crosses val="autoZero"/>
        <c:crossBetween val="midCat"/>
      </c:valAx>
      <c:valAx>
        <c:axId val="48824320"/>
        <c:scaling>
          <c:orientation val="minMax"/>
          <c:max val="0.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vertical beam-beam parameter</a:t>
                </a:r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nextTo"/>
        <c:crossAx val="49072000"/>
        <c:crosses val="autoZero"/>
        <c:crossBetween val="midCat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78C61-C098-458A-862D-4166F37648A9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FF413-0919-4DEA-9088-8EB15426A7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574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3FA-590F-4391-AC24-D80FEA8E06D6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52C0-4556-4628-9F22-D244E4F5AD2C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A83E-1146-4519-9D3B-66BE01A7DCA5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ACE3-9852-430A-9E12-3037E35D7F0A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15290"/>
            <a:ext cx="1676400" cy="701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890A-37D1-4E74-AC0B-4BF5835BF2C7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F7D-8B2B-435D-A13C-8026CDBC5A19}" type="datetime1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80A5-3EC8-4394-ABC8-1F58E619193D}" type="datetime1">
              <a:rPr lang="en-US" smtClean="0"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73D2-5CB8-4A8F-9860-80EE7A8C1A72}" type="datetime1">
              <a:rPr lang="en-US" smtClean="0"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2044-3312-4427-9747-497938F31ABC}" type="datetime1">
              <a:rPr lang="en-US" smtClean="0"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CB01-ACE5-4F94-9166-99CA52CA895B}" type="datetime1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3535-1324-40EB-8F00-74A37D29858C}" type="datetime1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E7623-9EF7-4085-8738-2F8BA83BE16E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M. Koratzinos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362200"/>
          </a:xfrm>
        </p:spPr>
        <p:txBody>
          <a:bodyPr>
            <a:normAutofit fontScale="90000"/>
          </a:bodyPr>
          <a:lstStyle/>
          <a:p>
            <a:r>
              <a:rPr lang="en-US" dirty="0"/>
              <a:t>Choice of circumference, minimum &amp; </a:t>
            </a:r>
            <a:r>
              <a:rPr lang="en-US" dirty="0" smtClean="0"/>
              <a:t>maximum </a:t>
            </a:r>
            <a:r>
              <a:rPr lang="en-US" dirty="0"/>
              <a:t>energy, number of collision points, and target luminosity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/>
          </a:bodyPr>
          <a:lstStyle/>
          <a:p>
            <a:r>
              <a:rPr lang="en-GB" dirty="0" smtClean="0"/>
              <a:t>M. Koratzinos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7030A0"/>
                </a:solidFill>
              </a:rPr>
              <a:t>ICFA HF2014, Thursday, 9/10/2014</a:t>
            </a:r>
          </a:p>
          <a:p>
            <a:endParaRPr lang="en-GB" strike="sngStrike" dirty="0">
              <a:solidFill>
                <a:srgbClr val="7030A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6024819"/>
            <a:ext cx="2057722" cy="860565"/>
          </a:xfrm>
          <a:prstGeom prst="rect">
            <a:avLst/>
          </a:prstGeom>
        </p:spPr>
      </p:pic>
      <p:pic>
        <p:nvPicPr>
          <p:cNvPr id="6" name="Picture 2" descr="\\cern.ch\dfs\Users\m\mike\Documents\MyDocs\LEP3\poster FCC kickoff\CERN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021898"/>
            <a:ext cx="849807" cy="84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015901"/>
            <a:ext cx="2370895" cy="854389"/>
          </a:xfrm>
          <a:prstGeom prst="rect">
            <a:avLst/>
          </a:prstGeom>
        </p:spPr>
      </p:pic>
      <p:pic>
        <p:nvPicPr>
          <p:cNvPr id="8" name="Picture 7" descr="unigelogo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817789" y="5975299"/>
            <a:ext cx="860565" cy="8605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887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with simulation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There exist two analytical calculations (By Valery </a:t>
            </a:r>
            <a:r>
              <a:rPr lang="en-GB" dirty="0" err="1" smtClean="0"/>
              <a:t>Telnov</a:t>
            </a:r>
            <a:r>
              <a:rPr lang="en-GB" dirty="0" smtClean="0"/>
              <a:t> and Anton Bogomyagkov) and (at least) a thorough simulation by K. Ohmi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096452"/>
              </p:ext>
            </p:extLst>
          </p:nvPr>
        </p:nvGraphicFramePr>
        <p:xfrm>
          <a:off x="4592782" y="2667000"/>
          <a:ext cx="4324350" cy="3038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005627"/>
              </p:ext>
            </p:extLst>
          </p:nvPr>
        </p:nvGraphicFramePr>
        <p:xfrm>
          <a:off x="152400" y="2667000"/>
          <a:ext cx="4572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9592" y="5968484"/>
            <a:ext cx="822481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Agreement at momentum acceptances of 1.5%-2% is reasonable – within a factor of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91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two regimes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GB" dirty="0" smtClean="0"/>
              <a:t>At low energies, the beam-beam limit dominates, at high energies the beamstrahlung limit does. For FCC-</a:t>
            </a:r>
            <a:r>
              <a:rPr lang="en-GB" dirty="0" err="1" smtClean="0"/>
              <a:t>ee</a:t>
            </a:r>
            <a:r>
              <a:rPr lang="en-GB" dirty="0" smtClean="0"/>
              <a:t> we get: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476705432"/>
              </p:ext>
            </p:extLst>
          </p:nvPr>
        </p:nvGraphicFramePr>
        <p:xfrm>
          <a:off x="304800" y="3276600"/>
          <a:ext cx="5090795" cy="2947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72200" y="3429000"/>
            <a:ext cx="2590800" cy="258532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At 120 GeV, FCC-</a:t>
            </a:r>
            <a:r>
              <a:rPr lang="en-GB" dirty="0" err="1" smtClean="0"/>
              <a:t>ee</a:t>
            </a:r>
            <a:r>
              <a:rPr lang="en-GB" dirty="0" smtClean="0"/>
              <a:t> is beam-beam dominated whereas at 175GeV Beamstrahlung dominated – losing between 20% and 50% of potential performance compared to the beam-beam limit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5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81" y="0"/>
            <a:ext cx="8229600" cy="1143000"/>
          </a:xfrm>
        </p:spPr>
        <p:txBody>
          <a:bodyPr/>
          <a:lstStyle/>
          <a:p>
            <a:r>
              <a:rPr lang="en-GB" dirty="0" smtClean="0"/>
              <a:t>CEPC – the two 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447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current CEPC design is conservative – vertical emittance is a factor of 10 larger than FCC-</a:t>
            </a:r>
            <a:r>
              <a:rPr lang="en-GB" dirty="0" err="1" smtClean="0"/>
              <a:t>ee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38400"/>
            <a:ext cx="4621362" cy="277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613" y="2438400"/>
            <a:ext cx="4619094" cy="27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5486400"/>
            <a:ext cx="8610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Current CEPC design on left; extrapolating from FCC-</a:t>
            </a:r>
            <a:r>
              <a:rPr lang="en-GB" dirty="0" err="1" smtClean="0"/>
              <a:t>ee</a:t>
            </a:r>
            <a:r>
              <a:rPr lang="en-GB" dirty="0" smtClean="0"/>
              <a:t> anticipated </a:t>
            </a:r>
            <a:r>
              <a:rPr lang="en-GB" dirty="0" err="1" smtClean="0"/>
              <a:t>xi_y</a:t>
            </a:r>
            <a:r>
              <a:rPr lang="en-GB" dirty="0" smtClean="0"/>
              <a:t> on right. In both cases, 120GeV running is limited by beam-beam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6292334"/>
            <a:ext cx="8610600" cy="369332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 point of caution: the CEPC design I am using has different </a:t>
            </a:r>
            <a:r>
              <a:rPr lang="en-GB" dirty="0" err="1" smtClean="0"/>
              <a:t>xi_x</a:t>
            </a:r>
            <a:r>
              <a:rPr lang="en-GB" dirty="0" smtClean="0"/>
              <a:t> and </a:t>
            </a:r>
            <a:r>
              <a:rPr lang="en-GB" dirty="0" err="1" smtClean="0"/>
              <a:t>xi_y</a:t>
            </a:r>
            <a:r>
              <a:rPr lang="en-GB" dirty="0" smtClean="0"/>
              <a:t> values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0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ptimization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38862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And now we can talk about optimization…</a:t>
            </a:r>
          </a:p>
          <a:p>
            <a:r>
              <a:rPr lang="en-GB" dirty="0" smtClean="0"/>
              <a:t>The fact that the CEPC is b-b dominated means that there is no need for lower </a:t>
            </a:r>
            <a:r>
              <a:rPr lang="en-GB" dirty="0" err="1" smtClean="0"/>
              <a:t>emmitances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However, the choice of the beam-beam parameter is very conservative compared the FCC-</a:t>
            </a:r>
            <a:r>
              <a:rPr lang="en-GB" dirty="0" err="1" smtClean="0"/>
              <a:t>ee</a:t>
            </a:r>
            <a:r>
              <a:rPr lang="en-GB" dirty="0" smtClean="0"/>
              <a:t> ( by a factor of 2!)</a:t>
            </a:r>
          </a:p>
          <a:p>
            <a:r>
              <a:rPr lang="en-GB" dirty="0" smtClean="0"/>
              <a:t>[Current </a:t>
            </a:r>
            <a:r>
              <a:rPr lang="en-GB" dirty="0" err="1" smtClean="0"/>
              <a:t>xi_y</a:t>
            </a:r>
            <a:r>
              <a:rPr lang="en-GB" dirty="0" smtClean="0"/>
              <a:t> = 0.075 for 2 IPs. This corresponds to </a:t>
            </a:r>
            <a:r>
              <a:rPr lang="en-GB" dirty="0" err="1" smtClean="0"/>
              <a:t>xi_y</a:t>
            </a:r>
            <a:r>
              <a:rPr lang="en-GB" dirty="0" smtClean="0"/>
              <a:t> = 0.045 at FCC-</a:t>
            </a:r>
            <a:r>
              <a:rPr lang="en-GB" dirty="0" err="1" smtClean="0"/>
              <a:t>ee</a:t>
            </a:r>
            <a:r>
              <a:rPr lang="en-GB" dirty="0" smtClean="0"/>
              <a:t> with 4 IPs. FCC-</a:t>
            </a:r>
            <a:r>
              <a:rPr lang="en-GB" dirty="0" err="1" smtClean="0"/>
              <a:t>ee</a:t>
            </a:r>
            <a:r>
              <a:rPr lang="en-GB" dirty="0" smtClean="0"/>
              <a:t> uses 0.09 at 120GeV]</a:t>
            </a:r>
          </a:p>
          <a:p>
            <a:r>
              <a:rPr lang="en-GB" dirty="0" smtClean="0"/>
              <a:t>If I </a:t>
            </a:r>
            <a:r>
              <a:rPr lang="en-GB" dirty="0" err="1" smtClean="0"/>
              <a:t>blindlly</a:t>
            </a:r>
            <a:r>
              <a:rPr lang="en-GB" dirty="0" smtClean="0"/>
              <a:t> use the more aggressive FCC-</a:t>
            </a:r>
            <a:r>
              <a:rPr lang="en-GB" dirty="0" err="1" smtClean="0"/>
              <a:t>ee</a:t>
            </a:r>
            <a:r>
              <a:rPr lang="en-GB" dirty="0" smtClean="0"/>
              <a:t> ideas for the achievable beam-beam parameter, I can increase the beam-beam parameter of CEPC by a factor of two leading to 80% higher luminosity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478725"/>
              </p:ext>
            </p:extLst>
          </p:nvPr>
        </p:nvGraphicFramePr>
        <p:xfrm>
          <a:off x="838200" y="4953000"/>
          <a:ext cx="739140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Xi_y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Sigma_z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Lumi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improvement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120GeV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2.7mm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1.8E34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120GeV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3.8mm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3.2E34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00200" y="6153834"/>
            <a:ext cx="556260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err="1" smtClean="0"/>
              <a:t>Sigma_z</a:t>
            </a:r>
            <a:r>
              <a:rPr lang="en-GB" dirty="0" smtClean="0"/>
              <a:t> is always the equilibrium bunch length, taking into account the RF and Beamstrahlung contributions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29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Horizontal beam-beam parameter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In the version of CEPC that I am using (16/4/2014) the beam-beam parameters in x and y are not the same (horizontal is higher)</a:t>
                </a:r>
              </a:p>
              <a:p>
                <a:r>
                  <a:rPr lang="en-GB" dirty="0" smtClean="0"/>
                  <a:t>One can avoid this by choosing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/>
                            </a:rPr>
                            <m:t>𝜉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/>
                            </a:rPr>
                            <m:t>𝜉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sub>
                      </m:sSub>
                      <m:box>
                        <m:boxPr>
                          <m:ctrlPr>
                            <a:rPr lang="en-GB" i="1">
                              <a:latin typeface="Cambria Math"/>
                            </a:rPr>
                          </m:ctrlPr>
                        </m:boxPr>
                        <m:e>
                          <m:r>
                            <a:rPr lang="el-GR" i="1">
                              <a:latin typeface="Cambria Math"/>
                            </a:rPr>
                            <m:t>   </m:t>
                          </m:r>
                          <m:groupChr>
                            <m:groupChrPr>
                              <m:chr m:val="⇒"/>
                              <m:vertJc m:val="bot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groupChrPr>
                            <m:e/>
                          </m:groupChr>
                          <m:r>
                            <a:rPr lang="el-GR" i="1">
                              <a:latin typeface="Cambria Math"/>
                            </a:rPr>
                            <m:t>    </m:t>
                          </m:r>
                        </m:e>
                      </m:box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229600" cy="1143000"/>
          </a:xfrm>
        </p:spPr>
        <p:txBody>
          <a:bodyPr/>
          <a:lstStyle/>
          <a:p>
            <a:r>
              <a:rPr lang="en-GB" dirty="0" smtClean="0"/>
              <a:t>Ring diameter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26670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GB" dirty="0" smtClean="0"/>
                  <a:t>How much do we gain by making the ring bigger?</a:t>
                </a:r>
              </a:p>
              <a:p>
                <a:pPr lvl="1"/>
                <a:r>
                  <a:rPr lang="en-GB" dirty="0" smtClean="0"/>
                  <a:t>Since were are not in the beamstrahlung dominated regime, the relationship of luminosity and tunnel size is 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∝ </m:t>
                    </m:r>
                    <m:sSup>
                      <m:sSupPr>
                        <m:ctrlPr>
                          <a:rPr lang="en-GB" i="1" smtClean="0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nor/>
                              </m:rPr>
                              <a:rPr lang="el-GR" dirty="0"/>
                              <m:t>ρ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𝑏𝑒𝑛𝑑</m:t>
                            </m:r>
                          </m:sub>
                          <m:sup/>
                        </m:sSubSup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0.6</m:t>
                        </m:r>
                      </m:sup>
                    </m:sSup>
                  </m:oMath>
                </a14:m>
                <a:r>
                  <a:rPr lang="en-GB" dirty="0" smtClean="0"/>
                  <a:t> (</a:t>
                </a:r>
                <a:r>
                  <a:rPr lang="en-GB" dirty="0" err="1" smtClean="0"/>
                  <a:t>Assmann&amp;Cornellis</a:t>
                </a:r>
                <a:r>
                  <a:rPr lang="en-GB" dirty="0" smtClean="0"/>
                  <a:t> assumption for xi dependence on damping decrement)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2667000"/>
              </a:xfrm>
              <a:blipFill rotWithShape="1">
                <a:blip r:embed="rId2"/>
                <a:stretch>
                  <a:fillRect l="-1481" t="-2746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36138"/>
              </p:ext>
            </p:extLst>
          </p:nvPr>
        </p:nvGraphicFramePr>
        <p:xfrm>
          <a:off x="1562100" y="3733800"/>
          <a:ext cx="6591300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28700"/>
                <a:gridCol w="1607820"/>
                <a:gridCol w="1318260"/>
                <a:gridCol w="103632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Ring 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Xi_y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Sigma_z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lumi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improvement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53000m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.075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2.7mm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1.8E34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70000m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.067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2.7mm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2.2E34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257800"/>
            <a:ext cx="7696200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/>
              <a:t>The gain is modest, so the choice of tunnel diameter will (also) depend on other parameters, like: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Possibility to run at 175GeV – becomes easier with a larger 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 pp option later 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9309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 of 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2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Here there is a net gain. Going from 2 to 4 experiments increases the performance by about 50%</a:t>
            </a:r>
          </a:p>
          <a:p>
            <a:r>
              <a:rPr lang="en-GB" dirty="0" smtClean="0"/>
              <a:t>Again, the assumption of the relationship between the beam-beam parameter and the damping decrement is as in the </a:t>
            </a:r>
            <a:r>
              <a:rPr lang="en-GB" dirty="0" err="1" smtClean="0"/>
              <a:t>Assmann</a:t>
            </a:r>
            <a:r>
              <a:rPr lang="en-GB" dirty="0" smtClean="0"/>
              <a:t>/</a:t>
            </a:r>
            <a:r>
              <a:rPr lang="en-GB" dirty="0" err="1" smtClean="0"/>
              <a:t>Cornellis</a:t>
            </a:r>
            <a:r>
              <a:rPr lang="en-GB" dirty="0" smtClean="0"/>
              <a:t> paper</a:t>
            </a:r>
          </a:p>
          <a:p>
            <a:r>
              <a:rPr lang="en-GB" dirty="0" smtClean="0"/>
              <a:t>(The gain is not 100% as the damping decrement is reduced by a factor of two)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859685"/>
              </p:ext>
            </p:extLst>
          </p:nvPr>
        </p:nvGraphicFramePr>
        <p:xfrm>
          <a:off x="762000" y="5029200"/>
          <a:ext cx="7620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685800"/>
                <a:gridCol w="1153053"/>
                <a:gridCol w="1596849"/>
                <a:gridCol w="1596849"/>
                <a:gridCol w="159684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Xi_y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lumi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Lumi</a:t>
                      </a:r>
                      <a:r>
                        <a:rPr lang="en-GB" dirty="0" smtClean="0"/>
                        <a:t>*</a:t>
                      </a:r>
                      <a:r>
                        <a:rPr lang="en-GB" dirty="0" err="1" smtClean="0"/>
                        <a:t>n_IP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improvement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120GeV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1.84E34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120GeV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0.057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1.40E34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53%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15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GB" dirty="0" smtClean="0"/>
              <a:t>Minimum energy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To be able to run at 45GeV and profit from high luminosity, the number of bunches increases dramatically to O(20,000) (if I simply extrapolate the 120GeV design).</a:t>
            </a:r>
          </a:p>
          <a:p>
            <a:r>
              <a:rPr lang="en-GB" dirty="0" smtClean="0"/>
              <a:t>Blowing up the horizontal and vertical emittances reduces the number of bunches without affecting luminosity (but there is a limit to the increase)</a:t>
            </a:r>
          </a:p>
          <a:p>
            <a:r>
              <a:rPr lang="en-GB" dirty="0" smtClean="0"/>
              <a:t>The FCC-</a:t>
            </a:r>
            <a:r>
              <a:rPr lang="en-GB" dirty="0" err="1" smtClean="0"/>
              <a:t>ee</a:t>
            </a:r>
            <a:r>
              <a:rPr lang="en-GB" dirty="0" smtClean="0"/>
              <a:t> design has  a factor of 15/30 for the horizontal/vertical emittance when comparing the 175GeV setup and the 45GeV setup. </a:t>
            </a:r>
          </a:p>
          <a:p>
            <a:r>
              <a:rPr lang="en-GB" dirty="0" smtClean="0"/>
              <a:t>Due to BS, bunch length (energy spread) increases also as we go to lower energies and larger number of electrons per bunch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9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Running at 45GeV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226298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damping decrement of CEPC at 45GeV is the exactly the same as LEP at 45GeV (twice the diameter but half the interaction points)</a:t>
            </a:r>
          </a:p>
          <a:p>
            <a:r>
              <a:rPr lang="en-GB" dirty="0" smtClean="0"/>
              <a:t>So we can safely assume a </a:t>
            </a:r>
            <a:r>
              <a:rPr lang="en-GB" dirty="0" err="1" smtClean="0"/>
              <a:t>xi_y</a:t>
            </a:r>
            <a:r>
              <a:rPr lang="en-GB" dirty="0" smtClean="0"/>
              <a:t> of 0.045 is achievable, like at LEP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291032"/>
              </p:ext>
            </p:extLst>
          </p:nvPr>
        </p:nvGraphicFramePr>
        <p:xfrm>
          <a:off x="266700" y="3733800"/>
          <a:ext cx="849629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5426"/>
                <a:gridCol w="860482"/>
                <a:gridCol w="1700188"/>
                <a:gridCol w="775359"/>
                <a:gridCol w="1035874"/>
                <a:gridCol w="96897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scheme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Power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No. of bunches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Xi_y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Sigma_z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Lumi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Extrapolating from 120GeV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50MW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15500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2.7E35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Increasing emittances by 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50MW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780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2.1E35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Reducing no. of bunches by</a:t>
                      </a:r>
                      <a:r>
                        <a:rPr lang="en-GB" baseline="0" dirty="0" smtClean="0"/>
                        <a:t> 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10MW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0.4E35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410200"/>
            <a:ext cx="75438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150 bunches might be manageable with a single beam pipe – to be proven!</a:t>
            </a:r>
          </a:p>
          <a:p>
            <a:r>
              <a:rPr lang="en-GB" dirty="0" smtClean="0"/>
              <a:t>Like this, the CEPC has ~14 times smaller performance than the advertised performance of FCC-</a:t>
            </a:r>
            <a:r>
              <a:rPr lang="en-GB" dirty="0" err="1" smtClean="0"/>
              <a:t>ee</a:t>
            </a:r>
            <a:r>
              <a:rPr lang="en-GB" dirty="0" smtClean="0"/>
              <a:t> at 45GeV and 4 experiments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6441744"/>
            <a:ext cx="6705600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Can we be more clever/ more bold and accommodate more bunches?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30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Running at 175GeV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42899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Here the points to note are a large energy loss per turn and running in the BS-dominated regime</a:t>
            </a:r>
          </a:p>
          <a:p>
            <a:r>
              <a:rPr lang="en-GB" dirty="0" smtClean="0"/>
              <a:t>Energy loss is 13.6GeV. This needs an RF system twice as big as that of FCC-</a:t>
            </a:r>
            <a:r>
              <a:rPr lang="en-GB" dirty="0" err="1" smtClean="0"/>
              <a:t>ee</a:t>
            </a:r>
            <a:r>
              <a:rPr lang="en-GB" dirty="0" smtClean="0"/>
              <a:t>, that is around 1200m. </a:t>
            </a:r>
          </a:p>
          <a:p>
            <a:r>
              <a:rPr lang="en-GB" dirty="0" smtClean="0"/>
              <a:t>Possible performance (my extrapolation):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38097"/>
              </p:ext>
            </p:extLst>
          </p:nvPr>
        </p:nvGraphicFramePr>
        <p:xfrm>
          <a:off x="609600" y="51816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500996"/>
                <a:gridCol w="124220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E_loss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</a:t>
                      </a:r>
                      <a:r>
                        <a:rPr lang="en-GB" dirty="0" smtClean="0"/>
                        <a:t>_x/</a:t>
                      </a:r>
                      <a:r>
                        <a:rPr lang="el-GR" dirty="0" smtClean="0"/>
                        <a:t>ε</a:t>
                      </a:r>
                      <a:r>
                        <a:rPr lang="en-GB" dirty="0" smtClean="0"/>
                        <a:t>_y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Xi_x</a:t>
                      </a:r>
                      <a:r>
                        <a:rPr lang="en-GB" dirty="0" smtClean="0"/>
                        <a:t>/</a:t>
                      </a:r>
                      <a:r>
                        <a:rPr lang="en-GB" dirty="0" err="1" smtClean="0"/>
                        <a:t>xi_y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No. bunches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Lumi×IPs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CEPC-175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7nm/10pm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0.12/0.12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0.8E34×2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FCC-ee-175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2nm/2pm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0.09/0.09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1.8E34×4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71700" y="6395112"/>
            <a:ext cx="48006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 factor of 5 less compared to FCC-</a:t>
            </a:r>
            <a:r>
              <a:rPr lang="en-GB" dirty="0" err="1" smtClean="0"/>
              <a:t>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69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reface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 have taken my ‘mandate’ from the title of the talk as literally as possible, so I will talk about circumference, energy, number of IPs and their relationship to luminosity.</a:t>
            </a:r>
          </a:p>
          <a:p>
            <a:r>
              <a:rPr lang="en-GB" dirty="0" smtClean="0"/>
              <a:t>The version of the CEPC design I have might not be the latest one. I am using the one of the 16/4/2014.</a:t>
            </a:r>
          </a:p>
          <a:p>
            <a:r>
              <a:rPr lang="en-GB" dirty="0" smtClean="0"/>
              <a:t>I will be comparing it with the latest published FCC-</a:t>
            </a:r>
            <a:r>
              <a:rPr lang="en-GB" dirty="0" err="1" smtClean="0"/>
              <a:t>ee</a:t>
            </a:r>
            <a:r>
              <a:rPr lang="en-GB" dirty="0" smtClean="0"/>
              <a:t> design parameters (version 1.1)</a:t>
            </a:r>
          </a:p>
          <a:p>
            <a:r>
              <a:rPr lang="en-GB" dirty="0" smtClean="0"/>
              <a:t>A recent note (CERN-ACC-NOTE-2014-0066) contains most of the concepts.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Circular colliders are great machines!</a:t>
            </a:r>
          </a:p>
          <a:p>
            <a:r>
              <a:rPr lang="en-GB" dirty="0" smtClean="0"/>
              <a:t>Making different choices one can end up either with a CEPC-like machine (single beam-pipe, modest circumference, 2 experiments) or with a FCC-</a:t>
            </a:r>
            <a:r>
              <a:rPr lang="en-GB" dirty="0" err="1" smtClean="0"/>
              <a:t>ee</a:t>
            </a:r>
            <a:r>
              <a:rPr lang="en-GB" dirty="0" smtClean="0"/>
              <a:t>-like machine (two beam pipes, large circumference, larger cost, 4 experiments)</a:t>
            </a:r>
          </a:p>
          <a:p>
            <a:r>
              <a:rPr lang="en-GB" dirty="0" smtClean="0"/>
              <a:t>It will be an exciting design study for both machines!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6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Relevant material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M. Koratzinos, “TLEP</a:t>
            </a:r>
            <a:r>
              <a:rPr lang="en-US" dirty="0"/>
              <a:t>: a first step on a long vision for </a:t>
            </a:r>
            <a:r>
              <a:rPr lang="en-US" dirty="0" smtClean="0"/>
              <a:t>HEP”, ISHP, IHEP, Beijing, 16 August 2014.</a:t>
            </a:r>
            <a:endParaRPr lang="en-GB" dirty="0"/>
          </a:p>
          <a:p>
            <a:r>
              <a:rPr lang="en-GB" dirty="0"/>
              <a:t>M. Koratzinos, </a:t>
            </a:r>
            <a:r>
              <a:rPr lang="en-GB" dirty="0" smtClean="0"/>
              <a:t>“Performance </a:t>
            </a:r>
            <a:r>
              <a:rPr lang="en-GB" dirty="0"/>
              <a:t>limitations of circular colliders: </a:t>
            </a:r>
            <a:r>
              <a:rPr lang="en-GB" dirty="0" smtClean="0"/>
              <a:t>head-on collisions”, CERN-ACC-NOTE-2014-0066. </a:t>
            </a:r>
            <a:endParaRPr lang="en-GB" dirty="0"/>
          </a:p>
          <a:p>
            <a:r>
              <a:rPr lang="en-GB" dirty="0" smtClean="0"/>
              <a:t>J. Wenninger </a:t>
            </a:r>
            <a:r>
              <a:rPr lang="en-GB" dirty="0"/>
              <a:t>et al., “Future Circular Collider Study Lepton Collider Parameters,” </a:t>
            </a:r>
            <a:r>
              <a:rPr lang="en-GB" i="1" dirty="0"/>
              <a:t>CERN EDMS no. 1346082, </a:t>
            </a:r>
            <a:r>
              <a:rPr lang="en-GB" dirty="0"/>
              <a:t>2014</a:t>
            </a:r>
            <a:r>
              <a:rPr lang="en-GB" dirty="0" smtClean="0"/>
              <a:t>. (V1.1 now)</a:t>
            </a:r>
          </a:p>
          <a:p>
            <a:r>
              <a:rPr lang="en-GB" dirty="0"/>
              <a:t>R. </a:t>
            </a:r>
            <a:r>
              <a:rPr lang="en-GB" dirty="0" err="1"/>
              <a:t>Assmann</a:t>
            </a:r>
            <a:r>
              <a:rPr lang="en-GB" dirty="0"/>
              <a:t> and K. </a:t>
            </a:r>
            <a:r>
              <a:rPr lang="en-GB" dirty="0" err="1"/>
              <a:t>Cornellis</a:t>
            </a:r>
            <a:r>
              <a:rPr lang="en-GB" dirty="0"/>
              <a:t>, “The beam-beam limit in the presence of strong synchrotron radiation damping,” </a:t>
            </a:r>
            <a:r>
              <a:rPr lang="en-GB" i="1" dirty="0"/>
              <a:t>CERN-SL-2000_046 </a:t>
            </a:r>
            <a:r>
              <a:rPr lang="en-GB" i="1" dirty="0" smtClean="0"/>
              <a:t>OP.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194376" cy="990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Luminosity of a circular lepton collider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691D3-1268-BC46-A466-4FE7F8FFD0C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90872" y="1630681"/>
            <a:ext cx="8229600" cy="4525963"/>
            <a:chOff x="590872" y="1630681"/>
            <a:chExt cx="8229600" cy="45259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ontent Placeholder 2"/>
                <p:cNvSpPr txBox="1">
                  <a:spLocks/>
                </p:cNvSpPr>
                <p:nvPr/>
              </p:nvSpPr>
              <p:spPr>
                <a:xfrm>
                  <a:off x="590872" y="1630681"/>
                  <a:ext cx="8229600" cy="452596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vert="horz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itchFamily="-111" charset="-128"/>
                      <a:cs typeface="ＭＳ Ｐゴシック" pitchFamily="-111" charset="-128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itchFamily="-111" charset="-128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itchFamily="-111" charset="-128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itchFamily="-111" charset="-128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itchFamily="-111" charset="-128"/>
                    </a:defRPr>
                  </a:lvl5pPr>
                  <a:lvl6pPr marL="25146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ＭＳ Ｐゴシック" pitchFamily="-111" charset="-128"/>
                    </a:defRPr>
                  </a:lvl6pPr>
                  <a:lvl7pPr marL="29718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ＭＳ Ｐゴシック" pitchFamily="-111" charset="-128"/>
                    </a:defRPr>
                  </a:lvl7pPr>
                  <a:lvl8pPr marL="3429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ＭＳ Ｐゴシック" pitchFamily="-111" charset="-128"/>
                    </a:defRPr>
                  </a:lvl8pPr>
                  <a:lvl9pPr marL="3886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ＭＳ Ｐゴシック" pitchFamily="-111" charset="-128"/>
                    </a:defRPr>
                  </a:lvl9pPr>
                </a:lstStyle>
                <a:p>
                  <a:pPr marL="0" indent="0"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i="1" kern="0" smtClean="0">
                            <a:effectLst/>
                            <a:latin typeface="Cambria Math"/>
                          </a:rPr>
                          <m:t>ℒ</m:t>
                        </m:r>
                        <m:r>
                          <a:rPr lang="en-GB" sz="2800" i="1" kern="0" smtClean="0">
                            <a:effectLst/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GB" sz="2800" i="1" kern="0">
                                <a:effectLst/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2800" i="1" kern="0">
                                <a:effectLst/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GB" sz="2800" i="1" kern="0">
                                <a:effectLst/>
                                <a:latin typeface="Cambria Math"/>
                              </a:rPr>
                              <m:t>8</m:t>
                            </m:r>
                            <m:r>
                              <a:rPr lang="en-GB" sz="2800" i="1" kern="0">
                                <a:effectLst/>
                                <a:latin typeface="Cambria Math"/>
                              </a:rPr>
                              <m:t>𝜋</m:t>
                            </m:r>
                          </m:den>
                        </m:f>
                        <m:f>
                          <m:fPr>
                            <m:ctrlPr>
                              <a:rPr lang="en-GB" sz="2800" i="1" kern="0">
                                <a:effectLst/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2800" i="1" kern="0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2800" i="1" kern="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2800" i="1" kern="0">
                                            <a:effectLst/>
                                            <a:latin typeface="Cambria Math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GB" sz="2800" i="1" kern="0">
                                            <a:effectLst/>
                                            <a:latin typeface="Cambria Math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  <m:sSup>
                                      <m:sSupPr>
                                        <m:ctrlPr>
                                          <a:rPr lang="en-GB" sz="2800" i="1" kern="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2800" i="1" kern="0">
                                            <a:effectLst/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lang="en-GB" sz="2800" i="1" kern="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GB" sz="2800" i="1" ker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800" i="1" kern="0">
                                        <a:effectLst/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GB" sz="2800" i="1" kern="0">
                                        <a:effectLst/>
                                        <a:latin typeface="Cambria Math"/>
                                      </a:rPr>
                                      <m:t>𝑒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sSub>
                          <m:sSubPr>
                            <m:ctrlPr>
                              <a:rPr lang="en-GB" sz="2800" i="1" kern="0"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800" i="1" kern="0">
                                <a:effectLst/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sz="2800" i="1" kern="0">
                                <a:effectLst/>
                                <a:latin typeface="Cambria Math"/>
                              </a:rPr>
                              <m:t>𝑡𝑜𝑡</m:t>
                            </m:r>
                          </m:sub>
                        </m:sSub>
                        <m:r>
                          <a:rPr lang="en-GB" sz="2800" i="1" kern="0">
                            <a:effectLst/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GB" sz="2800" i="1" kern="0">
                                <a:effectLst/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2800" i="1" kern="0">
                                <a:effectLst/>
                                <a:latin typeface="Cambria Math"/>
                              </a:rPr>
                              <m:t>𝜌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GB" sz="2800" i="1" ker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800" i="1" kern="0">
                                        <a:effectLst/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GB" sz="2800" i="1" kern="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sSub>
                          <m:sSubPr>
                            <m:ctrlPr>
                              <a:rPr lang="en-GB" sz="2800" i="1" kern="0"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800" i="1" kern="0">
                                <a:effectLst/>
                                <a:latin typeface="Cambria Math"/>
                              </a:rPr>
                              <m:t>𝜉</m:t>
                            </m:r>
                          </m:e>
                          <m:sub>
                            <m:r>
                              <a:rPr lang="en-US" sz="2800" i="1" kern="0">
                                <a:effectLst/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  <m:f>
                          <m:fPr>
                            <m:ctrlPr>
                              <a:rPr lang="en-GB" sz="2800" i="1" kern="0">
                                <a:effectLst/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  <m:t>h𝑔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GB" sz="2800" i="1" kern="0">
                                    <a:effectLst/>
                                    <a:latin typeface="Cambria Math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sz="2800" i="1" kern="0">
                                    <a:effectLst/>
                                    <a:latin typeface="Cambria Math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en-US" sz="2800" i="1" kern="0">
                                    <a:effectLst/>
                                    <a:latin typeface="Cambria Math"/>
                                  </a:rPr>
                                  <m:t>∗</m:t>
                                </m:r>
                              </m:sup>
                            </m:sSubSup>
                          </m:den>
                        </m:f>
                      </m:oMath>
                    </m:oMathPara>
                  </a14:m>
                  <a:endParaRPr lang="en-US" sz="1000" kern="0" dirty="0" smtClean="0">
                    <a:effectLst/>
                  </a:endParaRPr>
                </a:p>
                <a:p>
                  <a:pPr marL="0" indent="0">
                    <a:buFontTx/>
                    <a:buNone/>
                  </a:pPr>
                  <a:r>
                    <a:rPr lang="en-US" sz="2400" kern="0" dirty="0" smtClean="0">
                      <a:effectLst/>
                    </a:rPr>
                    <a:t>The maximum luminosity is bound by the </a:t>
                  </a:r>
                  <a:r>
                    <a:rPr lang="en-US" sz="2400" kern="0" dirty="0" smtClean="0">
                      <a:solidFill>
                        <a:srgbClr val="FF0000"/>
                      </a:solidFill>
                      <a:effectLst/>
                    </a:rPr>
                    <a:t>total power dissipated</a:t>
                  </a:r>
                  <a:r>
                    <a:rPr lang="en-US" sz="2400" kern="0" dirty="0" smtClean="0">
                      <a:effectLst/>
                    </a:rPr>
                    <a:t>, the maximum achievable </a:t>
                  </a:r>
                  <a:r>
                    <a:rPr lang="en-US" sz="2400" kern="0" dirty="0" smtClean="0">
                      <a:solidFill>
                        <a:srgbClr val="7030A0"/>
                      </a:solidFill>
                      <a:effectLst/>
                    </a:rPr>
                    <a:t>beam-beam parameter</a:t>
                  </a:r>
                  <a:r>
                    <a:rPr lang="en-US" sz="2400" kern="0" dirty="0" smtClean="0">
                      <a:effectLst/>
                    </a:rPr>
                    <a:t>, </a:t>
                  </a:r>
                  <a:r>
                    <a:rPr lang="en-US" sz="2400" kern="0" dirty="0" smtClean="0">
                      <a:solidFill>
                        <a:srgbClr val="00B050"/>
                      </a:solidFill>
                      <a:effectLst/>
                    </a:rPr>
                    <a:t>the bending radius, the beam energy</a:t>
                  </a:r>
                  <a:r>
                    <a:rPr lang="en-US" sz="2400" kern="0" dirty="0" smtClean="0">
                      <a:effectLst/>
                    </a:rPr>
                    <a:t>, </a:t>
                  </a:r>
                  <a:r>
                    <a:rPr lang="en-GB" sz="2400" kern="0" dirty="0" smtClean="0">
                      <a:solidFill>
                        <a:srgbClr val="FF9900"/>
                      </a:solidFill>
                      <a:effectLst/>
                    </a:rPr>
                    <a:t>the amount of vertical squeezing</a:t>
                  </a:r>
                  <a:r>
                    <a:rPr lang="en-GB" sz="2400" kern="0" dirty="0" smtClean="0">
                      <a:effectLst/>
                    </a:rPr>
                    <a:t> 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GB" sz="2400" i="1" kern="0">
                              <a:solidFill>
                                <a:srgbClr val="FF9900"/>
                              </a:solidFill>
                              <a:effectLst/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GB" sz="2400" i="1" kern="0">
                              <a:solidFill>
                                <a:srgbClr val="FF9900"/>
                              </a:solidFill>
                              <a:effectLst/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i="1" kern="0">
                              <a:solidFill>
                                <a:srgbClr val="FF9900"/>
                              </a:solidFill>
                              <a:effectLst/>
                              <a:latin typeface="Cambria Math"/>
                            </a:rPr>
                            <m:t>𝑦</m:t>
                          </m:r>
                        </m:sub>
                        <m:sup>
                          <m:r>
                            <a:rPr lang="en-US" sz="2400" i="1" kern="0">
                              <a:solidFill>
                                <a:srgbClr val="FF9900"/>
                              </a:solidFill>
                              <a:effectLst/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a14:m>
                  <a:r>
                    <a:rPr lang="en-GB" sz="2400" kern="0" dirty="0" smtClean="0">
                      <a:effectLst/>
                    </a:rPr>
                    <a:t> , and the </a:t>
                  </a:r>
                  <a:r>
                    <a:rPr lang="en-GB" sz="2400" kern="0" dirty="0" smtClean="0">
                      <a:solidFill>
                        <a:srgbClr val="FF9900"/>
                      </a:solidFill>
                      <a:effectLst/>
                    </a:rPr>
                    <a:t>hourglass</a:t>
                  </a:r>
                  <a:r>
                    <a:rPr lang="en-GB" sz="2400" kern="0" dirty="0" smtClean="0">
                      <a:solidFill>
                        <a:srgbClr val="FFC000"/>
                      </a:solidFill>
                      <a:effectLst/>
                    </a:rPr>
                    <a:t> </a:t>
                  </a:r>
                  <a:r>
                    <a:rPr lang="en-GB" sz="2400" kern="0" dirty="0" smtClean="0">
                      <a:solidFill>
                        <a:srgbClr val="FF9900"/>
                      </a:solidFill>
                      <a:effectLst/>
                    </a:rPr>
                    <a:t>effect, a geometrical factor</a:t>
                  </a:r>
                  <a:r>
                    <a:rPr lang="en-GB" sz="2400" kern="0" dirty="0" smtClean="0">
                      <a:solidFill>
                        <a:srgbClr val="FFC000"/>
                      </a:solidFill>
                      <a:effectLst/>
                    </a:rPr>
                    <a:t> </a:t>
                  </a:r>
                  <a:r>
                    <a:rPr lang="en-GB" sz="2400" kern="0" dirty="0" smtClean="0">
                      <a:effectLst/>
                    </a:rPr>
                    <a:t>(which is a function of </a:t>
                  </a:r>
                  <a:r>
                    <a:rPr lang="el-GR" sz="2400" kern="0" dirty="0" smtClean="0">
                      <a:solidFill>
                        <a:srgbClr val="FF9900"/>
                      </a:solidFill>
                      <a:effectLst/>
                    </a:rPr>
                    <a:t>σ</a:t>
                  </a:r>
                  <a:r>
                    <a:rPr lang="en-GB" sz="2400" kern="0" baseline="-25000" dirty="0" smtClean="0">
                      <a:solidFill>
                        <a:srgbClr val="FF9900"/>
                      </a:solidFill>
                      <a:effectLst/>
                    </a:rPr>
                    <a:t>z</a:t>
                  </a:r>
                  <a:r>
                    <a:rPr lang="en-GB" sz="2400" kern="0" dirty="0" smtClean="0">
                      <a:solidFill>
                        <a:srgbClr val="FFC000"/>
                      </a:solidFill>
                      <a:effectLst/>
                    </a:rPr>
                    <a:t> </a:t>
                  </a:r>
                  <a:r>
                    <a:rPr lang="en-GB" sz="2400" kern="0" dirty="0" smtClean="0">
                      <a:effectLst/>
                    </a:rPr>
                    <a:t>and 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GB" sz="2400" i="1" kern="0" smtClean="0">
                              <a:solidFill>
                                <a:srgbClr val="FF9900"/>
                              </a:solidFill>
                              <a:effectLst/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GB" sz="2400" i="1" kern="0">
                              <a:solidFill>
                                <a:srgbClr val="FF9900"/>
                              </a:solidFill>
                              <a:effectLst/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i="1" kern="0">
                              <a:solidFill>
                                <a:srgbClr val="FF9900"/>
                              </a:solidFill>
                              <a:effectLst/>
                              <a:latin typeface="Cambria Math"/>
                            </a:rPr>
                            <m:t>𝑦</m:t>
                          </m:r>
                        </m:sub>
                        <m:sup>
                          <m:r>
                            <a:rPr lang="en-US" sz="2400" i="1" kern="0">
                              <a:solidFill>
                                <a:srgbClr val="FF9900"/>
                              </a:solidFill>
                              <a:effectLst/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a14:m>
                  <a:r>
                    <a:rPr lang="en-GB" sz="2400" kern="0" dirty="0" smtClean="0">
                      <a:effectLst/>
                    </a:rPr>
                    <a:t>)</a:t>
                  </a:r>
                  <a:endParaRPr lang="en-GB" sz="2400" kern="0" dirty="0">
                    <a:effectLst/>
                  </a:endParaRPr>
                </a:p>
              </p:txBody>
            </p:sp>
          </mc:Choice>
          <mc:Fallback xmlns="">
            <p:sp>
              <p:nvSpPr>
                <p:cNvPr id="6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872" y="1630681"/>
                  <a:ext cx="8229600" cy="452596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1185" r="-16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" name="Group 11"/>
            <p:cNvGrpSpPr/>
            <p:nvPr/>
          </p:nvGrpSpPr>
          <p:grpSpPr>
            <a:xfrm>
              <a:off x="2886628" y="1656096"/>
              <a:ext cx="4277660" cy="1008112"/>
              <a:chOff x="2886628" y="1656096"/>
              <a:chExt cx="4277660" cy="100811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886628" y="1656096"/>
                <a:ext cx="1836000" cy="100811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751558" y="1656096"/>
                <a:ext cx="576064" cy="100811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377736" y="1656096"/>
                <a:ext cx="648072" cy="1008112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056873" y="1656096"/>
                <a:ext cx="432047" cy="1008112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516216" y="1656096"/>
                <a:ext cx="648072" cy="1008112"/>
              </a:xfrm>
              <a:prstGeom prst="rect">
                <a:avLst/>
              </a:prstGeom>
              <a:noFill/>
              <a:ln>
                <a:solidFill>
                  <a:srgbClr val="FF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72152" y="4878533"/>
                <a:ext cx="7859216" cy="782715"/>
              </a:xfrm>
              <a:prstGeom prst="rect">
                <a:avLst/>
              </a:prstGeom>
              <a:solidFill>
                <a:srgbClr val="99FF99"/>
              </a:solidFill>
              <a:ln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smtClean="0">
                          <a:effectLst/>
                          <a:latin typeface="Cambria Math"/>
                        </a:rPr>
                        <m:t>ℒ</m:t>
                      </m:r>
                      <m:r>
                        <a:rPr lang="en-GB" sz="1800" i="1" smtClean="0">
                          <a:effectLst/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800" i="1">
                              <a:effectLst/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800" i="1">
                              <a:effectLst/>
                              <a:latin typeface="Cambria Math"/>
                            </a:rPr>
                            <m:t>6.0×10</m:t>
                          </m:r>
                        </m:e>
                        <m:sup>
                          <m:r>
                            <a:rPr lang="en-GB" sz="1800" i="1">
                              <a:effectLst/>
                              <a:latin typeface="Cambria Math"/>
                            </a:rPr>
                            <m:t>34</m:t>
                          </m:r>
                        </m:sup>
                      </m:sSup>
                      <m:d>
                        <m:dPr>
                          <m:ctrlPr>
                            <a:rPr lang="en-GB" sz="1800" i="1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effectLst/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  <m:t>𝑡𝑜𝑡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1800" i="1">
                                  <a:effectLst/>
                                  <a:latin typeface="Cambria Math"/>
                                </a:rPr>
                                <m:t>50</m:t>
                              </m:r>
                              <m:r>
                                <a:rPr lang="en-GB" sz="1800" i="1">
                                  <a:effectLst/>
                                  <a:latin typeface="Cambria Math"/>
                                </a:rPr>
                                <m:t>𝑀𝑊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800" i="1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effectLst/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effectLst/>
                                  <a:latin typeface="Cambria Math"/>
                                </a:rPr>
                                <m:t>𝜌</m:t>
                              </m:r>
                            </m:num>
                            <m:den>
                              <m:r>
                                <a:rPr lang="en-GB" sz="1800" i="1">
                                  <a:effectLst/>
                                  <a:latin typeface="Cambria Math"/>
                                </a:rPr>
                                <m:t>10</m:t>
                              </m:r>
                              <m:r>
                                <a:rPr lang="en-GB" sz="1800" i="1">
                                  <a:effectLst/>
                                  <a:latin typeface="Cambria Math"/>
                                </a:rPr>
                                <m:t>𝑘𝑚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GB" sz="1800" i="1">
                              <a:effectLst/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800" i="1">
                                  <a:effectLst/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  <m:t>120</m:t>
                                  </m:r>
                                  <m: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  <m:t>𝐺𝑒𝑉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GB" sz="1800" i="1">
                                          <a:effectLst/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i="1">
                                          <a:effectLst/>
                                          <a:latin typeface="Cambria Math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GB" sz="1800" i="1">
                                          <a:effectLst/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800" i="1">
                              <a:effectLst/>
                              <a:latin typeface="Cambria Math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1800" i="1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effectLst/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1800" i="1">
                                      <a:effectLst/>
                                      <a:latin typeface="Cambria Math"/>
                                    </a:rPr>
                                    <m:t>𝜉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l-GR" sz="1800" i="1">
                                  <a:effectLst/>
                                  <a:latin typeface="Cambria Math"/>
                                </a:rPr>
                                <m:t>0.1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800" i="1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effectLst/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  <m:t>h𝑔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1800" i="1">
                                  <a:effectLst/>
                                  <a:latin typeface="Cambria Math"/>
                                </a:rPr>
                                <m:t>0.83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800" i="1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effectLst/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effectLst/>
                                  <a:latin typeface="Cambria Math"/>
                                </a:rPr>
                                <m:t>1</m:t>
                              </m:r>
                              <m:r>
                                <a:rPr lang="en-GB" sz="1800" i="1">
                                  <a:effectLst/>
                                  <a:latin typeface="Cambria Math"/>
                                </a:rPr>
                                <m:t>𝑚𝑚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800" i="1">
                                      <a:effectLst/>
                                      <a:latin typeface="Cambria Math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sz="1800" i="1" smtClean="0">
                              <a:effectLst/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800" b="0" i="1" smtClean="0">
                              <a:effectLst/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en-GB" sz="1800" b="0" i="1" smtClean="0">
                              <a:effectLst/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800" i="1">
                              <a:effectLst/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800" i="1">
                              <a:effectLst/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800" i="1">
                              <a:effectLst/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2" y="4878533"/>
                <a:ext cx="7859216" cy="7827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678124" y="1840468"/>
            <a:ext cx="114234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effectLst/>
              </a:rPr>
              <a:t>(head-on collisions)</a:t>
            </a:r>
          </a:p>
        </p:txBody>
      </p:sp>
    </p:spTree>
    <p:extLst>
      <p:ext uri="{BB962C8B-B14F-4D97-AF65-F5344CB8AC3E}">
        <p14:creationId xmlns:p14="http://schemas.microsoft.com/office/powerpoint/2010/main" val="2850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Beam-beam parameter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GB" dirty="0" smtClean="0">
                    <a:solidFill>
                      <a:srgbClr val="7030A0"/>
                    </a:solidFill>
                  </a:rPr>
                  <a:t>So the name of the game is to see at what (vertical) beam-beam parameter one is able to run at. </a:t>
                </a:r>
                <a:r>
                  <a:rPr lang="en-GB" dirty="0" smtClean="0"/>
                  <a:t>The vertical beam-beam parameter is defined 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/>
                            </a:rPr>
                            <m:t>𝜉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𝑏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latin typeface="Cambria Math"/>
                            </a:rPr>
                            <m:t>𝜋𝛾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/>
                  <a:t>There are two limitations:</a:t>
                </a:r>
              </a:p>
              <a:p>
                <a:pPr lvl="1"/>
                <a:r>
                  <a:rPr lang="en-GB" dirty="0" smtClean="0"/>
                  <a:t>Due to beam-beam effects</a:t>
                </a:r>
              </a:p>
              <a:p>
                <a:pPr lvl="1"/>
                <a:r>
                  <a:rPr lang="en-GB" dirty="0" smtClean="0"/>
                  <a:t>Due to beamstrahlung effects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830" r="-2667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4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beam-beam parameter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The maximum beam-beam parameter is a function of the </a:t>
                </a:r>
                <a:r>
                  <a:rPr lang="en-US" dirty="0"/>
                  <a:t>d</a:t>
                </a:r>
                <a:r>
                  <a:rPr lang="en-US" dirty="0" smtClean="0"/>
                  <a:t>amping decrement (it increases with it):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l-GR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l-GR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ξ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𝑚𝑎𝑥</m:t>
                        </m:r>
                      </m:sup>
                    </m:sSup>
                    <m:r>
                      <a:rPr lang="en-US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𝑓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GB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where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𝜆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𝑟𝑒𝑣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𝜏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𝐼𝑃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US" dirty="0" smtClean="0"/>
                  <a:t>Or, more conveniently: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𝐼𝑃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𝜆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∝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𝜌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𝐼𝑃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>
                    <a:solidFill>
                      <a:srgbClr val="002060"/>
                    </a:solidFill>
                  </a:rPr>
                  <a:t>The damping decrement is the fractional energy loss from one IP to the next.</a:t>
                </a:r>
              </a:p>
              <a:p>
                <a:pPr marL="0" indent="0">
                  <a:buNone/>
                </a:pPr>
                <a:r>
                  <a:rPr lang="en-GB" dirty="0" smtClean="0">
                    <a:solidFill>
                      <a:srgbClr val="00B050"/>
                    </a:solidFill>
                  </a:rPr>
                  <a:t>Therefore, for instance, for a specific machine,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l-GR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ξ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e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𝑚𝑎𝑥</m:t>
                        </m:r>
                      </m:sup>
                    </m:sSup>
                  </m:oMath>
                </a14:m>
                <a:r>
                  <a:rPr lang="en-GB" dirty="0" smtClean="0">
                    <a:solidFill>
                      <a:srgbClr val="00B050"/>
                    </a:solidFill>
                  </a:rPr>
                  <a:t> for 2IPs is higher than for 4IPs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1">
                <a:blip r:embed="rId2"/>
                <a:stretch>
                  <a:fillRect l="-1333" t="-2407" r="-2000" b="-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D75D-6ACE-407C-8D8D-DA840D93263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98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Maximum beam-beam parameter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GB" dirty="0" smtClean="0"/>
                  <a:t>It is not trivial to predict what can be achieved in terms of beam-beam parameter. </a:t>
                </a:r>
              </a:p>
              <a:p>
                <a:r>
                  <a:rPr lang="en-GB" dirty="0" smtClean="0"/>
                  <a:t>LEP is the machine closest to CEPC (or FCC-</a:t>
                </a:r>
                <a:r>
                  <a:rPr lang="en-GB" dirty="0" err="1" smtClean="0"/>
                  <a:t>ee</a:t>
                </a:r>
                <a:r>
                  <a:rPr lang="en-GB" dirty="0" smtClean="0"/>
                  <a:t>), so can use the data obtained from LEP.</a:t>
                </a:r>
              </a:p>
              <a:p>
                <a:r>
                  <a:rPr lang="en-GB" dirty="0" smtClean="0"/>
                  <a:t>LEP achieved </a:t>
                </a:r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l-GR" i="1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ξ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e>
                      <m:sup>
                        <m:r>
                          <a:rPr lang="en-US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𝑚𝑎𝑥</m:t>
                        </m:r>
                      </m:sup>
                    </m:sSup>
                    <m:r>
                      <a:rPr lang="en-GB" b="0" i="1" smtClean="0">
                        <a:solidFill>
                          <a:srgbClr val="7030A0"/>
                        </a:solidFill>
                        <a:latin typeface="Cambria Math"/>
                      </a:rPr>
                      <m:t>=0.045 </m:t>
                    </m:r>
                  </m:oMath>
                </a14:m>
                <a:r>
                  <a:rPr lang="en-GB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GB" dirty="0" smtClean="0"/>
                  <a:t>at 45GeV with 4 IPs and run up to 0.08 at 100GeV without reaching the beam-beam limit</a:t>
                </a:r>
              </a:p>
              <a:p>
                <a:r>
                  <a:rPr lang="en-GB" dirty="0" smtClean="0"/>
                  <a:t>Unfortunately, we have no data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ξ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e>
                      <m:sup>
                        <m:r>
                          <a:rPr lang="en-US" i="1">
                            <a:latin typeface="Cambria Math"/>
                          </a:rPr>
                          <m:t>𝑚𝑎𝑥</m:t>
                        </m:r>
                      </m:sup>
                    </m:sSup>
                  </m:oMath>
                </a14:m>
                <a:r>
                  <a:rPr lang="en-GB" dirty="0" smtClean="0"/>
                  <a:t> for 2 IPs…     </a:t>
                </a:r>
              </a:p>
              <a:p>
                <a:r>
                  <a:rPr lang="en-GB" dirty="0" smtClean="0"/>
                  <a:t>To extrapolate to different damping decrements, we need to assume the exact function of the beam-beam parameter w.r.t. the damping decrement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  <a:blipFill rotWithShape="1">
                <a:blip r:embed="rId2"/>
                <a:stretch>
                  <a:fillRect l="-1185" t="-1913" r="-1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D75D-6ACE-407C-8D8D-DA840D932636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84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Beam-beam parameter extrapolation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If I have to make an assumption, I shall use the formula in </a:t>
                </a:r>
                <a:r>
                  <a:rPr lang="en-GB" dirty="0" err="1" smtClean="0"/>
                  <a:t>Assman&amp;Cornellis</a:t>
                </a:r>
                <a:r>
                  <a:rPr lang="en-GB" dirty="0" smtClean="0"/>
                  <a:t>: </a:t>
                </a:r>
              </a:p>
              <a:p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𝑚𝑎𝑥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∝</m:t>
                      </m:r>
                      <m:sSup>
                        <m:sSupPr>
                          <m:ctrlPr>
                            <a:rPr lang="en-GB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sub>
                          </m:sSub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0.4</m:t>
                          </m:r>
                        </m:sup>
                      </m:sSup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/>
                  <a:t>To my understanding, this formula is not established, it looks ‘reasonable’ but </a:t>
                </a:r>
                <a:r>
                  <a:rPr lang="en-GB" dirty="0" smtClean="0">
                    <a:solidFill>
                      <a:srgbClr val="7030A0"/>
                    </a:solidFill>
                  </a:rPr>
                  <a:t>should be taken with a grain of salt</a:t>
                </a:r>
                <a:endParaRPr lang="en-GB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2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4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Beamstrahlung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Beamstrahlung is the interaction of an incoming electron with the collective electromagnetic field of the opposite bunch at an interaction point.</a:t>
            </a:r>
          </a:p>
          <a:p>
            <a:r>
              <a:rPr lang="en-GB" dirty="0" smtClean="0"/>
              <a:t>Main effect at circular colliders is a single hard photon exchange taking  the electron out of the momentum acceptance of the machine.</a:t>
            </a:r>
          </a:p>
          <a:p>
            <a:r>
              <a:rPr lang="en-GB" dirty="0" smtClean="0"/>
              <a:t>If too many electrons are lost,  beam lifetime is affected.</a:t>
            </a:r>
          </a:p>
          <a:p>
            <a:r>
              <a:rPr lang="en-GB" dirty="0" smtClean="0"/>
              <a:t>This is something that affects future colliders and was not seen at LEP.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D75D-6ACE-407C-8D8D-DA840D93263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3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14584</TotalTime>
  <Words>1835</Words>
  <Application>Microsoft Office PowerPoint</Application>
  <PresentationFormat>On-screen Show (4:3)</PresentationFormat>
  <Paragraphs>217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Choice of circumference, minimum &amp; maximum energy, number of collision points, and target luminosity</vt:lpstr>
      <vt:lpstr>Preface</vt:lpstr>
      <vt:lpstr>Relevant material</vt:lpstr>
      <vt:lpstr>Luminosity of a circular lepton collider</vt:lpstr>
      <vt:lpstr>Beam-beam parameter</vt:lpstr>
      <vt:lpstr>Maximum beam-beam parameter</vt:lpstr>
      <vt:lpstr>Maximum beam-beam parameter</vt:lpstr>
      <vt:lpstr>Beam-beam parameter extrapolation</vt:lpstr>
      <vt:lpstr>Beamstrahlung</vt:lpstr>
      <vt:lpstr>Comparison with simulation</vt:lpstr>
      <vt:lpstr>The two regimes</vt:lpstr>
      <vt:lpstr>CEPC – the two limitations</vt:lpstr>
      <vt:lpstr>Optimization</vt:lpstr>
      <vt:lpstr>Horizontal beam-beam parameter</vt:lpstr>
      <vt:lpstr>Ring diameter</vt:lpstr>
      <vt:lpstr>Number of IPs</vt:lpstr>
      <vt:lpstr>Minimum energy</vt:lpstr>
      <vt:lpstr>Running at 45GeV</vt:lpstr>
      <vt:lpstr>Running at 175GeV</vt:lpstr>
      <vt:lpstr>Conclusions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of the envelope polarization</dc:title>
  <dc:creator>m Koratzinos</dc:creator>
  <cp:lastModifiedBy>m Koratzinos</cp:lastModifiedBy>
  <cp:revision>59</cp:revision>
  <dcterms:created xsi:type="dcterms:W3CDTF">2006-08-16T00:00:00Z</dcterms:created>
  <dcterms:modified xsi:type="dcterms:W3CDTF">2014-10-09T03:19:14Z</dcterms:modified>
</cp:coreProperties>
</file>