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9" r:id="rId2"/>
    <p:sldId id="274" r:id="rId3"/>
    <p:sldId id="303" r:id="rId4"/>
    <p:sldId id="276" r:id="rId5"/>
    <p:sldId id="275" r:id="rId6"/>
    <p:sldId id="305" r:id="rId7"/>
    <p:sldId id="277" r:id="rId8"/>
    <p:sldId id="280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5" r:id="rId25"/>
    <p:sldId id="296" r:id="rId26"/>
    <p:sldId id="297" r:id="rId27"/>
    <p:sldId id="302" r:id="rId28"/>
    <p:sldId id="310" r:id="rId29"/>
    <p:sldId id="311" r:id="rId30"/>
    <p:sldId id="304" r:id="rId31"/>
    <p:sldId id="273" r:id="rId32"/>
    <p:sldId id="293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BE15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0" autoAdjust="0"/>
  </p:normalViewPr>
  <p:slideViewPr>
    <p:cSldViewPr snapToGrid="0" snapToObjects="1">
      <p:cViewPr varScale="1">
        <p:scale>
          <a:sx n="79" d="100"/>
          <a:sy n="79" d="100"/>
        </p:scale>
        <p:origin x="-1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F7F1-AF0D-CA45-8512-7C91B9F5D32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51E6B-72B5-2144-BFB1-BB697C2AC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DB98-6093-9247-8DD6-D8E2C3345EF0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99CF-5353-4C4C-BA62-1EC054AF1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96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BAE8D-7843-5A47-80B1-07247F5B2CEA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2D3C-361C-4B4B-8874-FD03ACA38068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1E0A-07A2-C348-A0FF-BF83480007E9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4894262"/>
          </a:xfrm>
        </p:spPr>
        <p:txBody>
          <a:bodyPr/>
          <a:lstStyle>
            <a:lvl2pPr marL="790575" indent="-314325">
              <a:buFontTx/>
              <a:buBlip>
                <a:blip r:embed="rId2"/>
              </a:buBlip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142106" y="6517084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 dirty="0"/>
          </a:p>
        </p:txBody>
      </p:sp>
    </p:spTree>
    <p:extLst>
      <p:ext uri="{BB962C8B-B14F-4D97-AF65-F5344CB8AC3E}">
        <p14:creationId xmlns:p14="http://schemas.microsoft.com/office/powerpoint/2010/main" val="400057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B50A-5E6B-5C4A-9C40-F591BEE4434F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Bastian Haerer (bastian.harer@cern.ch) HF2014 Workshop, Beijing, China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8861E0EB-4546-EA4D-9A8F-E04087090DC4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 HF2014 Workshop, Beijing, China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33C28848-7621-0243-983B-E86B6339D3BF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 HF2014 Workshop, Beijing, China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C1CF82AD-3247-EE47-8CF7-EEF15FA44ABE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 HF2014 Workshop, Beijing, China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082181" y="5997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fld id="{A05AAF94-8D29-084D-9270-E68105916F84}" type="datetime3">
              <a:rPr lang="en-US" smtClean="0"/>
              <a:t>9 October 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29601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8F8F8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92833" y="59589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HF2014 Workshop, Beijing, China</a:t>
            </a: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761431" y="63335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HF2014 Workshop, Beijing, China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9-12 October</a:t>
            </a:r>
            <a:r>
              <a:rPr lang="en-US" baseline="0" dirty="0" smtClean="0"/>
              <a:t> 2014</a:t>
            </a:r>
            <a:endParaRPr lang="en-US" dirty="0" smtClean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3497132" y="6333591"/>
            <a:ext cx="3839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Challenges and Status</a:t>
            </a:r>
            <a:r>
              <a:rPr lang="en-US" baseline="0" dirty="0" smtClean="0"/>
              <a:t> of the FCC-</a:t>
            </a:r>
            <a:r>
              <a:rPr lang="en-US" baseline="0" dirty="0" err="1" smtClean="0"/>
              <a:t>ee</a:t>
            </a:r>
            <a:r>
              <a:rPr lang="en-US" baseline="0" dirty="0" smtClean="0"/>
              <a:t> lattice design</a:t>
            </a:r>
            <a:endParaRPr lang="en-US" dirty="0" smtClean="0"/>
          </a:p>
          <a:p>
            <a:pPr algn="l"/>
            <a:r>
              <a:rPr lang="en-US" dirty="0" smtClean="0"/>
              <a:t>Bastian </a:t>
            </a:r>
            <a:r>
              <a:rPr lang="en-US" dirty="0" err="1" smtClean="0"/>
              <a:t>Haerer</a:t>
            </a:r>
            <a:r>
              <a:rPr lang="en-US" dirty="0" smtClean="0"/>
              <a:t> (</a:t>
            </a:r>
            <a:r>
              <a:rPr lang="en-US" dirty="0" err="1" smtClean="0"/>
              <a:t>bastian.harer@cern.ch</a:t>
            </a:r>
            <a:r>
              <a:rPr lang="en-US" dirty="0" smtClean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0.jpeg"/><Relationship Id="rId5" Type="http://schemas.openxmlformats.org/officeDocument/2006/relationships/image" Target="../media/image39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339"/>
            <a:ext cx="8226854" cy="1797539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and Status of the FCC-</a:t>
            </a:r>
            <a:r>
              <a:rPr lang="en-US" dirty="0" err="1" smtClean="0"/>
              <a:t>ee</a:t>
            </a:r>
            <a:r>
              <a:rPr lang="en-US" dirty="0" smtClean="0"/>
              <a:t> lattice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4133454"/>
            <a:ext cx="8226854" cy="400939"/>
          </a:xfrm>
        </p:spPr>
        <p:txBody>
          <a:bodyPr>
            <a:normAutofit/>
          </a:bodyPr>
          <a:lstStyle/>
          <a:p>
            <a:r>
              <a:rPr lang="en-US" b="1" dirty="0" smtClean="0"/>
              <a:t>Bastian </a:t>
            </a:r>
            <a:r>
              <a:rPr lang="en-US" b="1" dirty="0" err="1" smtClean="0"/>
              <a:t>Haerer</a:t>
            </a:r>
            <a:r>
              <a:rPr lang="en-US" b="1" dirty="0"/>
              <a:t> </a:t>
            </a:r>
            <a:r>
              <a:rPr lang="en-US" b="1" dirty="0" smtClean="0"/>
              <a:t>(CERN, Geneva; KIT, Karlsruhe),</a:t>
            </a:r>
            <a:r>
              <a:rPr lang="en-US" dirty="0" smtClean="0"/>
              <a:t> Bernhard Johannes </a:t>
            </a:r>
            <a:r>
              <a:rPr lang="en-US" dirty="0" err="1" smtClean="0"/>
              <a:t>Holzer</a:t>
            </a:r>
            <a:r>
              <a:rPr lang="en-US" dirty="0" smtClean="0"/>
              <a:t> (CERN, Geneva)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3" y="397000"/>
            <a:ext cx="1828410" cy="7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LogoBadge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" y="305184"/>
            <a:ext cx="927859" cy="927859"/>
          </a:xfrm>
          <a:prstGeom prst="rect">
            <a:avLst/>
          </a:prstGeom>
        </p:spPr>
      </p:pic>
      <p:pic>
        <p:nvPicPr>
          <p:cNvPr id="13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743" y="305184"/>
            <a:ext cx="1591663" cy="73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mbf-logo-englisch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1007" y="201305"/>
            <a:ext cx="1190766" cy="9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4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4138"/>
            <a:ext cx="7607301" cy="10050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electron storage rings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43" b="-550"/>
          <a:stretch/>
        </p:blipFill>
        <p:spPr>
          <a:xfrm>
            <a:off x="491075" y="1696356"/>
            <a:ext cx="6575568" cy="4319049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3698361"/>
            <a:ext cx="8042729" cy="23747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  <a:tabLst>
                <a:tab pos="3856038" algn="l"/>
              </a:tabLst>
            </a:pPr>
            <a:endParaRPr lang="en-US" sz="1800" dirty="0" smtClean="0"/>
          </a:p>
          <a:p>
            <a:pPr marL="342900" indent="-342900">
              <a:buFont typeface="Arial"/>
              <a:buChar char="•"/>
              <a:tabLst>
                <a:tab pos="3856038" algn="l"/>
              </a:tabLst>
            </a:pPr>
            <a:endParaRPr lang="en-US" sz="1800" dirty="0" smtClean="0"/>
          </a:p>
          <a:p>
            <a:pPr marL="342900" indent="-342900">
              <a:buFont typeface="Arial"/>
              <a:buChar char="•"/>
              <a:tabLst>
                <a:tab pos="3856038" algn="l"/>
              </a:tabLst>
            </a:pPr>
            <a:endParaRPr lang="en-US" sz="1800" dirty="0" smtClean="0"/>
          </a:p>
          <a:p>
            <a:pPr marL="342900" indent="-342900">
              <a:buFont typeface="Arial"/>
              <a:buChar char="•"/>
              <a:tabLst>
                <a:tab pos="3856038" algn="l"/>
              </a:tabLst>
            </a:pPr>
            <a:endParaRPr lang="en-US" sz="1800" dirty="0"/>
          </a:p>
          <a:p>
            <a:pPr>
              <a:tabLst>
                <a:tab pos="1079500" algn="l"/>
                <a:tab pos="4037013" algn="l"/>
              </a:tabLst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Analytic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calculation:	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</a:rPr>
              <a:t>ε</a:t>
            </a:r>
            <a:r>
              <a:rPr lang="en-US" sz="1800" baseline="-25000" dirty="0" err="1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 =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1.04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nm</a:t>
            </a:r>
          </a:p>
          <a:p>
            <a:pPr>
              <a:tabLst>
                <a:tab pos="1079500" algn="l"/>
                <a:tab pos="4037013" algn="l"/>
                <a:tab pos="5832475" algn="l"/>
              </a:tabLst>
            </a:pP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	MADX 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Emit:	</a:t>
            </a:r>
            <a:r>
              <a:rPr lang="en-US" sz="1800" dirty="0" err="1">
                <a:solidFill>
                  <a:schemeClr val="accent1">
                    <a:lumMod val="10000"/>
                  </a:schemeClr>
                </a:solidFill>
              </a:rPr>
              <a:t>ε</a:t>
            </a:r>
            <a:r>
              <a:rPr lang="en-US" sz="1800" baseline="-25000" dirty="0" err="1">
                <a:solidFill>
                  <a:schemeClr val="accent1">
                    <a:lumMod val="10000"/>
                  </a:schemeClr>
                </a:solidFill>
              </a:rPr>
              <a:t>x</a:t>
            </a: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 = 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</a:rPr>
              <a:t>1.00 nm	</a:t>
            </a:r>
            <a:r>
              <a:rPr lang="en-US" sz="1800" dirty="0" smtClean="0">
                <a:solidFill>
                  <a:schemeClr val="accent1">
                    <a:lumMod val="1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01618"/>
              </p:ext>
            </p:extLst>
          </p:nvPr>
        </p:nvGraphicFramePr>
        <p:xfrm>
          <a:off x="3092898" y="4335640"/>
          <a:ext cx="1742168" cy="88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4" imgW="876300" imgH="444500" progId="Equation.3">
                  <p:embed/>
                </p:oleObj>
              </mc:Choice>
              <mc:Fallback>
                <p:oleObj name="Equation" r:id="rId4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2898" y="4335640"/>
                        <a:ext cx="1742168" cy="885647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3707114" y="3636465"/>
            <a:ext cx="573923" cy="589208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882193"/>
              </p:ext>
            </p:extLst>
          </p:nvPr>
        </p:nvGraphicFramePr>
        <p:xfrm>
          <a:off x="5424487" y="4442255"/>
          <a:ext cx="2721656" cy="68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6" imgW="1727200" imgH="431800" progId="Equation.3">
                  <p:embed/>
                </p:oleObj>
              </mc:Choice>
              <mc:Fallback>
                <p:oleObj name="Equation" r:id="rId6" imgW="1727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4487" y="4442255"/>
                        <a:ext cx="2721656" cy="680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862"/>
            <a:ext cx="8226854" cy="4488166"/>
          </a:xfrm>
        </p:spPr>
        <p:txBody>
          <a:bodyPr>
            <a:normAutofit fontScale="70000" lnSpcReduction="20000"/>
          </a:bodyPr>
          <a:lstStyle/>
          <a:p>
            <a:pPr marL="36513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If the beam energy will be decreased from 175 </a:t>
            </a:r>
            <a:r>
              <a:rPr lang="en-US" dirty="0" err="1" smtClean="0">
                <a:solidFill>
                  <a:schemeClr val="accent6"/>
                </a:solidFill>
              </a:rPr>
              <a:t>GeV</a:t>
            </a:r>
            <a:r>
              <a:rPr lang="en-US" dirty="0" smtClean="0">
                <a:solidFill>
                  <a:schemeClr val="accent6"/>
                </a:solidFill>
              </a:rPr>
              <a:t> to                 120 </a:t>
            </a:r>
            <a:r>
              <a:rPr lang="en-US" dirty="0" err="1" smtClean="0">
                <a:solidFill>
                  <a:schemeClr val="accent6"/>
                </a:solidFill>
              </a:rPr>
              <a:t>GeV</a:t>
            </a:r>
            <a:r>
              <a:rPr lang="en-US" dirty="0" smtClean="0">
                <a:solidFill>
                  <a:schemeClr val="accent6"/>
                </a:solidFill>
              </a:rPr>
              <a:t> the </a:t>
            </a:r>
            <a:r>
              <a:rPr lang="en-US" dirty="0" smtClean="0">
                <a:solidFill>
                  <a:srgbClr val="FF6600"/>
                </a:solidFill>
              </a:rPr>
              <a:t>beam </a:t>
            </a:r>
            <a:r>
              <a:rPr lang="en-US" dirty="0" err="1" smtClean="0">
                <a:solidFill>
                  <a:srgbClr val="FF6600"/>
                </a:solidFill>
              </a:rPr>
              <a:t>emittance</a:t>
            </a:r>
            <a:r>
              <a:rPr lang="en-US" dirty="0" smtClean="0">
                <a:solidFill>
                  <a:srgbClr val="FF6600"/>
                </a:solidFill>
              </a:rPr>
              <a:t> is expected to shrink!</a:t>
            </a:r>
          </a:p>
          <a:p>
            <a:pPr marL="36513" indent="0">
              <a:lnSpc>
                <a:spcPct val="120000"/>
              </a:lnSpc>
              <a:buNone/>
            </a:pPr>
            <a:endParaRPr lang="en-US" dirty="0" smtClean="0"/>
          </a:p>
          <a:p>
            <a:pPr marL="36513" indent="0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4D4D4D"/>
                </a:solidFill>
              </a:rPr>
              <a:t>F(</a:t>
            </a:r>
            <a:r>
              <a:rPr lang="en-US" dirty="0" err="1" smtClean="0">
                <a:solidFill>
                  <a:srgbClr val="4D4D4D"/>
                </a:solidFill>
              </a:rPr>
              <a:t>Ψ</a:t>
            </a:r>
            <a:r>
              <a:rPr lang="en-US" dirty="0" smtClean="0">
                <a:solidFill>
                  <a:srgbClr val="4D4D4D"/>
                </a:solidFill>
              </a:rPr>
              <a:t>=90°) = 2.976,   </a:t>
            </a:r>
            <a:r>
              <a:rPr lang="en-US" sz="3400" dirty="0" err="1" smtClean="0">
                <a:solidFill>
                  <a:srgbClr val="4D4D4D"/>
                </a:solidFill>
                <a:latin typeface="Times New Roman"/>
              </a:rPr>
              <a:t>γ</a:t>
            </a:r>
            <a:r>
              <a:rPr lang="en-US" dirty="0" smtClean="0">
                <a:solidFill>
                  <a:srgbClr val="4D4D4D"/>
                </a:solidFill>
              </a:rPr>
              <a:t>(175 </a:t>
            </a:r>
            <a:r>
              <a:rPr lang="en-US" dirty="0" err="1" smtClean="0">
                <a:solidFill>
                  <a:srgbClr val="4D4D4D"/>
                </a:solidFill>
              </a:rPr>
              <a:t>GeV</a:t>
            </a:r>
            <a:r>
              <a:rPr lang="en-US" dirty="0" smtClean="0">
                <a:solidFill>
                  <a:srgbClr val="4D4D4D"/>
                </a:solidFill>
              </a:rPr>
              <a:t>) = 342466,   </a:t>
            </a:r>
            <a:r>
              <a:rPr lang="en-US" sz="3400" dirty="0" err="1" smtClean="0">
                <a:solidFill>
                  <a:srgbClr val="4D4D4D"/>
                </a:solidFill>
                <a:latin typeface="Times New Roman"/>
              </a:rPr>
              <a:t>γ</a:t>
            </a:r>
            <a:r>
              <a:rPr lang="en-US" dirty="0" smtClean="0">
                <a:solidFill>
                  <a:srgbClr val="4D4D4D"/>
                </a:solidFill>
              </a:rPr>
              <a:t>(120 </a:t>
            </a:r>
            <a:r>
              <a:rPr lang="en-US" dirty="0" err="1">
                <a:solidFill>
                  <a:srgbClr val="4D4D4D"/>
                </a:solidFill>
              </a:rPr>
              <a:t>GeV</a:t>
            </a:r>
            <a:r>
              <a:rPr lang="en-US" dirty="0" smtClean="0">
                <a:solidFill>
                  <a:srgbClr val="4D4D4D"/>
                </a:solidFill>
              </a:rPr>
              <a:t>) = 234834 </a:t>
            </a:r>
          </a:p>
          <a:p>
            <a:pPr marL="36513" indent="0">
              <a:lnSpc>
                <a:spcPct val="120000"/>
              </a:lnSpc>
              <a:buNone/>
            </a:pPr>
            <a:endParaRPr lang="en-US" dirty="0">
              <a:solidFill>
                <a:srgbClr val="4D4D4D"/>
              </a:solidFill>
            </a:endParaRPr>
          </a:p>
          <a:p>
            <a:pPr marL="493713">
              <a:lnSpc>
                <a:spcPct val="120000"/>
              </a:lnSpc>
              <a:buClrTx/>
              <a:buSzPct val="100000"/>
              <a:tabLst>
                <a:tab pos="3405188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Analytic calculation:	       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ε</a:t>
            </a:r>
            <a:r>
              <a:rPr lang="en-US" baseline="-25000" dirty="0" err="1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= 0.491 nm</a:t>
            </a:r>
          </a:p>
          <a:p>
            <a:pPr marL="493713">
              <a:lnSpc>
                <a:spcPct val="120000"/>
              </a:lnSpc>
              <a:buClrTx/>
              <a:buSzPct val="100000"/>
              <a:tabLst>
                <a:tab pos="3405188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MADX Emit:	         </a:t>
            </a:r>
            <a:r>
              <a:rPr lang="en-US" dirty="0" err="1" smtClean="0">
                <a:solidFill>
                  <a:srgbClr val="0055A0"/>
                </a:solidFill>
              </a:rPr>
              <a:t>ε</a:t>
            </a:r>
            <a:r>
              <a:rPr lang="en-US" baseline="-25000" dirty="0" err="1" smtClean="0">
                <a:solidFill>
                  <a:srgbClr val="0055A0"/>
                </a:solidFill>
              </a:rPr>
              <a:t>x</a:t>
            </a:r>
            <a:r>
              <a:rPr lang="en-US" dirty="0" smtClean="0">
                <a:solidFill>
                  <a:srgbClr val="0055A0"/>
                </a:solidFill>
              </a:rPr>
              <a:t> </a:t>
            </a:r>
            <a:r>
              <a:rPr lang="en-US" dirty="0">
                <a:solidFill>
                  <a:srgbClr val="0055A0"/>
                </a:solidFill>
              </a:rPr>
              <a:t>= </a:t>
            </a:r>
            <a:r>
              <a:rPr lang="en-US" dirty="0" smtClean="0">
                <a:solidFill>
                  <a:srgbClr val="0055A0"/>
                </a:solidFill>
              </a:rPr>
              <a:t>0.488 nm	    </a:t>
            </a:r>
            <a:r>
              <a:rPr lang="en-US" dirty="0" smtClean="0">
                <a:solidFill>
                  <a:srgbClr val="0055A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0055A0"/>
              </a:solidFill>
            </a:endParaRPr>
          </a:p>
          <a:p>
            <a:pPr marL="493713">
              <a:lnSpc>
                <a:spcPct val="120000"/>
              </a:lnSpc>
              <a:buClrTx/>
              <a:buSzPct val="100000"/>
              <a:tabLst>
                <a:tab pos="3405188" algn="l"/>
              </a:tabLst>
            </a:pPr>
            <a:r>
              <a:rPr lang="en-US" dirty="0">
                <a:solidFill>
                  <a:srgbClr val="4D4D4D"/>
                </a:solidFill>
              </a:rPr>
              <a:t>Baseline parameter:	</a:t>
            </a:r>
            <a:r>
              <a:rPr lang="en-US" dirty="0">
                <a:solidFill>
                  <a:srgbClr val="0055A0"/>
                </a:solidFill>
              </a:rPr>
              <a:t>0.5 × </a:t>
            </a:r>
            <a:r>
              <a:rPr lang="en-US" dirty="0" err="1">
                <a:solidFill>
                  <a:srgbClr val="0055A0"/>
                </a:solidFill>
              </a:rPr>
              <a:t>ε</a:t>
            </a:r>
            <a:r>
              <a:rPr lang="en-US" baseline="-25000" dirty="0" err="1">
                <a:solidFill>
                  <a:srgbClr val="0055A0"/>
                </a:solidFill>
              </a:rPr>
              <a:t>x</a:t>
            </a:r>
            <a:r>
              <a:rPr lang="en-US" dirty="0">
                <a:solidFill>
                  <a:srgbClr val="0055A0"/>
                </a:solidFill>
              </a:rPr>
              <a:t> = 0.47 nm </a:t>
            </a:r>
            <a:r>
              <a:rPr lang="en-US" dirty="0" smtClean="0">
                <a:solidFill>
                  <a:srgbClr val="0055A0"/>
                </a:solidFill>
              </a:rPr>
              <a:t>    (</a:t>
            </a:r>
            <a:r>
              <a:rPr lang="en-US" dirty="0" err="1">
                <a:solidFill>
                  <a:srgbClr val="0055A0"/>
                </a:solidFill>
              </a:rPr>
              <a:t>ε</a:t>
            </a:r>
            <a:r>
              <a:rPr lang="en-US" baseline="-25000" dirty="0" err="1">
                <a:solidFill>
                  <a:srgbClr val="0055A0"/>
                </a:solidFill>
              </a:rPr>
              <a:t>x</a:t>
            </a:r>
            <a:r>
              <a:rPr lang="en-US" dirty="0">
                <a:solidFill>
                  <a:srgbClr val="0055A0"/>
                </a:solidFill>
              </a:rPr>
              <a:t> = 0.94 nm) </a:t>
            </a:r>
          </a:p>
          <a:p>
            <a:pPr marL="36513" indent="0">
              <a:lnSpc>
                <a:spcPct val="120000"/>
              </a:lnSpc>
              <a:buNone/>
              <a:tabLst>
                <a:tab pos="3048000" algn="l"/>
              </a:tabLst>
            </a:pPr>
            <a:endParaRPr lang="en-US" dirty="0" smtClean="0">
              <a:solidFill>
                <a:srgbClr val="FF6600"/>
              </a:solidFill>
            </a:endParaRPr>
          </a:p>
          <a:p>
            <a:pPr marL="36513" indent="0">
              <a:lnSpc>
                <a:spcPct val="120000"/>
              </a:lnSpc>
              <a:buNone/>
              <a:tabLst>
                <a:tab pos="3048000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We can keep the 175 </a:t>
            </a:r>
            <a:r>
              <a:rPr lang="en-US" dirty="0" err="1" smtClean="0">
                <a:solidFill>
                  <a:srgbClr val="FF6600"/>
                </a:solidFill>
              </a:rPr>
              <a:t>GeV</a:t>
            </a:r>
            <a:r>
              <a:rPr lang="en-US" dirty="0" smtClean="0">
                <a:solidFill>
                  <a:srgbClr val="FF6600"/>
                </a:solidFill>
              </a:rPr>
              <a:t> optics for 120 </a:t>
            </a:r>
            <a:r>
              <a:rPr lang="en-US" dirty="0" err="1" smtClean="0">
                <a:solidFill>
                  <a:srgbClr val="FF6600"/>
                </a:solidFill>
              </a:rPr>
              <a:t>GeV</a:t>
            </a:r>
            <a:r>
              <a:rPr lang="en-US" dirty="0" smtClean="0">
                <a:solidFill>
                  <a:srgbClr val="FF6600"/>
                </a:solidFill>
              </a:rPr>
              <a:t> beam energy!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862751"/>
              </p:ext>
            </p:extLst>
          </p:nvPr>
        </p:nvGraphicFramePr>
        <p:xfrm>
          <a:off x="6569380" y="515309"/>
          <a:ext cx="1742168" cy="88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876300" imgH="444500" progId="Equation.3">
                  <p:embed/>
                </p:oleObj>
              </mc:Choice>
              <mc:Fallback>
                <p:oleObj name="Equation" r:id="rId3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9380" y="515309"/>
                        <a:ext cx="1742168" cy="885647"/>
                      </a:xfrm>
                      <a:prstGeom prst="rect">
                        <a:avLst/>
                      </a:prstGeom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17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45.5 </a:t>
            </a:r>
            <a:r>
              <a:rPr lang="en-US" dirty="0" err="1" smtClean="0"/>
              <a:t>GeV</a:t>
            </a:r>
            <a:r>
              <a:rPr lang="en-US" dirty="0" smtClean="0"/>
              <a:t> and 80.0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1070"/>
            <a:ext cx="8226854" cy="4584482"/>
          </a:xfrm>
        </p:spPr>
        <p:txBody>
          <a:bodyPr>
            <a:noAutofit/>
          </a:bodyPr>
          <a:lstStyle/>
          <a:p>
            <a:pPr marL="36576" indent="0">
              <a:lnSpc>
                <a:spcPct val="120000"/>
              </a:lnSpc>
              <a:buNone/>
              <a:tabLst>
                <a:tab pos="1795463" algn="l"/>
                <a:tab pos="3048000" algn="l"/>
              </a:tabLst>
            </a:pPr>
            <a:r>
              <a:rPr lang="en-US" sz="2100" dirty="0" smtClean="0"/>
              <a:t>80.0 </a:t>
            </a:r>
            <a:r>
              <a:rPr lang="en-US" sz="2100" dirty="0" err="1" smtClean="0"/>
              <a:t>GeV</a:t>
            </a:r>
            <a:r>
              <a:rPr lang="en-US" sz="2100" dirty="0" smtClean="0"/>
              <a:t>:	</a:t>
            </a:r>
            <a:r>
              <a:rPr lang="en-US" sz="2100" dirty="0" err="1" smtClean="0">
                <a:latin typeface="Times New Roman"/>
              </a:rPr>
              <a:t>γ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156556 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  <a:tabLst>
                <a:tab pos="3230563" algn="l"/>
              </a:tabLst>
            </a:pPr>
            <a:r>
              <a:rPr lang="en-US" sz="2100" dirty="0" smtClean="0">
                <a:solidFill>
                  <a:schemeClr val="accent6"/>
                </a:solidFill>
              </a:rPr>
              <a:t>Baseline </a:t>
            </a:r>
            <a:r>
              <a:rPr lang="en-US" sz="2100" dirty="0">
                <a:solidFill>
                  <a:schemeClr val="accent6"/>
                </a:solidFill>
              </a:rPr>
              <a:t>parameter:	</a:t>
            </a:r>
            <a:r>
              <a:rPr lang="en-US" sz="2100" dirty="0">
                <a:solidFill>
                  <a:schemeClr val="tx2"/>
                </a:solidFill>
              </a:rPr>
              <a:t>0.5 × </a:t>
            </a:r>
            <a:r>
              <a:rPr lang="en-US" sz="2100" dirty="0" err="1">
                <a:solidFill>
                  <a:schemeClr val="tx2"/>
                </a:solidFill>
              </a:rPr>
              <a:t>ε</a:t>
            </a:r>
            <a:r>
              <a:rPr lang="en-US" sz="2100" baseline="-25000" dirty="0" err="1">
                <a:solidFill>
                  <a:schemeClr val="tx2"/>
                </a:solidFill>
              </a:rPr>
              <a:t>x</a:t>
            </a:r>
            <a:r>
              <a:rPr lang="en-US" sz="2100" dirty="0">
                <a:solidFill>
                  <a:schemeClr val="tx2"/>
                </a:solidFill>
              </a:rPr>
              <a:t> = </a:t>
            </a:r>
            <a:r>
              <a:rPr lang="en-US" sz="2100" dirty="0" smtClean="0">
                <a:solidFill>
                  <a:schemeClr val="tx2"/>
                </a:solidFill>
              </a:rPr>
              <a:t>1.65 </a:t>
            </a:r>
            <a:r>
              <a:rPr lang="en-US" sz="2100" dirty="0">
                <a:solidFill>
                  <a:schemeClr val="tx2"/>
                </a:solidFill>
              </a:rPr>
              <a:t>nm 	</a:t>
            </a:r>
            <a:r>
              <a:rPr lang="en-US" sz="2100" dirty="0" smtClean="0">
                <a:solidFill>
                  <a:schemeClr val="tx2"/>
                </a:solidFill>
              </a:rPr>
              <a:t>  (</a:t>
            </a:r>
            <a:r>
              <a:rPr lang="en-US" sz="2100" dirty="0" err="1">
                <a:solidFill>
                  <a:schemeClr val="tx2"/>
                </a:solidFill>
              </a:rPr>
              <a:t>ε</a:t>
            </a:r>
            <a:r>
              <a:rPr lang="en-US" sz="2100" baseline="-25000" dirty="0" err="1">
                <a:solidFill>
                  <a:schemeClr val="tx2"/>
                </a:solidFill>
              </a:rPr>
              <a:t>x</a:t>
            </a:r>
            <a:r>
              <a:rPr lang="en-US" sz="2100" dirty="0">
                <a:solidFill>
                  <a:schemeClr val="tx2"/>
                </a:solidFill>
              </a:rPr>
              <a:t> = </a:t>
            </a:r>
            <a:r>
              <a:rPr lang="en-US" sz="2100" dirty="0" smtClean="0">
                <a:solidFill>
                  <a:schemeClr val="tx2"/>
                </a:solidFill>
              </a:rPr>
              <a:t>3.30 </a:t>
            </a:r>
            <a:r>
              <a:rPr lang="en-US" sz="2100" dirty="0">
                <a:solidFill>
                  <a:schemeClr val="tx2"/>
                </a:solidFill>
              </a:rPr>
              <a:t>nm) 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  <a:tabLst>
                <a:tab pos="3230563" algn="l"/>
              </a:tabLst>
            </a:pPr>
            <a:r>
              <a:rPr lang="en-US" sz="2100" dirty="0" smtClean="0">
                <a:solidFill>
                  <a:schemeClr val="accent6"/>
                </a:solidFill>
              </a:rPr>
              <a:t>Analytic </a:t>
            </a:r>
            <a:r>
              <a:rPr lang="en-US" sz="2100" dirty="0">
                <a:solidFill>
                  <a:schemeClr val="accent6"/>
                </a:solidFill>
              </a:rPr>
              <a:t>calculation:	         </a:t>
            </a:r>
            <a:r>
              <a:rPr lang="en-US" sz="2100" dirty="0" err="1">
                <a:solidFill>
                  <a:srgbClr val="0055A0"/>
                </a:solidFill>
              </a:rPr>
              <a:t>ε</a:t>
            </a:r>
            <a:r>
              <a:rPr lang="en-US" sz="2100" baseline="-25000" dirty="0" err="1">
                <a:solidFill>
                  <a:srgbClr val="0055A0"/>
                </a:solidFill>
              </a:rPr>
              <a:t>x</a:t>
            </a:r>
            <a:r>
              <a:rPr lang="en-US" sz="2100" dirty="0">
                <a:solidFill>
                  <a:srgbClr val="0055A0"/>
                </a:solidFill>
              </a:rPr>
              <a:t> = </a:t>
            </a:r>
            <a:r>
              <a:rPr lang="en-US" sz="2100" dirty="0" smtClean="0">
                <a:solidFill>
                  <a:srgbClr val="0055A0"/>
                </a:solidFill>
              </a:rPr>
              <a:t>0.218 </a:t>
            </a:r>
            <a:r>
              <a:rPr lang="en-US" sz="2100" dirty="0">
                <a:solidFill>
                  <a:srgbClr val="0055A0"/>
                </a:solidFill>
              </a:rPr>
              <a:t>nm</a:t>
            </a:r>
          </a:p>
          <a:p>
            <a:pPr>
              <a:lnSpc>
                <a:spcPct val="120000"/>
              </a:lnSpc>
            </a:pPr>
            <a:endParaRPr lang="en-US" sz="2100" dirty="0" smtClean="0"/>
          </a:p>
          <a:p>
            <a:pPr marL="36576" indent="0">
              <a:lnSpc>
                <a:spcPct val="120000"/>
              </a:lnSpc>
              <a:buNone/>
            </a:pPr>
            <a:r>
              <a:rPr lang="en-US" sz="2100" dirty="0" smtClean="0"/>
              <a:t>45.5 </a:t>
            </a:r>
            <a:r>
              <a:rPr lang="en-US" sz="2100" dirty="0" err="1" smtClean="0"/>
              <a:t>GeV</a:t>
            </a:r>
            <a:r>
              <a:rPr lang="en-US" sz="2100" dirty="0" smtClean="0"/>
              <a:t>:	</a:t>
            </a:r>
            <a:r>
              <a:rPr lang="en-US" sz="2100" dirty="0" err="1" smtClean="0">
                <a:latin typeface="Times New Roman"/>
              </a:rPr>
              <a:t>γ</a:t>
            </a:r>
            <a:r>
              <a:rPr lang="en-US" sz="2100" dirty="0" smtClean="0"/>
              <a:t> </a:t>
            </a:r>
            <a:r>
              <a:rPr lang="en-US" sz="2100" dirty="0"/>
              <a:t>= </a:t>
            </a:r>
            <a:r>
              <a:rPr lang="en-US" sz="2100" dirty="0" smtClean="0"/>
              <a:t>89041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  <a:tabLst>
                <a:tab pos="3230563" algn="l"/>
              </a:tabLst>
            </a:pPr>
            <a:r>
              <a:rPr lang="en-US" sz="2100" dirty="0" smtClean="0">
                <a:solidFill>
                  <a:srgbClr val="4D4D4D"/>
                </a:solidFill>
              </a:rPr>
              <a:t>Baseline </a:t>
            </a:r>
            <a:r>
              <a:rPr lang="en-US" sz="2100" dirty="0">
                <a:solidFill>
                  <a:srgbClr val="4D4D4D"/>
                </a:solidFill>
              </a:rPr>
              <a:t>parameter</a:t>
            </a:r>
            <a:r>
              <a:rPr lang="en-US" sz="2100" dirty="0" smtClean="0">
                <a:solidFill>
                  <a:srgbClr val="4D4D4D"/>
                </a:solidFill>
              </a:rPr>
              <a:t>:      </a:t>
            </a:r>
            <a:r>
              <a:rPr lang="en-US" sz="2100" dirty="0" smtClean="0">
                <a:solidFill>
                  <a:srgbClr val="0055A0"/>
                </a:solidFill>
              </a:rPr>
              <a:t>0.5 </a:t>
            </a:r>
            <a:r>
              <a:rPr lang="en-US" sz="2100" dirty="0">
                <a:solidFill>
                  <a:srgbClr val="0055A0"/>
                </a:solidFill>
              </a:rPr>
              <a:t>× </a:t>
            </a:r>
            <a:r>
              <a:rPr lang="en-US" sz="2100" dirty="0" err="1">
                <a:solidFill>
                  <a:srgbClr val="0055A0"/>
                </a:solidFill>
              </a:rPr>
              <a:t>ε</a:t>
            </a:r>
            <a:r>
              <a:rPr lang="en-US" sz="2100" baseline="-25000" dirty="0" err="1">
                <a:solidFill>
                  <a:srgbClr val="0055A0"/>
                </a:solidFill>
              </a:rPr>
              <a:t>x</a:t>
            </a:r>
            <a:r>
              <a:rPr lang="en-US" sz="2100" dirty="0">
                <a:solidFill>
                  <a:srgbClr val="0055A0"/>
                </a:solidFill>
              </a:rPr>
              <a:t> = </a:t>
            </a:r>
            <a:r>
              <a:rPr lang="en-US" sz="2100" dirty="0" smtClean="0">
                <a:solidFill>
                  <a:srgbClr val="0055A0"/>
                </a:solidFill>
              </a:rPr>
              <a:t>14.60 </a:t>
            </a:r>
            <a:r>
              <a:rPr lang="en-US" sz="2100" dirty="0">
                <a:solidFill>
                  <a:srgbClr val="0055A0"/>
                </a:solidFill>
              </a:rPr>
              <a:t>nm </a:t>
            </a:r>
            <a:r>
              <a:rPr lang="en-US" sz="2100" dirty="0" smtClean="0">
                <a:solidFill>
                  <a:srgbClr val="0055A0"/>
                </a:solidFill>
              </a:rPr>
              <a:t>  (</a:t>
            </a:r>
            <a:r>
              <a:rPr lang="en-US" sz="2100" dirty="0" err="1" smtClean="0">
                <a:solidFill>
                  <a:srgbClr val="0055A0"/>
                </a:solidFill>
              </a:rPr>
              <a:t>ε</a:t>
            </a:r>
            <a:r>
              <a:rPr lang="en-US" sz="2100" baseline="-25000" dirty="0" err="1" smtClean="0">
                <a:solidFill>
                  <a:srgbClr val="0055A0"/>
                </a:solidFill>
              </a:rPr>
              <a:t>x</a:t>
            </a:r>
            <a:r>
              <a:rPr lang="en-US" sz="2100" dirty="0" smtClean="0">
                <a:solidFill>
                  <a:srgbClr val="0055A0"/>
                </a:solidFill>
              </a:rPr>
              <a:t> </a:t>
            </a:r>
            <a:r>
              <a:rPr lang="en-US" sz="2100" dirty="0">
                <a:solidFill>
                  <a:srgbClr val="0055A0"/>
                </a:solidFill>
              </a:rPr>
              <a:t>= </a:t>
            </a:r>
            <a:r>
              <a:rPr lang="en-US" sz="2100" dirty="0" smtClean="0">
                <a:solidFill>
                  <a:srgbClr val="0055A0"/>
                </a:solidFill>
              </a:rPr>
              <a:t>29.20 </a:t>
            </a:r>
            <a:r>
              <a:rPr lang="en-US" sz="2100" dirty="0">
                <a:solidFill>
                  <a:srgbClr val="0055A0"/>
                </a:solidFill>
              </a:rPr>
              <a:t>nm) 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  <a:tabLst>
                <a:tab pos="3856038" algn="l"/>
              </a:tabLst>
            </a:pPr>
            <a:r>
              <a:rPr lang="en-US" sz="2100" dirty="0" smtClean="0">
                <a:solidFill>
                  <a:srgbClr val="4D4D4D"/>
                </a:solidFill>
              </a:rPr>
              <a:t>Analytic </a:t>
            </a:r>
            <a:r>
              <a:rPr lang="en-US" sz="2100" dirty="0">
                <a:solidFill>
                  <a:srgbClr val="4D4D4D"/>
                </a:solidFill>
              </a:rPr>
              <a:t>calculation</a:t>
            </a:r>
            <a:r>
              <a:rPr lang="en-US" sz="2100" dirty="0" smtClean="0">
                <a:solidFill>
                  <a:srgbClr val="4D4D4D"/>
                </a:solidFill>
              </a:rPr>
              <a:t>:	</a:t>
            </a:r>
            <a:r>
              <a:rPr lang="en-US" sz="2100" dirty="0" err="1" smtClean="0">
                <a:solidFill>
                  <a:srgbClr val="0055A0"/>
                </a:solidFill>
              </a:rPr>
              <a:t>ε</a:t>
            </a:r>
            <a:r>
              <a:rPr lang="en-US" sz="2100" baseline="-25000" dirty="0" err="1" smtClean="0">
                <a:solidFill>
                  <a:srgbClr val="0055A0"/>
                </a:solidFill>
              </a:rPr>
              <a:t>x</a:t>
            </a:r>
            <a:r>
              <a:rPr lang="en-US" sz="2100" dirty="0" smtClean="0">
                <a:solidFill>
                  <a:srgbClr val="0055A0"/>
                </a:solidFill>
              </a:rPr>
              <a:t> </a:t>
            </a:r>
            <a:r>
              <a:rPr lang="en-US" sz="2100" dirty="0">
                <a:solidFill>
                  <a:srgbClr val="0055A0"/>
                </a:solidFill>
              </a:rPr>
              <a:t>= </a:t>
            </a:r>
            <a:r>
              <a:rPr lang="en-US" sz="2100" dirty="0" smtClean="0">
                <a:solidFill>
                  <a:srgbClr val="0055A0"/>
                </a:solidFill>
              </a:rPr>
              <a:t>  0.071 nm</a:t>
            </a:r>
          </a:p>
          <a:p>
            <a:pPr>
              <a:tabLst>
                <a:tab pos="3048000" algn="l"/>
              </a:tabLst>
            </a:pPr>
            <a:endParaRPr lang="en-US" sz="2100" dirty="0" smtClean="0"/>
          </a:p>
          <a:p>
            <a:pPr marL="36576" indent="0">
              <a:buNone/>
              <a:tabLst>
                <a:tab pos="3048000" algn="l"/>
              </a:tabLst>
            </a:pPr>
            <a:r>
              <a:rPr lang="en-US" sz="2100" dirty="0" smtClean="0">
                <a:solidFill>
                  <a:srgbClr val="FF6600"/>
                </a:solidFill>
              </a:rPr>
              <a:t>How can the beam </a:t>
            </a:r>
            <a:r>
              <a:rPr lang="en-US" sz="2100" dirty="0" err="1" smtClean="0">
                <a:solidFill>
                  <a:srgbClr val="FF6600"/>
                </a:solidFill>
              </a:rPr>
              <a:t>emittance</a:t>
            </a:r>
            <a:r>
              <a:rPr lang="en-US" sz="2100" dirty="0" smtClean="0">
                <a:solidFill>
                  <a:srgbClr val="FF6600"/>
                </a:solidFill>
              </a:rPr>
              <a:t> be increased?</a:t>
            </a:r>
            <a:endParaRPr lang="en-US" sz="2100" dirty="0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20742"/>
              </p:ext>
            </p:extLst>
          </p:nvPr>
        </p:nvGraphicFramePr>
        <p:xfrm>
          <a:off x="6907251" y="4854129"/>
          <a:ext cx="1742168" cy="88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876300" imgH="444500" progId="Equation.3">
                  <p:embed/>
                </p:oleObj>
              </mc:Choice>
              <mc:Fallback>
                <p:oleObj name="Equation" r:id="rId3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07251" y="4854129"/>
                        <a:ext cx="1742168" cy="885647"/>
                      </a:xfrm>
                      <a:prstGeom prst="rect">
                        <a:avLst/>
                      </a:prstGeom>
                      <a:ln w="38100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21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762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the </a:t>
            </a:r>
            <a:r>
              <a:rPr lang="en-US" dirty="0" err="1" smtClean="0"/>
              <a:t>emittance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lower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2091"/>
            <a:ext cx="8226854" cy="2540936"/>
          </a:xfrm>
        </p:spPr>
        <p:txBody>
          <a:bodyPr>
            <a:normAutofit fontScale="700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en-US" dirty="0" smtClean="0"/>
              <a:t>There are two different possibilities:</a:t>
            </a:r>
          </a:p>
          <a:p>
            <a:pPr marL="514350" indent="-514350">
              <a:lnSpc>
                <a:spcPct val="120000"/>
              </a:lnSpc>
              <a:buClrTx/>
              <a:buSzPct val="100000"/>
              <a:buFont typeface="+mj-lt"/>
              <a:buAutoNum type="arabicParenR"/>
            </a:pPr>
            <a:r>
              <a:rPr lang="en-US" dirty="0" smtClean="0">
                <a:solidFill>
                  <a:srgbClr val="FF6600"/>
                </a:solidFill>
              </a:rPr>
              <a:t>Changing of </a:t>
            </a:r>
            <a:r>
              <a:rPr lang="en-US" dirty="0">
                <a:solidFill>
                  <a:srgbClr val="FF6600"/>
                </a:solidFill>
              </a:rPr>
              <a:t>the cell </a:t>
            </a:r>
            <a:r>
              <a:rPr lang="en-US" dirty="0" smtClean="0">
                <a:solidFill>
                  <a:srgbClr val="FF6600"/>
                </a:solidFill>
              </a:rPr>
              <a:t>length</a:t>
            </a:r>
            <a:endParaRPr lang="en-US" dirty="0">
              <a:solidFill>
                <a:srgbClr val="FF6600"/>
              </a:solidFill>
            </a:endParaRPr>
          </a:p>
          <a:p>
            <a:pPr marL="787400" indent="-342900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Larger </a:t>
            </a:r>
            <a:r>
              <a:rPr lang="en-US" dirty="0" err="1">
                <a:solidFill>
                  <a:schemeClr val="accent6"/>
                </a:solidFill>
                <a:sym typeface="Wingdings"/>
              </a:rPr>
              <a:t>emittance</a:t>
            </a:r>
            <a:r>
              <a:rPr lang="en-US" dirty="0">
                <a:solidFill>
                  <a:schemeClr val="accent6"/>
                </a:solidFill>
                <a:sym typeface="Wingdings"/>
              </a:rPr>
              <a:t>: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increase cell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length</a:t>
            </a:r>
          </a:p>
          <a:p>
            <a:pPr marL="787400" indent="-342900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chemeClr val="accent6"/>
                </a:solidFill>
              </a:rPr>
              <a:t>2 </a:t>
            </a:r>
            <a:r>
              <a:rPr lang="en-US" dirty="0">
                <a:solidFill>
                  <a:schemeClr val="accent6"/>
                </a:solidFill>
              </a:rPr>
              <a:t>× </a:t>
            </a:r>
            <a:r>
              <a:rPr lang="en-US" dirty="0" err="1">
                <a:solidFill>
                  <a:schemeClr val="accent6"/>
                </a:solidFill>
              </a:rPr>
              <a:t>L</a:t>
            </a:r>
            <a:r>
              <a:rPr lang="en-US" baseline="-25000" dirty="0" err="1">
                <a:solidFill>
                  <a:schemeClr val="accent6"/>
                </a:solidFill>
              </a:rPr>
              <a:t>cell</a:t>
            </a:r>
            <a:r>
              <a:rPr lang="en-US" dirty="0">
                <a:solidFill>
                  <a:schemeClr val="accent6"/>
                </a:solidFill>
              </a:rPr>
              <a:t>, 3 × </a:t>
            </a:r>
            <a:r>
              <a:rPr lang="en-US" dirty="0" err="1">
                <a:solidFill>
                  <a:schemeClr val="accent6"/>
                </a:solidFill>
              </a:rPr>
              <a:t>L</a:t>
            </a:r>
            <a:r>
              <a:rPr lang="en-US" baseline="-25000" dirty="0" err="1">
                <a:solidFill>
                  <a:schemeClr val="accent6"/>
                </a:solidFill>
              </a:rPr>
              <a:t>cell</a:t>
            </a:r>
            <a:r>
              <a:rPr lang="en-US" dirty="0">
                <a:solidFill>
                  <a:schemeClr val="accent6"/>
                </a:solidFill>
              </a:rPr>
              <a:t>,</a:t>
            </a:r>
            <a:r>
              <a:rPr lang="en-US" baseline="-25000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4 × </a:t>
            </a:r>
            <a:r>
              <a:rPr lang="en-US" dirty="0" err="1">
                <a:solidFill>
                  <a:schemeClr val="accent6"/>
                </a:solidFill>
              </a:rPr>
              <a:t>L</a:t>
            </a:r>
            <a:r>
              <a:rPr lang="en-US" baseline="-25000" dirty="0" err="1">
                <a:solidFill>
                  <a:schemeClr val="accent6"/>
                </a:solidFill>
              </a:rPr>
              <a:t>cell</a:t>
            </a:r>
            <a:r>
              <a:rPr lang="en-US" baseline="-25000" dirty="0">
                <a:solidFill>
                  <a:schemeClr val="accent6"/>
                </a:solidFill>
              </a:rPr>
              <a:t>, </a:t>
            </a:r>
            <a:r>
              <a:rPr lang="en-US" baseline="-25000" dirty="0" smtClean="0">
                <a:solidFill>
                  <a:schemeClr val="accent6"/>
                </a:solidFill>
              </a:rPr>
              <a:t>…</a:t>
            </a:r>
            <a:endParaRPr lang="en-US" dirty="0">
              <a:solidFill>
                <a:schemeClr val="accent6"/>
              </a:solidFill>
            </a:endParaRP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-"/>
            </a:pPr>
            <a:r>
              <a:rPr lang="en-US" dirty="0" err="1" smtClean="0">
                <a:solidFill>
                  <a:schemeClr val="accent6"/>
                </a:solidFill>
              </a:rPr>
              <a:t>Recabeling</a:t>
            </a:r>
            <a:r>
              <a:rPr lang="en-US" dirty="0" smtClean="0">
                <a:solidFill>
                  <a:schemeClr val="accent6"/>
                </a:solidFill>
              </a:rPr>
              <a:t> of </a:t>
            </a:r>
            <a:r>
              <a:rPr lang="en-US" dirty="0" err="1" smtClean="0">
                <a:solidFill>
                  <a:schemeClr val="accent6"/>
                </a:solidFill>
              </a:rPr>
              <a:t>quadrupoles</a:t>
            </a:r>
            <a:r>
              <a:rPr lang="en-US" dirty="0" smtClean="0">
                <a:solidFill>
                  <a:schemeClr val="accent6"/>
                </a:solidFill>
              </a:rPr>
              <a:t> necessary</a:t>
            </a: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Dispersion suppressors need to be adjusted</a:t>
            </a:r>
            <a:endParaRPr lang="en-US" dirty="0">
              <a:solidFill>
                <a:schemeClr val="accent6"/>
              </a:solidFill>
            </a:endParaRPr>
          </a:p>
          <a:p>
            <a:pPr marL="444500">
              <a:lnSpc>
                <a:spcPct val="120000"/>
              </a:lnSpc>
            </a:pPr>
            <a:endParaRPr lang="en-US" dirty="0">
              <a:solidFill>
                <a:srgbClr val="D1282E"/>
              </a:solidFill>
              <a:sym typeface="Wingding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79802"/>
              </p:ext>
            </p:extLst>
          </p:nvPr>
        </p:nvGraphicFramePr>
        <p:xfrm>
          <a:off x="595313" y="2417763"/>
          <a:ext cx="44894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3" imgW="2425700" imgH="444500" progId="Equation.3">
                  <p:embed/>
                </p:oleObj>
              </mc:Choice>
              <mc:Fallback>
                <p:oleObj name="Equation" r:id="rId3" imgW="242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2417763"/>
                        <a:ext cx="44894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7578"/>
              </p:ext>
            </p:extLst>
          </p:nvPr>
        </p:nvGraphicFramePr>
        <p:xfrm>
          <a:off x="627231" y="1539398"/>
          <a:ext cx="3313395" cy="81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5" imgW="1905000" imgH="469900" progId="Equation.3">
                  <p:embed/>
                </p:oleObj>
              </mc:Choice>
              <mc:Fallback>
                <p:oleObj name="Equation" r:id="rId5" imgW="1905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31" y="1539398"/>
                        <a:ext cx="3313395" cy="817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950204" y="2356702"/>
            <a:ext cx="691728" cy="57843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5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dos-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2" y="1820746"/>
            <a:ext cx="7150100" cy="22098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12262" cy="1005042"/>
          </a:xfrm>
        </p:spPr>
        <p:txBody>
          <a:bodyPr>
            <a:normAutofit/>
          </a:bodyPr>
          <a:lstStyle/>
          <a:p>
            <a:r>
              <a:rPr lang="en-US" dirty="0" smtClean="0"/>
              <a:t>1) Changing of the cell length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5754" y="3690888"/>
            <a:ext cx="142698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191919"/>
                </a:solidFill>
              </a:rPr>
              <a:t>L</a:t>
            </a:r>
            <a:r>
              <a:rPr lang="en-US" i="1" baseline="-25000" dirty="0" err="1" smtClean="0">
                <a:solidFill>
                  <a:srgbClr val="191919"/>
                </a:solidFill>
              </a:rPr>
              <a:t>cell</a:t>
            </a:r>
            <a:r>
              <a:rPr lang="en-US" i="1" baseline="-25000" dirty="0" smtClean="0">
                <a:solidFill>
                  <a:srgbClr val="191919"/>
                </a:solidFill>
              </a:rPr>
              <a:t> </a:t>
            </a:r>
            <a:r>
              <a:rPr lang="en-US" i="1" dirty="0" smtClean="0">
                <a:solidFill>
                  <a:srgbClr val="191919"/>
                </a:solidFill>
              </a:rPr>
              <a:t>= 100m</a:t>
            </a:r>
            <a:endParaRPr lang="en-US" i="1" dirty="0">
              <a:solidFill>
                <a:srgbClr val="19191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5754" y="2593702"/>
            <a:ext cx="1298609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n-US" i="1" baseline="-25000" dirty="0" err="1" smtClean="0">
                <a:solidFill>
                  <a:schemeClr val="bg2">
                    <a:lumMod val="10000"/>
                  </a:schemeClr>
                </a:solidFill>
              </a:rPr>
              <a:t>cell</a:t>
            </a:r>
            <a:r>
              <a:rPr lang="en-US" i="1" baseline="-25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= 50m</a:t>
            </a:r>
            <a:endParaRPr lang="en-US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Content Placeholder 10" descr="fodos-150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3" r="396" b="1107"/>
          <a:stretch/>
        </p:blipFill>
        <p:spPr>
          <a:xfrm>
            <a:off x="716112" y="4070631"/>
            <a:ext cx="7150100" cy="1155581"/>
          </a:xfrm>
          <a:effectLst/>
        </p:spPr>
      </p:pic>
      <p:sp>
        <p:nvSpPr>
          <p:cNvPr id="32" name="TextBox 31"/>
          <p:cNvSpPr txBox="1"/>
          <p:nvPr/>
        </p:nvSpPr>
        <p:spPr>
          <a:xfrm>
            <a:off x="6435754" y="5314713"/>
            <a:ext cx="142698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191919"/>
                </a:solidFill>
              </a:rPr>
              <a:t>L</a:t>
            </a:r>
            <a:r>
              <a:rPr lang="en-US" i="1" baseline="-25000" dirty="0" err="1" smtClean="0">
                <a:solidFill>
                  <a:srgbClr val="191919"/>
                </a:solidFill>
              </a:rPr>
              <a:t>cell</a:t>
            </a:r>
            <a:r>
              <a:rPr lang="en-US" i="1" baseline="-25000" dirty="0" smtClean="0">
                <a:solidFill>
                  <a:srgbClr val="191919"/>
                </a:solidFill>
              </a:rPr>
              <a:t> </a:t>
            </a:r>
            <a:r>
              <a:rPr lang="en-US" i="1" dirty="0" smtClean="0">
                <a:solidFill>
                  <a:srgbClr val="191919"/>
                </a:solidFill>
              </a:rPr>
              <a:t>= 150m</a:t>
            </a:r>
            <a:endParaRPr lang="en-US" i="1" dirty="0">
              <a:solidFill>
                <a:srgbClr val="19191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56103" y="1749623"/>
            <a:ext cx="2739094" cy="940576"/>
            <a:chOff x="2956103" y="1749623"/>
            <a:chExt cx="2739094" cy="940576"/>
          </a:xfrm>
          <a:effectLst/>
        </p:grpSpPr>
        <p:grpSp>
          <p:nvGrpSpPr>
            <p:cNvPr id="23" name="Group 22"/>
            <p:cNvGrpSpPr/>
            <p:nvPr/>
          </p:nvGrpSpPr>
          <p:grpSpPr>
            <a:xfrm>
              <a:off x="5167781" y="1749623"/>
              <a:ext cx="527416" cy="913609"/>
              <a:chOff x="5167781" y="1749623"/>
              <a:chExt cx="527416" cy="91360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4974684" y="1942720"/>
                <a:ext cx="913609" cy="5274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952437" y="1995206"/>
                <a:ext cx="913607" cy="42244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956103" y="1776589"/>
              <a:ext cx="527416" cy="913610"/>
              <a:chOff x="2956103" y="1776589"/>
              <a:chExt cx="527416" cy="91361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2763006" y="1969686"/>
                <a:ext cx="913609" cy="5274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2762949" y="2022175"/>
                <a:ext cx="913607" cy="42244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3318511" y="2256465"/>
            <a:ext cx="4723872" cy="1089845"/>
            <a:chOff x="3318511" y="2256465"/>
            <a:chExt cx="4723872" cy="1089845"/>
          </a:xfrm>
          <a:effectLst/>
        </p:grpSpPr>
        <p:sp>
          <p:nvSpPr>
            <p:cNvPr id="18" name="Freeform 17"/>
            <p:cNvSpPr/>
            <p:nvPr/>
          </p:nvSpPr>
          <p:spPr>
            <a:xfrm rot="510348">
              <a:off x="3318511" y="2256466"/>
              <a:ext cx="392982" cy="1089844"/>
            </a:xfrm>
            <a:custGeom>
              <a:avLst/>
              <a:gdLst>
                <a:gd name="connsiteX0" fmla="*/ 0 w 500303"/>
                <a:gd name="connsiteY0" fmla="*/ 0 h 1166091"/>
                <a:gd name="connsiteX1" fmla="*/ 473364 w 500303"/>
                <a:gd name="connsiteY1" fmla="*/ 542636 h 1166091"/>
                <a:gd name="connsiteX2" fmla="*/ 161636 w 500303"/>
                <a:gd name="connsiteY2" fmla="*/ 1166091 h 116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303" h="1166091">
                  <a:moveTo>
                    <a:pt x="0" y="0"/>
                  </a:moveTo>
                  <a:cubicBezTo>
                    <a:pt x="223212" y="174143"/>
                    <a:pt x="446425" y="348287"/>
                    <a:pt x="473364" y="542636"/>
                  </a:cubicBezTo>
                  <a:cubicBezTo>
                    <a:pt x="500303" y="736985"/>
                    <a:pt x="161636" y="1166091"/>
                    <a:pt x="161636" y="1166091"/>
                  </a:cubicBezTo>
                </a:path>
              </a:pathLst>
            </a:cu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510348">
              <a:off x="7649401" y="2256465"/>
              <a:ext cx="392982" cy="1089844"/>
            </a:xfrm>
            <a:custGeom>
              <a:avLst/>
              <a:gdLst>
                <a:gd name="connsiteX0" fmla="*/ 0 w 500303"/>
                <a:gd name="connsiteY0" fmla="*/ 0 h 1166091"/>
                <a:gd name="connsiteX1" fmla="*/ 473364 w 500303"/>
                <a:gd name="connsiteY1" fmla="*/ 542636 h 1166091"/>
                <a:gd name="connsiteX2" fmla="*/ 161636 w 500303"/>
                <a:gd name="connsiteY2" fmla="*/ 1166091 h 116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303" h="1166091">
                  <a:moveTo>
                    <a:pt x="0" y="0"/>
                  </a:moveTo>
                  <a:cubicBezTo>
                    <a:pt x="223212" y="174143"/>
                    <a:pt x="446425" y="348287"/>
                    <a:pt x="473364" y="542636"/>
                  </a:cubicBezTo>
                  <a:cubicBezTo>
                    <a:pt x="500303" y="736985"/>
                    <a:pt x="161636" y="1166091"/>
                    <a:pt x="161636" y="1166091"/>
                  </a:cubicBezTo>
                </a:path>
              </a:pathLst>
            </a:custGeom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7043" y="1749620"/>
            <a:ext cx="4975434" cy="913613"/>
            <a:chOff x="1817043" y="1749620"/>
            <a:chExt cx="4975434" cy="913613"/>
          </a:xfrm>
          <a:effectLst/>
        </p:grpSpPr>
        <p:grpSp>
          <p:nvGrpSpPr>
            <p:cNvPr id="14" name="Group 13"/>
            <p:cNvGrpSpPr/>
            <p:nvPr/>
          </p:nvGrpSpPr>
          <p:grpSpPr>
            <a:xfrm>
              <a:off x="1817043" y="1749623"/>
              <a:ext cx="527416" cy="913610"/>
              <a:chOff x="1817043" y="1749623"/>
              <a:chExt cx="527416" cy="91361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1623946" y="1942720"/>
                <a:ext cx="913609" cy="5274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623889" y="1995209"/>
                <a:ext cx="913607" cy="42244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6265061" y="1749620"/>
              <a:ext cx="527416" cy="913609"/>
              <a:chOff x="6265061" y="1749620"/>
              <a:chExt cx="527416" cy="91360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071964" y="1942717"/>
                <a:ext cx="913609" cy="527416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6049717" y="1995203"/>
                <a:ext cx="913607" cy="42244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4058868" y="1749626"/>
            <a:ext cx="527416" cy="913609"/>
            <a:chOff x="4058868" y="1749626"/>
            <a:chExt cx="527416" cy="913609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3865771" y="1942723"/>
              <a:ext cx="913609" cy="527416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843524" y="1995209"/>
              <a:ext cx="913607" cy="422441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Left Arrow 67"/>
          <p:cNvSpPr/>
          <p:nvPr/>
        </p:nvSpPr>
        <p:spPr>
          <a:xfrm>
            <a:off x="8090341" y="3142734"/>
            <a:ext cx="579120" cy="412649"/>
          </a:xfrm>
          <a:prstGeom prst="leftArrow">
            <a:avLst>
              <a:gd name="adj1" fmla="val 37421"/>
              <a:gd name="adj2" fmla="val 68868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Arrow 68"/>
          <p:cNvSpPr/>
          <p:nvPr/>
        </p:nvSpPr>
        <p:spPr>
          <a:xfrm>
            <a:off x="8090341" y="4331454"/>
            <a:ext cx="579120" cy="412649"/>
          </a:xfrm>
          <a:prstGeom prst="leftArrow">
            <a:avLst>
              <a:gd name="adj1" fmla="val 37421"/>
              <a:gd name="adj2" fmla="val 68868"/>
            </a:avLst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0439" y="2963034"/>
            <a:ext cx="7285043" cy="1097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8" grpId="0" animBg="1"/>
      <p:bldP spid="68" grpId="1" animBg="1"/>
      <p:bldP spid="6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762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the </a:t>
            </a:r>
            <a:r>
              <a:rPr lang="en-US" dirty="0" err="1"/>
              <a:t>emittance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lower energies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3636"/>
            <a:ext cx="8226854" cy="2517845"/>
          </a:xfrm>
        </p:spPr>
        <p:txBody>
          <a:bodyPr>
            <a:normAutofit fontScale="70000" lnSpcReduction="20000"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en-US" dirty="0" smtClean="0"/>
              <a:t>There are two different possibilities:</a:t>
            </a: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arenR" startAt="2"/>
            </a:pPr>
            <a:r>
              <a:rPr lang="en-US" dirty="0">
                <a:solidFill>
                  <a:srgbClr val="FF6600"/>
                </a:solidFill>
              </a:rPr>
              <a:t>Change the phase advance </a:t>
            </a:r>
            <a:r>
              <a:rPr lang="en-US" dirty="0" err="1">
                <a:solidFill>
                  <a:srgbClr val="FF6600"/>
                </a:solidFill>
              </a:rPr>
              <a:t>Ψ</a:t>
            </a:r>
            <a:r>
              <a:rPr lang="en-US" dirty="0">
                <a:solidFill>
                  <a:srgbClr val="FF6600"/>
                </a:solidFill>
              </a:rPr>
              <a:t> of the FODO cell</a:t>
            </a: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+"/>
            </a:pPr>
            <a:r>
              <a:rPr lang="en-US" dirty="0">
                <a:solidFill>
                  <a:schemeClr val="accent6"/>
                </a:solidFill>
              </a:rPr>
              <a:t>No </a:t>
            </a:r>
            <a:r>
              <a:rPr lang="en-US" dirty="0" err="1" smtClean="0">
                <a:solidFill>
                  <a:schemeClr val="accent6"/>
                </a:solidFill>
              </a:rPr>
              <a:t>recabeling</a:t>
            </a:r>
            <a:r>
              <a:rPr lang="en-US" dirty="0" smtClean="0">
                <a:solidFill>
                  <a:schemeClr val="accent6"/>
                </a:solidFill>
              </a:rPr>
              <a:t> of hardware necessary</a:t>
            </a:r>
            <a:endParaRPr lang="en-US" dirty="0">
              <a:solidFill>
                <a:schemeClr val="accent6"/>
              </a:solidFill>
            </a:endParaRP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-"/>
            </a:pPr>
            <a:r>
              <a:rPr lang="en-US" dirty="0" smtClean="0">
                <a:solidFill>
                  <a:schemeClr val="accent6"/>
                </a:solidFill>
              </a:rPr>
              <a:t>Dispersion </a:t>
            </a:r>
            <a:r>
              <a:rPr lang="en-US" dirty="0">
                <a:solidFill>
                  <a:schemeClr val="accent6"/>
                </a:solidFill>
              </a:rPr>
              <a:t>suppressors need to be </a:t>
            </a:r>
            <a:r>
              <a:rPr lang="en-US" dirty="0" smtClean="0">
                <a:solidFill>
                  <a:schemeClr val="accent6"/>
                </a:solidFill>
              </a:rPr>
              <a:t>adjusted</a:t>
            </a: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-"/>
            </a:pPr>
            <a:r>
              <a:rPr lang="en-US" dirty="0" err="1" smtClean="0">
                <a:solidFill>
                  <a:schemeClr val="accent6"/>
                </a:solidFill>
              </a:rPr>
              <a:t>Sextupole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scheme? 	</a:t>
            </a:r>
            <a:r>
              <a:rPr lang="en-US" dirty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chemeClr val="accent6"/>
                </a:solidFill>
              </a:rPr>
              <a:t>45</a:t>
            </a:r>
            <a:r>
              <a:rPr lang="en-US" dirty="0">
                <a:solidFill>
                  <a:schemeClr val="accent6"/>
                </a:solidFill>
              </a:rPr>
              <a:t>°, 60°, 72°, 90°, …</a:t>
            </a:r>
          </a:p>
          <a:p>
            <a:pPr marL="808038" indent="-363538">
              <a:lnSpc>
                <a:spcPct val="120000"/>
              </a:lnSpc>
              <a:buClrTx/>
              <a:buSzPct val="100000"/>
              <a:buFont typeface="Lucida Grande"/>
              <a:buChar char="-"/>
            </a:pPr>
            <a:r>
              <a:rPr lang="en-US" dirty="0">
                <a:solidFill>
                  <a:schemeClr val="accent6"/>
                </a:solidFill>
              </a:rPr>
              <a:t>Only within certain limits </a:t>
            </a:r>
            <a:r>
              <a:rPr lang="en-US" dirty="0" smtClean="0">
                <a:solidFill>
                  <a:schemeClr val="accent6"/>
                </a:solidFill>
              </a:rPr>
              <a:t>possible:</a:t>
            </a:r>
            <a:r>
              <a:rPr lang="en-US" dirty="0">
                <a:solidFill>
                  <a:schemeClr val="accent6"/>
                </a:solidFill>
              </a:rPr>
              <a:t>	40</a:t>
            </a:r>
            <a:r>
              <a:rPr lang="en-US" dirty="0" smtClean="0">
                <a:solidFill>
                  <a:schemeClr val="accent6"/>
                </a:solidFill>
              </a:rPr>
              <a:t>°&lt;</a:t>
            </a:r>
            <a:r>
              <a:rPr lang="en-US" dirty="0" err="1" smtClean="0">
                <a:solidFill>
                  <a:srgbClr val="4D4D4D"/>
                </a:solidFill>
              </a:rPr>
              <a:t>Ψ</a:t>
            </a:r>
            <a:r>
              <a:rPr lang="en-US" dirty="0" smtClean="0">
                <a:solidFill>
                  <a:srgbClr val="4D4D4D"/>
                </a:solidFill>
              </a:rPr>
              <a:t>&lt;</a:t>
            </a:r>
            <a:r>
              <a:rPr lang="en-US" dirty="0" smtClean="0">
                <a:solidFill>
                  <a:schemeClr val="accent6"/>
                </a:solidFill>
              </a:rPr>
              <a:t>135°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346712"/>
              </p:ext>
            </p:extLst>
          </p:nvPr>
        </p:nvGraphicFramePr>
        <p:xfrm>
          <a:off x="595313" y="2417763"/>
          <a:ext cx="44894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3" imgW="2425700" imgH="444500" progId="Equation.3">
                  <p:embed/>
                </p:oleObj>
              </mc:Choice>
              <mc:Fallback>
                <p:oleObj name="Equation" r:id="rId3" imgW="242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2417763"/>
                        <a:ext cx="44894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76341"/>
              </p:ext>
            </p:extLst>
          </p:nvPr>
        </p:nvGraphicFramePr>
        <p:xfrm>
          <a:off x="627231" y="1539398"/>
          <a:ext cx="3313395" cy="81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5" imgW="1905000" imgH="469900" progId="Equation.3">
                  <p:embed/>
                </p:oleObj>
              </mc:Choice>
              <mc:Fallback>
                <p:oleObj name="Equation" r:id="rId5" imgW="1905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31" y="1539398"/>
                        <a:ext cx="3313395" cy="817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2719132" y="2374844"/>
            <a:ext cx="691728" cy="57843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10488" y="2374844"/>
            <a:ext cx="691728" cy="57843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92243"/>
              </p:ext>
            </p:extLst>
          </p:nvPr>
        </p:nvGraphicFramePr>
        <p:xfrm>
          <a:off x="5343075" y="1334336"/>
          <a:ext cx="3520713" cy="222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Mathcad" r:id="rId7" imgW="3133800" imgH="2019240" progId="">
                  <p:embed/>
                </p:oleObj>
              </mc:Choice>
              <mc:Fallback>
                <p:oleObj name="Mathcad" r:id="rId7" imgW="3133800" imgH="2019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075" y="1334336"/>
                        <a:ext cx="3520713" cy="2228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0726" y="3570686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D4D4D"/>
                </a:solidFill>
              </a:rPr>
              <a:t>Court. B. </a:t>
            </a:r>
            <a:r>
              <a:rPr lang="en-US" sz="1400" dirty="0" err="1" smtClean="0">
                <a:solidFill>
                  <a:srgbClr val="4D4D4D"/>
                </a:solidFill>
              </a:rPr>
              <a:t>Holzer</a:t>
            </a:r>
            <a:endParaRPr lang="en-US" sz="1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Feasible Lattice Changes</a:t>
            </a:r>
            <a:endParaRPr lang="en-US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160076"/>
              </p:ext>
            </p:extLst>
          </p:nvPr>
        </p:nvGraphicFramePr>
        <p:xfrm>
          <a:off x="457200" y="4096473"/>
          <a:ext cx="8226426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2142"/>
                <a:gridCol w="2742142"/>
                <a:gridCol w="27421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 L</a:t>
                      </a:r>
                      <a:endParaRPr lang="en-US" dirty="0"/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advance </a:t>
                      </a:r>
                      <a:r>
                        <a:rPr lang="en-US" dirty="0" err="1" smtClean="0"/>
                        <a:t>Ψ</a:t>
                      </a:r>
                      <a:endParaRPr lang="en-US" dirty="0"/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endParaRPr lang="en-US" dirty="0"/>
                    </a:p>
                  </a:txBody>
                  <a:tcPr marL="98717" marR="98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Baseline parameter: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2 ×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14.60 nm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200 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60° </a:t>
                      </a: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13.56 nm (</a:t>
                      </a:r>
                      <a:r>
                        <a:rPr lang="en-US" dirty="0" err="1" smtClean="0">
                          <a:solidFill>
                            <a:srgbClr val="4D4D4D"/>
                          </a:solidFill>
                        </a:rPr>
                        <a:t>Teng</a:t>
                      </a: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250</a:t>
                      </a:r>
                      <a:r>
                        <a:rPr lang="en-US" baseline="0" dirty="0" smtClean="0">
                          <a:solidFill>
                            <a:srgbClr val="4D4D4D"/>
                          </a:solidFill>
                        </a:rPr>
                        <a:t> m</a:t>
                      </a: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72° </a:t>
                      </a: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15.91 nm (</a:t>
                      </a:r>
                      <a:r>
                        <a:rPr lang="en-US" dirty="0" err="1" smtClean="0">
                          <a:solidFill>
                            <a:srgbClr val="4D4D4D"/>
                          </a:solidFill>
                        </a:rPr>
                        <a:t>Teng</a:t>
                      </a: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300 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90° 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15.24 nm (</a:t>
                      </a:r>
                      <a:r>
                        <a:rPr lang="en-US" dirty="0" err="1" smtClean="0">
                          <a:solidFill>
                            <a:srgbClr val="4D4D4D"/>
                          </a:solidFill>
                        </a:rPr>
                        <a:t>Teng</a:t>
                      </a: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 marL="98717" marR="98717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16623"/>
              </p:ext>
            </p:extLst>
          </p:nvPr>
        </p:nvGraphicFramePr>
        <p:xfrm>
          <a:off x="457200" y="1829989"/>
          <a:ext cx="82296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advance </a:t>
                      </a:r>
                      <a:r>
                        <a:rPr lang="en-US" dirty="0" err="1" smtClean="0"/>
                        <a:t>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ε</a:t>
                      </a:r>
                      <a:r>
                        <a:rPr lang="en-US" baseline="-25000" dirty="0" err="1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Baseline parameter: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2 ×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1.65 nm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45°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1.50 nm (</a:t>
                      </a:r>
                      <a:r>
                        <a:rPr lang="en-US" dirty="0" err="1" smtClean="0">
                          <a:solidFill>
                            <a:srgbClr val="4D4D4D"/>
                          </a:solidFill>
                        </a:rPr>
                        <a:t>Teng</a:t>
                      </a: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90°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1.74 nm (</a:t>
                      </a:r>
                      <a:r>
                        <a:rPr lang="en-US" dirty="0" err="1" smtClean="0">
                          <a:solidFill>
                            <a:srgbClr val="4D4D4D"/>
                          </a:solidFill>
                        </a:rPr>
                        <a:t>Teng</a:t>
                      </a:r>
                      <a:r>
                        <a:rPr lang="en-US" dirty="0" smtClean="0">
                          <a:solidFill>
                            <a:srgbClr val="4D4D4D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88" y="3601936"/>
            <a:ext cx="278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45.5 </a:t>
            </a:r>
            <a:r>
              <a:rPr lang="en-US" b="1" dirty="0" err="1" smtClean="0">
                <a:solidFill>
                  <a:srgbClr val="FF6600"/>
                </a:solidFill>
              </a:rPr>
              <a:t>GeV</a:t>
            </a:r>
            <a:r>
              <a:rPr lang="en-US" b="1" dirty="0" smtClean="0">
                <a:solidFill>
                  <a:srgbClr val="FF6600"/>
                </a:solidFill>
              </a:rPr>
              <a:t> beam energy: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88" y="1338175"/>
            <a:ext cx="259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80 </a:t>
            </a:r>
            <a:r>
              <a:rPr lang="en-US" b="1" dirty="0" err="1" smtClean="0">
                <a:solidFill>
                  <a:srgbClr val="FF6600"/>
                </a:solidFill>
              </a:rPr>
              <a:t>GeV</a:t>
            </a:r>
            <a:r>
              <a:rPr lang="en-US" b="1" dirty="0" smtClean="0">
                <a:solidFill>
                  <a:srgbClr val="FF6600"/>
                </a:solidFill>
              </a:rPr>
              <a:t> beam energy: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Introduce </a:t>
            </a:r>
            <a:r>
              <a:rPr lang="en-US" dirty="0" smtClean="0">
                <a:solidFill>
                  <a:srgbClr val="FF6600"/>
                </a:solidFill>
              </a:rPr>
              <a:t>dispersion suppressors </a:t>
            </a:r>
            <a:r>
              <a:rPr lang="en-US" dirty="0">
                <a:solidFill>
                  <a:srgbClr val="FF6600"/>
                </a:solidFill>
              </a:rPr>
              <a:t>based on </a:t>
            </a:r>
            <a:r>
              <a:rPr lang="en-US" dirty="0" err="1" smtClean="0">
                <a:solidFill>
                  <a:srgbClr val="FF6600"/>
                </a:solidFill>
              </a:rPr>
              <a:t>quadrupoles</a:t>
            </a:r>
            <a:endParaRPr lang="en-US" dirty="0" smtClean="0">
              <a:solidFill>
                <a:srgbClr val="FF6600"/>
              </a:solidFill>
            </a:endParaRPr>
          </a:p>
          <a:p>
            <a:pPr marL="357188" indent="0">
              <a:lnSpc>
                <a:spcPct val="120000"/>
              </a:lnSpc>
              <a:buClrTx/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 Geometry must stay the same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</a:pPr>
            <a:r>
              <a:rPr lang="en-US" dirty="0">
                <a:solidFill>
                  <a:srgbClr val="FF6600"/>
                </a:solidFill>
              </a:rPr>
              <a:t>Beta functions in dispersion suppressor and matching sections</a:t>
            </a:r>
            <a:r>
              <a:rPr lang="en-US" dirty="0">
                <a:solidFill>
                  <a:schemeClr val="accent6"/>
                </a:solidFill>
              </a:rPr>
              <a:t> should stay in the same order of magnitude as in the </a:t>
            </a:r>
            <a:r>
              <a:rPr lang="en-US" dirty="0" smtClean="0">
                <a:solidFill>
                  <a:schemeClr val="accent6"/>
                </a:solidFill>
              </a:rPr>
              <a:t>arcs</a:t>
            </a:r>
          </a:p>
          <a:p>
            <a:pPr marL="342900" indent="-342900">
              <a:lnSpc>
                <a:spcPct val="120000"/>
              </a:lnSpc>
              <a:buClrTx/>
              <a:buSzPct val="100000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Keep straight sections the </a:t>
            </a:r>
            <a:r>
              <a:rPr lang="en-US" dirty="0" smtClean="0">
                <a:solidFill>
                  <a:srgbClr val="FF6600"/>
                </a:solidFill>
              </a:rPr>
              <a:t>same</a:t>
            </a:r>
            <a:endParaRPr lang="en-US" dirty="0" smtClean="0">
              <a:solidFill>
                <a:srgbClr val="FF6600"/>
              </a:solidFill>
            </a:endParaRPr>
          </a:p>
          <a:p>
            <a:pPr marL="360363" indent="0">
              <a:lnSpc>
                <a:spcPct val="120000"/>
              </a:lnSpc>
              <a:buClrTx/>
              <a:buSzPct val="100000"/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 Space is limited</a:t>
            </a:r>
          </a:p>
          <a:p>
            <a:pPr marL="357188" indent="0">
              <a:lnSpc>
                <a:spcPct val="120000"/>
              </a:lnSpc>
              <a:buClrTx/>
              <a:buNone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 No change of optics for injection, IR, etc. necessary</a:t>
            </a:r>
            <a:endParaRPr lang="en-US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Lattices for 80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5781" y="2153337"/>
            <a:ext cx="65522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5848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47879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4976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93456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80375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06224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134704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17887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59143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87624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70806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198266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28522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14935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839520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52804" y="2070517"/>
            <a:ext cx="174851" cy="17484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44984" y="2065915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02574" y="2070517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665850" y="2065915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263901" y="2070517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89145" y="2070517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78429" y="2070517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01916" y="2070517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18733" y="2070517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556416" y="2065915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38677" y="2065915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779053" y="2070517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25281" y="2070517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25781" y="3382411"/>
            <a:ext cx="65522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55848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47879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064976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493456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80375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06224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4704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917887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9143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87624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770806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98266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628522" y="3299591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14935" y="3294989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839520" y="3299591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052804" y="3299591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444984" y="3294989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02574" y="3299591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665850" y="3294989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263901" y="3299591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689145" y="3299591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478429" y="3299591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01916" y="3299591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18733" y="3299591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556416" y="3294989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338677" y="3294989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79053" y="3299591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225281" y="3299591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625781" y="4707518"/>
            <a:ext cx="65522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55848" y="4624698"/>
            <a:ext cx="383979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280375" y="4624698"/>
            <a:ext cx="387932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706224" y="4624698"/>
            <a:ext cx="386514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134704" y="4624698"/>
            <a:ext cx="388026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559143" y="4624698"/>
            <a:ext cx="386514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87624" y="4624698"/>
            <a:ext cx="385493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14935" y="4620096"/>
            <a:ext cx="388438" cy="179445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839520" y="4624698"/>
            <a:ext cx="388135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44984" y="4620096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002574" y="4624698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665850" y="4620096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3901" y="4624698"/>
            <a:ext cx="389379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89145" y="4624698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901916" y="4624698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118733" y="4624698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556416" y="4620096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338677" y="4620096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779053" y="4624698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225281" y="4624698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625781" y="1552704"/>
            <a:ext cx="520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175 </a:t>
            </a:r>
            <a:r>
              <a:rPr lang="en-US" b="1" dirty="0" err="1" smtClean="0">
                <a:solidFill>
                  <a:schemeClr val="accent6"/>
                </a:solidFill>
              </a:rPr>
              <a:t>GeV</a:t>
            </a:r>
            <a:r>
              <a:rPr lang="en-US" b="1" dirty="0" smtClean="0">
                <a:solidFill>
                  <a:schemeClr val="accent6"/>
                </a:solidFill>
              </a:rPr>
              <a:t> and 120 </a:t>
            </a:r>
            <a:r>
              <a:rPr lang="en-US" b="1" dirty="0" err="1" smtClean="0">
                <a:solidFill>
                  <a:schemeClr val="accent6"/>
                </a:solidFill>
              </a:rPr>
              <a:t>GeV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err="1" smtClean="0">
                <a:solidFill>
                  <a:schemeClr val="accent6"/>
                </a:solidFill>
              </a:rPr>
              <a:t>L</a:t>
            </a:r>
            <a:r>
              <a:rPr lang="en-US" b="1" baseline="-25000" dirty="0" err="1" smtClean="0">
                <a:solidFill>
                  <a:schemeClr val="accent6"/>
                </a:solidFill>
              </a:rPr>
              <a:t>cell</a:t>
            </a:r>
            <a:r>
              <a:rPr lang="en-US" b="1" dirty="0" smtClean="0">
                <a:solidFill>
                  <a:schemeClr val="accent6"/>
                </a:solidFill>
              </a:rPr>
              <a:t> = 50 m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en-US" b="1" dirty="0" err="1">
                <a:solidFill>
                  <a:schemeClr val="accent6"/>
                </a:solidFill>
              </a:rPr>
              <a:t>Ψ</a:t>
            </a:r>
            <a:r>
              <a:rPr lang="en-US" b="1" dirty="0">
                <a:solidFill>
                  <a:schemeClr val="accent6"/>
                </a:solidFill>
              </a:rPr>
              <a:t> = 90°/60°</a:t>
            </a:r>
          </a:p>
          <a:p>
            <a:endParaRPr lang="en-US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625781" y="2773811"/>
            <a:ext cx="412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80 </a:t>
            </a:r>
            <a:r>
              <a:rPr lang="en-US" b="1" dirty="0" err="1" smtClean="0">
                <a:solidFill>
                  <a:schemeClr val="accent6"/>
                </a:solidFill>
              </a:rPr>
              <a:t>GeV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err="1" smtClean="0">
                <a:solidFill>
                  <a:schemeClr val="accent6"/>
                </a:solidFill>
              </a:rPr>
              <a:t>L</a:t>
            </a:r>
            <a:r>
              <a:rPr lang="en-US" b="1" baseline="-25000" dirty="0" err="1" smtClean="0">
                <a:solidFill>
                  <a:schemeClr val="accent6"/>
                </a:solidFill>
              </a:rPr>
              <a:t>cell</a:t>
            </a:r>
            <a:r>
              <a:rPr lang="en-US" b="1" dirty="0" smtClean="0">
                <a:solidFill>
                  <a:schemeClr val="accent6"/>
                </a:solidFill>
              </a:rPr>
              <a:t> = 50 m, </a:t>
            </a:r>
            <a:r>
              <a:rPr lang="en-US" b="1" dirty="0" err="1">
                <a:solidFill>
                  <a:schemeClr val="accent6"/>
                </a:solidFill>
              </a:rPr>
              <a:t>Ψ</a:t>
            </a:r>
            <a:r>
              <a:rPr lang="en-US" b="1" dirty="0">
                <a:solidFill>
                  <a:schemeClr val="accent6"/>
                </a:solidFill>
              </a:rPr>
              <a:t> = </a:t>
            </a:r>
            <a:r>
              <a:rPr lang="en-US" b="1" dirty="0" smtClean="0">
                <a:solidFill>
                  <a:schemeClr val="accent6"/>
                </a:solidFill>
              </a:rPr>
              <a:t>45°/45°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25781" y="4113299"/>
            <a:ext cx="412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80 </a:t>
            </a:r>
            <a:r>
              <a:rPr lang="en-US" b="1" dirty="0" err="1" smtClean="0">
                <a:solidFill>
                  <a:srgbClr val="4D4D4D"/>
                </a:solidFill>
              </a:rPr>
              <a:t>GeV</a:t>
            </a:r>
            <a:r>
              <a:rPr lang="en-US" b="1" dirty="0" smtClean="0">
                <a:solidFill>
                  <a:srgbClr val="4D4D4D"/>
                </a:solidFill>
              </a:rPr>
              <a:t>: </a:t>
            </a:r>
            <a:r>
              <a:rPr lang="en-US" b="1" dirty="0" err="1" smtClean="0">
                <a:solidFill>
                  <a:srgbClr val="4D4D4D"/>
                </a:solidFill>
              </a:rPr>
              <a:t>L</a:t>
            </a:r>
            <a:r>
              <a:rPr lang="en-US" b="1" baseline="-25000" dirty="0" err="1" smtClean="0">
                <a:solidFill>
                  <a:srgbClr val="4D4D4D"/>
                </a:solidFill>
              </a:rPr>
              <a:t>cell</a:t>
            </a:r>
            <a:r>
              <a:rPr lang="en-US" b="1" dirty="0" smtClean="0">
                <a:solidFill>
                  <a:srgbClr val="4D4D4D"/>
                </a:solidFill>
              </a:rPr>
              <a:t> = 100 m, </a:t>
            </a:r>
            <a:r>
              <a:rPr lang="en-US" b="1" dirty="0" err="1">
                <a:solidFill>
                  <a:srgbClr val="4D4D4D"/>
                </a:solidFill>
              </a:rPr>
              <a:t>Ψ</a:t>
            </a:r>
            <a:r>
              <a:rPr lang="en-US" b="1" dirty="0">
                <a:solidFill>
                  <a:srgbClr val="4D4D4D"/>
                </a:solidFill>
              </a:rPr>
              <a:t> = </a:t>
            </a:r>
            <a:r>
              <a:rPr lang="en-US" b="1" dirty="0" smtClean="0">
                <a:solidFill>
                  <a:srgbClr val="4D4D4D"/>
                </a:solidFill>
              </a:rPr>
              <a:t>90°/60°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130161" y="5651339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Dispersion Suppressor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35631" y="5217693"/>
            <a:ext cx="933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Arc cells</a:t>
            </a:r>
            <a:endParaRPr lang="en-US" sz="1400" b="1" dirty="0">
              <a:solidFill>
                <a:srgbClr val="4D4D4D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855848" y="5284175"/>
            <a:ext cx="174851" cy="174843"/>
          </a:xfrm>
          <a:prstGeom prst="rect">
            <a:avLst/>
          </a:prstGeom>
          <a:solidFill>
            <a:srgbClr val="4D4D4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855848" y="5724955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827212" y="5284175"/>
            <a:ext cx="174851" cy="174843"/>
          </a:xfrm>
          <a:prstGeom prst="rect">
            <a:avLst/>
          </a:prstGeom>
          <a:solidFill>
            <a:srgbClr val="FFBE1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3839520" y="5724955"/>
            <a:ext cx="174851" cy="174843"/>
          </a:xfrm>
          <a:prstGeom prst="rect">
            <a:avLst/>
          </a:prstGeom>
          <a:solidFill>
            <a:srgbClr val="B2B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/>
          <p:cNvSpPr txBox="1"/>
          <p:nvPr/>
        </p:nvSpPr>
        <p:spPr>
          <a:xfrm>
            <a:off x="4112093" y="5217693"/>
            <a:ext cx="3206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Straight matching section (with RF)</a:t>
            </a:r>
            <a:endParaRPr lang="en-US" sz="1400" b="1" dirty="0">
              <a:solidFill>
                <a:srgbClr val="4D4D4D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112093" y="5651339"/>
            <a:ext cx="212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4D4D4D"/>
                </a:solidFill>
              </a:rPr>
              <a:t>Straight cells (with RF)</a:t>
            </a:r>
            <a:endParaRPr lang="en-US" sz="1400" b="1" dirty="0">
              <a:solidFill>
                <a:srgbClr val="4D4D4D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762502" y="2325276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Half-bend dispersion suppressor</a:t>
            </a:r>
            <a:endParaRPr lang="en-US" sz="1400" b="1" dirty="0">
              <a:solidFill>
                <a:srgbClr val="FF66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96555" y="3563548"/>
            <a:ext cx="410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Dispersion suppressor based on </a:t>
            </a:r>
            <a:r>
              <a:rPr lang="en-US" sz="1400" b="1" dirty="0" err="1" smtClean="0">
                <a:solidFill>
                  <a:srgbClr val="FF6600"/>
                </a:solidFill>
              </a:rPr>
              <a:t>quadrupoles</a:t>
            </a:r>
            <a:endParaRPr lang="en-US" sz="1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5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 </a:t>
            </a:r>
            <a:r>
              <a:rPr lang="en-US" dirty="0" err="1" smtClean="0"/>
              <a:t>GeV</a:t>
            </a:r>
            <a:r>
              <a:rPr lang="en-US" dirty="0" smtClean="0"/>
              <a:t>: 1) </a:t>
            </a:r>
            <a:r>
              <a:rPr lang="en-US" dirty="0" err="1" smtClean="0"/>
              <a:t>Ψ</a:t>
            </a:r>
            <a:r>
              <a:rPr lang="en-US" dirty="0" smtClean="0"/>
              <a:t>=45°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0" y="1537574"/>
            <a:ext cx="4198257" cy="38232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44784" y="1491689"/>
            <a:ext cx="462643" cy="2745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19826" y="1491689"/>
            <a:ext cx="462643" cy="2745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9769" y="1527975"/>
            <a:ext cx="83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8439" y="1529980"/>
            <a:ext cx="83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636" y="1507687"/>
            <a:ext cx="76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1600" i="1" baseline="-25000" dirty="0" err="1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x,y</a:t>
            </a:r>
            <a:r>
              <a:rPr lang="en-US" sz="1600" i="1" dirty="0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(m)</a:t>
            </a:r>
            <a:endParaRPr lang="en-US" sz="1600" i="1" dirty="0">
              <a:solidFill>
                <a:schemeClr val="accent1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9656" y="1527975"/>
            <a:ext cx="76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β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x,y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(m)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22" t="11161" r="10864" b="18867"/>
          <a:stretch/>
        </p:blipFill>
        <p:spPr>
          <a:xfrm rot="5400000">
            <a:off x="4841578" y="1372621"/>
            <a:ext cx="3860090" cy="4116383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 rot="5400000">
            <a:off x="5950086" y="1450723"/>
            <a:ext cx="462643" cy="4841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400000">
            <a:off x="6930726" y="1445312"/>
            <a:ext cx="462643" cy="4841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28145" y="5357132"/>
            <a:ext cx="5322033" cy="9373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D4D4D"/>
                </a:solidFill>
              </a:rPr>
              <a:t>Dispersion suppressors are supported by 2 </a:t>
            </a:r>
            <a:r>
              <a:rPr lang="en-US" dirty="0" err="1" smtClean="0">
                <a:solidFill>
                  <a:srgbClr val="4D4D4D"/>
                </a:solidFill>
              </a:rPr>
              <a:t>quadrupoles</a:t>
            </a:r>
            <a:r>
              <a:rPr lang="en-US" dirty="0" smtClean="0">
                <a:solidFill>
                  <a:srgbClr val="4D4D4D"/>
                </a:solidFill>
              </a:rPr>
              <a:t> of the arc.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226857" y="5364263"/>
            <a:ext cx="6571344" cy="7432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D4D4D"/>
                </a:solidFill>
              </a:rPr>
              <a:t>Using 4 additional </a:t>
            </a:r>
            <a:r>
              <a:rPr lang="en-US" dirty="0" err="1" smtClean="0">
                <a:solidFill>
                  <a:srgbClr val="4D4D4D"/>
                </a:solidFill>
              </a:rPr>
              <a:t>quadrupoles</a:t>
            </a:r>
            <a:r>
              <a:rPr lang="en-US" dirty="0" smtClean="0">
                <a:solidFill>
                  <a:srgbClr val="4D4D4D"/>
                </a:solidFill>
              </a:rPr>
              <a:t> instead of 2 reduces the </a:t>
            </a:r>
            <a:r>
              <a:rPr lang="en-US" dirty="0" err="1" smtClean="0">
                <a:solidFill>
                  <a:srgbClr val="4D4D4D"/>
                </a:solidFill>
              </a:rPr>
              <a:t>betafunction</a:t>
            </a:r>
            <a:r>
              <a:rPr lang="en-US" dirty="0" smtClean="0">
                <a:solidFill>
                  <a:srgbClr val="4D4D4D"/>
                </a:solidFill>
              </a:rPr>
              <a:t> in the dispersion suppressor.</a:t>
            </a:r>
          </a:p>
        </p:txBody>
      </p:sp>
    </p:spTree>
    <p:extLst>
      <p:ext uri="{BB962C8B-B14F-4D97-AF65-F5344CB8AC3E}">
        <p14:creationId xmlns:p14="http://schemas.microsoft.com/office/powerpoint/2010/main" val="25049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 animBg="1"/>
      <p:bldP spid="2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Circular Collider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3418"/>
            <a:ext cx="4791222" cy="4509609"/>
          </a:xfrm>
        </p:spPr>
        <p:txBody>
          <a:bodyPr>
            <a:normAutofit fontScale="70000" lnSpcReduction="20000"/>
          </a:bodyPr>
          <a:lstStyle/>
          <a:p>
            <a:pPr marL="360363" indent="-323850">
              <a:buClrTx/>
              <a:buSzPct val="100000"/>
            </a:pPr>
            <a:r>
              <a:rPr lang="en-US" dirty="0">
                <a:solidFill>
                  <a:schemeClr val="accent6"/>
                </a:solidFill>
              </a:rPr>
              <a:t>New 80-100 km storage ring</a:t>
            </a:r>
          </a:p>
          <a:p>
            <a:pPr marL="360363" indent="-323850">
              <a:buClrTx/>
              <a:buSzPct val="100000"/>
            </a:pPr>
            <a:endParaRPr lang="en-US" dirty="0">
              <a:solidFill>
                <a:srgbClr val="0055A0"/>
              </a:solidFill>
            </a:endParaRPr>
          </a:p>
          <a:p>
            <a:pPr marL="360363" indent="-323850">
              <a:buClrTx/>
              <a:buSzPct val="100000"/>
            </a:pPr>
            <a:r>
              <a:rPr lang="en-GB" b="1" dirty="0">
                <a:solidFill>
                  <a:srgbClr val="0055A0"/>
                </a:solidFill>
              </a:rPr>
              <a:t>FCC-</a:t>
            </a:r>
            <a:r>
              <a:rPr lang="en-GB" b="1" dirty="0" err="1">
                <a:solidFill>
                  <a:srgbClr val="0055A0"/>
                </a:solidFill>
              </a:rPr>
              <a:t>hh</a:t>
            </a:r>
            <a:r>
              <a:rPr lang="en-GB" dirty="0">
                <a:solidFill>
                  <a:srgbClr val="0055A0"/>
                </a:solidFill>
              </a:rPr>
              <a:t> (=long-term goal):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r>
              <a:rPr lang="en-GB" dirty="0">
                <a:solidFill>
                  <a:srgbClr val="4D4D4D"/>
                </a:solidFill>
              </a:rPr>
              <a:t>High-energy hadron collider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r>
              <a:rPr lang="en-GB" dirty="0">
                <a:solidFill>
                  <a:srgbClr val="4D4D4D"/>
                </a:solidFill>
              </a:rPr>
              <a:t>Push the energy frontier to 100 </a:t>
            </a:r>
            <a:r>
              <a:rPr lang="en-GB" dirty="0" err="1">
                <a:solidFill>
                  <a:srgbClr val="4D4D4D"/>
                </a:solidFill>
              </a:rPr>
              <a:t>TeV</a:t>
            </a:r>
            <a:endParaRPr lang="en-GB" dirty="0">
              <a:solidFill>
                <a:srgbClr val="4D4D4D"/>
              </a:solidFill>
            </a:endParaRPr>
          </a:p>
          <a:p>
            <a:pPr marL="360363" indent="-323850">
              <a:buNone/>
            </a:pPr>
            <a:endParaRPr lang="en-GB" dirty="0">
              <a:solidFill>
                <a:srgbClr val="0055A0"/>
              </a:solidFill>
            </a:endParaRPr>
          </a:p>
          <a:p>
            <a:pPr marL="360363" indent="-323850">
              <a:buClrTx/>
              <a:buSzPct val="100000"/>
            </a:pPr>
            <a:r>
              <a:rPr lang="en-GB" b="1" dirty="0">
                <a:solidFill>
                  <a:srgbClr val="0055A0"/>
                </a:solidFill>
              </a:rPr>
              <a:t>FCC-</a:t>
            </a:r>
            <a:r>
              <a:rPr lang="en-GB" b="1" dirty="0" err="1">
                <a:solidFill>
                  <a:srgbClr val="0055A0"/>
                </a:solidFill>
              </a:rPr>
              <a:t>ee</a:t>
            </a:r>
            <a:r>
              <a:rPr lang="en-GB" b="1" dirty="0">
                <a:solidFill>
                  <a:srgbClr val="0055A0"/>
                </a:solidFill>
              </a:rPr>
              <a:t> (TLEP):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r>
              <a:rPr lang="en-GB" dirty="0">
                <a:solidFill>
                  <a:srgbClr val="4D4D4D"/>
                </a:solidFill>
              </a:rPr>
              <a:t>e</a:t>
            </a:r>
            <a:r>
              <a:rPr lang="en-GB" baseline="30000" dirty="0">
                <a:solidFill>
                  <a:srgbClr val="4D4D4D"/>
                </a:solidFill>
              </a:rPr>
              <a:t>+</a:t>
            </a:r>
            <a:r>
              <a:rPr lang="en-GB" dirty="0">
                <a:solidFill>
                  <a:srgbClr val="4D4D4D"/>
                </a:solidFill>
              </a:rPr>
              <a:t>/e</a:t>
            </a:r>
            <a:r>
              <a:rPr lang="en-GB" baseline="30000" dirty="0">
                <a:solidFill>
                  <a:srgbClr val="4D4D4D"/>
                </a:solidFill>
              </a:rPr>
              <a:t>-</a:t>
            </a:r>
            <a:r>
              <a:rPr lang="en-GB" dirty="0">
                <a:solidFill>
                  <a:srgbClr val="4D4D4D"/>
                </a:solidFill>
              </a:rPr>
              <a:t>-collider as intermediate step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endParaRPr lang="en-GB" dirty="0">
              <a:solidFill>
                <a:srgbClr val="0055A0"/>
              </a:solidFill>
            </a:endParaRPr>
          </a:p>
          <a:p>
            <a:pPr marL="360363" indent="-323850">
              <a:buClrTx/>
              <a:buSzPct val="100000"/>
            </a:pPr>
            <a:r>
              <a:rPr lang="en-GB" b="1" dirty="0">
                <a:solidFill>
                  <a:srgbClr val="0055A0"/>
                </a:solidFill>
              </a:rPr>
              <a:t>FCC-he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r>
              <a:rPr lang="en-GB" dirty="0">
                <a:solidFill>
                  <a:srgbClr val="4D4D4D"/>
                </a:solidFill>
              </a:rPr>
              <a:t>Hadron-lepton collider option</a:t>
            </a:r>
          </a:p>
          <a:p>
            <a:pPr marL="360363" indent="-323850">
              <a:buClrTx/>
              <a:buSzPct val="100000"/>
              <a:buFont typeface="Wingdings" charset="0"/>
              <a:buChar char="à"/>
            </a:pPr>
            <a:r>
              <a:rPr lang="en-GB" dirty="0">
                <a:solidFill>
                  <a:srgbClr val="4D4D4D"/>
                </a:solidFill>
              </a:rPr>
              <a:t>Deep inelastic scattering</a:t>
            </a:r>
            <a:endParaRPr lang="de-DE" dirty="0">
              <a:solidFill>
                <a:srgbClr val="4D4D4D"/>
              </a:solidFill>
            </a:endParaRPr>
          </a:p>
          <a:p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68" y="1342378"/>
            <a:ext cx="3528919" cy="467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547" y="3263226"/>
            <a:ext cx="4742822" cy="916276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 </a:t>
            </a:r>
            <a:r>
              <a:rPr lang="en-US" dirty="0" err="1"/>
              <a:t>GeV</a:t>
            </a:r>
            <a:r>
              <a:rPr lang="en-US" dirty="0"/>
              <a:t>: 1) </a:t>
            </a:r>
            <a:r>
              <a:rPr lang="en-US" dirty="0" err="1" smtClean="0"/>
              <a:t>Ψ</a:t>
            </a:r>
            <a:r>
              <a:rPr lang="en-US" dirty="0"/>
              <a:t>=45°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gnu_80GeV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33" y="1711612"/>
            <a:ext cx="4167336" cy="29171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85844" y="4873252"/>
            <a:ext cx="6906968" cy="11724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US" dirty="0" smtClean="0">
                <a:solidFill>
                  <a:schemeClr val="accent6"/>
                </a:solidFill>
              </a:rPr>
              <a:t>FCC</a:t>
            </a:r>
            <a:r>
              <a:rPr lang="en-US" dirty="0">
                <a:solidFill>
                  <a:schemeClr val="accent6"/>
                </a:solidFill>
              </a:rPr>
              <a:t>-</a:t>
            </a:r>
            <a:r>
              <a:rPr lang="en-US" dirty="0" err="1">
                <a:solidFill>
                  <a:schemeClr val="accent6"/>
                </a:solidFill>
              </a:rPr>
              <a:t>ee</a:t>
            </a:r>
            <a:r>
              <a:rPr lang="en-US" dirty="0">
                <a:solidFill>
                  <a:schemeClr val="accent6"/>
                </a:solidFill>
              </a:rPr>
              <a:t> baseline parameter</a:t>
            </a:r>
            <a:r>
              <a:rPr lang="en-US" dirty="0" smtClean="0">
                <a:solidFill>
                  <a:schemeClr val="accent6"/>
                </a:solidFill>
              </a:rPr>
              <a:t>:	0.5 </a:t>
            </a:r>
            <a:r>
              <a:rPr lang="en-US" dirty="0">
                <a:solidFill>
                  <a:schemeClr val="accent6"/>
                </a:solidFill>
              </a:rPr>
              <a:t>× </a:t>
            </a:r>
            <a:r>
              <a:rPr lang="en-US" dirty="0" err="1">
                <a:solidFill>
                  <a:schemeClr val="accent6"/>
                </a:solidFill>
              </a:rPr>
              <a:t>ε</a:t>
            </a:r>
            <a:r>
              <a:rPr lang="en-US" baseline="-25000" dirty="0" err="1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1.65 </a:t>
            </a:r>
            <a:r>
              <a:rPr lang="en-US" dirty="0" smtClean="0">
                <a:solidFill>
                  <a:schemeClr val="accent6"/>
                </a:solidFill>
              </a:rPr>
              <a:t>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chemeClr val="accent6"/>
                </a:solidFill>
              </a:rPr>
              <a:t>Analytical calculation:</a:t>
            </a:r>
            <a:r>
              <a:rPr lang="en-US" dirty="0">
                <a:solidFill>
                  <a:schemeClr val="accent6"/>
                </a:solidFill>
              </a:rPr>
              <a:t>	</a:t>
            </a:r>
            <a:r>
              <a:rPr lang="en-US" dirty="0" err="1" smtClean="0">
                <a:solidFill>
                  <a:schemeClr val="accent6"/>
                </a:solidFill>
              </a:rPr>
              <a:t>ε</a:t>
            </a:r>
            <a:r>
              <a:rPr lang="en-US" baseline="-25000" dirty="0" err="1" smtClean="0">
                <a:solidFill>
                  <a:schemeClr val="accent6"/>
                </a:solidFill>
              </a:rPr>
              <a:t>x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= </a:t>
            </a:r>
            <a:r>
              <a:rPr lang="en-US" dirty="0" smtClean="0">
                <a:solidFill>
                  <a:schemeClr val="accent6"/>
                </a:solidFill>
              </a:rPr>
              <a:t>1.50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MADX Emit:	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1.47 nm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2" name="Content Placeholder 6" descr="gnu_80GeV (dragged)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b="-511"/>
          <a:stretch/>
        </p:blipFill>
        <p:spPr>
          <a:xfrm>
            <a:off x="236196" y="1720814"/>
            <a:ext cx="4159712" cy="2907933"/>
          </a:xfrm>
        </p:spPr>
      </p:pic>
    </p:spTree>
    <p:extLst>
      <p:ext uri="{BB962C8B-B14F-4D97-AF65-F5344CB8AC3E}">
        <p14:creationId xmlns:p14="http://schemas.microsoft.com/office/powerpoint/2010/main" val="304949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2) 100 m </a:t>
            </a:r>
            <a:r>
              <a:rPr lang="en-US" dirty="0"/>
              <a:t>cell length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2185" y="1590505"/>
            <a:ext cx="76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1600" i="1" baseline="-25000" dirty="0" err="1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x,y</a:t>
            </a:r>
            <a:r>
              <a:rPr lang="en-US" sz="1600" i="1" dirty="0" smtClean="0">
                <a:solidFill>
                  <a:schemeClr val="accent1">
                    <a:lumMod val="10000"/>
                  </a:schemeClr>
                </a:solidFill>
                <a:latin typeface="Times New Roman"/>
                <a:cs typeface="Times New Roman"/>
              </a:rPr>
              <a:t>(m)</a:t>
            </a:r>
            <a:endParaRPr lang="en-US" sz="1600" i="1" dirty="0">
              <a:solidFill>
                <a:schemeClr val="accent1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47664" y="1601591"/>
            <a:ext cx="83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214131" y="1627313"/>
            <a:ext cx="83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>
                <a:solidFill>
                  <a:srgbClr val="161616"/>
                </a:solidFill>
                <a:latin typeface="Times New Roman"/>
                <a:cs typeface="Times New Roman"/>
              </a:rPr>
              <a:t>(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57190" y="1601591"/>
            <a:ext cx="76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β</a:t>
            </a:r>
            <a:r>
              <a:rPr lang="en-US" sz="1600" i="1" baseline="-25000" dirty="0" err="1" smtClean="0">
                <a:solidFill>
                  <a:srgbClr val="161616"/>
                </a:solidFill>
                <a:latin typeface="Times New Roman"/>
                <a:cs typeface="Times New Roman"/>
              </a:rPr>
              <a:t>x,y</a:t>
            </a:r>
            <a:r>
              <a:rPr lang="en-US" sz="1600" i="1" dirty="0" smtClean="0">
                <a:solidFill>
                  <a:srgbClr val="161616"/>
                </a:solidFill>
                <a:latin typeface="Times New Roman"/>
                <a:cs typeface="Times New Roman"/>
              </a:rPr>
              <a:t>(m)</a:t>
            </a:r>
            <a:endParaRPr lang="en-US" sz="1600" i="1" dirty="0">
              <a:solidFill>
                <a:srgbClr val="161616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6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" r="7024" b="312"/>
          <a:stretch/>
        </p:blipFill>
        <p:spPr>
          <a:xfrm>
            <a:off x="4392347" y="1586165"/>
            <a:ext cx="4341177" cy="382350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23" t="15778" r="11014" b="17789"/>
          <a:stretch/>
        </p:blipFill>
        <p:spPr>
          <a:xfrm rot="5400000">
            <a:off x="284222" y="1563370"/>
            <a:ext cx="3837935" cy="388352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924765" y="1531556"/>
            <a:ext cx="3307772" cy="516533"/>
            <a:chOff x="4924765" y="1531556"/>
            <a:chExt cx="3307772" cy="516533"/>
          </a:xfrm>
        </p:grpSpPr>
        <p:sp>
          <p:nvSpPr>
            <p:cNvPr id="8" name="Multiply 7"/>
            <p:cNvSpPr/>
            <p:nvPr/>
          </p:nvSpPr>
          <p:spPr>
            <a:xfrm>
              <a:off x="4924765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5132030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5334269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5541534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5750787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2"/>
            <p:cNvSpPr/>
            <p:nvPr/>
          </p:nvSpPr>
          <p:spPr>
            <a:xfrm>
              <a:off x="5958052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6167305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367558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6576810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6784075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6989415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7196680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Multiply 19"/>
            <p:cNvSpPr/>
            <p:nvPr/>
          </p:nvSpPr>
          <p:spPr>
            <a:xfrm>
              <a:off x="7398919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7606184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7815437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ultiply 22"/>
            <p:cNvSpPr/>
            <p:nvPr/>
          </p:nvSpPr>
          <p:spPr>
            <a:xfrm>
              <a:off x="8022702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931811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32075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41271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541534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56407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56670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167294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67558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81325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781589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990785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191048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405921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606184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816808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017072" y="179962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232537" y="1555208"/>
              <a:ext cx="0" cy="248461"/>
            </a:xfrm>
            <a:prstGeom prst="line">
              <a:avLst/>
            </a:prstGeom>
            <a:ln>
              <a:solidFill>
                <a:srgbClr val="1616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40552" y="1531556"/>
            <a:ext cx="2841229" cy="516533"/>
            <a:chOff x="740552" y="1531556"/>
            <a:chExt cx="2841229" cy="516533"/>
          </a:xfrm>
        </p:grpSpPr>
        <p:sp>
          <p:nvSpPr>
            <p:cNvPr id="45" name="Multiply 44"/>
            <p:cNvSpPr/>
            <p:nvPr/>
          </p:nvSpPr>
          <p:spPr>
            <a:xfrm>
              <a:off x="871551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1345703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1822011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52" name="Multiply 51"/>
            <p:cNvSpPr/>
            <p:nvPr/>
          </p:nvSpPr>
          <p:spPr>
            <a:xfrm>
              <a:off x="2305141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53" name="Multiply 52"/>
            <p:cNvSpPr/>
            <p:nvPr/>
          </p:nvSpPr>
          <p:spPr>
            <a:xfrm>
              <a:off x="2772077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sp>
          <p:nvSpPr>
            <p:cNvPr id="54" name="Multiply 53"/>
            <p:cNvSpPr/>
            <p:nvPr/>
          </p:nvSpPr>
          <p:spPr>
            <a:xfrm>
              <a:off x="3255432" y="1531556"/>
              <a:ext cx="205883" cy="423305"/>
            </a:xfrm>
            <a:prstGeom prst="mathMultiply">
              <a:avLst>
                <a:gd name="adj1" fmla="val 8424"/>
              </a:avLst>
            </a:prstGeom>
            <a:solidFill>
              <a:schemeClr val="tx2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61616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40552" y="155520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216906" y="179962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92989" y="155520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67096" y="179962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638547" y="155520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114901" y="179962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581781" y="1555208"/>
              <a:ext cx="0" cy="248461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10124" y="5464914"/>
            <a:ext cx="1461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3 FODO cells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89954" y="5464914"/>
            <a:ext cx="2419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Dispersion suppressor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9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2) 100 m </a:t>
            </a:r>
            <a:r>
              <a:rPr lang="en-US" dirty="0"/>
              <a:t>cell length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4" name="Picture 23" descr="gnu_80GeV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0" y="1766831"/>
            <a:ext cx="4275600" cy="2843505"/>
          </a:xfrm>
          <a:prstGeom prst="rect">
            <a:avLst/>
          </a:prstGeom>
        </p:spPr>
      </p:pic>
      <p:pic>
        <p:nvPicPr>
          <p:cNvPr id="44" name="Picture 43" descr="gnu_80GeV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8" y="1757629"/>
            <a:ext cx="4062150" cy="284350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85844" y="4873252"/>
            <a:ext cx="6906968" cy="11724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FCC</a:t>
            </a:r>
            <a:r>
              <a:rPr lang="en-US" dirty="0">
                <a:solidFill>
                  <a:srgbClr val="4D4D4D"/>
                </a:solidFill>
              </a:rPr>
              <a:t>-</a:t>
            </a:r>
            <a:r>
              <a:rPr lang="en-US" dirty="0" err="1">
                <a:solidFill>
                  <a:srgbClr val="4D4D4D"/>
                </a:solidFill>
              </a:rPr>
              <a:t>ee</a:t>
            </a:r>
            <a:r>
              <a:rPr lang="en-US" dirty="0">
                <a:solidFill>
                  <a:srgbClr val="4D4D4D"/>
                </a:solidFill>
              </a:rPr>
              <a:t> baseline parameter</a:t>
            </a:r>
            <a:r>
              <a:rPr lang="en-US" dirty="0" smtClean="0">
                <a:solidFill>
                  <a:srgbClr val="4D4D4D"/>
                </a:solidFill>
              </a:rPr>
              <a:t>:	0.5 </a:t>
            </a:r>
            <a:r>
              <a:rPr lang="en-US" dirty="0">
                <a:solidFill>
                  <a:srgbClr val="4D4D4D"/>
                </a:solidFill>
              </a:rPr>
              <a:t>× </a:t>
            </a:r>
            <a:r>
              <a:rPr lang="en-US" dirty="0" err="1">
                <a:solidFill>
                  <a:srgbClr val="4D4D4D"/>
                </a:solidFill>
              </a:rPr>
              <a:t>ε</a:t>
            </a:r>
            <a:r>
              <a:rPr lang="en-US" baseline="-25000" dirty="0" err="1">
                <a:solidFill>
                  <a:srgbClr val="4D4D4D"/>
                </a:solidFill>
              </a:rPr>
              <a:t>x</a:t>
            </a:r>
            <a:r>
              <a:rPr lang="en-US" dirty="0">
                <a:solidFill>
                  <a:srgbClr val="4D4D4D"/>
                </a:solidFill>
              </a:rPr>
              <a:t> = 1.65 </a:t>
            </a:r>
            <a:r>
              <a:rPr lang="en-US" dirty="0" smtClean="0">
                <a:solidFill>
                  <a:srgbClr val="4D4D4D"/>
                </a:solidFill>
              </a:rPr>
              <a:t>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Analytical calculation:</a:t>
            </a:r>
            <a:r>
              <a:rPr lang="en-US" dirty="0">
                <a:solidFill>
                  <a:srgbClr val="4D4D4D"/>
                </a:solidFill>
              </a:rPr>
              <a:t>	</a:t>
            </a:r>
            <a:r>
              <a:rPr lang="en-US" dirty="0" err="1" smtClean="0">
                <a:solidFill>
                  <a:srgbClr val="4D4D4D"/>
                </a:solidFill>
              </a:rPr>
              <a:t>ε</a:t>
            </a:r>
            <a:r>
              <a:rPr lang="en-US" baseline="-25000" dirty="0" err="1" smtClean="0">
                <a:solidFill>
                  <a:srgbClr val="4D4D4D"/>
                </a:solidFill>
              </a:rPr>
              <a:t>x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en-US" dirty="0">
                <a:solidFill>
                  <a:srgbClr val="4D4D4D"/>
                </a:solidFill>
              </a:rPr>
              <a:t>= </a:t>
            </a:r>
            <a:r>
              <a:rPr lang="en-US" dirty="0" smtClean="0">
                <a:solidFill>
                  <a:srgbClr val="4D4D4D"/>
                </a:solidFill>
              </a:rPr>
              <a:t>1.74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MADX Emit:	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1.70 nm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Lattices for 45.5 </a:t>
            </a:r>
            <a:r>
              <a:rPr lang="en-US" dirty="0" err="1" smtClean="0"/>
              <a:t>Gev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5781" y="2209761"/>
            <a:ext cx="70308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34387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26418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43515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71995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8914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84763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13243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96426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37682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66163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49345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676805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07061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93474" y="2126942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18059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31343" y="2131544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923523" y="2126942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81113" y="213154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144389" y="2126942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42440" y="2131544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67684" y="213154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956968" y="2131544"/>
            <a:ext cx="174851" cy="174843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80455" y="213154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7272" y="213154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034955" y="2126942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17216" y="2126942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257592" y="213154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03820" y="213154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625781" y="5712856"/>
            <a:ext cx="70308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144387" y="5630036"/>
            <a:ext cx="1236890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479217" y="5630036"/>
            <a:ext cx="810953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322137" y="5630036"/>
            <a:ext cx="815749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21130" y="5630036"/>
            <a:ext cx="1018684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923523" y="562543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144389" y="562543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625782" y="3297563"/>
            <a:ext cx="70308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1758913" y="3210141"/>
            <a:ext cx="812363" cy="17944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613243" y="3214743"/>
            <a:ext cx="810953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466163" y="3214743"/>
            <a:ext cx="815749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318059" y="3214743"/>
            <a:ext cx="813760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625781" y="1609128"/>
            <a:ext cx="520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175 </a:t>
            </a:r>
            <a:r>
              <a:rPr lang="en-US" b="1" dirty="0" err="1" smtClean="0">
                <a:solidFill>
                  <a:srgbClr val="4D4D4D"/>
                </a:solidFill>
              </a:rPr>
              <a:t>GeV</a:t>
            </a:r>
            <a:r>
              <a:rPr lang="en-US" b="1" dirty="0" smtClean="0">
                <a:solidFill>
                  <a:srgbClr val="4D4D4D"/>
                </a:solidFill>
              </a:rPr>
              <a:t> and 120 </a:t>
            </a:r>
            <a:r>
              <a:rPr lang="en-US" b="1" dirty="0" err="1" smtClean="0">
                <a:solidFill>
                  <a:srgbClr val="4D4D4D"/>
                </a:solidFill>
              </a:rPr>
              <a:t>GeV</a:t>
            </a:r>
            <a:r>
              <a:rPr lang="en-US" b="1" dirty="0" smtClean="0">
                <a:solidFill>
                  <a:srgbClr val="4D4D4D"/>
                </a:solidFill>
              </a:rPr>
              <a:t>: </a:t>
            </a:r>
            <a:r>
              <a:rPr lang="en-US" b="1" dirty="0" err="1" smtClean="0">
                <a:solidFill>
                  <a:srgbClr val="4D4D4D"/>
                </a:solidFill>
              </a:rPr>
              <a:t>L</a:t>
            </a:r>
            <a:r>
              <a:rPr lang="en-US" b="1" baseline="-25000" dirty="0" err="1" smtClean="0">
                <a:solidFill>
                  <a:srgbClr val="4D4D4D"/>
                </a:solidFill>
              </a:rPr>
              <a:t>cell</a:t>
            </a:r>
            <a:r>
              <a:rPr lang="en-US" b="1" dirty="0" smtClean="0">
                <a:solidFill>
                  <a:srgbClr val="4D4D4D"/>
                </a:solidFill>
              </a:rPr>
              <a:t> = 50 m</a:t>
            </a:r>
            <a:r>
              <a:rPr lang="en-US" b="1" dirty="0">
                <a:solidFill>
                  <a:srgbClr val="4D4D4D"/>
                </a:solidFill>
              </a:rPr>
              <a:t>, </a:t>
            </a:r>
            <a:r>
              <a:rPr lang="en-US" b="1" dirty="0" err="1">
                <a:solidFill>
                  <a:srgbClr val="4D4D4D"/>
                </a:solidFill>
              </a:rPr>
              <a:t>Ψ</a:t>
            </a:r>
            <a:r>
              <a:rPr lang="en-US" b="1" dirty="0">
                <a:solidFill>
                  <a:srgbClr val="4D4D4D"/>
                </a:solidFill>
              </a:rPr>
              <a:t> = 90°/60</a:t>
            </a:r>
            <a:r>
              <a:rPr lang="en-US" b="1" dirty="0" smtClean="0">
                <a:solidFill>
                  <a:srgbClr val="4D4D4D"/>
                </a:solidFill>
              </a:rPr>
              <a:t>°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00013" y="3214741"/>
            <a:ext cx="812363" cy="17944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25781" y="2672167"/>
            <a:ext cx="394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45.5 </a:t>
            </a:r>
            <a:r>
              <a:rPr lang="en-US" b="1" dirty="0" err="1" smtClean="0">
                <a:solidFill>
                  <a:schemeClr val="accent6"/>
                </a:solidFill>
              </a:rPr>
              <a:t>GeV</a:t>
            </a:r>
            <a:r>
              <a:rPr lang="en-US" b="1" dirty="0" smtClean="0">
                <a:solidFill>
                  <a:schemeClr val="accent6"/>
                </a:solidFill>
              </a:rPr>
              <a:t>: </a:t>
            </a:r>
            <a:r>
              <a:rPr lang="en-US" b="1" dirty="0" err="1" smtClean="0">
                <a:solidFill>
                  <a:schemeClr val="accent6"/>
                </a:solidFill>
              </a:rPr>
              <a:t>L</a:t>
            </a:r>
            <a:r>
              <a:rPr lang="en-US" b="1" baseline="-25000" dirty="0" err="1" smtClean="0">
                <a:solidFill>
                  <a:schemeClr val="accent6"/>
                </a:solidFill>
              </a:rPr>
              <a:t>cell</a:t>
            </a:r>
            <a:r>
              <a:rPr lang="en-US" b="1" dirty="0" smtClean="0">
                <a:solidFill>
                  <a:schemeClr val="accent6"/>
                </a:solidFill>
              </a:rPr>
              <a:t> = 200 m, </a:t>
            </a:r>
            <a:r>
              <a:rPr lang="en-US" b="1" dirty="0" err="1">
                <a:solidFill>
                  <a:schemeClr val="accent6"/>
                </a:solidFill>
              </a:rPr>
              <a:t>Ψ</a:t>
            </a:r>
            <a:r>
              <a:rPr lang="en-US" b="1" dirty="0">
                <a:solidFill>
                  <a:schemeClr val="accent6"/>
                </a:solidFill>
              </a:rPr>
              <a:t> = </a:t>
            </a:r>
            <a:r>
              <a:rPr lang="en-US" b="1" dirty="0" smtClean="0">
                <a:solidFill>
                  <a:schemeClr val="accent6"/>
                </a:solidFill>
              </a:rPr>
              <a:t>60</a:t>
            </a:r>
            <a:r>
              <a:rPr lang="en-US" b="1" dirty="0">
                <a:solidFill>
                  <a:schemeClr val="accent6"/>
                </a:solidFill>
              </a:rPr>
              <a:t>°/60</a:t>
            </a:r>
            <a:r>
              <a:rPr lang="en-US" b="1" dirty="0" smtClean="0">
                <a:solidFill>
                  <a:schemeClr val="accent6"/>
                </a:solidFill>
              </a:rPr>
              <a:t>°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5781" y="5062184"/>
            <a:ext cx="394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45.5 </a:t>
            </a:r>
            <a:r>
              <a:rPr lang="en-US" b="1" dirty="0" err="1" smtClean="0">
                <a:solidFill>
                  <a:srgbClr val="4D4D4D"/>
                </a:solidFill>
              </a:rPr>
              <a:t>GeV</a:t>
            </a:r>
            <a:r>
              <a:rPr lang="en-US" b="1" dirty="0" smtClean="0">
                <a:solidFill>
                  <a:srgbClr val="4D4D4D"/>
                </a:solidFill>
              </a:rPr>
              <a:t>: </a:t>
            </a:r>
            <a:r>
              <a:rPr lang="en-US" b="1" dirty="0" err="1" smtClean="0">
                <a:solidFill>
                  <a:srgbClr val="4D4D4D"/>
                </a:solidFill>
              </a:rPr>
              <a:t>L</a:t>
            </a:r>
            <a:r>
              <a:rPr lang="en-US" b="1" baseline="-25000" dirty="0" err="1" smtClean="0">
                <a:solidFill>
                  <a:srgbClr val="4D4D4D"/>
                </a:solidFill>
              </a:rPr>
              <a:t>cell</a:t>
            </a:r>
            <a:r>
              <a:rPr lang="en-US" b="1" dirty="0" smtClean="0">
                <a:solidFill>
                  <a:srgbClr val="4D4D4D"/>
                </a:solidFill>
              </a:rPr>
              <a:t> = 300 m, </a:t>
            </a:r>
            <a:r>
              <a:rPr lang="en-US" b="1" dirty="0" err="1">
                <a:solidFill>
                  <a:srgbClr val="4D4D4D"/>
                </a:solidFill>
              </a:rPr>
              <a:t>Ψ</a:t>
            </a:r>
            <a:r>
              <a:rPr lang="en-US" b="1" dirty="0">
                <a:solidFill>
                  <a:srgbClr val="4D4D4D"/>
                </a:solidFill>
              </a:rPr>
              <a:t> = </a:t>
            </a:r>
            <a:r>
              <a:rPr lang="en-US" b="1" dirty="0" smtClean="0">
                <a:solidFill>
                  <a:srgbClr val="4D4D4D"/>
                </a:solidFill>
              </a:rPr>
              <a:t>90</a:t>
            </a:r>
            <a:r>
              <a:rPr lang="en-US" b="1" dirty="0">
                <a:solidFill>
                  <a:srgbClr val="4D4D4D"/>
                </a:solidFill>
              </a:rPr>
              <a:t>°/60</a:t>
            </a:r>
            <a:r>
              <a:rPr lang="en-US" b="1" dirty="0" smtClean="0">
                <a:solidFill>
                  <a:srgbClr val="4D4D4D"/>
                </a:solidFill>
              </a:rPr>
              <a:t>°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15081" y="2126942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124209" y="2126942"/>
            <a:ext cx="174851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85001" y="3467263"/>
            <a:ext cx="410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Dispersion suppressor based on </a:t>
            </a:r>
            <a:r>
              <a:rPr lang="en-US" sz="1400" b="1" dirty="0" err="1" smtClean="0">
                <a:solidFill>
                  <a:srgbClr val="FF6600"/>
                </a:solidFill>
              </a:rPr>
              <a:t>quadrupoles</a:t>
            </a:r>
            <a:endParaRPr lang="en-US" sz="1400" b="1" dirty="0">
              <a:solidFill>
                <a:srgbClr val="FF66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0013" y="5630035"/>
            <a:ext cx="399047" cy="174843"/>
            <a:chOff x="7450204" y="820060"/>
            <a:chExt cx="1160031" cy="630046"/>
          </a:xfrm>
          <a:solidFill>
            <a:schemeClr val="accent6"/>
          </a:solidFill>
          <a:effectLst/>
        </p:grpSpPr>
        <p:sp>
          <p:nvSpPr>
            <p:cNvPr id="4" name="Right Triangle 3"/>
            <p:cNvSpPr/>
            <p:nvPr/>
          </p:nvSpPr>
          <p:spPr>
            <a:xfrm rot="16200000">
              <a:off x="7405900" y="864364"/>
              <a:ext cx="630046" cy="541438"/>
            </a:xfrm>
            <a:prstGeom prst="rt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989634" y="820060"/>
              <a:ext cx="620601" cy="630046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34160" y="5811858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200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52128" y="5816625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250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93564" y="5811858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200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488301" y="5623248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174872" y="5623248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387643" y="5623248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604460" y="5623248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042143" y="5618646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824404" y="5618646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264780" y="5623248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11008" y="5623248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627680" y="4641412"/>
            <a:ext cx="70308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1179932" y="4557203"/>
            <a:ext cx="1009416" cy="1748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234763" y="4561805"/>
            <a:ext cx="1009416" cy="16850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324036" y="4558592"/>
            <a:ext cx="815749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277240" y="4557203"/>
            <a:ext cx="1018684" cy="170241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925422" y="4553990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146288" y="4553990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27680" y="3990740"/>
            <a:ext cx="394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D4D4D"/>
                </a:solidFill>
              </a:rPr>
              <a:t>45.5 </a:t>
            </a:r>
            <a:r>
              <a:rPr lang="en-US" b="1" dirty="0" err="1" smtClean="0">
                <a:solidFill>
                  <a:srgbClr val="4D4D4D"/>
                </a:solidFill>
              </a:rPr>
              <a:t>GeV</a:t>
            </a:r>
            <a:r>
              <a:rPr lang="en-US" b="1" dirty="0" smtClean="0">
                <a:solidFill>
                  <a:srgbClr val="4D4D4D"/>
                </a:solidFill>
              </a:rPr>
              <a:t>: </a:t>
            </a:r>
            <a:r>
              <a:rPr lang="en-US" b="1" dirty="0" err="1" smtClean="0">
                <a:solidFill>
                  <a:srgbClr val="4D4D4D"/>
                </a:solidFill>
              </a:rPr>
              <a:t>L</a:t>
            </a:r>
            <a:r>
              <a:rPr lang="en-US" b="1" baseline="-25000" dirty="0" err="1" smtClean="0">
                <a:solidFill>
                  <a:srgbClr val="4D4D4D"/>
                </a:solidFill>
              </a:rPr>
              <a:t>cell</a:t>
            </a:r>
            <a:r>
              <a:rPr lang="en-US" b="1" dirty="0" smtClean="0">
                <a:solidFill>
                  <a:srgbClr val="4D4D4D"/>
                </a:solidFill>
              </a:rPr>
              <a:t> = 250 m, </a:t>
            </a:r>
            <a:r>
              <a:rPr lang="en-US" b="1" dirty="0" err="1">
                <a:solidFill>
                  <a:srgbClr val="4D4D4D"/>
                </a:solidFill>
              </a:rPr>
              <a:t>Ψ</a:t>
            </a:r>
            <a:r>
              <a:rPr lang="en-US" b="1" dirty="0">
                <a:solidFill>
                  <a:srgbClr val="4D4D4D"/>
                </a:solidFill>
              </a:rPr>
              <a:t> = </a:t>
            </a:r>
            <a:r>
              <a:rPr lang="en-US" b="1" dirty="0" smtClean="0">
                <a:solidFill>
                  <a:srgbClr val="4D4D4D"/>
                </a:solidFill>
              </a:rPr>
              <a:t>72°/72°</a:t>
            </a:r>
            <a:endParaRPr lang="en-US" b="1" dirty="0">
              <a:solidFill>
                <a:srgbClr val="4D4D4D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36059" y="4740414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200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84027" y="4745181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250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05463" y="4740414"/>
            <a:ext cx="621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6600"/>
                </a:solidFill>
              </a:rPr>
              <a:t>250 m</a:t>
            </a:r>
            <a:endParaRPr lang="en-US" sz="1200" b="1" dirty="0">
              <a:solidFill>
                <a:srgbClr val="FF66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90200" y="455180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76771" y="455180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389542" y="455180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606359" y="4551804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044042" y="4547202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826303" y="4547202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266679" y="455180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712907" y="4551804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745239" y="4557203"/>
            <a:ext cx="399047" cy="174843"/>
            <a:chOff x="7450204" y="820060"/>
            <a:chExt cx="1160031" cy="630046"/>
          </a:xfrm>
          <a:solidFill>
            <a:schemeClr val="accent6"/>
          </a:solidFill>
          <a:effectLst/>
        </p:grpSpPr>
        <p:sp>
          <p:nvSpPr>
            <p:cNvPr id="113" name="Right Triangle 112"/>
            <p:cNvSpPr/>
            <p:nvPr/>
          </p:nvSpPr>
          <p:spPr>
            <a:xfrm rot="16200000">
              <a:off x="7405900" y="864364"/>
              <a:ext cx="630046" cy="541438"/>
            </a:xfrm>
            <a:prstGeom prst="rtTriangle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989634" y="820060"/>
              <a:ext cx="620601" cy="630046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6922482" y="3210141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480072" y="3214743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7143348" y="3210141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166643" y="3214743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379414" y="3214743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596231" y="3214743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033914" y="3210141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816175" y="3210141"/>
            <a:ext cx="174851" cy="174843"/>
          </a:xfrm>
          <a:prstGeom prst="rect">
            <a:avLst/>
          </a:prstGeom>
          <a:solidFill>
            <a:srgbClr val="FFBE15"/>
          </a:solidFill>
          <a:ln>
            <a:solidFill>
              <a:srgbClr val="FFBE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256551" y="3214743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702779" y="3214743"/>
            <a:ext cx="174851" cy="174843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7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45.5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200 </a:t>
            </a:r>
            <a:r>
              <a:rPr lang="en-US" dirty="0"/>
              <a:t>m cell length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0" y="1624783"/>
            <a:ext cx="4354278" cy="30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1" y="1624783"/>
            <a:ext cx="4354278" cy="304799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85844" y="4873252"/>
            <a:ext cx="6906968" cy="11724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FCC</a:t>
            </a:r>
            <a:r>
              <a:rPr lang="en-US" dirty="0">
                <a:solidFill>
                  <a:srgbClr val="4D4D4D"/>
                </a:solidFill>
              </a:rPr>
              <a:t>-</a:t>
            </a:r>
            <a:r>
              <a:rPr lang="en-US" dirty="0" err="1">
                <a:solidFill>
                  <a:srgbClr val="4D4D4D"/>
                </a:solidFill>
              </a:rPr>
              <a:t>ee</a:t>
            </a:r>
            <a:r>
              <a:rPr lang="en-US" dirty="0">
                <a:solidFill>
                  <a:srgbClr val="4D4D4D"/>
                </a:solidFill>
              </a:rPr>
              <a:t> baseline parameter</a:t>
            </a:r>
            <a:r>
              <a:rPr lang="en-US" dirty="0" smtClean="0">
                <a:solidFill>
                  <a:srgbClr val="4D4D4D"/>
                </a:solidFill>
              </a:rPr>
              <a:t>:	0.5 </a:t>
            </a:r>
            <a:r>
              <a:rPr lang="en-US" dirty="0">
                <a:solidFill>
                  <a:srgbClr val="4D4D4D"/>
                </a:solidFill>
              </a:rPr>
              <a:t>× </a:t>
            </a:r>
            <a:r>
              <a:rPr lang="en-US" dirty="0" err="1">
                <a:solidFill>
                  <a:srgbClr val="4D4D4D"/>
                </a:solidFill>
              </a:rPr>
              <a:t>ε</a:t>
            </a:r>
            <a:r>
              <a:rPr lang="en-US" baseline="-25000" dirty="0" err="1">
                <a:solidFill>
                  <a:srgbClr val="4D4D4D"/>
                </a:solidFill>
              </a:rPr>
              <a:t>x</a:t>
            </a:r>
            <a:r>
              <a:rPr lang="en-US" dirty="0">
                <a:solidFill>
                  <a:srgbClr val="4D4D4D"/>
                </a:solidFill>
              </a:rPr>
              <a:t> = </a:t>
            </a:r>
            <a:r>
              <a:rPr lang="en-US" dirty="0" smtClean="0">
                <a:solidFill>
                  <a:srgbClr val="4D4D4D"/>
                </a:solidFill>
              </a:rPr>
              <a:t>14.6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Analytical calculation:</a:t>
            </a:r>
            <a:r>
              <a:rPr lang="en-US" dirty="0">
                <a:solidFill>
                  <a:srgbClr val="4D4D4D"/>
                </a:solidFill>
              </a:rPr>
              <a:t>	</a:t>
            </a:r>
            <a:r>
              <a:rPr lang="en-US" dirty="0" err="1" smtClean="0">
                <a:solidFill>
                  <a:srgbClr val="4D4D4D"/>
                </a:solidFill>
              </a:rPr>
              <a:t>ε</a:t>
            </a:r>
            <a:r>
              <a:rPr lang="en-US" baseline="-25000" dirty="0" err="1" smtClean="0">
                <a:solidFill>
                  <a:srgbClr val="4D4D4D"/>
                </a:solidFill>
              </a:rPr>
              <a:t>x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en-US" dirty="0">
                <a:solidFill>
                  <a:srgbClr val="4D4D4D"/>
                </a:solidFill>
              </a:rPr>
              <a:t>= </a:t>
            </a:r>
            <a:r>
              <a:rPr lang="en-US" dirty="0" smtClean="0">
                <a:solidFill>
                  <a:srgbClr val="4D4D4D"/>
                </a:solidFill>
              </a:rPr>
              <a:t>13.6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MADX Emit:	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12.5 nm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3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45.5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250 </a:t>
            </a:r>
            <a:r>
              <a:rPr lang="en-US" dirty="0"/>
              <a:t>m cell length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0" y="1624783"/>
            <a:ext cx="4354278" cy="30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1" y="1624783"/>
            <a:ext cx="4354278" cy="304799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85844" y="4873252"/>
            <a:ext cx="6906968" cy="11724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FCC</a:t>
            </a:r>
            <a:r>
              <a:rPr lang="en-US" dirty="0">
                <a:solidFill>
                  <a:srgbClr val="4D4D4D"/>
                </a:solidFill>
              </a:rPr>
              <a:t>-</a:t>
            </a:r>
            <a:r>
              <a:rPr lang="en-US" dirty="0" err="1">
                <a:solidFill>
                  <a:srgbClr val="4D4D4D"/>
                </a:solidFill>
              </a:rPr>
              <a:t>ee</a:t>
            </a:r>
            <a:r>
              <a:rPr lang="en-US" dirty="0">
                <a:solidFill>
                  <a:srgbClr val="4D4D4D"/>
                </a:solidFill>
              </a:rPr>
              <a:t> baseline parameter</a:t>
            </a:r>
            <a:r>
              <a:rPr lang="en-US" dirty="0" smtClean="0">
                <a:solidFill>
                  <a:srgbClr val="4D4D4D"/>
                </a:solidFill>
              </a:rPr>
              <a:t>:	0.5 </a:t>
            </a:r>
            <a:r>
              <a:rPr lang="en-US" dirty="0">
                <a:solidFill>
                  <a:srgbClr val="4D4D4D"/>
                </a:solidFill>
              </a:rPr>
              <a:t>× </a:t>
            </a:r>
            <a:r>
              <a:rPr lang="en-US" dirty="0" err="1">
                <a:solidFill>
                  <a:srgbClr val="4D4D4D"/>
                </a:solidFill>
              </a:rPr>
              <a:t>ε</a:t>
            </a:r>
            <a:r>
              <a:rPr lang="en-US" baseline="-25000" dirty="0" err="1">
                <a:solidFill>
                  <a:srgbClr val="4D4D4D"/>
                </a:solidFill>
              </a:rPr>
              <a:t>x</a:t>
            </a:r>
            <a:r>
              <a:rPr lang="en-US" dirty="0">
                <a:solidFill>
                  <a:srgbClr val="4D4D4D"/>
                </a:solidFill>
              </a:rPr>
              <a:t> = </a:t>
            </a:r>
            <a:r>
              <a:rPr lang="en-US" dirty="0" smtClean="0">
                <a:solidFill>
                  <a:srgbClr val="4D4D4D"/>
                </a:solidFill>
              </a:rPr>
              <a:t>14.6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4D4D4D"/>
                </a:solidFill>
              </a:rPr>
              <a:t>Analytical calculation:</a:t>
            </a:r>
            <a:r>
              <a:rPr lang="en-US" dirty="0">
                <a:solidFill>
                  <a:srgbClr val="4D4D4D"/>
                </a:solidFill>
              </a:rPr>
              <a:t>	</a:t>
            </a:r>
            <a:r>
              <a:rPr lang="en-US" dirty="0" err="1" smtClean="0">
                <a:solidFill>
                  <a:srgbClr val="4D4D4D"/>
                </a:solidFill>
              </a:rPr>
              <a:t>ε</a:t>
            </a:r>
            <a:r>
              <a:rPr lang="en-US" baseline="-25000" dirty="0" err="1" smtClean="0">
                <a:solidFill>
                  <a:srgbClr val="4D4D4D"/>
                </a:solidFill>
              </a:rPr>
              <a:t>x</a:t>
            </a:r>
            <a:r>
              <a:rPr lang="en-US" dirty="0" smtClean="0">
                <a:solidFill>
                  <a:srgbClr val="4D4D4D"/>
                </a:solidFill>
              </a:rPr>
              <a:t> </a:t>
            </a:r>
            <a:r>
              <a:rPr lang="en-US" dirty="0">
                <a:solidFill>
                  <a:srgbClr val="4D4D4D"/>
                </a:solidFill>
              </a:rPr>
              <a:t>= </a:t>
            </a:r>
            <a:r>
              <a:rPr lang="en-US" dirty="0" smtClean="0">
                <a:solidFill>
                  <a:srgbClr val="4D4D4D"/>
                </a:solidFill>
              </a:rPr>
              <a:t>15.9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MADX Emit:	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14.5 nm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45.5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300 </a:t>
            </a:r>
            <a:r>
              <a:rPr lang="en-US" dirty="0"/>
              <a:t>m cell length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0" y="1624783"/>
            <a:ext cx="4354278" cy="30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21" y="1624783"/>
            <a:ext cx="4354278" cy="304799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085844" y="4873252"/>
            <a:ext cx="6906968" cy="11724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048000" algn="l"/>
              </a:tabLst>
            </a:pPr>
            <a:r>
              <a:rPr lang="en-US" dirty="0" smtClean="0">
                <a:solidFill>
                  <a:schemeClr val="accent6"/>
                </a:solidFill>
              </a:rPr>
              <a:t>FCC</a:t>
            </a:r>
            <a:r>
              <a:rPr lang="en-US" dirty="0">
                <a:solidFill>
                  <a:schemeClr val="accent6"/>
                </a:solidFill>
              </a:rPr>
              <a:t>-</a:t>
            </a:r>
            <a:r>
              <a:rPr lang="en-US" dirty="0" err="1">
                <a:solidFill>
                  <a:schemeClr val="accent6"/>
                </a:solidFill>
              </a:rPr>
              <a:t>ee</a:t>
            </a:r>
            <a:r>
              <a:rPr lang="en-US" dirty="0">
                <a:solidFill>
                  <a:schemeClr val="accent6"/>
                </a:solidFill>
              </a:rPr>
              <a:t> baseline parameter</a:t>
            </a:r>
            <a:r>
              <a:rPr lang="en-US" dirty="0" smtClean="0">
                <a:solidFill>
                  <a:schemeClr val="accent6"/>
                </a:solidFill>
              </a:rPr>
              <a:t>:	0.5 </a:t>
            </a:r>
            <a:r>
              <a:rPr lang="en-US" dirty="0">
                <a:solidFill>
                  <a:schemeClr val="accent6"/>
                </a:solidFill>
              </a:rPr>
              <a:t>× </a:t>
            </a:r>
            <a:r>
              <a:rPr lang="en-US" dirty="0" err="1">
                <a:solidFill>
                  <a:schemeClr val="accent6"/>
                </a:solidFill>
              </a:rPr>
              <a:t>ε</a:t>
            </a:r>
            <a:r>
              <a:rPr lang="en-US" baseline="-25000" dirty="0" err="1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= </a:t>
            </a:r>
            <a:r>
              <a:rPr lang="en-US" dirty="0" smtClean="0">
                <a:solidFill>
                  <a:schemeClr val="accent6"/>
                </a:solidFill>
              </a:rPr>
              <a:t>14.6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chemeClr val="accent6"/>
                </a:solidFill>
              </a:rPr>
              <a:t>Analytical calculation:</a:t>
            </a:r>
            <a:r>
              <a:rPr lang="en-US" dirty="0">
                <a:solidFill>
                  <a:schemeClr val="accent6"/>
                </a:solidFill>
              </a:rPr>
              <a:t>	</a:t>
            </a:r>
            <a:r>
              <a:rPr lang="en-US" dirty="0" err="1" smtClean="0">
                <a:solidFill>
                  <a:schemeClr val="accent6"/>
                </a:solidFill>
              </a:rPr>
              <a:t>ε</a:t>
            </a:r>
            <a:r>
              <a:rPr lang="en-US" baseline="-25000" dirty="0" err="1" smtClean="0">
                <a:solidFill>
                  <a:schemeClr val="accent6"/>
                </a:solidFill>
              </a:rPr>
              <a:t>x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= </a:t>
            </a:r>
            <a:r>
              <a:rPr lang="en-US" dirty="0" smtClean="0">
                <a:solidFill>
                  <a:schemeClr val="accent6"/>
                </a:solidFill>
              </a:rPr>
              <a:t>15.2 nm</a:t>
            </a:r>
          </a:p>
          <a:p>
            <a:pPr>
              <a:tabLst>
                <a:tab pos="4306888" algn="l"/>
              </a:tabLst>
            </a:pPr>
            <a:r>
              <a:rPr lang="en-US" dirty="0" smtClean="0">
                <a:solidFill>
                  <a:srgbClr val="FF6600"/>
                </a:solidFill>
              </a:rPr>
              <a:t>MADX Emit:	</a:t>
            </a:r>
            <a:r>
              <a:rPr lang="en-US" dirty="0" err="1" smtClean="0">
                <a:solidFill>
                  <a:srgbClr val="FF6600"/>
                </a:solidFill>
              </a:rPr>
              <a:t>ε</a:t>
            </a:r>
            <a:r>
              <a:rPr lang="en-US" baseline="-25000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14.2 nm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5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9956" cy="1005042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779"/>
            <a:ext cx="7770177" cy="43735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Introduction of misalignments and coupling </a:t>
            </a:r>
          </a:p>
          <a:p>
            <a:pPr marL="703263" indent="-342900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Which lattice is most stable?</a:t>
            </a:r>
          </a:p>
          <a:p>
            <a:pPr marL="703263" indent="-342900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dirty="0">
                <a:solidFill>
                  <a:schemeClr val="accent6"/>
                </a:solidFill>
                <a:sym typeface="Wingdings"/>
              </a:rPr>
              <a:t>How much does horizontal </a:t>
            </a:r>
            <a:r>
              <a:rPr lang="en-US" dirty="0" err="1">
                <a:solidFill>
                  <a:schemeClr val="accent6"/>
                </a:solidFill>
                <a:sym typeface="Wingdings"/>
              </a:rPr>
              <a:t>emittance</a:t>
            </a:r>
            <a:r>
              <a:rPr lang="en-US" dirty="0">
                <a:solidFill>
                  <a:schemeClr val="accent6"/>
                </a:solidFill>
                <a:sym typeface="Wingdings"/>
              </a:rPr>
              <a:t> increase?</a:t>
            </a:r>
            <a:endParaRPr lang="en-US" dirty="0">
              <a:solidFill>
                <a:schemeClr val="accent6"/>
              </a:solidFill>
            </a:endParaRPr>
          </a:p>
          <a:p>
            <a:pPr marL="703263" indent="-342900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dirty="0" smtClean="0">
                <a:solidFill>
                  <a:schemeClr val="accent6"/>
                </a:solidFill>
                <a:sym typeface="Wingdings"/>
              </a:rPr>
              <a:t>Calculation </a:t>
            </a:r>
            <a:r>
              <a:rPr lang="en-US" dirty="0">
                <a:solidFill>
                  <a:schemeClr val="accent6"/>
                </a:solidFill>
                <a:sym typeface="Wingdings"/>
              </a:rPr>
              <a:t>of the distorted orbit and vertical </a:t>
            </a:r>
            <a:r>
              <a:rPr lang="en-US" dirty="0" err="1" smtClean="0">
                <a:solidFill>
                  <a:schemeClr val="accent6"/>
                </a:solidFill>
                <a:sym typeface="Wingdings"/>
              </a:rPr>
              <a:t>emittance</a:t>
            </a:r>
            <a:endParaRPr lang="en-US" dirty="0" smtClean="0">
              <a:solidFill>
                <a:schemeClr val="accent6"/>
              </a:solidFill>
              <a:sym typeface="Wingdings"/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 startAt="2"/>
            </a:pPr>
            <a:r>
              <a:rPr lang="en-US" dirty="0" smtClean="0">
                <a:solidFill>
                  <a:srgbClr val="0055A0"/>
                </a:solidFill>
                <a:sym typeface="Wingdings"/>
              </a:rPr>
              <a:t>Which software is reliable for those calculations?</a:t>
            </a:r>
            <a:endParaRPr lang="en-US" dirty="0" smtClean="0">
              <a:solidFill>
                <a:srgbClr val="0055A0"/>
              </a:solidFill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 smtClean="0">
              <a:solidFill>
                <a:srgbClr val="0055A0"/>
              </a:solidFill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 startAt="3"/>
            </a:pPr>
            <a:r>
              <a:rPr lang="en-US" dirty="0" smtClean="0">
                <a:solidFill>
                  <a:srgbClr val="0055A0"/>
                </a:solidFill>
              </a:rPr>
              <a:t>State-of-the-art chromaticity correction scheme</a:t>
            </a:r>
          </a:p>
          <a:p>
            <a:pPr marL="0" indent="0">
              <a:lnSpc>
                <a:spcPct val="120000"/>
              </a:lnSpc>
              <a:buClrTx/>
              <a:buSzPct val="100000"/>
              <a:buNone/>
            </a:pPr>
            <a:endParaRPr lang="en-US" dirty="0">
              <a:solidFill>
                <a:srgbClr val="0055A0"/>
              </a:solidFill>
            </a:endParaRPr>
          </a:p>
          <a:p>
            <a:pPr marL="457200" indent="-457200">
              <a:lnSpc>
                <a:spcPct val="120000"/>
              </a:lnSpc>
              <a:buClrTx/>
              <a:buSzPct val="100000"/>
              <a:buFont typeface="+mj-lt"/>
              <a:buAutoNum type="arabicPeriod" startAt="3"/>
            </a:pPr>
            <a:r>
              <a:rPr lang="en-US" dirty="0" smtClean="0">
                <a:solidFill>
                  <a:srgbClr val="0055A0"/>
                </a:solidFill>
              </a:rPr>
              <a:t>Investigate light source </a:t>
            </a:r>
            <a:r>
              <a:rPr lang="en-US" dirty="0" smtClean="0">
                <a:solidFill>
                  <a:srgbClr val="0055A0"/>
                </a:solidFill>
              </a:rPr>
              <a:t>lattices </a:t>
            </a:r>
            <a:r>
              <a:rPr lang="en-US" dirty="0" smtClean="0">
                <a:solidFill>
                  <a:srgbClr val="0055A0"/>
                </a:solidFill>
              </a:rPr>
              <a:t>for colliders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Résumé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14338">
              <a:buClrTx/>
              <a:buSzPct val="100000"/>
            </a:pPr>
            <a:r>
              <a:rPr lang="en-US" sz="2400" dirty="0" smtClean="0"/>
              <a:t>The baseline parameter provide a variety of challenges for the lattice design</a:t>
            </a:r>
          </a:p>
          <a:p>
            <a:pPr marL="450850" indent="-414338">
              <a:buClrTx/>
              <a:buSzPct val="100000"/>
              <a:buNone/>
            </a:pPr>
            <a:r>
              <a:rPr lang="en-US" sz="2400" dirty="0" smtClean="0">
                <a:solidFill>
                  <a:srgbClr val="4D4D4D"/>
                </a:solidFill>
                <a:sym typeface="Wingdings"/>
              </a:rPr>
              <a:t>	 </a:t>
            </a:r>
            <a:r>
              <a:rPr lang="en-US" sz="2400" dirty="0" smtClean="0">
                <a:solidFill>
                  <a:srgbClr val="4D4D4D"/>
                </a:solidFill>
              </a:rPr>
              <a:t>A lattice with highest flexibility is needed</a:t>
            </a:r>
          </a:p>
          <a:p>
            <a:pPr marL="450850" indent="-414338">
              <a:buClrTx/>
              <a:buSzPct val="100000"/>
            </a:pPr>
            <a:endParaRPr lang="en-US" sz="2400" dirty="0" smtClean="0"/>
          </a:p>
          <a:p>
            <a:pPr marL="450850" indent="-414338">
              <a:buClrTx/>
              <a:buSzPct val="100000"/>
            </a:pPr>
            <a:r>
              <a:rPr lang="en-US" sz="2400" dirty="0" smtClean="0"/>
              <a:t>To achieve the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baseline parameters the lattice has to be modified</a:t>
            </a:r>
          </a:p>
          <a:p>
            <a:pPr marL="450850" indent="-414338">
              <a:buClrTx/>
              <a:buSzPct val="100000"/>
            </a:pPr>
            <a:endParaRPr lang="en-US" sz="2400" dirty="0" smtClean="0"/>
          </a:p>
          <a:p>
            <a:pPr marL="450850" indent="-414338">
              <a:buClrTx/>
              <a:buSzPct val="100000"/>
            </a:pPr>
            <a:r>
              <a:rPr lang="en-US" sz="2400" dirty="0" smtClean="0"/>
              <a:t>Two possible alternatives:</a:t>
            </a:r>
          </a:p>
          <a:p>
            <a:pPr marL="455613" indent="0">
              <a:buClrTx/>
              <a:buSzPct val="100000"/>
              <a:buNone/>
            </a:pPr>
            <a:r>
              <a:rPr lang="en-US" sz="2400" dirty="0" smtClean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6"/>
                </a:solidFill>
              </a:rPr>
              <a:t>Changing of the cell length</a:t>
            </a:r>
          </a:p>
          <a:p>
            <a:pPr marL="455613" indent="0">
              <a:buClrTx/>
              <a:buSzPct val="100000"/>
              <a:buNone/>
            </a:pPr>
            <a:r>
              <a:rPr lang="en-US" sz="2400" dirty="0" smtClean="0">
                <a:solidFill>
                  <a:schemeClr val="accent6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accent6"/>
                </a:solidFill>
              </a:rPr>
              <a:t>Changing of the phase advance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5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Résumé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5606"/>
            <a:ext cx="8353195" cy="4667421"/>
          </a:xfrm>
        </p:spPr>
        <p:txBody>
          <a:bodyPr>
            <a:normAutofit/>
          </a:bodyPr>
          <a:lstStyle/>
          <a:p>
            <a:pPr marL="450850" indent="-414338">
              <a:lnSpc>
                <a:spcPct val="120000"/>
              </a:lnSpc>
              <a:buClrTx/>
              <a:buSzPct val="100000"/>
              <a:tabLst>
                <a:tab pos="357188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Different beam optics </a:t>
            </a:r>
            <a:r>
              <a:rPr lang="en-US" sz="2400" dirty="0">
                <a:solidFill>
                  <a:schemeClr val="tx2"/>
                </a:solidFill>
              </a:rPr>
              <a:t>were determined to obtain the required </a:t>
            </a:r>
            <a:r>
              <a:rPr lang="en-US" sz="2400" dirty="0" err="1">
                <a:solidFill>
                  <a:schemeClr val="tx2"/>
                </a:solidFill>
              </a:rPr>
              <a:t>emittances</a:t>
            </a:r>
            <a:r>
              <a:rPr lang="en-US" sz="2400" dirty="0">
                <a:solidFill>
                  <a:schemeClr val="tx2"/>
                </a:solidFill>
              </a:rPr>
              <a:t> for all 4 energies.</a:t>
            </a:r>
          </a:p>
          <a:p>
            <a:pPr marL="450850" indent="-414338"/>
            <a:endParaRPr lang="en-US" sz="2400" dirty="0" smtClean="0"/>
          </a:p>
          <a:p>
            <a:pPr marL="450850" indent="-414338">
              <a:buClrTx/>
              <a:buSzPct val="100000"/>
            </a:pPr>
            <a:r>
              <a:rPr lang="en-US" sz="2400" dirty="0" smtClean="0">
                <a:solidFill>
                  <a:srgbClr val="FF6600"/>
                </a:solidFill>
              </a:rPr>
              <a:t>For 175 </a:t>
            </a:r>
            <a:r>
              <a:rPr lang="en-US" sz="2400" dirty="0" err="1" smtClean="0">
                <a:solidFill>
                  <a:srgbClr val="FF6600"/>
                </a:solidFill>
              </a:rPr>
              <a:t>GeV</a:t>
            </a:r>
            <a:r>
              <a:rPr lang="en-US" sz="2400" dirty="0" smtClean="0">
                <a:solidFill>
                  <a:srgbClr val="FF6600"/>
                </a:solidFill>
              </a:rPr>
              <a:t> and 120 </a:t>
            </a:r>
            <a:r>
              <a:rPr lang="en-US" sz="2400" dirty="0" err="1" smtClean="0">
                <a:solidFill>
                  <a:srgbClr val="FF6600"/>
                </a:solidFill>
              </a:rPr>
              <a:t>GeV</a:t>
            </a:r>
            <a:r>
              <a:rPr lang="en-US" sz="2400" dirty="0" smtClean="0">
                <a:solidFill>
                  <a:srgbClr val="FF6600"/>
                </a:solidFill>
              </a:rPr>
              <a:t> beam energy the same lattice can be used</a:t>
            </a:r>
          </a:p>
          <a:p>
            <a:pPr marL="450850" indent="-414338">
              <a:buClrTx/>
              <a:buSzPct val="100000"/>
            </a:pPr>
            <a:r>
              <a:rPr lang="en-US" sz="2400" dirty="0" smtClean="0">
                <a:solidFill>
                  <a:srgbClr val="FF6600"/>
                </a:solidFill>
              </a:rPr>
              <a:t>For 80 </a:t>
            </a:r>
            <a:r>
              <a:rPr lang="en-US" sz="2400" dirty="0" err="1" smtClean="0">
                <a:solidFill>
                  <a:srgbClr val="FF6600"/>
                </a:solidFill>
              </a:rPr>
              <a:t>GeV</a:t>
            </a:r>
            <a:r>
              <a:rPr lang="en-US" sz="2400" dirty="0" smtClean="0">
                <a:solidFill>
                  <a:srgbClr val="FF6600"/>
                </a:solidFill>
              </a:rPr>
              <a:t> and 45.5 </a:t>
            </a:r>
            <a:r>
              <a:rPr lang="en-US" sz="2400" dirty="0" err="1" smtClean="0">
                <a:solidFill>
                  <a:srgbClr val="FF6600"/>
                </a:solidFill>
              </a:rPr>
              <a:t>GeV</a:t>
            </a:r>
            <a:r>
              <a:rPr lang="en-US" sz="2400" dirty="0" smtClean="0">
                <a:solidFill>
                  <a:srgbClr val="FF6600"/>
                </a:solidFill>
              </a:rPr>
              <a:t> several lattices with different cell length and phase advance were implemented</a:t>
            </a:r>
          </a:p>
          <a:p>
            <a:pPr marL="450850" indent="-414338"/>
            <a:endParaRPr lang="en-US" sz="2400" dirty="0" smtClean="0"/>
          </a:p>
          <a:p>
            <a:pPr marL="450850" indent="-414338">
              <a:buClrTx/>
              <a:buSzPct val="100000"/>
            </a:pPr>
            <a:r>
              <a:rPr lang="en-US" sz="2400" dirty="0" smtClean="0"/>
              <a:t>This is just the very first design!</a:t>
            </a:r>
          </a:p>
          <a:p>
            <a:pPr marL="798513" indent="-342900">
              <a:buFont typeface="Wingdings" charset="0"/>
              <a:buChar char="à"/>
              <a:tabLst>
                <a:tab pos="450850" algn="l"/>
              </a:tabLst>
            </a:pPr>
            <a:r>
              <a:rPr lang="en-US" sz="2400" dirty="0" smtClean="0">
                <a:solidFill>
                  <a:srgbClr val="4D4D4D"/>
                </a:solidFill>
                <a:sym typeface="Wingdings"/>
              </a:rPr>
              <a:t>Misalignment studies, chromaticity correction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is our goal?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88000"/>
            <a:ext cx="8226854" cy="405027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SzPct val="100000"/>
            </a:pPr>
            <a:r>
              <a:rPr lang="en-US" dirty="0" smtClean="0">
                <a:solidFill>
                  <a:srgbClr val="4D4D4D"/>
                </a:solidFill>
              </a:rPr>
              <a:t>ATLAS event display: 	H 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 e</a:t>
            </a:r>
            <a:r>
              <a:rPr lang="en-US" baseline="30000" dirty="0" smtClean="0">
                <a:solidFill>
                  <a:srgbClr val="4D4D4D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 + e</a:t>
            </a:r>
            <a:r>
              <a:rPr lang="en-US" baseline="30000" dirty="0" smtClean="0">
                <a:solidFill>
                  <a:srgbClr val="4D4D4D"/>
                </a:solidFill>
                <a:sym typeface="Wingdings"/>
              </a:rPr>
              <a:t>-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 + μ</a:t>
            </a:r>
            <a:r>
              <a:rPr lang="en-US" baseline="30000" dirty="0" smtClean="0">
                <a:solidFill>
                  <a:srgbClr val="4D4D4D"/>
                </a:solidFill>
                <a:sym typeface="Wingdings"/>
              </a:rPr>
              <a:t>+</a:t>
            </a:r>
            <a:r>
              <a:rPr lang="en-US" dirty="0" smtClean="0">
                <a:solidFill>
                  <a:srgbClr val="4D4D4D"/>
                </a:solidFill>
                <a:sym typeface="Wingdings"/>
              </a:rPr>
              <a:t> + μ</a:t>
            </a:r>
            <a:r>
              <a:rPr lang="en-US" baseline="30000" dirty="0" smtClean="0">
                <a:solidFill>
                  <a:srgbClr val="4D4D4D"/>
                </a:solidFill>
                <a:sym typeface="Wingdings"/>
              </a:rPr>
              <a:t>-</a:t>
            </a:r>
            <a:endParaRPr lang="en-US" baseline="30000" dirty="0">
              <a:solidFill>
                <a:srgbClr val="4D4D4D"/>
              </a:solidFill>
            </a:endParaRPr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5" y="1163788"/>
            <a:ext cx="7612058" cy="4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4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15" descr="DSCF42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t="12075" r="546" b="9933"/>
          <a:stretch/>
        </p:blipFill>
        <p:spPr bwMode="auto">
          <a:xfrm>
            <a:off x="323528" y="2135594"/>
            <a:ext cx="5832648" cy="39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5076056" y="1052736"/>
            <a:ext cx="3263738" cy="3456384"/>
          </a:xfrm>
          <a:prstGeom prst="rect">
            <a:avLst/>
          </a:prstGeom>
        </p:spPr>
      </p:pic>
      <p:sp>
        <p:nvSpPr>
          <p:cNvPr id="7" name="Freeform 17"/>
          <p:cNvSpPr>
            <a:spLocks/>
          </p:cNvSpPr>
          <p:nvPr/>
        </p:nvSpPr>
        <p:spPr bwMode="auto">
          <a:xfrm rot="10800000">
            <a:off x="827584" y="4079810"/>
            <a:ext cx="5328590" cy="936104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" name="Picture 8" descr="bmbf-logo-englis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82" y="4814207"/>
            <a:ext cx="1467226" cy="1118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207" y="1450149"/>
            <a:ext cx="447581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Thank you for your attention!</a:t>
            </a:r>
            <a:endParaRPr lang="en-GB" sz="2400" b="1" kern="0" dirty="0" smtClean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1" name="Picture 9" descr="KITlogo_4c_fruti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7545" y="306777"/>
            <a:ext cx="1332345" cy="60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3" y="397000"/>
            <a:ext cx="1828410" cy="76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LogoBadge-0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8" y="305184"/>
            <a:ext cx="927859" cy="9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err="1" smtClean="0"/>
              <a:t>sawtooth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" y="1786467"/>
            <a:ext cx="4302252" cy="3011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87" y="1786467"/>
            <a:ext cx="4302252" cy="301157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64716" y="1651507"/>
            <a:ext cx="440012" cy="45003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52832" y="1662745"/>
            <a:ext cx="440012" cy="45003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90041" y="5109930"/>
            <a:ext cx="172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12 RF sections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0165" y="5109930"/>
            <a:ext cx="159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4 RF sections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283" y="5731389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Energy loss per turn:	U</a:t>
            </a:r>
            <a:r>
              <a:rPr lang="en-US" b="1" baseline="-25000" dirty="0" smtClean="0">
                <a:solidFill>
                  <a:srgbClr val="FF6600"/>
                </a:solidFill>
              </a:rPr>
              <a:t>0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= 7.72 </a:t>
            </a:r>
            <a:r>
              <a:rPr lang="en-US" b="1" dirty="0" err="1" smtClean="0">
                <a:solidFill>
                  <a:srgbClr val="FF6600"/>
                </a:solidFill>
              </a:rPr>
              <a:t>GeV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80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important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00575"/>
              </p:ext>
            </p:extLst>
          </p:nvPr>
        </p:nvGraphicFramePr>
        <p:xfrm>
          <a:off x="830024" y="1869797"/>
          <a:ext cx="7397354" cy="3515360"/>
        </p:xfrm>
        <a:graphic>
          <a:graphicData uri="http://schemas.openxmlformats.org/drawingml/2006/table">
            <a:tbl>
              <a:tblPr/>
              <a:tblGrid>
                <a:gridCol w="3220087"/>
                <a:gridCol w="1260034"/>
                <a:gridCol w="1230034"/>
                <a:gridCol w="168719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Cell length in arc (m)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Baseline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advance in arc cell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45°/45°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90°/60°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Horizontal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emittance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x 1.65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loss per turn (MeV)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Momentum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compaction (10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hor. beta function in arc (m)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vert. beta function in arc (m)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211.05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dispersion in arc (m)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35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45.5 </a:t>
            </a:r>
            <a:r>
              <a:rPr lang="en-US" dirty="0" err="1"/>
              <a:t>GeV</a:t>
            </a:r>
            <a:r>
              <a:rPr lang="en-US" dirty="0"/>
              <a:t>: </a:t>
            </a:r>
            <a:r>
              <a:rPr lang="en-US" dirty="0" smtClean="0"/>
              <a:t>important parameters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63305"/>
              </p:ext>
            </p:extLst>
          </p:nvPr>
        </p:nvGraphicFramePr>
        <p:xfrm>
          <a:off x="650018" y="1629996"/>
          <a:ext cx="7890214" cy="39032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73755"/>
                <a:gridCol w="867423"/>
                <a:gridCol w="955637"/>
                <a:gridCol w="867423"/>
                <a:gridCol w="1925976"/>
              </a:tblGrid>
              <a:tr h="246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Cell length in </a:t>
                      </a:r>
                      <a:r>
                        <a:rPr lang="en-US" sz="1600" b="1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arc </a:t>
                      </a:r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(m)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200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250</a:t>
                      </a:r>
                      <a:endParaRPr lang="en-US" sz="1600" b="1" i="0" u="none" strike="noStrike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Baseline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6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Phase advance in </a:t>
                      </a:r>
                      <a:r>
                        <a:rPr lang="en-US" sz="1600" b="1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arc </a:t>
                      </a:r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cell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60°/60°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72°/72°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90°/60°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parameter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7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Horizontal </a:t>
                      </a:r>
                      <a:r>
                        <a:rPr lang="en-US" sz="1600" u="none" strike="noStrike" dirty="0" err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emittance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(nm)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12.5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14.5</a:t>
                      </a:r>
                      <a:endParaRPr lang="en-US" sz="1600" b="0" i="0" u="none" strike="noStrike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fr-FR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x 14.6</a:t>
                      </a:r>
                      <a:endParaRPr lang="fr-FR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7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Energy loss per turn (MeV)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35.3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35.3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35.3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7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Momentum compaction (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en-US" sz="1600" u="none" strike="noStrike" baseline="30000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600" u="none" strike="noStrike" baseline="30000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1.69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1.86</a:t>
                      </a:r>
                      <a:endParaRPr lang="en-US" sz="1600" b="0" i="0" u="none" strike="noStrike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1.81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1.8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7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Max.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hor. beta 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function in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arc (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366.51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465.71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554.00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77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Max.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vert. beta 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function in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arc (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407.92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477.70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626.43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6954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Max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dispersion 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in 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arc </a:t>
                      </a:r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(m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4.02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4.87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4.56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6954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RMS beam size </a:t>
                      </a:r>
                      <a:r>
                        <a:rPr lang="en-US" sz="1600" u="none" strike="noStrike" dirty="0" err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σ</a:t>
                      </a:r>
                      <a:r>
                        <a:rPr lang="en-US" sz="1600" u="none" strike="noStrike" baseline="-25000" dirty="0" err="1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en-US" sz="160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 in arc* (mm)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2.1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2.6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2.8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50018" y="5692414"/>
            <a:ext cx="1329882" cy="369332"/>
            <a:chOff x="670503" y="6011792"/>
            <a:chExt cx="132988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70503" y="6011792"/>
              <a:ext cx="274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61616"/>
                  </a:solidFill>
                </a:rPr>
                <a:t>*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845796"/>
                </p:ext>
              </p:extLst>
            </p:nvPr>
          </p:nvGraphicFramePr>
          <p:xfrm>
            <a:off x="945000" y="6017198"/>
            <a:ext cx="1055385" cy="363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3" imgW="736600" imgH="254000" progId="Equation.3">
                    <p:embed/>
                  </p:oleObj>
                </mc:Choice>
                <mc:Fallback>
                  <p:oleObj name="Equation" r:id="rId3" imgW="7366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45000" y="6017198"/>
                          <a:ext cx="1055385" cy="3639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23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Physics goals of FCC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err="1" smtClean="0">
                <a:solidFill>
                  <a:schemeClr val="tx2"/>
                </a:solidFill>
              </a:rPr>
              <a:t>ee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73936"/>
            <a:ext cx="8226854" cy="4819092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000000"/>
              </a:solidFill>
            </a:endParaRPr>
          </a:p>
          <a:p>
            <a:pPr marL="36576" indent="0">
              <a:buClr>
                <a:schemeClr val="accent6"/>
              </a:buClr>
              <a:buSzPct val="100000"/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Provide highest possible luminosity</a:t>
            </a:r>
            <a:r>
              <a:rPr lang="en-GB" sz="2000" dirty="0" smtClean="0">
                <a:solidFill>
                  <a:schemeClr val="accent6"/>
                </a:solidFill>
              </a:rPr>
              <a:t> for a wide physics program ranging from the Z pole to the </a:t>
            </a:r>
            <a:r>
              <a:rPr lang="en-GB" sz="2000" dirty="0" err="1" smtClean="0">
                <a:solidFill>
                  <a:schemeClr val="accent6"/>
                </a:solidFill>
              </a:rPr>
              <a:t>tt</a:t>
            </a:r>
            <a:r>
              <a:rPr lang="en-GB" sz="2000" dirty="0" smtClean="0">
                <a:solidFill>
                  <a:schemeClr val="accent6"/>
                </a:solidFill>
              </a:rPr>
              <a:t> production threshold.</a:t>
            </a:r>
            <a:endParaRPr lang="de-DE" sz="2000" dirty="0">
              <a:solidFill>
                <a:schemeClr val="accent6"/>
              </a:solidFill>
            </a:endParaRPr>
          </a:p>
          <a:p>
            <a:pPr marL="898525" lvl="1" indent="-276225">
              <a:buFont typeface="Wingdings" charset="2"/>
              <a:buChar char="Ø"/>
              <a:tabLst>
                <a:tab pos="898525" algn="l"/>
              </a:tabLst>
            </a:pPr>
            <a:endParaRPr lang="de-DE" sz="1100" dirty="0" smtClean="0">
              <a:solidFill>
                <a:srgbClr val="FF6600"/>
              </a:solidFill>
            </a:endParaRPr>
          </a:p>
          <a:p>
            <a:pPr marL="898525" lvl="1" indent="-276225">
              <a:buClrTx/>
              <a:buFont typeface="Wingdings" charset="2"/>
              <a:buChar char="Ø"/>
              <a:tabLst>
                <a:tab pos="898525" algn="l"/>
              </a:tabLst>
            </a:pPr>
            <a:r>
              <a:rPr lang="de-DE" sz="2000" dirty="0" smtClean="0">
                <a:solidFill>
                  <a:srgbClr val="FF6600"/>
                </a:solidFill>
              </a:rPr>
              <a:t>Beam </a:t>
            </a:r>
            <a:r>
              <a:rPr lang="de-DE" sz="2000" dirty="0" err="1" smtClean="0">
                <a:solidFill>
                  <a:srgbClr val="FF6600"/>
                </a:solidFill>
              </a:rPr>
              <a:t>energy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range</a:t>
            </a:r>
            <a:r>
              <a:rPr lang="de-DE" sz="2000" dirty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from</a:t>
            </a:r>
            <a:r>
              <a:rPr lang="de-DE" sz="2000" dirty="0" smtClean="0">
                <a:solidFill>
                  <a:srgbClr val="FF6600"/>
                </a:solidFill>
              </a:rPr>
              <a:t> 45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to</a:t>
            </a:r>
            <a:r>
              <a:rPr lang="de-DE" sz="2000" dirty="0" smtClean="0">
                <a:solidFill>
                  <a:srgbClr val="FF6600"/>
                </a:solidFill>
              </a:rPr>
              <a:t> 175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endParaRPr lang="de-DE" sz="2000" dirty="0" smtClean="0">
              <a:solidFill>
                <a:srgbClr val="FF6600"/>
              </a:solidFill>
            </a:endParaRPr>
          </a:p>
          <a:p>
            <a:endParaRPr lang="de-DE" sz="2000" dirty="0">
              <a:solidFill>
                <a:schemeClr val="accent1"/>
              </a:solidFill>
            </a:endParaRPr>
          </a:p>
          <a:p>
            <a:pPr marL="36576" indent="0">
              <a:buClrTx/>
              <a:buSzPct val="100000"/>
              <a:buNone/>
            </a:pPr>
            <a:r>
              <a:rPr lang="de-DE" sz="2000" dirty="0" smtClean="0">
                <a:solidFill>
                  <a:schemeClr val="accent6"/>
                </a:solidFill>
              </a:rPr>
              <a:t>Main </a:t>
            </a:r>
            <a:r>
              <a:rPr lang="de-DE" sz="2000" dirty="0" err="1" smtClean="0">
                <a:solidFill>
                  <a:schemeClr val="accent6"/>
                </a:solidFill>
              </a:rPr>
              <a:t>physics</a:t>
            </a:r>
            <a:r>
              <a:rPr lang="de-DE" sz="2000" dirty="0" smtClean="0">
                <a:solidFill>
                  <a:schemeClr val="accent6"/>
                </a:solidFill>
              </a:rPr>
              <a:t> </a:t>
            </a:r>
            <a:r>
              <a:rPr lang="de-DE" sz="2000" dirty="0" err="1" smtClean="0">
                <a:solidFill>
                  <a:schemeClr val="accent6"/>
                </a:solidFill>
              </a:rPr>
              <a:t>programs</a:t>
            </a:r>
            <a:r>
              <a:rPr lang="de-DE" sz="2000" dirty="0" smtClean="0">
                <a:solidFill>
                  <a:schemeClr val="accent6"/>
                </a:solidFill>
              </a:rPr>
              <a:t> / </a:t>
            </a:r>
            <a:r>
              <a:rPr lang="de-DE" sz="2000" dirty="0" err="1" smtClean="0">
                <a:solidFill>
                  <a:schemeClr val="accent6"/>
                </a:solidFill>
              </a:rPr>
              <a:t>energies</a:t>
            </a:r>
            <a:r>
              <a:rPr lang="de-DE" sz="2000" dirty="0" smtClean="0">
                <a:solidFill>
                  <a:schemeClr val="accent6"/>
                </a:solidFill>
              </a:rPr>
              <a:t> (+ </a:t>
            </a:r>
            <a:r>
              <a:rPr lang="de-DE" sz="2000" dirty="0" err="1" smtClean="0">
                <a:solidFill>
                  <a:schemeClr val="accent6"/>
                </a:solidFill>
              </a:rPr>
              <a:t>scan</a:t>
            </a:r>
            <a:r>
              <a:rPr lang="de-DE" sz="2000" dirty="0" smtClean="0">
                <a:solidFill>
                  <a:schemeClr val="accent6"/>
                </a:solidFill>
              </a:rPr>
              <a:t> </a:t>
            </a:r>
            <a:r>
              <a:rPr lang="de-DE" sz="2000" dirty="0" err="1" smtClean="0">
                <a:solidFill>
                  <a:schemeClr val="accent6"/>
                </a:solidFill>
              </a:rPr>
              <a:t>around</a:t>
            </a:r>
            <a:r>
              <a:rPr lang="de-DE" sz="2000" dirty="0" smtClean="0">
                <a:solidFill>
                  <a:schemeClr val="accent6"/>
                </a:solidFill>
              </a:rPr>
              <a:t> </a:t>
            </a:r>
            <a:r>
              <a:rPr lang="de-DE" sz="2000" dirty="0" err="1" smtClean="0">
                <a:solidFill>
                  <a:schemeClr val="accent6"/>
                </a:solidFill>
              </a:rPr>
              <a:t>central</a:t>
            </a:r>
            <a:r>
              <a:rPr lang="de-DE" sz="2000" dirty="0" smtClean="0">
                <a:solidFill>
                  <a:schemeClr val="accent6"/>
                </a:solidFill>
              </a:rPr>
              <a:t> </a:t>
            </a:r>
            <a:r>
              <a:rPr lang="de-DE" sz="2000" dirty="0" err="1" smtClean="0">
                <a:solidFill>
                  <a:schemeClr val="accent6"/>
                </a:solidFill>
              </a:rPr>
              <a:t>values</a:t>
            </a:r>
            <a:r>
              <a:rPr lang="de-DE" sz="2000" dirty="0" smtClean="0">
                <a:solidFill>
                  <a:schemeClr val="accent6"/>
                </a:solidFill>
              </a:rPr>
              <a:t>):</a:t>
            </a:r>
          </a:p>
          <a:p>
            <a:pPr marL="908050" lvl="1" indent="-285750">
              <a:buFont typeface="Wingdings" charset="2"/>
              <a:buChar char="Ø"/>
            </a:pPr>
            <a:endParaRPr lang="de-DE" sz="1100" dirty="0" smtClean="0">
              <a:solidFill>
                <a:schemeClr val="accent1"/>
              </a:solidFill>
            </a:endParaRPr>
          </a:p>
          <a:p>
            <a:pPr marL="908050" lvl="1" indent="-285750">
              <a:buClr>
                <a:srgbClr val="FF6600"/>
              </a:buClr>
              <a:buFont typeface="Wingdings" charset="2"/>
              <a:buChar char="Ø"/>
            </a:pPr>
            <a:r>
              <a:rPr lang="de-DE" sz="2000" dirty="0" smtClean="0">
                <a:solidFill>
                  <a:srgbClr val="FF6600"/>
                </a:solidFill>
              </a:rPr>
              <a:t>Z (45.5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r>
              <a:rPr lang="de-DE" sz="2000" dirty="0" smtClean="0">
                <a:solidFill>
                  <a:srgbClr val="FF6600"/>
                </a:solidFill>
              </a:rPr>
              <a:t>): </a:t>
            </a:r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smtClean="0"/>
              <a:t>Z pole, high </a:t>
            </a:r>
            <a:r>
              <a:rPr lang="de-DE" sz="2000" dirty="0" err="1" smtClean="0"/>
              <a:t>precision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</a:t>
            </a:r>
            <a:r>
              <a:rPr lang="de-DE" sz="2000" baseline="-25000" dirty="0" smtClean="0"/>
              <a:t>Z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Γ</a:t>
            </a:r>
            <a:r>
              <a:rPr lang="de-DE" sz="2000" baseline="-25000" dirty="0" smtClean="0"/>
              <a:t>Z,</a:t>
            </a:r>
            <a:endParaRPr lang="de-DE" sz="2000" dirty="0" smtClean="0"/>
          </a:p>
          <a:p>
            <a:pPr marL="908050" lvl="1" indent="-285750">
              <a:buClr>
                <a:srgbClr val="FF6600"/>
              </a:buClr>
              <a:buFont typeface="Wingdings" charset="2"/>
              <a:buChar char="Ø"/>
            </a:pPr>
            <a:r>
              <a:rPr lang="de-DE" sz="2000" dirty="0" smtClean="0">
                <a:solidFill>
                  <a:srgbClr val="FF6600"/>
                </a:solidFill>
              </a:rPr>
              <a:t>W (80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r>
              <a:rPr lang="de-DE" sz="2000" dirty="0" smtClean="0">
                <a:solidFill>
                  <a:srgbClr val="FF6600"/>
                </a:solidFill>
              </a:rPr>
              <a:t>): </a:t>
            </a:r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smtClean="0"/>
              <a:t>W pair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 </a:t>
            </a:r>
            <a:r>
              <a:rPr lang="de-DE" sz="2000" dirty="0" err="1" smtClean="0"/>
              <a:t>threshold</a:t>
            </a:r>
            <a:r>
              <a:rPr lang="de-DE" sz="2000" dirty="0" smtClean="0"/>
              <a:t>,</a:t>
            </a:r>
          </a:p>
          <a:p>
            <a:pPr marL="908050" lvl="1" indent="-285750">
              <a:buClr>
                <a:srgbClr val="FF6600"/>
              </a:buClr>
              <a:buFont typeface="Wingdings" charset="2"/>
              <a:buChar char="Ø"/>
            </a:pPr>
            <a:r>
              <a:rPr lang="de-DE" sz="2000" dirty="0" smtClean="0">
                <a:solidFill>
                  <a:srgbClr val="FF6600"/>
                </a:solidFill>
              </a:rPr>
              <a:t>H (120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r>
              <a:rPr lang="de-DE" sz="2000" dirty="0" smtClean="0">
                <a:solidFill>
                  <a:srgbClr val="FF6600"/>
                </a:solidFill>
              </a:rPr>
              <a:t>): </a:t>
            </a:r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smtClean="0"/>
              <a:t>H </a:t>
            </a:r>
            <a:r>
              <a:rPr lang="de-DE" sz="2000" dirty="0" err="1" smtClean="0"/>
              <a:t>production</a:t>
            </a:r>
            <a:r>
              <a:rPr lang="de-DE" sz="2000" dirty="0" smtClean="0"/>
              <a:t>,</a:t>
            </a:r>
          </a:p>
          <a:p>
            <a:pPr marL="908050" lvl="1" indent="-285750">
              <a:buClr>
                <a:srgbClr val="FF6600"/>
              </a:buClr>
              <a:buFont typeface="Wingdings" charset="2"/>
              <a:buChar char="Ø"/>
            </a:pPr>
            <a:r>
              <a:rPr lang="de-DE" sz="2000" dirty="0" smtClean="0">
                <a:solidFill>
                  <a:srgbClr val="FF6600"/>
                </a:solidFill>
              </a:rPr>
              <a:t>T (175 </a:t>
            </a:r>
            <a:r>
              <a:rPr lang="de-DE" sz="2000" dirty="0" err="1" smtClean="0">
                <a:solidFill>
                  <a:srgbClr val="FF6600"/>
                </a:solidFill>
              </a:rPr>
              <a:t>GeV</a:t>
            </a:r>
            <a:r>
              <a:rPr lang="de-DE" sz="2000" dirty="0" smtClean="0">
                <a:solidFill>
                  <a:srgbClr val="FF6600"/>
                </a:solidFill>
              </a:rPr>
              <a:t>): </a:t>
            </a:r>
            <a:r>
              <a:rPr lang="de-DE" sz="2000" dirty="0" smtClean="0">
                <a:solidFill>
                  <a:srgbClr val="000000"/>
                </a:solidFill>
              </a:rPr>
              <a:t>	</a:t>
            </a:r>
            <a:r>
              <a:rPr lang="de-DE" sz="2000" dirty="0" err="1" smtClean="0"/>
              <a:t>tt</a:t>
            </a:r>
            <a:r>
              <a:rPr lang="de-DE" sz="2000" dirty="0" smtClean="0"/>
              <a:t> </a:t>
            </a:r>
            <a:r>
              <a:rPr lang="de-DE" sz="2000" dirty="0" err="1" smtClean="0"/>
              <a:t>threshold</a:t>
            </a:r>
            <a:r>
              <a:rPr lang="de-DE" sz="2000" dirty="0" smtClean="0"/>
              <a:t>.</a:t>
            </a:r>
            <a:endParaRPr lang="en-GB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919018" y="5569097"/>
            <a:ext cx="51145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olidFill>
                  <a:schemeClr val="accent6"/>
                </a:solidFill>
                <a:latin typeface="+mn-lt"/>
              </a:rPr>
              <a:t>All energies quoted refer to BEAM energies</a:t>
            </a:r>
            <a:endParaRPr lang="en-GB" sz="2000" kern="0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Main challenge: the parameter 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04850" y="1325606"/>
            <a:ext cx="2379203" cy="4667421"/>
          </a:xfrm>
        </p:spPr>
        <p:txBody>
          <a:bodyPr>
            <a:normAutofit fontScale="85000" lnSpcReduction="20000"/>
          </a:bodyPr>
          <a:lstStyle/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r>
              <a:rPr lang="en-US" sz="1600" dirty="0" smtClean="0">
                <a:solidFill>
                  <a:schemeClr val="accent6"/>
                </a:solidFill>
              </a:rPr>
              <a:t>Design &amp; optimize a lattice for </a:t>
            </a:r>
            <a:r>
              <a:rPr lang="en-US" sz="1600" dirty="0" smtClean="0">
                <a:solidFill>
                  <a:srgbClr val="FF6600"/>
                </a:solidFill>
              </a:rPr>
              <a:t>4 different energies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buSzPct val="100000"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r>
              <a:rPr lang="en-US" sz="1600" dirty="0" smtClean="0">
                <a:solidFill>
                  <a:schemeClr val="accent6"/>
                </a:solidFill>
              </a:rPr>
              <a:t>Interaction region  layout for a </a:t>
            </a:r>
            <a:r>
              <a:rPr lang="en-US" sz="1600" dirty="0" smtClean="0">
                <a:solidFill>
                  <a:srgbClr val="FF6600"/>
                </a:solidFill>
              </a:rPr>
              <a:t>large number of bunches</a:t>
            </a: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r>
              <a:rPr lang="en-US" sz="1600" dirty="0" smtClean="0">
                <a:solidFill>
                  <a:schemeClr val="accent6"/>
                </a:solidFill>
              </a:rPr>
              <a:t>Horizontal </a:t>
            </a:r>
            <a:r>
              <a:rPr lang="en-US" sz="1600" dirty="0" err="1" smtClean="0">
                <a:solidFill>
                  <a:schemeClr val="accent6"/>
                </a:solidFill>
              </a:rPr>
              <a:t>emittance</a:t>
            </a:r>
            <a:r>
              <a:rPr lang="en-US" sz="1600" dirty="0" smtClean="0">
                <a:solidFill>
                  <a:schemeClr val="accent6"/>
                </a:solidFill>
              </a:rPr>
              <a:t> is </a:t>
            </a:r>
            <a:r>
              <a:rPr lang="en-US" sz="1600" dirty="0" smtClean="0">
                <a:solidFill>
                  <a:srgbClr val="FF6600"/>
                </a:solidFill>
              </a:rPr>
              <a:t>increasing</a:t>
            </a:r>
            <a:r>
              <a:rPr lang="en-US" sz="1600" dirty="0" smtClean="0">
                <a:solidFill>
                  <a:schemeClr val="accent6"/>
                </a:solidFill>
              </a:rPr>
              <a:t> with reduced energy</a:t>
            </a:r>
            <a:endParaRPr lang="en-US" sz="1600" dirty="0">
              <a:solidFill>
                <a:schemeClr val="accent6"/>
              </a:solidFill>
            </a:endParaRP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r>
              <a:rPr lang="en-US" sz="1600" dirty="0" smtClean="0">
                <a:solidFill>
                  <a:srgbClr val="FF6600"/>
                </a:solidFill>
              </a:rPr>
              <a:t>Extremely small vert. beta* </a:t>
            </a:r>
            <a:r>
              <a:rPr lang="en-US" sz="1600" dirty="0" smtClean="0">
                <a:solidFill>
                  <a:schemeClr val="accent6"/>
                </a:solidFill>
              </a:rPr>
              <a:t>(β</a:t>
            </a:r>
            <a:r>
              <a:rPr lang="en-US" sz="1600" baseline="-25000" dirty="0" smtClean="0">
                <a:solidFill>
                  <a:schemeClr val="accent6"/>
                </a:solidFill>
              </a:rPr>
              <a:t>y</a:t>
            </a:r>
            <a:r>
              <a:rPr lang="en-US" sz="1600" dirty="0" smtClean="0">
                <a:solidFill>
                  <a:schemeClr val="accent6"/>
                </a:solidFill>
              </a:rPr>
              <a:t>* = 1 mm)</a:t>
            </a:r>
          </a:p>
          <a:p>
            <a:pPr marL="269875" indent="-233363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sz="1600" dirty="0" smtClean="0">
                <a:solidFill>
                  <a:schemeClr val="accent6"/>
                </a:solidFill>
                <a:sym typeface="Wingdings"/>
              </a:rPr>
              <a:t>High chromaticity</a:t>
            </a:r>
          </a:p>
          <a:p>
            <a:pPr marL="269875" indent="-233363">
              <a:lnSpc>
                <a:spcPct val="120000"/>
              </a:lnSpc>
              <a:buClrTx/>
              <a:buSzPct val="100000"/>
              <a:buFont typeface="Wingdings" charset="0"/>
              <a:buChar char="à"/>
            </a:pPr>
            <a:r>
              <a:rPr lang="en-US" sz="1600" dirty="0" smtClean="0">
                <a:solidFill>
                  <a:schemeClr val="accent6"/>
                </a:solidFill>
                <a:sym typeface="Wingdings"/>
              </a:rPr>
              <a:t>Challenging dynamic aperture</a:t>
            </a:r>
          </a:p>
          <a:p>
            <a:pPr marL="269875" indent="-233363">
              <a:lnSpc>
                <a:spcPct val="120000"/>
              </a:lnSpc>
              <a:buSzPct val="100000"/>
              <a:buFont typeface="Wingdings" charset="0"/>
              <a:buChar char="à"/>
            </a:pPr>
            <a:endParaRPr lang="en-US" sz="600" dirty="0">
              <a:solidFill>
                <a:schemeClr val="accent6"/>
              </a:solidFill>
            </a:endParaRPr>
          </a:p>
          <a:p>
            <a:pPr marL="269875" indent="-233363">
              <a:lnSpc>
                <a:spcPct val="120000"/>
              </a:lnSpc>
              <a:buClr>
                <a:schemeClr val="accent6"/>
              </a:buClr>
              <a:buSzPct val="100000"/>
            </a:pPr>
            <a:r>
              <a:rPr lang="en-US" sz="1600" dirty="0" smtClean="0">
                <a:solidFill>
                  <a:srgbClr val="FF6600"/>
                </a:solidFill>
              </a:rPr>
              <a:t>High synchrotron radiation losses </a:t>
            </a:r>
            <a:r>
              <a:rPr lang="en-US" sz="1600" dirty="0" smtClean="0">
                <a:solidFill>
                  <a:schemeClr val="accent6"/>
                </a:solidFill>
              </a:rPr>
              <a:t>include sophisticated absorber design in the lattice</a:t>
            </a:r>
            <a:endParaRPr lang="en-US" sz="16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49185"/>
              </p:ext>
            </p:extLst>
          </p:nvPr>
        </p:nvGraphicFramePr>
        <p:xfrm>
          <a:off x="395536" y="1700808"/>
          <a:ext cx="5654276" cy="365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405"/>
                <a:gridCol w="723175"/>
                <a:gridCol w="926814"/>
                <a:gridCol w="1017968"/>
                <a:gridCol w="1025914"/>
              </a:tblGrid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</a:rPr>
                        <a:t>tt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Beam energy [</a:t>
                      </a:r>
                      <a:r>
                        <a:rPr lang="en-GB" sz="1200" dirty="0" err="1">
                          <a:solidFill>
                            <a:schemeClr val="tx2"/>
                          </a:solidFill>
                          <a:effectLst/>
                        </a:rPr>
                        <a:t>GeV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45.5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80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120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175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Beam current [mA]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1450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152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6.6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Bunches / beam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16700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4490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1330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160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Bunch population [10</a:t>
                      </a:r>
                      <a:r>
                        <a:rPr lang="en-GB" sz="1200" baseline="30000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1.8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0.46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0.83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6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Transverse </a:t>
                      </a:r>
                      <a:r>
                        <a:rPr lang="en-GB" sz="1200" dirty="0" err="1" smtClean="0">
                          <a:solidFill>
                            <a:schemeClr val="tx2"/>
                          </a:solidFill>
                          <a:effectLst/>
                        </a:rPr>
                        <a:t>emittance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2"/>
                          </a:solidFill>
                          <a:effectLst/>
                        </a:rPr>
                        <a:t>ε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Horizontal [nm]</a:t>
                      </a: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Vertical 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</a:rPr>
                        <a:t>[nm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29.2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0.06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3.3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0.007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0.94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0.0019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0.002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0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Momentum comp. [10</a:t>
                      </a:r>
                      <a:r>
                        <a:rPr lang="en-GB" sz="1200" baseline="30000" dirty="0">
                          <a:solidFill>
                            <a:schemeClr val="tx2"/>
                          </a:solidFill>
                          <a:effectLst/>
                        </a:rPr>
                        <a:t>-5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6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2"/>
                          </a:solidFill>
                          <a:effectLst/>
                        </a:rPr>
                        <a:t>Betatron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 function at IP 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</a:rPr>
                        <a:t>β*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Horizontal </a:t>
                      </a:r>
                      <a:r>
                        <a:rPr lang="en-GB" sz="1200" dirty="0" smtClean="0">
                          <a:solidFill>
                            <a:schemeClr val="tx2"/>
                          </a:solidFill>
                          <a:effectLst/>
                        </a:rPr>
                        <a:t>[mm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Vertical [mm]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500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500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500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1000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9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Energy loss / turn [</a:t>
                      </a:r>
                      <a:r>
                        <a:rPr lang="en-GB" sz="1200" dirty="0" err="1">
                          <a:solidFill>
                            <a:schemeClr val="tx2"/>
                          </a:solidFill>
                          <a:effectLst/>
                        </a:rPr>
                        <a:t>GeV</a:t>
                      </a: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0.03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0.33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1.67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7.55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2"/>
                          </a:solidFill>
                          <a:effectLst/>
                        </a:rPr>
                        <a:t>Total RF voltage [GV]</a:t>
                      </a:r>
                      <a:endParaRPr lang="en-GB" sz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2.5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5.5</a:t>
                      </a:r>
                      <a:endParaRPr lang="en-GB" sz="12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</a:t>
                      </a:r>
                      <a:endParaRPr lang="en-GB" sz="1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1593" marR="41593" marT="10783" marB="10783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67744" y="1916832"/>
            <a:ext cx="3747007" cy="360040"/>
            <a:chOff x="3114276" y="1579199"/>
            <a:chExt cx="3747007" cy="360040"/>
          </a:xfrm>
          <a:effectLst/>
        </p:grpSpPr>
        <p:sp>
          <p:nvSpPr>
            <p:cNvPr id="7" name="Oval 6"/>
            <p:cNvSpPr/>
            <p:nvPr/>
          </p:nvSpPr>
          <p:spPr>
            <a:xfrm>
              <a:off x="3114276" y="1579199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906364" y="1585848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920964" y="1579199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22588" y="1585848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72856" y="4203441"/>
            <a:ext cx="3739304" cy="366449"/>
            <a:chOff x="3118713" y="3887413"/>
            <a:chExt cx="3739304" cy="366449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3118713" y="390047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05689" y="390047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13801" y="390047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19322" y="3887413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6056" y="4542834"/>
            <a:ext cx="947536" cy="780850"/>
            <a:chOff x="5928163" y="5663329"/>
            <a:chExt cx="947536" cy="780850"/>
          </a:xfrm>
          <a:effectLst/>
        </p:grpSpPr>
        <p:sp>
          <p:nvSpPr>
            <p:cNvPr id="17" name="Oval 16"/>
            <p:cNvSpPr/>
            <p:nvPr/>
          </p:nvSpPr>
          <p:spPr>
            <a:xfrm>
              <a:off x="5928163" y="5663329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937004" y="6090788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67744" y="3075609"/>
            <a:ext cx="3747007" cy="353391"/>
            <a:chOff x="3109872" y="2754201"/>
            <a:chExt cx="3747007" cy="353391"/>
          </a:xfrm>
          <a:effectLst/>
        </p:grpSpPr>
        <p:sp>
          <p:nvSpPr>
            <p:cNvPr id="20" name="Oval 19"/>
            <p:cNvSpPr/>
            <p:nvPr/>
          </p:nvSpPr>
          <p:spPr>
            <a:xfrm>
              <a:off x="3109872" y="275420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01960" y="275420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10072" y="275420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918184" y="2754201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076056" y="3318689"/>
            <a:ext cx="938695" cy="353391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67744" y="2132856"/>
            <a:ext cx="938695" cy="641423"/>
            <a:chOff x="3361001" y="1844824"/>
            <a:chExt cx="938695" cy="641423"/>
          </a:xfrm>
          <a:effectLst/>
        </p:grpSpPr>
        <p:sp>
          <p:nvSpPr>
            <p:cNvPr id="27" name="Oval 26"/>
            <p:cNvSpPr/>
            <p:nvPr/>
          </p:nvSpPr>
          <p:spPr>
            <a:xfrm>
              <a:off x="3361001" y="1844824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361001" y="2132856"/>
              <a:ext cx="938695" cy="353391"/>
            </a:xfrm>
            <a:prstGeom prst="ellipse">
              <a:avLst/>
            </a:prstGeom>
            <a:noFill/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  <p:bldP spid="2" grpId="3" uiExpand="1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FCC-</a:t>
            </a:r>
            <a:r>
              <a:rPr lang="en-US" dirty="0" err="1" smtClean="0"/>
              <a:t>ee</a:t>
            </a:r>
            <a:r>
              <a:rPr lang="en-US" dirty="0" smtClean="0"/>
              <a:t>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15" y="1342142"/>
            <a:ext cx="4319610" cy="4650885"/>
          </a:xfrm>
        </p:spPr>
        <p:txBody>
          <a:bodyPr>
            <a:normAutofit/>
          </a:bodyPr>
          <a:lstStyle/>
          <a:p>
            <a:pPr marL="354013" indent="-317500"/>
            <a:r>
              <a:rPr lang="en-US" sz="2600" dirty="0" smtClean="0">
                <a:solidFill>
                  <a:srgbClr val="4D4D4D"/>
                </a:solidFill>
              </a:rPr>
              <a:t>100 km circumference</a:t>
            </a:r>
          </a:p>
          <a:p>
            <a:pPr marL="354013" indent="-317500"/>
            <a:endParaRPr lang="en-US" sz="2600" dirty="0"/>
          </a:p>
          <a:p>
            <a:pPr marL="354013" indent="-317500"/>
            <a:r>
              <a:rPr lang="en-US" sz="2600" dirty="0" smtClean="0">
                <a:solidFill>
                  <a:srgbClr val="FF6600"/>
                </a:solidFill>
              </a:rPr>
              <a:t>12 arcs </a:t>
            </a:r>
            <a:r>
              <a:rPr lang="en-US" sz="2600" dirty="0" smtClean="0">
                <a:solidFill>
                  <a:srgbClr val="4D4D4D"/>
                </a:solidFill>
              </a:rPr>
              <a:t>(2 x 3.4 km)</a:t>
            </a:r>
          </a:p>
          <a:p>
            <a:pPr marL="354013" indent="-317500"/>
            <a:r>
              <a:rPr lang="en-US" sz="2600" dirty="0" smtClean="0">
                <a:solidFill>
                  <a:srgbClr val="FF6600"/>
                </a:solidFill>
              </a:rPr>
              <a:t>12 long straight sections </a:t>
            </a:r>
            <a:r>
              <a:rPr lang="en-US" sz="2600" dirty="0" smtClean="0">
                <a:solidFill>
                  <a:srgbClr val="4D4D4D"/>
                </a:solidFill>
              </a:rPr>
              <a:t>(1.5 km)</a:t>
            </a:r>
          </a:p>
          <a:p>
            <a:pPr marL="354013" indent="-317500">
              <a:buNone/>
            </a:pPr>
            <a:r>
              <a:rPr lang="en-US" sz="2600" dirty="0">
                <a:solidFill>
                  <a:srgbClr val="4D4D4D"/>
                </a:solidFill>
              </a:rPr>
              <a:t>	</a:t>
            </a:r>
            <a:r>
              <a:rPr lang="en-US" sz="2600" dirty="0" smtClean="0">
                <a:solidFill>
                  <a:srgbClr val="4D4D4D"/>
                </a:solidFill>
                <a:sym typeface="Wingdings"/>
              </a:rPr>
              <a:t> RF installations</a:t>
            </a:r>
            <a:endParaRPr lang="en-US" sz="2600" dirty="0" smtClean="0">
              <a:solidFill>
                <a:srgbClr val="4D4D4D"/>
              </a:solidFill>
            </a:endParaRPr>
          </a:p>
          <a:p>
            <a:pPr marL="354013" indent="-317500"/>
            <a:r>
              <a:rPr lang="en-US" sz="2600" dirty="0" smtClean="0">
                <a:solidFill>
                  <a:srgbClr val="FF6600"/>
                </a:solidFill>
              </a:rPr>
              <a:t>4 mini-beta insertions</a:t>
            </a:r>
          </a:p>
          <a:p>
            <a:pPr marL="354013" indent="-317500"/>
            <a:endParaRPr lang="en-US" sz="2600" dirty="0"/>
          </a:p>
          <a:p>
            <a:pPr marL="354013" indent="-317500"/>
            <a:r>
              <a:rPr lang="en-US" sz="2600" dirty="0" smtClean="0">
                <a:solidFill>
                  <a:schemeClr val="accent6"/>
                </a:solidFill>
              </a:rPr>
              <a:t>2 rings side-by-side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531803" y="1342141"/>
            <a:ext cx="4581946" cy="4236029"/>
            <a:chOff x="312045" y="1391920"/>
            <a:chExt cx="4863495" cy="4484611"/>
          </a:xfrm>
        </p:grpSpPr>
        <p:grpSp>
          <p:nvGrpSpPr>
            <p:cNvPr id="6" name="Group 5"/>
            <p:cNvGrpSpPr/>
            <p:nvPr/>
          </p:nvGrpSpPr>
          <p:grpSpPr>
            <a:xfrm>
              <a:off x="984272" y="1908055"/>
              <a:ext cx="3513017" cy="3455802"/>
              <a:chOff x="794026" y="1417638"/>
              <a:chExt cx="4660348" cy="4754217"/>
            </a:xfrm>
          </p:grpSpPr>
          <p:sp>
            <p:nvSpPr>
              <p:cNvPr id="23" name="Donut 22"/>
              <p:cNvSpPr/>
              <p:nvPr/>
            </p:nvSpPr>
            <p:spPr>
              <a:xfrm>
                <a:off x="943113" y="1561203"/>
                <a:ext cx="4362174" cy="4461565"/>
              </a:xfrm>
              <a:prstGeom prst="donut">
                <a:avLst>
                  <a:gd name="adj" fmla="val 1455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75114" y="1417638"/>
                <a:ext cx="298174" cy="29817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94026" y="3644003"/>
                <a:ext cx="298174" cy="29817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56200" y="3644003"/>
                <a:ext cx="298174" cy="29817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5114" y="5873681"/>
                <a:ext cx="298174" cy="298174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62902">
                <a:off x="1782080" y="5615550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855990">
                <a:off x="4141098" y="1671853"/>
                <a:ext cx="298174" cy="298174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3623008">
                <a:off x="1017015" y="4792953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3623008">
                <a:off x="4930826" y="2485815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9838961">
                <a:off x="1782569" y="1673347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9642893">
                <a:off x="4142593" y="5617973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011093">
                <a:off x="1016469" y="2486361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011093">
                <a:off x="4931371" y="4793497"/>
                <a:ext cx="298174" cy="298174"/>
              </a:xfrm>
              <a:prstGeom prst="rect">
                <a:avLst/>
              </a:prstGeom>
              <a:solidFill>
                <a:srgbClr val="5F5F5F"/>
              </a:solidFill>
              <a:ln>
                <a:solidFill>
                  <a:srgbClr val="4D4D4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74321" y="1391920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594" y="2350711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67436" y="2350711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045" y="3442828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3594" y="4503805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6299" y="5269711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4321" y="5476421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984" y="3442828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67436" y="4505623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2418" y="5269711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64568" y="1638293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52418" y="1640502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10000"/>
                    </a:schemeClr>
                  </a:solidFill>
                  <a:cs typeface="Times"/>
                </a:rPr>
                <a:t>RF</a:t>
              </a:r>
              <a:endParaRPr lang="en-US" sz="2000" dirty="0">
                <a:solidFill>
                  <a:schemeClr val="accent1">
                    <a:lumMod val="10000"/>
                  </a:schemeClr>
                </a:solidFill>
                <a:cs typeface="Time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33063" y="2219510"/>
              <a:ext cx="448314" cy="42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  <a:cs typeface="Times"/>
                </a:rPr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33063" y="4710515"/>
              <a:ext cx="448314" cy="42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  <a:cs typeface="Times"/>
                </a:rPr>
                <a:t>IP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9664" y="3442828"/>
              <a:ext cx="448314" cy="42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  <a:cs typeface="Times"/>
                </a:rPr>
                <a:t>IP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01600" y="3442828"/>
              <a:ext cx="448314" cy="423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  <a:cs typeface="Times"/>
                </a:rPr>
                <a:t>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2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516389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73150" algn="l"/>
                <a:tab pos="3675063" algn="l"/>
                <a:tab pos="5834063" algn="l"/>
              </a:tabLst>
            </a:pPr>
            <a:r>
              <a:rPr lang="en-US" dirty="0" err="1" smtClean="0">
                <a:solidFill>
                  <a:srgbClr val="4D4D4D"/>
                </a:solidFill>
              </a:rPr>
              <a:t>N</a:t>
            </a:r>
            <a:r>
              <a:rPr lang="en-US" baseline="-25000" dirty="0" err="1" smtClean="0">
                <a:solidFill>
                  <a:srgbClr val="4D4D4D"/>
                </a:solidFill>
              </a:rPr>
              <a:t>dipoles</a:t>
            </a:r>
            <a:r>
              <a:rPr lang="en-US" dirty="0">
                <a:solidFill>
                  <a:srgbClr val="4D4D4D"/>
                </a:solidFill>
              </a:rPr>
              <a:t> </a:t>
            </a:r>
            <a:r>
              <a:rPr lang="en-US" dirty="0" smtClean="0">
                <a:solidFill>
                  <a:srgbClr val="4D4D4D"/>
                </a:solidFill>
              </a:rPr>
              <a:t>	= 6528  (384 half bend)	(LHC: 1232)	</a:t>
            </a:r>
            <a:r>
              <a:rPr lang="en-US" dirty="0" err="1" smtClean="0">
                <a:solidFill>
                  <a:srgbClr val="4D4D4D"/>
                </a:solidFill>
              </a:rPr>
              <a:t>ρ</a:t>
            </a:r>
            <a:r>
              <a:rPr lang="en-US" dirty="0" smtClean="0">
                <a:solidFill>
                  <a:srgbClr val="4D4D4D"/>
                </a:solidFill>
              </a:rPr>
              <a:t> ≈ 10.6 km</a:t>
            </a:r>
          </a:p>
          <a:p>
            <a:pPr>
              <a:tabLst>
                <a:tab pos="3675063" algn="l"/>
                <a:tab pos="5834063" algn="l"/>
              </a:tabLst>
            </a:pPr>
            <a:r>
              <a:rPr lang="en-US" dirty="0" err="1" smtClean="0">
                <a:solidFill>
                  <a:srgbClr val="4D4D4D"/>
                </a:solidFill>
              </a:rPr>
              <a:t>N</a:t>
            </a:r>
            <a:r>
              <a:rPr lang="en-US" baseline="-25000" dirty="0" err="1" smtClean="0">
                <a:solidFill>
                  <a:srgbClr val="4D4D4D"/>
                </a:solidFill>
              </a:rPr>
              <a:t>quadrupoles</a:t>
            </a:r>
            <a:r>
              <a:rPr lang="en-US" dirty="0" smtClean="0">
                <a:solidFill>
                  <a:srgbClr val="4D4D4D"/>
                </a:solidFill>
              </a:rPr>
              <a:t> = </a:t>
            </a:r>
            <a:r>
              <a:rPr lang="en-US" dirty="0" smtClean="0">
                <a:solidFill>
                  <a:srgbClr val="4D4D4D"/>
                </a:solidFill>
              </a:rPr>
              <a:t>4704</a:t>
            </a:r>
            <a:r>
              <a:rPr lang="en-US" dirty="0" smtClean="0">
                <a:solidFill>
                  <a:srgbClr val="4D4D4D"/>
                </a:solidFill>
              </a:rPr>
              <a:t>	(LHC:   478)	</a:t>
            </a:r>
            <a:r>
              <a:rPr lang="en-US" dirty="0" err="1" smtClean="0">
                <a:solidFill>
                  <a:srgbClr val="4D4D4D"/>
                </a:solidFill>
              </a:rPr>
              <a:t>θ</a:t>
            </a:r>
            <a:r>
              <a:rPr lang="en-US" dirty="0" smtClean="0">
                <a:solidFill>
                  <a:srgbClr val="4D4D4D"/>
                </a:solidFill>
              </a:rPr>
              <a:t> = 0.99 </a:t>
            </a:r>
            <a:r>
              <a:rPr lang="en-US" dirty="0" err="1" smtClean="0">
                <a:solidFill>
                  <a:srgbClr val="4D4D4D"/>
                </a:solidFill>
              </a:rPr>
              <a:t>mrad</a:t>
            </a:r>
            <a:endParaRPr lang="en-US" dirty="0" smtClean="0">
              <a:solidFill>
                <a:srgbClr val="4D4D4D"/>
              </a:solidFill>
            </a:endParaRPr>
          </a:p>
          <a:p>
            <a:pPr>
              <a:tabLst>
                <a:tab pos="3770313" algn="l"/>
                <a:tab pos="5834063" algn="l"/>
              </a:tabLst>
            </a:pPr>
            <a:r>
              <a:rPr lang="en-US" dirty="0">
                <a:solidFill>
                  <a:srgbClr val="4D4D4D"/>
                </a:solidFill>
              </a:rPr>
              <a:t>	</a:t>
            </a:r>
            <a:r>
              <a:rPr lang="en-US" dirty="0" smtClean="0">
                <a:solidFill>
                  <a:srgbClr val="4D4D4D"/>
                </a:solidFill>
              </a:rPr>
              <a:t>	B = 55 </a:t>
            </a:r>
            <a:r>
              <a:rPr lang="en-US" dirty="0" err="1" smtClean="0">
                <a:solidFill>
                  <a:srgbClr val="4D4D4D"/>
                </a:solidFill>
              </a:rPr>
              <a:t>mT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FODO cell for 175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endParaRPr lang="en-US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Layout already considers max. dipole length, drift spaces for absorbers</a:t>
            </a:r>
            <a:r>
              <a:rPr lang="en-US" sz="2400" dirty="0">
                <a:solidFill>
                  <a:schemeClr val="accent6"/>
                </a:solidFill>
              </a:rPr>
              <a:t>, flanges etc.</a:t>
            </a:r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1478615" y="3188925"/>
            <a:ext cx="6677533" cy="18661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478615" y="2846779"/>
            <a:ext cx="286053" cy="342145"/>
          </a:xfrm>
          <a:prstGeom prst="rect">
            <a:avLst/>
          </a:prstGeom>
          <a:solidFill>
            <a:schemeClr val="accent6"/>
          </a:solidFill>
          <a:ln>
            <a:solidFill>
              <a:srgbClr val="4D4D4D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870096" y="2865441"/>
            <a:ext cx="286053" cy="342145"/>
          </a:xfrm>
          <a:prstGeom prst="rect">
            <a:avLst/>
          </a:prstGeom>
          <a:solidFill>
            <a:schemeClr val="accent6"/>
          </a:solidFill>
          <a:ln>
            <a:solidFill>
              <a:srgbClr val="4D4D4D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210702" y="3207586"/>
            <a:ext cx="187722" cy="223949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841322" y="2964975"/>
            <a:ext cx="187722" cy="223949"/>
          </a:xfrm>
          <a:prstGeom prst="rect">
            <a:avLst/>
          </a:prstGeom>
          <a:solidFill>
            <a:srgbClr val="FF6600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547606" y="3201364"/>
            <a:ext cx="572105" cy="342145"/>
          </a:xfrm>
          <a:prstGeom prst="rect">
            <a:avLst/>
          </a:prstGeom>
          <a:solidFill>
            <a:schemeClr val="accent6"/>
          </a:solidFill>
          <a:ln>
            <a:solidFill>
              <a:srgbClr val="4D4D4D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124396" y="2708920"/>
            <a:ext cx="26083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92280" y="2708920"/>
            <a:ext cx="34575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44008" y="2708920"/>
            <a:ext cx="3512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78615" y="4674622"/>
            <a:ext cx="498135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 = bending magnet, Q = </a:t>
            </a:r>
            <a:r>
              <a:rPr lang="en-US" sz="1600" dirty="0" err="1"/>
              <a:t>q</a:t>
            </a:r>
            <a:r>
              <a:rPr lang="en-US" sz="1600" dirty="0" err="1" smtClean="0"/>
              <a:t>uadrupole</a:t>
            </a:r>
            <a:r>
              <a:rPr lang="en-US" sz="1600" dirty="0" smtClean="0"/>
              <a:t>, S  = </a:t>
            </a:r>
            <a:r>
              <a:rPr lang="en-US" sz="1600" dirty="0" err="1"/>
              <a:t>s</a:t>
            </a:r>
            <a:r>
              <a:rPr lang="en-US" sz="1600" dirty="0" err="1" smtClean="0"/>
              <a:t>extupole</a:t>
            </a:r>
            <a:endParaRPr lang="en-US" sz="16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7855085" y="2477737"/>
            <a:ext cx="3512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Q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375060" y="3705253"/>
            <a:ext cx="861361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547606" y="3705253"/>
            <a:ext cx="572105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841322" y="3622392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47853" y="3622392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660343" y="3705253"/>
            <a:ext cx="18098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2033515" y="3705253"/>
            <a:ext cx="19666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586737" y="3622392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57431" y="3622392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405757" y="3705253"/>
            <a:ext cx="18098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743092" y="3705253"/>
            <a:ext cx="19666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426836" y="3863579"/>
            <a:ext cx="10639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10.5 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97635" y="3863579"/>
            <a:ext cx="7619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1.5 m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676879" y="3863579"/>
            <a:ext cx="7619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0.5 m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339666" y="3863579"/>
            <a:ext cx="890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0.65 m</a:t>
            </a:r>
            <a:endParaRPr lang="en-US" dirty="0">
              <a:solidFill>
                <a:srgbClr val="4D4D4D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478615" y="4246465"/>
            <a:ext cx="6677533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541535" y="4341180"/>
            <a:ext cx="69784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50 m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416134" y="3076950"/>
            <a:ext cx="929670" cy="2239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97" name="Rectangle 96"/>
          <p:cNvSpPr/>
          <p:nvPr/>
        </p:nvSpPr>
        <p:spPr>
          <a:xfrm>
            <a:off x="6743092" y="3072740"/>
            <a:ext cx="929670" cy="2239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98" name="Rectangle 97"/>
          <p:cNvSpPr/>
          <p:nvPr/>
        </p:nvSpPr>
        <p:spPr>
          <a:xfrm>
            <a:off x="5657066" y="3076950"/>
            <a:ext cx="929670" cy="2239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99" name="Rectangle 98"/>
          <p:cNvSpPr/>
          <p:nvPr/>
        </p:nvSpPr>
        <p:spPr>
          <a:xfrm>
            <a:off x="2306751" y="3076950"/>
            <a:ext cx="929670" cy="2239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7672762" y="3621599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869424" y="3621599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491783" y="3704459"/>
            <a:ext cx="18098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7855085" y="3704459"/>
            <a:ext cx="19666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449361" y="3863579"/>
            <a:ext cx="890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0.55 m</a:t>
            </a:r>
            <a:endParaRPr lang="en-US" dirty="0">
              <a:solidFill>
                <a:srgbClr val="4D4D4D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98424" y="3622392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671405" y="3621599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217445" y="3705253"/>
            <a:ext cx="18098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5657066" y="3704459"/>
            <a:ext cx="19666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217445" y="3863579"/>
            <a:ext cx="890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0.65 m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12160" y="2708920"/>
            <a:ext cx="34575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1764668" y="3348675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840648" y="3348675"/>
            <a:ext cx="0" cy="161743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586389" y="3431535"/>
            <a:ext cx="18098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1851192" y="3431535"/>
            <a:ext cx="19666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83568" y="3308521"/>
            <a:ext cx="89035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0.15 m</a:t>
            </a:r>
            <a:endParaRPr lang="en-US" dirty="0">
              <a:solidFill>
                <a:srgbClr val="4D4D4D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072167" y="3076950"/>
            <a:ext cx="0" cy="2239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2113510" y="3076950"/>
            <a:ext cx="78514" cy="223950"/>
          </a:xfrm>
          <a:prstGeom prst="rect">
            <a:avLst/>
          </a:prstGeom>
          <a:solidFill>
            <a:schemeClr val="accent4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444834" y="3076949"/>
            <a:ext cx="0" cy="2239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5486177" y="3076949"/>
            <a:ext cx="78514" cy="223950"/>
          </a:xfrm>
          <a:prstGeom prst="rect">
            <a:avLst/>
          </a:prstGeom>
          <a:solidFill>
            <a:schemeClr val="accent4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20" name="TextBox 119"/>
          <p:cNvSpPr txBox="1"/>
          <p:nvPr/>
        </p:nvSpPr>
        <p:spPr>
          <a:xfrm>
            <a:off x="1540570" y="2276872"/>
            <a:ext cx="841014" cy="324979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160977" y="2276872"/>
            <a:ext cx="137867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Corrector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 flipH="1">
            <a:off x="2009491" y="2597062"/>
            <a:ext cx="142584" cy="1753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555776" y="2708920"/>
            <a:ext cx="3457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707904" y="2708920"/>
            <a:ext cx="34575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1747372" y="2636912"/>
            <a:ext cx="26083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2492896"/>
            <a:ext cx="3512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</a:t>
            </a:r>
          </a:p>
        </p:txBody>
      </p:sp>
      <p:sp>
        <p:nvSpPr>
          <p:cNvPr id="127" name="Down Arrow 126"/>
          <p:cNvSpPr/>
          <p:nvPr/>
        </p:nvSpPr>
        <p:spPr>
          <a:xfrm flipH="1">
            <a:off x="2219277" y="2603725"/>
            <a:ext cx="153964" cy="175395"/>
          </a:xfrm>
          <a:prstGeom prst="downArrow">
            <a:avLst>
              <a:gd name="adj1" fmla="val 45646"/>
              <a:gd name="adj2" fmla="val 50000"/>
            </a:avLst>
          </a:prstGeom>
          <a:solidFill>
            <a:srgbClr val="808080"/>
          </a:solidFill>
          <a:ln>
            <a:solidFill>
              <a:srgbClr val="4D4D4D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8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FODO cell for 175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39" y="1325606"/>
            <a:ext cx="2886364" cy="4667421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L = 50 m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err="1">
                <a:solidFill>
                  <a:schemeClr val="accent6"/>
                </a:solidFill>
              </a:rPr>
              <a:t>Ψ</a:t>
            </a:r>
            <a:r>
              <a:rPr lang="en-US" dirty="0">
                <a:solidFill>
                  <a:schemeClr val="accent6"/>
                </a:solidFill>
              </a:rPr>
              <a:t> = 90°/60°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β</a:t>
            </a:r>
            <a:r>
              <a:rPr lang="en-US" baseline="-25000" dirty="0" err="1" smtClean="0">
                <a:solidFill>
                  <a:schemeClr val="accent6"/>
                </a:solidFill>
              </a:rPr>
              <a:t>x,max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= </a:t>
            </a:r>
            <a:r>
              <a:rPr lang="en-US" dirty="0" smtClean="0">
                <a:solidFill>
                  <a:schemeClr val="accent6"/>
                </a:solidFill>
              </a:rPr>
              <a:t>76.9 m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β</a:t>
            </a:r>
            <a:r>
              <a:rPr lang="en-US" baseline="-25000" dirty="0" err="1" smtClean="0">
                <a:solidFill>
                  <a:schemeClr val="accent6"/>
                </a:solidFill>
              </a:rPr>
              <a:t>y,</a:t>
            </a:r>
            <a:r>
              <a:rPr lang="en-US" baseline="-25000" dirty="0" err="1">
                <a:solidFill>
                  <a:schemeClr val="accent6"/>
                </a:solidFill>
              </a:rPr>
              <a:t>max</a:t>
            </a:r>
            <a:r>
              <a:rPr lang="en-US" dirty="0">
                <a:solidFill>
                  <a:schemeClr val="accent6"/>
                </a:solidFill>
              </a:rPr>
              <a:t> = </a:t>
            </a:r>
            <a:r>
              <a:rPr lang="en-US" dirty="0" smtClean="0">
                <a:solidFill>
                  <a:schemeClr val="accent6"/>
                </a:solidFill>
              </a:rPr>
              <a:t>96.6 m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D</a:t>
            </a:r>
            <a:r>
              <a:rPr lang="en-US" baseline="-25000" dirty="0" err="1" smtClean="0">
                <a:solidFill>
                  <a:schemeClr val="accent6"/>
                </a:solidFill>
              </a:rPr>
              <a:t>x,max</a:t>
            </a:r>
            <a:r>
              <a:rPr lang="en-US" dirty="0">
                <a:solidFill>
                  <a:schemeClr val="accent6"/>
                </a:solidFill>
              </a:rPr>
              <a:t> = </a:t>
            </a:r>
            <a:r>
              <a:rPr lang="en-US" dirty="0" smtClean="0">
                <a:solidFill>
                  <a:schemeClr val="accent6"/>
                </a:solidFill>
              </a:rPr>
              <a:t>12.7 cm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120000"/>
              </a:lnSpc>
              <a:buClrTx/>
              <a:buSzPct val="100000"/>
              <a:buNone/>
            </a:pPr>
            <a:r>
              <a:rPr lang="en-US" dirty="0" smtClean="0">
                <a:solidFill>
                  <a:schemeClr val="tx2"/>
                </a:solidFill>
              </a:rPr>
              <a:t>MADX Emit: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ε</a:t>
            </a:r>
            <a:r>
              <a:rPr lang="en-US" baseline="-25000" dirty="0" err="1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= 1.00 nm</a:t>
            </a:r>
          </a:p>
          <a:p>
            <a:pPr marL="342900" indent="-342900">
              <a:lnSpc>
                <a:spcPct val="120000"/>
              </a:lnSpc>
              <a:buClrTx/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baseline="-25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 = 7.72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madx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r="8519" b="17316"/>
          <a:stretch/>
        </p:blipFill>
        <p:spPr>
          <a:xfrm rot="5400000">
            <a:off x="737534" y="1176449"/>
            <a:ext cx="4847916" cy="5051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7221" y="4963583"/>
            <a:ext cx="4380468" cy="76944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513013" algn="l"/>
              </a:tabLst>
            </a:pPr>
            <a:r>
              <a:rPr lang="en-US" b="1" dirty="0" smtClean="0">
                <a:solidFill>
                  <a:srgbClr val="FF6600"/>
                </a:solidFill>
              </a:rPr>
              <a:t>Baseline parameters: 	</a:t>
            </a:r>
            <a:r>
              <a:rPr lang="en-US" b="1" dirty="0" err="1" smtClean="0">
                <a:solidFill>
                  <a:srgbClr val="FF6600"/>
                </a:solidFill>
              </a:rPr>
              <a:t>ε</a:t>
            </a:r>
            <a:r>
              <a:rPr lang="en-US" b="1" baseline="-25000" dirty="0" err="1" smtClean="0">
                <a:solidFill>
                  <a:srgbClr val="FF6600"/>
                </a:solidFill>
              </a:rPr>
              <a:t>x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= </a:t>
            </a:r>
            <a:r>
              <a:rPr lang="en-US" b="1" dirty="0" smtClean="0">
                <a:solidFill>
                  <a:srgbClr val="FF6600"/>
                </a:solidFill>
              </a:rPr>
              <a:t>2.00 nm</a:t>
            </a:r>
          </a:p>
          <a:p>
            <a:endParaRPr lang="en-US" sz="800" b="1" dirty="0">
              <a:solidFill>
                <a:srgbClr val="FF6600"/>
              </a:solidFill>
            </a:endParaRPr>
          </a:p>
          <a:p>
            <a:pPr>
              <a:tabLst>
                <a:tab pos="2513013" algn="l"/>
              </a:tabLst>
            </a:pPr>
            <a:r>
              <a:rPr lang="en-US" b="1" dirty="0" smtClean="0">
                <a:solidFill>
                  <a:srgbClr val="FF6600"/>
                </a:solidFill>
              </a:rPr>
              <a:t>	U</a:t>
            </a:r>
            <a:r>
              <a:rPr lang="en-US" b="1" baseline="-25000" dirty="0" smtClean="0">
                <a:solidFill>
                  <a:srgbClr val="FF6600"/>
                </a:solidFill>
              </a:rPr>
              <a:t>0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>
                <a:solidFill>
                  <a:srgbClr val="FF6600"/>
                </a:solidFill>
              </a:rPr>
              <a:t>= </a:t>
            </a:r>
            <a:r>
              <a:rPr lang="en-US" b="1" dirty="0" smtClean="0">
                <a:solidFill>
                  <a:srgbClr val="FF6600"/>
                </a:solidFill>
              </a:rPr>
              <a:t>7.55 </a:t>
            </a:r>
            <a:r>
              <a:rPr lang="en-US" b="1" dirty="0" err="1" smtClean="0">
                <a:solidFill>
                  <a:srgbClr val="FF6600"/>
                </a:solidFill>
              </a:rPr>
              <a:t>GeV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0079" y="1507687"/>
            <a:ext cx="83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2000" i="1" baseline="-2500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lang="en-US" sz="2000" i="1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solidFill>
                  <a:srgbClr val="191919"/>
                </a:solidFill>
                <a:latin typeface="Times New Roman"/>
                <a:cs typeface="Times New Roman"/>
              </a:rPr>
              <a:t>m)</a:t>
            </a:r>
            <a:endParaRPr lang="en-US" sz="2000" i="1" dirty="0">
              <a:solidFill>
                <a:srgbClr val="191919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807" y="1507687"/>
            <a:ext cx="92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sz="2000" i="1" baseline="-25000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x,y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(m)</a:t>
            </a:r>
            <a:endParaRPr lang="en-US" sz="20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5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4138"/>
            <a:ext cx="7607301" cy="10050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Emittance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electron storage rings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643" b="-550"/>
          <a:stretch/>
        </p:blipFill>
        <p:spPr>
          <a:xfrm>
            <a:off x="491075" y="1696356"/>
            <a:ext cx="6575568" cy="4319049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3540024"/>
            <a:ext cx="8042729" cy="257345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>
              <a:tabLst>
                <a:tab pos="4752975" algn="l"/>
              </a:tabLst>
            </a:pPr>
            <a:r>
              <a:rPr lang="en-US" dirty="0" smtClean="0">
                <a:solidFill>
                  <a:schemeClr val="accent6"/>
                </a:solidFill>
              </a:rPr>
              <a:t>	</a:t>
            </a:r>
          </a:p>
          <a:p>
            <a:pPr>
              <a:tabLst>
                <a:tab pos="5026025" algn="l"/>
              </a:tabLst>
            </a:pPr>
            <a:r>
              <a:rPr lang="en-US" dirty="0">
                <a:solidFill>
                  <a:schemeClr val="accent6"/>
                </a:solidFill>
              </a:rPr>
              <a:t>	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C</a:t>
            </a:r>
            <a:r>
              <a:rPr lang="en-US" baseline="-25000" dirty="0">
                <a:solidFill>
                  <a:schemeClr val="accent6"/>
                </a:solidFill>
              </a:rPr>
              <a:t>g</a:t>
            </a:r>
            <a:r>
              <a:rPr lang="en-US" dirty="0">
                <a:solidFill>
                  <a:schemeClr val="accent6"/>
                </a:solidFill>
              </a:rPr>
              <a:t> = 3.832 × 10</a:t>
            </a:r>
            <a:r>
              <a:rPr lang="en-US" baseline="30000" dirty="0">
                <a:solidFill>
                  <a:schemeClr val="accent6"/>
                </a:solidFill>
              </a:rPr>
              <a:t>-13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m, </a:t>
            </a:r>
            <a:r>
              <a:rPr lang="en-US" dirty="0" err="1" smtClean="0">
                <a:solidFill>
                  <a:schemeClr val="accent6"/>
                </a:solidFill>
              </a:rPr>
              <a:t>J</a:t>
            </a:r>
            <a:r>
              <a:rPr lang="en-US" baseline="-25000" dirty="0" err="1" smtClean="0">
                <a:solidFill>
                  <a:schemeClr val="accent6"/>
                </a:solidFill>
              </a:rPr>
              <a:t>x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= damping partition </a:t>
            </a:r>
            <a:r>
              <a:rPr lang="en-US" dirty="0" smtClean="0">
                <a:solidFill>
                  <a:schemeClr val="accent6"/>
                </a:solidFill>
              </a:rPr>
              <a:t>number, </a:t>
            </a:r>
            <a:r>
              <a:rPr lang="en-US" sz="2400" dirty="0" err="1" smtClean="0">
                <a:solidFill>
                  <a:schemeClr val="accent6"/>
                </a:solidFill>
                <a:latin typeface="Times New Roman"/>
              </a:rPr>
              <a:t>γ</a:t>
            </a:r>
            <a:r>
              <a:rPr lang="en-US" dirty="0" smtClean="0">
                <a:solidFill>
                  <a:schemeClr val="accent6"/>
                </a:solidFill>
              </a:rPr>
              <a:t> = Lorentz factor, 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6"/>
                </a:solidFill>
              </a:rPr>
              <a:t>θ</a:t>
            </a:r>
            <a:r>
              <a:rPr lang="en-US" dirty="0">
                <a:solidFill>
                  <a:schemeClr val="accent6"/>
                </a:solidFill>
              </a:rPr>
              <a:t> = bending </a:t>
            </a:r>
            <a:r>
              <a:rPr lang="en-US" dirty="0" smtClean="0">
                <a:solidFill>
                  <a:schemeClr val="accent6"/>
                </a:solidFill>
              </a:rPr>
              <a:t>angle, F = numerical factor controlled by the lattice design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63033"/>
              </p:ext>
            </p:extLst>
          </p:nvPr>
        </p:nvGraphicFramePr>
        <p:xfrm>
          <a:off x="3092898" y="4335640"/>
          <a:ext cx="1742168" cy="88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876300" imgH="444500" progId="Equation.3">
                  <p:embed/>
                </p:oleObj>
              </mc:Choice>
              <mc:Fallback>
                <p:oleObj name="Equation" r:id="rId4" imgW="876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2898" y="4335640"/>
                        <a:ext cx="1742168" cy="885647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3707114" y="3636465"/>
            <a:ext cx="573923" cy="589208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48327"/>
              </p:ext>
            </p:extLst>
          </p:nvPr>
        </p:nvGraphicFramePr>
        <p:xfrm>
          <a:off x="5414963" y="4441825"/>
          <a:ext cx="274161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1739900" imgH="431800" progId="Equation.3">
                  <p:embed/>
                </p:oleObj>
              </mc:Choice>
              <mc:Fallback>
                <p:oleObj name="Equation" r:id="rId6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4963" y="4441825"/>
                        <a:ext cx="2741612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8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5135</TotalTime>
  <Words>1507</Words>
  <Application>Microsoft Macintosh PowerPoint</Application>
  <PresentationFormat>On-screen Show (4:3)</PresentationFormat>
  <Paragraphs>481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CERNCorporate4-3</vt:lpstr>
      <vt:lpstr>Equation</vt:lpstr>
      <vt:lpstr>Mathcad</vt:lpstr>
      <vt:lpstr>Challenges and Status of the FCC-ee lattice design</vt:lpstr>
      <vt:lpstr>Future Circular Collider Study</vt:lpstr>
      <vt:lpstr>What is our goal?</vt:lpstr>
      <vt:lpstr>Physics goals of FCC-ee</vt:lpstr>
      <vt:lpstr>Main challenge: the parameter list</vt:lpstr>
      <vt:lpstr>The FCC-ee Layout</vt:lpstr>
      <vt:lpstr>FODO cell for 175 GeV</vt:lpstr>
      <vt:lpstr>FODO cell for 175 GeV</vt:lpstr>
      <vt:lpstr>Emittance in  electron storage rings</vt:lpstr>
      <vt:lpstr>Emittance in  electron storage rings</vt:lpstr>
      <vt:lpstr>120 GeV</vt:lpstr>
      <vt:lpstr>45.5 GeV and 80.0 GeV</vt:lpstr>
      <vt:lpstr>Changing the emittance  for lower energies</vt:lpstr>
      <vt:lpstr>1) Changing of the cell length</vt:lpstr>
      <vt:lpstr>Changing the emittance  for lower energies</vt:lpstr>
      <vt:lpstr>Feasible Lattice Changes</vt:lpstr>
      <vt:lpstr>Objectives</vt:lpstr>
      <vt:lpstr>Lattices for 80 GeV</vt:lpstr>
      <vt:lpstr>80 GeV: 1) Ψ=45°</vt:lpstr>
      <vt:lpstr>80 GeV: 1) Ψ=45°</vt:lpstr>
      <vt:lpstr>80 GeV: 2) 100 m cell length</vt:lpstr>
      <vt:lpstr>80 GeV: 2) 100 m cell length</vt:lpstr>
      <vt:lpstr>Lattices for 45.5 Gev</vt:lpstr>
      <vt:lpstr>45.5 GeV: 200 m cell length</vt:lpstr>
      <vt:lpstr>45.5 GeV: 250 m cell length</vt:lpstr>
      <vt:lpstr>45.5 GeV: 300 m cell length</vt:lpstr>
      <vt:lpstr>Next steps</vt:lpstr>
      <vt:lpstr>Résumé I</vt:lpstr>
      <vt:lpstr>Résumé II</vt:lpstr>
      <vt:lpstr>PowerPoint Presentation</vt:lpstr>
      <vt:lpstr>Energy sawtooth</vt:lpstr>
      <vt:lpstr>80 GeV: important parameters</vt:lpstr>
      <vt:lpstr>45.5 GeV: important parameters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Bastian</cp:lastModifiedBy>
  <cp:revision>71</cp:revision>
  <dcterms:created xsi:type="dcterms:W3CDTF">2012-11-30T11:04:26Z</dcterms:created>
  <dcterms:modified xsi:type="dcterms:W3CDTF">2014-10-09T07:04:52Z</dcterms:modified>
</cp:coreProperties>
</file>