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809" r:id="rId3"/>
    <p:sldMasterId id="2147483825" r:id="rId4"/>
    <p:sldMasterId id="2147483842" r:id="rId5"/>
    <p:sldMasterId id="2147483858" r:id="rId6"/>
    <p:sldMasterId id="2147483937" r:id="rId7"/>
    <p:sldMasterId id="2147483954" r:id="rId8"/>
    <p:sldMasterId id="2147483971" r:id="rId9"/>
    <p:sldMasterId id="2147483988" r:id="rId10"/>
    <p:sldMasterId id="2147484005" r:id="rId11"/>
  </p:sldMasterIdLst>
  <p:notesMasterIdLst>
    <p:notesMasterId r:id="rId56"/>
  </p:notesMasterIdLst>
  <p:handoutMasterIdLst>
    <p:handoutMasterId r:id="rId57"/>
  </p:handoutMasterIdLst>
  <p:sldIdLst>
    <p:sldId id="256" r:id="rId12"/>
    <p:sldId id="407" r:id="rId13"/>
    <p:sldId id="426" r:id="rId14"/>
    <p:sldId id="414" r:id="rId15"/>
    <p:sldId id="416" r:id="rId16"/>
    <p:sldId id="415" r:id="rId17"/>
    <p:sldId id="421" r:id="rId18"/>
    <p:sldId id="359" r:id="rId19"/>
    <p:sldId id="420" r:id="rId20"/>
    <p:sldId id="351" r:id="rId21"/>
    <p:sldId id="413" r:id="rId22"/>
    <p:sldId id="419" r:id="rId23"/>
    <p:sldId id="442" r:id="rId24"/>
    <p:sldId id="361" r:id="rId25"/>
    <p:sldId id="362" r:id="rId26"/>
    <p:sldId id="393" r:id="rId27"/>
    <p:sldId id="411" r:id="rId28"/>
    <p:sldId id="337" r:id="rId29"/>
    <p:sldId id="293" r:id="rId30"/>
    <p:sldId id="367" r:id="rId31"/>
    <p:sldId id="447" r:id="rId32"/>
    <p:sldId id="381" r:id="rId33"/>
    <p:sldId id="375" r:id="rId34"/>
    <p:sldId id="376" r:id="rId35"/>
    <p:sldId id="402" r:id="rId36"/>
    <p:sldId id="445" r:id="rId37"/>
    <p:sldId id="321" r:id="rId38"/>
    <p:sldId id="432" r:id="rId39"/>
    <p:sldId id="433" r:id="rId40"/>
    <p:sldId id="399" r:id="rId41"/>
    <p:sldId id="430" r:id="rId42"/>
    <p:sldId id="309" r:id="rId43"/>
    <p:sldId id="439" r:id="rId44"/>
    <p:sldId id="427" r:id="rId45"/>
    <p:sldId id="444" r:id="rId46"/>
    <p:sldId id="449" r:id="rId47"/>
    <p:sldId id="343" r:id="rId48"/>
    <p:sldId id="303" r:id="rId49"/>
    <p:sldId id="297" r:id="rId50"/>
    <p:sldId id="298" r:id="rId51"/>
    <p:sldId id="296" r:id="rId52"/>
    <p:sldId id="294" r:id="rId53"/>
    <p:sldId id="435" r:id="rId54"/>
    <p:sldId id="437" r:id="rId5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D91"/>
    <a:srgbClr val="008A3E"/>
    <a:srgbClr val="33CC3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9" autoAdjust="0"/>
  </p:normalViewPr>
  <p:slideViewPr>
    <p:cSldViewPr>
      <p:cViewPr>
        <p:scale>
          <a:sx n="89" d="100"/>
          <a:sy n="89" d="100"/>
        </p:scale>
        <p:origin x="-80" y="-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197"/>
    </p:cViewPr>
  </p:sorterViewPr>
  <p:notesViewPr>
    <p:cSldViewPr>
      <p:cViewPr varScale="1">
        <p:scale>
          <a:sx n="78" d="100"/>
          <a:sy n="78" d="100"/>
        </p:scale>
        <p:origin x="-279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1823B9-C47E-482C-A146-CA57C2A1F0B5}" type="datetimeFigureOut">
              <a:rPr lang="en-US" smtClean="0"/>
              <a:t>10/9/14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AB4FEF-30AA-46C4-B7E1-9A44B6C9CFB9}" type="slidenum">
              <a:rPr lang="en-US" smtClean="0"/>
              <a:t>‹#›</a:t>
            </a:fld>
            <a:endParaRPr lang="en-US"/>
          </a:p>
        </p:txBody>
      </p:sp>
    </p:spTree>
    <p:extLst>
      <p:ext uri="{BB962C8B-B14F-4D97-AF65-F5344CB8AC3E}">
        <p14:creationId xmlns:p14="http://schemas.microsoft.com/office/powerpoint/2010/main" val="3317877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C25893-AD59-4B37-BFB8-A32A2F5013C0}" type="datetimeFigureOut">
              <a:rPr lang="en-US" smtClean="0"/>
              <a:t>10/9/14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AE6590-EDFC-47AF-8F3E-04FD93753641}" type="slidenum">
              <a:rPr lang="en-US" smtClean="0"/>
              <a:t>‹#›</a:t>
            </a:fld>
            <a:endParaRPr lang="en-US" dirty="0"/>
          </a:p>
        </p:txBody>
      </p:sp>
    </p:spTree>
    <p:extLst>
      <p:ext uri="{BB962C8B-B14F-4D97-AF65-F5344CB8AC3E}">
        <p14:creationId xmlns:p14="http://schemas.microsoft.com/office/powerpoint/2010/main" val="264883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AE6590-EDFC-47AF-8F3E-04FD93753641}" type="slidenum">
              <a:rPr lang="en-US" smtClean="0"/>
              <a:t>1</a:t>
            </a:fld>
            <a:endParaRPr lang="en-US" dirty="0"/>
          </a:p>
        </p:txBody>
      </p:sp>
    </p:spTree>
    <p:extLst>
      <p:ext uri="{BB962C8B-B14F-4D97-AF65-F5344CB8AC3E}">
        <p14:creationId xmlns:p14="http://schemas.microsoft.com/office/powerpoint/2010/main" val="388506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AE6590-EDFC-47AF-8F3E-04FD93753641}" type="slidenum">
              <a:rPr lang="en-US" smtClean="0"/>
              <a:t>2</a:t>
            </a:fld>
            <a:endParaRPr lang="en-US" dirty="0"/>
          </a:p>
        </p:txBody>
      </p:sp>
    </p:spTree>
    <p:extLst>
      <p:ext uri="{BB962C8B-B14F-4D97-AF65-F5344CB8AC3E}">
        <p14:creationId xmlns:p14="http://schemas.microsoft.com/office/powerpoint/2010/main" val="388506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AE6590-EDFC-47AF-8F3E-04FD93753641}" type="slidenum">
              <a:rPr lang="en-US" smtClean="0"/>
              <a:t>42</a:t>
            </a:fld>
            <a:endParaRPr lang="en-US" dirty="0"/>
          </a:p>
        </p:txBody>
      </p:sp>
    </p:spTree>
    <p:extLst>
      <p:ext uri="{BB962C8B-B14F-4D97-AF65-F5344CB8AC3E}">
        <p14:creationId xmlns:p14="http://schemas.microsoft.com/office/powerpoint/2010/main" val="868504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jpe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Master" Target="../slideMasters/slideMaster11.xml"/><Relationship Id="rId2" Type="http://schemas.openxmlformats.org/officeDocument/2006/relationships/image" Target="../media/image3.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lvl1pPr>
              <a:defRPr>
                <a:solidFill>
                  <a:schemeClr val="tx1"/>
                </a:solidFill>
              </a:defRPr>
            </a:lvl1pPr>
          </a:lstStyle>
          <a:p>
            <a:r>
              <a:rPr lang="fr-FR" dirty="0" smtClean="0"/>
              <a:t>LCWS, Belgrade, Oct. 2014</a:t>
            </a:r>
            <a:endParaRPr lang="fr-BE" dirty="0"/>
          </a:p>
        </p:txBody>
      </p:sp>
      <p:sp>
        <p:nvSpPr>
          <p:cNvPr id="12" name="Footer Placeholder 11"/>
          <p:cNvSpPr>
            <a:spLocks noGrp="1"/>
          </p:cNvSpPr>
          <p:nvPr>
            <p:ph type="ftr" sz="quarter" idx="11"/>
          </p:nvPr>
        </p:nvSpPr>
        <p:spPr/>
        <p:txBody>
          <a:bodyPr/>
          <a:lstStyle>
            <a:lvl1pPr>
              <a:defRPr>
                <a:solidFill>
                  <a:schemeClr val="tx1"/>
                </a:solidFill>
              </a:defRPr>
            </a:lvl1pPr>
          </a:lstStyle>
          <a:p>
            <a:r>
              <a:rPr lang="fr-BE" dirty="0" smtClean="0"/>
              <a:t>Denis.Perret-Gallix@in2p3.fr LAPP/IN2P3/CNRS-KEK</a:t>
            </a:r>
            <a:endParaRPr lang="fr-BE" dirty="0"/>
          </a:p>
        </p:txBody>
      </p:sp>
      <p:sp>
        <p:nvSpPr>
          <p:cNvPr id="13" name="Slide Number Placeholder 12"/>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t>LCWS, Belgrade, Oct. 2014</a:t>
            </a:r>
            <a:endParaRPr lang="fr-BE" dirty="0"/>
          </a:p>
        </p:txBody>
      </p:sp>
      <p:sp>
        <p:nvSpPr>
          <p:cNvPr id="5" name="Espace réservé du pied de page 4"/>
          <p:cNvSpPr>
            <a:spLocks noGrp="1"/>
          </p:cNvSpPr>
          <p:nvPr>
            <p:ph type="ftr" sz="quarter" idx="11"/>
          </p:nvPr>
        </p:nvSpPr>
        <p:spPr/>
        <p:txBody>
          <a:bodyPr/>
          <a:lstStyle/>
          <a:p>
            <a:r>
              <a:rPr lang="fr-BE" smtClean="0"/>
              <a:t>Denis.Perret-Gallix@in2p3.fr LAPP/IN2P3-KEK</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0304828"/>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fr-FR" altLang="ja-JP" smtClean="0">
                <a:solidFill>
                  <a:prstClr val="black">
                    <a:tint val="75000"/>
                  </a:prstClr>
                </a:solidFill>
              </a:rPr>
              <a:t>LCWS, Belgrade, Oct. 2014</a:t>
            </a:r>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kumimoji="1" lang="en-US" altLang="ja-JP" smtClean="0">
                <a:solidFill>
                  <a:prstClr val="black">
                    <a:tint val="75000"/>
                  </a:prstClr>
                </a:solidFill>
              </a:rPr>
              <a:t>Denis.Perret-Gallix@in2p3.fr LAPP/IN2P3-KEK</a:t>
            </a: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5CE051-D448-4018-A13B-6F31F3F89DAA}"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6451009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359248160"/>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pic>
        <p:nvPicPr>
          <p:cNvPr id="5" name="Picture 4"/>
          <p:cNvPicPr/>
          <p:nvPr userDrawn="1"/>
        </p:nvPicPr>
        <p:blipFill>
          <a:blip r:embed="rId2" cstate="print">
            <a:extLst>
              <a:ext uri="{28A0092B-C50C-407E-A947-70E740481C1C}">
                <a14:useLocalDpi xmlns:a14="http://schemas.microsoft.com/office/drawing/2010/main" val="0"/>
              </a:ext>
            </a:extLst>
          </a:blip>
          <a:stretch>
            <a:fillRect/>
          </a:stretch>
        </p:blipFill>
        <p:spPr>
          <a:xfrm>
            <a:off x="101392" y="48677"/>
            <a:ext cx="1158240" cy="788035"/>
          </a:xfrm>
          <a:prstGeom prst="rect">
            <a:avLst/>
          </a:prstGeom>
        </p:spPr>
      </p:pic>
    </p:spTree>
    <p:extLst>
      <p:ext uri="{BB962C8B-B14F-4D97-AF65-F5344CB8AC3E}">
        <p14:creationId xmlns:p14="http://schemas.microsoft.com/office/powerpoint/2010/main" val="2938075130"/>
      </p:ext>
    </p:extLst>
  </p:cSld>
  <p:clrMapOvr>
    <a:masterClrMapping/>
  </p:clrMapOvr>
  <p:timing>
    <p:tnLst>
      <p:par>
        <p:cTn xmlns:p14="http://schemas.microsoft.com/office/powerpoint/2010/mai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21996" y="0"/>
            <a:ext cx="1158240" cy="788035"/>
          </a:xfrm>
          <a:prstGeom prst="rect">
            <a:avLst/>
          </a:prstGeom>
        </p:spPr>
      </p:pic>
    </p:spTree>
    <p:extLst>
      <p:ext uri="{BB962C8B-B14F-4D97-AF65-F5344CB8AC3E}">
        <p14:creationId xmlns:p14="http://schemas.microsoft.com/office/powerpoint/2010/main" val="67087282"/>
      </p:ext>
    </p:extLst>
  </p:cSld>
  <p:clrMapOvr>
    <a:masterClrMapping/>
  </p:clrMapOvr>
  <p:timing>
    <p:tnLst>
      <p:par>
        <p:cTn xmlns:p14="http://schemas.microsoft.com/office/powerpoint/2010/mai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544375699"/>
      </p:ext>
    </p:extLst>
  </p:cSld>
  <p:clrMapOvr>
    <a:masterClrMapping/>
  </p:clrMapOvr>
  <p:timing>
    <p:tnLst>
      <p:par>
        <p:cTn xmlns:p14="http://schemas.microsoft.com/office/powerpoint/2010/mai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355788678"/>
      </p:ext>
    </p:extLst>
  </p:cSld>
  <p:clrMapOvr>
    <a:masterClrMapping/>
  </p:clrMapOvr>
  <p:timing>
    <p:tnLst>
      <p:par>
        <p:cTn xmlns:p14="http://schemas.microsoft.com/office/powerpoint/2010/mai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8415960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omic Sans MS" pitchFamily="66" charset="0"/>
              </a:defRPr>
            </a:lvl1pPr>
          </a:lstStyle>
          <a:p>
            <a:r>
              <a:rPr lang="fr-FR" dirty="0" smtClean="0"/>
              <a:t>Cliquez pour modifier le style du titre</a:t>
            </a:r>
            <a:endParaRPr lang="fr-BE" dirty="0"/>
          </a:p>
        </p:txBody>
      </p:sp>
      <p:sp>
        <p:nvSpPr>
          <p:cNvPr id="6" name="Date Placeholder 5"/>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7" name="Footer Placeholder 6"/>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933346014"/>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black">
                    <a:tint val="75000"/>
                  </a:prstClr>
                </a:solidFill>
              </a:rPr>
              <a:t>LCWS, Belgrade, Oct. 2014</a:t>
            </a:r>
            <a:endParaRPr lang="fr-BE" dirty="0" smtClean="0">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smtClean="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Title 13"/>
          <p:cNvSpPr>
            <a:spLocks noGrp="1"/>
          </p:cNvSpPr>
          <p:nvPr>
            <p:ph type="title"/>
          </p:nvPr>
        </p:nvSpPr>
        <p:spPr>
          <a:xfrm>
            <a:off x="467544" y="26064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298266801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t>LCWS, Belgrade, Oct. 2014</a:t>
            </a:r>
            <a:endParaRPr lang="fr-BE" dirty="0"/>
          </a:p>
        </p:txBody>
      </p:sp>
      <p:sp>
        <p:nvSpPr>
          <p:cNvPr id="5" name="Espace réservé du pied de page 4"/>
          <p:cNvSpPr>
            <a:spLocks noGrp="1"/>
          </p:cNvSpPr>
          <p:nvPr>
            <p:ph type="ftr" sz="quarter" idx="11"/>
          </p:nvPr>
        </p:nvSpPr>
        <p:spPr/>
        <p:txBody>
          <a:bodyPr/>
          <a:lstStyle/>
          <a:p>
            <a:r>
              <a:rPr lang="fr-BE" smtClean="0"/>
              <a:t>Denis.Perret-Gallix@in2p3.fr LAPP/IN2P3-KEK</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938196324"/>
      </p:ext>
    </p:extLst>
  </p:cSld>
  <p:clrMapOvr>
    <a:masterClrMapping/>
  </p:clrMapOvr>
  <p:timing>
    <p:tnLst>
      <p:par>
        <p:cTn xmlns:p14="http://schemas.microsoft.com/office/powerpoint/2010/mai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516393420"/>
      </p:ext>
    </p:extLst>
  </p:cSld>
  <p:clrMapOvr>
    <a:masterClrMapping/>
  </p:clrMapOvr>
  <p:timing>
    <p:tnLst>
      <p:par>
        <p:cTn xmlns:p14="http://schemas.microsoft.com/office/powerpoint/2010/mai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416331532"/>
      </p:ext>
    </p:extLst>
  </p:cSld>
  <p:clrMapOvr>
    <a:masterClrMapping/>
  </p:clrMapOvr>
  <p:timing>
    <p:tnLst>
      <p:par>
        <p:cTn xmlns:p14="http://schemas.microsoft.com/office/powerpoint/2010/mai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9436795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TextBox 5"/>
          <p:cNvSpPr txBox="1"/>
          <p:nvPr userDrawn="1"/>
        </p:nvSpPr>
        <p:spPr>
          <a:xfrm>
            <a:off x="1835696" y="2204864"/>
            <a:ext cx="2376264" cy="369332"/>
          </a:xfrm>
          <a:prstGeom prst="rect">
            <a:avLst/>
          </a:prstGeom>
          <a:noFill/>
        </p:spPr>
        <p:txBody>
          <a:bodyPr wrap="square" rtlCol="0">
            <a:spAutoFit/>
          </a:bodyPr>
          <a:lstStyle/>
          <a:p>
            <a:r>
              <a:rPr lang="en-US" dirty="0" smtClean="0">
                <a:solidFill>
                  <a:prstClr val="black"/>
                </a:solidFill>
                <a:latin typeface="Comic Sans MS" pitchFamily="66" charset="0"/>
              </a:rPr>
              <a:t>Click for a box</a:t>
            </a:r>
            <a:endParaRPr lang="en-US" dirty="0">
              <a:solidFill>
                <a:prstClr val="black"/>
              </a:solidFill>
              <a:latin typeface="Comic Sans MS" pitchFamily="66" charset="0"/>
            </a:endParaRPr>
          </a:p>
        </p:txBody>
      </p:sp>
    </p:spTree>
    <p:extLst>
      <p:ext uri="{BB962C8B-B14F-4D97-AF65-F5344CB8AC3E}">
        <p14:creationId xmlns:p14="http://schemas.microsoft.com/office/powerpoint/2010/main" val="3846287180"/>
      </p:ext>
    </p:extLst>
  </p:cSld>
  <p:clrMapOvr>
    <a:masterClrMapping/>
  </p:clrMapOvr>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447235437"/>
      </p:ext>
    </p:extLst>
  </p:cSld>
  <p:clrMapOvr>
    <a:masterClrMapping/>
  </p:clrMapOvr>
  <p:timing>
    <p:tnLst>
      <p:par>
        <p:cTn xmlns:p14="http://schemas.microsoft.com/office/powerpoint/2010/mai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6010119"/>
      </p:ext>
    </p:extLst>
  </p:cSld>
  <p:clrMapOvr>
    <a:masterClrMapping/>
  </p:clrMapOvr>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fr-FR" altLang="ja-JP" smtClean="0">
                <a:solidFill>
                  <a:prstClr val="black">
                    <a:tint val="75000"/>
                  </a:prstClr>
                </a:solidFill>
              </a:rPr>
              <a:t>LCWS, Belgrade, Oct. 2014</a:t>
            </a:r>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kumimoji="1" lang="en-US" altLang="ja-JP" smtClean="0">
                <a:solidFill>
                  <a:prstClr val="black">
                    <a:tint val="75000"/>
                  </a:prstClr>
                </a:solidFill>
              </a:rPr>
              <a:t>Denis.Perret-Gallix@in2p3.fr LAPP/IN2P3-KEK</a:t>
            </a: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5CE051-D448-4018-A13B-6F31F3F89DAA}"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8145242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902737176"/>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pic>
        <p:nvPicPr>
          <p:cNvPr id="5" name="Picture 4"/>
          <p:cNvPicPr/>
          <p:nvPr userDrawn="1"/>
        </p:nvPicPr>
        <p:blipFill>
          <a:blip r:embed="rId2" cstate="print">
            <a:extLst>
              <a:ext uri="{28A0092B-C50C-407E-A947-70E740481C1C}">
                <a14:useLocalDpi xmlns:a14="http://schemas.microsoft.com/office/drawing/2010/main" val="0"/>
              </a:ext>
            </a:extLst>
          </a:blip>
          <a:stretch>
            <a:fillRect/>
          </a:stretch>
        </p:blipFill>
        <p:spPr>
          <a:xfrm>
            <a:off x="101392" y="48677"/>
            <a:ext cx="1158240" cy="788035"/>
          </a:xfrm>
          <a:prstGeom prst="rect">
            <a:avLst/>
          </a:prstGeom>
        </p:spPr>
      </p:pic>
    </p:spTree>
    <p:extLst>
      <p:ext uri="{BB962C8B-B14F-4D97-AF65-F5344CB8AC3E}">
        <p14:creationId xmlns:p14="http://schemas.microsoft.com/office/powerpoint/2010/main" val="1666821163"/>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t>Denis.Perret-Gallix@in2p3.fr LAPP/IN2P3-KEK</a:t>
            </a:r>
            <a:endParaRPr lang="fr-BE" dirty="0"/>
          </a:p>
        </p:txBody>
      </p:sp>
      <p:sp>
        <p:nvSpPr>
          <p:cNvPr id="4" name="Slide Number Placeholder 3"/>
          <p:cNvSpPr>
            <a:spLocks noGrp="1"/>
          </p:cNvSpPr>
          <p:nvPr>
            <p:ph type="sldNum" sz="quarter" idx="11"/>
          </p:nvPr>
        </p:nvSpPr>
        <p:spPr/>
        <p:txBody>
          <a:bodyPr/>
          <a:lstStyle/>
          <a:p>
            <a:fld id="{CF4668DC-857F-487D-BFFA-8C0CA5037977}" type="slidenum">
              <a:rPr lang="fr-BE" smtClean="0"/>
              <a:t>‹#›</a:t>
            </a:fld>
            <a:endParaRPr lang="fr-BE" dirty="0"/>
          </a:p>
        </p:txBody>
      </p:sp>
      <p:sp>
        <p:nvSpPr>
          <p:cNvPr id="5" name="Date Placeholder 4"/>
          <p:cNvSpPr>
            <a:spLocks noGrp="1"/>
          </p:cNvSpPr>
          <p:nvPr>
            <p:ph type="dt" sz="half" idx="12"/>
          </p:nvPr>
        </p:nvSpPr>
        <p:spPr/>
        <p:txBody>
          <a:bodyPr/>
          <a:lstStyle/>
          <a:p>
            <a:r>
              <a:rPr lang="fr-FR" smtClean="0"/>
              <a:t>LCWS, Belgrade, Oct. 2014</a:t>
            </a:r>
            <a:endParaRPr lang="fr-BE" dirty="0"/>
          </a:p>
        </p:txBody>
      </p:sp>
      <p:sp>
        <p:nvSpPr>
          <p:cNvPr id="6" name="TextBox 5"/>
          <p:cNvSpPr txBox="1"/>
          <p:nvPr userDrawn="1"/>
        </p:nvSpPr>
        <p:spPr>
          <a:xfrm>
            <a:off x="1835696" y="2204864"/>
            <a:ext cx="2376264" cy="369332"/>
          </a:xfrm>
          <a:prstGeom prst="rect">
            <a:avLst/>
          </a:prstGeom>
          <a:noFill/>
        </p:spPr>
        <p:txBody>
          <a:bodyPr wrap="square" rtlCol="0">
            <a:spAutoFit/>
          </a:bodyPr>
          <a:lstStyle/>
          <a:p>
            <a:r>
              <a:rPr lang="en-US" dirty="0" smtClean="0">
                <a:latin typeface="Comic Sans MS" pitchFamily="66" charset="0"/>
              </a:rPr>
              <a:t>Click for a box</a:t>
            </a:r>
            <a:endParaRPr lang="en-US" dirty="0">
              <a:latin typeface="Comic Sans MS" pitchFamily="66" charset="0"/>
            </a:endParaRPr>
          </a:p>
        </p:txBody>
      </p:sp>
    </p:spTree>
    <p:extLst>
      <p:ext uri="{BB962C8B-B14F-4D97-AF65-F5344CB8AC3E}">
        <p14:creationId xmlns:p14="http://schemas.microsoft.com/office/powerpoint/2010/main" val="1508590930"/>
      </p:ext>
    </p:extLst>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21996" y="0"/>
            <a:ext cx="1158240" cy="788035"/>
          </a:xfrm>
          <a:prstGeom prst="rect">
            <a:avLst/>
          </a:prstGeom>
        </p:spPr>
      </p:pic>
    </p:spTree>
    <p:extLst>
      <p:ext uri="{BB962C8B-B14F-4D97-AF65-F5344CB8AC3E}">
        <p14:creationId xmlns:p14="http://schemas.microsoft.com/office/powerpoint/2010/main" val="1861994145"/>
      </p:ext>
    </p:extLst>
  </p:cSld>
  <p:clrMapOvr>
    <a:masterClrMapping/>
  </p:clrMapOvr>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135639401"/>
      </p:ext>
    </p:extLst>
  </p:cSld>
  <p:clrMapOvr>
    <a:masterClrMapping/>
  </p:clrMapOvr>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826392794"/>
      </p:ext>
    </p:extLst>
  </p:cSld>
  <p:clrMapOvr>
    <a:masterClrMapping/>
  </p:clrMapOvr>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6110207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omic Sans MS" pitchFamily="66" charset="0"/>
              </a:defRPr>
            </a:lvl1pPr>
          </a:lstStyle>
          <a:p>
            <a:r>
              <a:rPr lang="fr-FR" dirty="0" smtClean="0"/>
              <a:t>Cliquez pour modifier le style du titre</a:t>
            </a:r>
            <a:endParaRPr lang="fr-BE" dirty="0"/>
          </a:p>
        </p:txBody>
      </p:sp>
      <p:sp>
        <p:nvSpPr>
          <p:cNvPr id="6" name="Date Placeholder 5"/>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7" name="Footer Placeholder 6"/>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634785803"/>
      </p:ext>
    </p:extLst>
  </p:cSld>
  <p:clrMapOvr>
    <a:masterClrMapping/>
  </p:clrMapOvr>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black">
                    <a:tint val="75000"/>
                  </a:prstClr>
                </a:solidFill>
              </a:rPr>
              <a:t>LCWS, Belgrade, Oct. 2014</a:t>
            </a:r>
            <a:endParaRPr lang="fr-BE" dirty="0" smtClean="0">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smtClean="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Title 13"/>
          <p:cNvSpPr>
            <a:spLocks noGrp="1"/>
          </p:cNvSpPr>
          <p:nvPr>
            <p:ph type="title"/>
          </p:nvPr>
        </p:nvSpPr>
        <p:spPr>
          <a:xfrm>
            <a:off x="467544" y="26064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341526327"/>
      </p:ext>
    </p:extLst>
  </p:cSld>
  <p:clrMapOvr>
    <a:masterClrMapping/>
  </p:clrMapOvr>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661243565"/>
      </p:ext>
    </p:extLst>
  </p:cSld>
  <p:clrMapOvr>
    <a:masterClrMapping/>
  </p:clrMapOvr>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671672829"/>
      </p:ext>
    </p:extLst>
  </p:cSld>
  <p:clrMapOvr>
    <a:masterClrMapping/>
  </p:clrMapOvr>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972454911"/>
      </p:ext>
    </p:extLst>
  </p:cSld>
  <p:clrMapOvr>
    <a:masterClrMapping/>
  </p:clrMapOvr>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935277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t>LCWS, Belgrade, Oct. 2014</a:t>
            </a:r>
            <a:endParaRPr lang="fr-BE" dirty="0"/>
          </a:p>
        </p:txBody>
      </p:sp>
      <p:sp>
        <p:nvSpPr>
          <p:cNvPr id="12" name="Footer Placeholder 11"/>
          <p:cNvSpPr>
            <a:spLocks noGrp="1"/>
          </p:cNvSpPr>
          <p:nvPr>
            <p:ph type="ftr" sz="quarter" idx="11"/>
          </p:nvPr>
        </p:nvSpPr>
        <p:spPr/>
        <p:txBody>
          <a:bodyPr/>
          <a:lstStyle/>
          <a:p>
            <a:r>
              <a:rPr lang="fr-BE" smtClean="0"/>
              <a:t>Denis.Perret-Gallix@in2p3.fr LAPP/IN2P3-KEK</a:t>
            </a:r>
            <a:endParaRPr lang="fr-BE" dirty="0"/>
          </a:p>
        </p:txBody>
      </p:sp>
      <p:sp>
        <p:nvSpPr>
          <p:cNvPr id="13" name="Slide Number Placeholder 12"/>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TextBox 5"/>
          <p:cNvSpPr txBox="1"/>
          <p:nvPr userDrawn="1"/>
        </p:nvSpPr>
        <p:spPr>
          <a:xfrm>
            <a:off x="1835696" y="2204864"/>
            <a:ext cx="2376264" cy="369332"/>
          </a:xfrm>
          <a:prstGeom prst="rect">
            <a:avLst/>
          </a:prstGeom>
          <a:noFill/>
        </p:spPr>
        <p:txBody>
          <a:bodyPr wrap="square" rtlCol="0">
            <a:spAutoFit/>
          </a:bodyPr>
          <a:lstStyle/>
          <a:p>
            <a:r>
              <a:rPr lang="en-US" dirty="0" smtClean="0">
                <a:solidFill>
                  <a:prstClr val="black"/>
                </a:solidFill>
                <a:latin typeface="Comic Sans MS" pitchFamily="66" charset="0"/>
              </a:rPr>
              <a:t>Click for a box</a:t>
            </a:r>
            <a:endParaRPr lang="en-US" dirty="0">
              <a:solidFill>
                <a:prstClr val="black"/>
              </a:solidFill>
              <a:latin typeface="Comic Sans MS" pitchFamily="66" charset="0"/>
            </a:endParaRPr>
          </a:p>
        </p:txBody>
      </p:sp>
    </p:spTree>
    <p:extLst>
      <p:ext uri="{BB962C8B-B14F-4D97-AF65-F5344CB8AC3E}">
        <p14:creationId xmlns:p14="http://schemas.microsoft.com/office/powerpoint/2010/main" val="2263900272"/>
      </p:ext>
    </p:extLst>
  </p:cSld>
  <p:clrMapOvr>
    <a:masterClrMapping/>
  </p:clrMapOvr>
  <p:timing>
    <p:tnLst>
      <p:par>
        <p:cTn xmlns:p14="http://schemas.microsoft.com/office/powerpoint/2010/mai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017363179"/>
      </p:ext>
    </p:extLst>
  </p:cSld>
  <p:clrMapOvr>
    <a:masterClrMapping/>
  </p:clrMapOvr>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441802"/>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fr-FR" altLang="ja-JP" smtClean="0">
                <a:solidFill>
                  <a:prstClr val="black">
                    <a:tint val="75000"/>
                  </a:prstClr>
                </a:solidFill>
              </a:rPr>
              <a:t>LCWS, Belgrade, Oct. 2014</a:t>
            </a:r>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kumimoji="1" lang="en-US" altLang="ja-JP" smtClean="0">
                <a:solidFill>
                  <a:prstClr val="black">
                    <a:tint val="75000"/>
                  </a:prstClr>
                </a:solidFill>
              </a:rPr>
              <a:t>Denis.Perret-Gallix@in2p3.fr LAPP/IN2P3-KEK</a:t>
            </a: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5CE051-D448-4018-A13B-6F31F3F89DAA}"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451492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037601331"/>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pic>
        <p:nvPicPr>
          <p:cNvPr id="5" name="Picture 4"/>
          <p:cNvPicPr/>
          <p:nvPr userDrawn="1"/>
        </p:nvPicPr>
        <p:blipFill>
          <a:blip r:embed="rId2" cstate="print">
            <a:extLst>
              <a:ext uri="{28A0092B-C50C-407E-A947-70E740481C1C}">
                <a14:useLocalDpi xmlns:a14="http://schemas.microsoft.com/office/drawing/2010/main" val="0"/>
              </a:ext>
            </a:extLst>
          </a:blip>
          <a:stretch>
            <a:fillRect/>
          </a:stretch>
        </p:blipFill>
        <p:spPr>
          <a:xfrm>
            <a:off x="101392" y="48677"/>
            <a:ext cx="1158240" cy="788035"/>
          </a:xfrm>
          <a:prstGeom prst="rect">
            <a:avLst/>
          </a:prstGeom>
        </p:spPr>
      </p:pic>
    </p:spTree>
    <p:extLst>
      <p:ext uri="{BB962C8B-B14F-4D97-AF65-F5344CB8AC3E}">
        <p14:creationId xmlns:p14="http://schemas.microsoft.com/office/powerpoint/2010/main" val="4147320995"/>
      </p:ext>
    </p:extLst>
  </p:cSld>
  <p:clrMapOvr>
    <a:masterClrMapping/>
  </p:clrMapOvr>
  <p:timing>
    <p:tnLst>
      <p:par>
        <p:cTn xmlns:p14="http://schemas.microsoft.com/office/powerpoint/2010/mai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21996" y="0"/>
            <a:ext cx="1158240" cy="788035"/>
          </a:xfrm>
          <a:prstGeom prst="rect">
            <a:avLst/>
          </a:prstGeom>
        </p:spPr>
      </p:pic>
    </p:spTree>
    <p:extLst>
      <p:ext uri="{BB962C8B-B14F-4D97-AF65-F5344CB8AC3E}">
        <p14:creationId xmlns:p14="http://schemas.microsoft.com/office/powerpoint/2010/main" val="1393170873"/>
      </p:ext>
    </p:extLst>
  </p:cSld>
  <p:clrMapOvr>
    <a:masterClrMapping/>
  </p:clrMapOvr>
  <p:timing>
    <p:tnLst>
      <p:par>
        <p:cTn xmlns:p14="http://schemas.microsoft.com/office/powerpoint/2010/mai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377734158"/>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577440445"/>
      </p:ext>
    </p:extLst>
  </p:cSld>
  <p:clrMapOvr>
    <a:masterClrMapping/>
  </p:clrMapOvr>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813601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t>LCWS, Belgrade, Oct. 2014</a:t>
            </a:r>
            <a:endParaRPr lang="fr-BE" dirty="0"/>
          </a:p>
        </p:txBody>
      </p:sp>
      <p:sp>
        <p:nvSpPr>
          <p:cNvPr id="8" name="Footer Placeholder 7"/>
          <p:cNvSpPr>
            <a:spLocks noGrp="1"/>
          </p:cNvSpPr>
          <p:nvPr>
            <p:ph type="ftr" sz="quarter" idx="11"/>
          </p:nvPr>
        </p:nvSpPr>
        <p:spPr/>
        <p:txBody>
          <a:bodyPr/>
          <a:lstStyle/>
          <a:p>
            <a:r>
              <a:rPr lang="fr-BE" smtClean="0"/>
              <a:t>Denis.Perret-Gallix@in2p3.fr LAPP/IN2P3-KEK</a:t>
            </a:r>
            <a:endParaRPr lang="fr-BE" dirty="0"/>
          </a:p>
        </p:txBody>
      </p:sp>
      <p:sp>
        <p:nvSpPr>
          <p:cNvPr id="9" name="Slide Number Placeholder 8"/>
          <p:cNvSpPr>
            <a:spLocks noGrp="1"/>
          </p:cNvSpPr>
          <p:nvPr>
            <p:ph type="sldNum" sz="quarter" idx="12"/>
          </p:nvPr>
        </p:nvSpPr>
        <p:spPr/>
        <p:txBody>
          <a:bodyPr/>
          <a:lstStyle/>
          <a:p>
            <a:fld id="{CF4668DC-857F-487D-BFFA-8C0CA5037977}" type="slidenum">
              <a:rPr lang="fr-BE" smtClean="0"/>
              <a:t>‹#›</a:t>
            </a:fld>
            <a:endParaRPr lang="fr-BE" dirty="0"/>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omic Sans MS" pitchFamily="66" charset="0"/>
              </a:defRPr>
            </a:lvl1pPr>
          </a:lstStyle>
          <a:p>
            <a:r>
              <a:rPr lang="fr-FR" dirty="0" smtClean="0"/>
              <a:t>Cliquez pour modifier le style du titre</a:t>
            </a:r>
            <a:endParaRPr lang="fr-BE" dirty="0"/>
          </a:p>
        </p:txBody>
      </p:sp>
      <p:sp>
        <p:nvSpPr>
          <p:cNvPr id="6" name="Date Placeholder 5"/>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7" name="Footer Placeholder 6"/>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819655910"/>
      </p:ext>
    </p:extLst>
  </p:cSld>
  <p:clrMapOvr>
    <a:masterClrMapping/>
  </p:clrMapOvr>
  <p:timing>
    <p:tnLst>
      <p:par>
        <p:cTn xmlns:p14="http://schemas.microsoft.com/office/powerpoint/2010/mai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black">
                    <a:tint val="75000"/>
                  </a:prstClr>
                </a:solidFill>
              </a:rPr>
              <a:t>LCWS, Belgrade, Oct. 2014</a:t>
            </a:r>
            <a:endParaRPr lang="fr-BE" dirty="0" smtClean="0">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smtClean="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Title 13"/>
          <p:cNvSpPr>
            <a:spLocks noGrp="1"/>
          </p:cNvSpPr>
          <p:nvPr>
            <p:ph type="title"/>
          </p:nvPr>
        </p:nvSpPr>
        <p:spPr>
          <a:xfrm>
            <a:off x="467544" y="26064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963476461"/>
      </p:ext>
    </p:extLst>
  </p:cSld>
  <p:clrMapOvr>
    <a:masterClrMapping/>
  </p:clrMapOvr>
  <p:timing>
    <p:tnLst>
      <p:par>
        <p:cTn xmlns:p14="http://schemas.microsoft.com/office/powerpoint/2010/mai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597269275"/>
      </p:ext>
    </p:extLst>
  </p:cSld>
  <p:clrMapOvr>
    <a:masterClrMapping/>
  </p:clrMapOvr>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585263500"/>
      </p:ext>
    </p:extLst>
  </p:cSld>
  <p:clrMapOvr>
    <a:masterClrMapping/>
  </p:clrMapOvr>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478001917"/>
      </p:ext>
    </p:extLst>
  </p:cSld>
  <p:clrMapOvr>
    <a:masterClrMapping/>
  </p:clrMapOvr>
  <p:timing>
    <p:tnLst>
      <p:par>
        <p:cTn xmlns:p14="http://schemas.microsoft.com/office/powerpoint/2010/mai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2135754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TextBox 5"/>
          <p:cNvSpPr txBox="1"/>
          <p:nvPr userDrawn="1"/>
        </p:nvSpPr>
        <p:spPr>
          <a:xfrm>
            <a:off x="1835696" y="2204864"/>
            <a:ext cx="2376264" cy="369332"/>
          </a:xfrm>
          <a:prstGeom prst="rect">
            <a:avLst/>
          </a:prstGeom>
          <a:noFill/>
        </p:spPr>
        <p:txBody>
          <a:bodyPr wrap="square" rtlCol="0">
            <a:spAutoFit/>
          </a:bodyPr>
          <a:lstStyle/>
          <a:p>
            <a:r>
              <a:rPr lang="en-US" dirty="0" smtClean="0">
                <a:solidFill>
                  <a:prstClr val="black"/>
                </a:solidFill>
                <a:latin typeface="Comic Sans MS" pitchFamily="66" charset="0"/>
              </a:rPr>
              <a:t>Click for a box</a:t>
            </a:r>
            <a:endParaRPr lang="en-US" dirty="0">
              <a:solidFill>
                <a:prstClr val="black"/>
              </a:solidFill>
              <a:latin typeface="Comic Sans MS" pitchFamily="66" charset="0"/>
            </a:endParaRPr>
          </a:p>
        </p:txBody>
      </p:sp>
    </p:spTree>
    <p:extLst>
      <p:ext uri="{BB962C8B-B14F-4D97-AF65-F5344CB8AC3E}">
        <p14:creationId xmlns:p14="http://schemas.microsoft.com/office/powerpoint/2010/main" val="1433992918"/>
      </p:ext>
    </p:extLst>
  </p:cSld>
  <p:clrMapOvr>
    <a:masterClrMapping/>
  </p:clrMapOvr>
  <p:timing>
    <p:tnLst>
      <p:par>
        <p:cTn xmlns:p14="http://schemas.microsoft.com/office/powerpoint/2010/mai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188724968"/>
      </p:ext>
    </p:extLst>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67470657"/>
      </p:ext>
    </p:extLst>
  </p:cSld>
  <p:clrMapOvr>
    <a:masterClrMapping/>
  </p:clrMapOvr>
  <p:timing>
    <p:tnLst>
      <p:par>
        <p:cTn xmlns:p14="http://schemas.microsoft.com/office/powerpoint/2010/mai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fr-FR" altLang="ja-JP" smtClean="0">
                <a:solidFill>
                  <a:prstClr val="black">
                    <a:tint val="75000"/>
                  </a:prstClr>
                </a:solidFill>
              </a:rPr>
              <a:t>LCWS, Belgrade, Oct. 2014</a:t>
            </a:r>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kumimoji="1" lang="en-US" altLang="ja-JP" smtClean="0">
                <a:solidFill>
                  <a:prstClr val="black">
                    <a:tint val="75000"/>
                  </a:prstClr>
                </a:solidFill>
              </a:rPr>
              <a:t>Denis.Perret-Gallix@in2p3.fr LAPP/IN2P3-KEK</a:t>
            </a:r>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5CE051-D448-4018-A13B-6F31F3F89DAA}"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292901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fr-FR" altLang="ja-JP" smtClean="0"/>
              <a:t>LCWS, Belgrade, Oct. 2014</a:t>
            </a:r>
            <a:endParaRPr kumimoji="1" lang="ja-JP" altLang="en-US"/>
          </a:p>
        </p:txBody>
      </p:sp>
      <p:sp>
        <p:nvSpPr>
          <p:cNvPr id="3" name="Footer Placeholder 2"/>
          <p:cNvSpPr>
            <a:spLocks noGrp="1"/>
          </p:cNvSpPr>
          <p:nvPr>
            <p:ph type="ftr" sz="quarter" idx="11"/>
          </p:nvPr>
        </p:nvSpPr>
        <p:spPr/>
        <p:txBody>
          <a:bodyPr/>
          <a:lstStyle/>
          <a:p>
            <a:r>
              <a:rPr kumimoji="1" lang="en-US" altLang="ja-JP" smtClean="0"/>
              <a:t>Denis.Perret-Gallix@in2p3.fr LAPP/IN2P3-KEK</a:t>
            </a:r>
            <a:endParaRPr kumimoji="1" lang="ja-JP" altLang="en-US"/>
          </a:p>
        </p:txBody>
      </p:sp>
      <p:sp>
        <p:nvSpPr>
          <p:cNvPr id="4" name="Slide Number Placeholder 3"/>
          <p:cNvSpPr>
            <a:spLocks noGrp="1"/>
          </p:cNvSpPr>
          <p:nvPr>
            <p:ph type="sldNum" sz="quarter" idx="12"/>
          </p:nvPr>
        </p:nvSpPr>
        <p:spPr/>
        <p:txBody>
          <a:bodyPr/>
          <a:lstStyle/>
          <a:p>
            <a:fld id="{2A5CE051-D448-4018-A13B-6F31F3F89DAA}" type="slidenum">
              <a:rPr kumimoji="1" lang="ja-JP" altLang="en-US" smtClean="0"/>
              <a:t>‹#›</a:t>
            </a:fld>
            <a:endParaRPr kumimoji="1" lang="ja-JP" altLang="en-US"/>
          </a:p>
        </p:txBody>
      </p:sp>
    </p:spTree>
    <p:extLst>
      <p:ext uri="{BB962C8B-B14F-4D97-AF65-F5344CB8AC3E}">
        <p14:creationId xmlns:p14="http://schemas.microsoft.com/office/powerpoint/2010/main" val="1371703493"/>
      </p:ext>
    </p:extLst>
  </p:cSld>
  <p:clrMapOvr>
    <a:masterClrMapping/>
  </p:clrMapOvr>
  <p:timing>
    <p:tnLst>
      <p:par>
        <p:cTn xmlns:p14="http://schemas.microsoft.com/office/powerpoint/2010/mai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733676589"/>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400"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051" name="Picture 3" descr="\\cern.ch\dfs\Users\a\ASZEBERE\Documents\DG-EU\eu flags\FP7-Capacities\colour\FP7-cap-RG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10400" y="380999"/>
            <a:ext cx="11241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ern.ch\dfs\Users\a\ASZEBERE\Documents\DG-EU\EuCARD\EuCARD13\head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ern.ch\dfs\Users\a\ASZEBERE\Documents\DG-EU\EuCARD\EuCARD13\header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22327"/>
            <a:ext cx="91440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ern.ch\dfs\Users\a\ASZEBERE\Documents\DG-EU\eu flags\eu flag.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9032" y="6324600"/>
            <a:ext cx="458788" cy="311727"/>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4"/>
          <p:cNvSpPr txBox="1">
            <a:spLocks/>
          </p:cNvSpPr>
          <p:nvPr userDrawn="1"/>
        </p:nvSpPr>
        <p:spPr>
          <a:xfrm>
            <a:off x="1066800" y="6389181"/>
            <a:ext cx="7543800" cy="182563"/>
          </a:xfrm>
          <a:prstGeom prst="rect">
            <a:avLst/>
          </a:prstGeom>
        </p:spPr>
        <p:txBody>
          <a:bodyPr/>
          <a:lstStyle>
            <a:defPPr>
              <a:defRPr lang="en-US"/>
            </a:defPPr>
            <a:lvl1pPr marL="0" algn="l" defTabSz="914400" rtl="0" eaLnBrk="1" latinLnBrk="0" hangingPunct="1">
              <a:defRPr sz="1000" kern="1200">
                <a:solidFill>
                  <a:schemeClr val="tx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solidFill>
                  <a:srgbClr val="0070C0">
                    <a:lumMod val="75000"/>
                  </a:srgbClr>
                </a:solidFill>
              </a:rPr>
              <a:t>EuCARD-2 is co-funded by the partners and the European Commission under Capacities 7th Framework Programme, Grant Agreement 312453</a:t>
            </a:r>
            <a:endParaRPr lang="en-US" dirty="0">
              <a:solidFill>
                <a:srgbClr val="0070C0">
                  <a:lumMod val="75000"/>
                </a:srgbClr>
              </a:solidFill>
            </a:endParaRPr>
          </a:p>
        </p:txBody>
      </p:sp>
    </p:spTree>
    <p:extLst>
      <p:ext uri="{BB962C8B-B14F-4D97-AF65-F5344CB8AC3E}">
        <p14:creationId xmlns:p14="http://schemas.microsoft.com/office/powerpoint/2010/main" val="3541244923"/>
      </p:ext>
    </p:extLst>
  </p:cSld>
  <p:clrMapOvr>
    <a:masterClrMapping/>
  </p:clrMapOvr>
  <p:timing>
    <p:tnLst>
      <p:par>
        <p:cTn xmlns:p14="http://schemas.microsoft.com/office/powerpoint/2010/mai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26"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769"/>
            <a:ext cx="9144000" cy="45719"/>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a:spLocks noGrp="1"/>
          </p:cNvSpPr>
          <p:nvPr>
            <p:ph type="ftr" sz="quarter" idx="11"/>
          </p:nvPr>
        </p:nvSpPr>
        <p:spPr>
          <a:xfrm>
            <a:off x="533400" y="6248400"/>
            <a:ext cx="6781800" cy="365125"/>
          </a:xfrm>
          <a:prstGeom prst="rect">
            <a:avLst/>
          </a:prstGeom>
        </p:spPr>
        <p:txBody>
          <a:bodyPr/>
          <a:lstStyle/>
          <a:p>
            <a:r>
              <a:rPr lang="en-GB" smtClean="0">
                <a:solidFill>
                  <a:srgbClr val="0070C0"/>
                </a:solidFill>
              </a:rPr>
              <a:t>EnEfficient RF Sources, The Cockcroft Institute, 3-4 June 2014</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70C0">
                    <a:tint val="75000"/>
                  </a:srgbClr>
                </a:solidFill>
              </a:rPr>
              <a:pPr/>
              <a:t>‹#›</a:t>
            </a:fld>
            <a:endParaRPr lang="en-US" dirty="0">
              <a:solidFill>
                <a:srgbClr val="0070C0">
                  <a:tint val="75000"/>
                </a:srgbClr>
              </a:solidFill>
            </a:endParaRPr>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41272546"/>
      </p:ext>
    </p:extLst>
  </p:cSld>
  <p:clrMapOvr>
    <a:masterClrMapping/>
  </p:clrMapOvr>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533400" y="6248400"/>
            <a:ext cx="6781800" cy="365125"/>
          </a:xfrm>
          <a:prstGeom prst="rect">
            <a:avLst/>
          </a:prstGeom>
        </p:spPr>
        <p:txBody>
          <a:bodyPr/>
          <a:lstStyle/>
          <a:p>
            <a:r>
              <a:rPr lang="en-GB" smtClean="0">
                <a:solidFill>
                  <a:srgbClr val="0070C0"/>
                </a:solidFill>
              </a:rPr>
              <a:t>EnEfficient RF Sources, The Cockcroft Institute, 3-4 June 2014</a:t>
            </a:r>
            <a:endParaRPr lang="en-US" dirty="0">
              <a:solidFill>
                <a:srgbClr val="0070C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70C0">
                    <a:tint val="75000"/>
                  </a:srgbClr>
                </a:solidFill>
              </a:rPr>
              <a:pPr/>
              <a:t>‹#›</a:t>
            </a:fld>
            <a:endParaRPr lang="en-US">
              <a:solidFill>
                <a:srgbClr val="0070C0">
                  <a:tint val="75000"/>
                </a:srgbClr>
              </a:solidFill>
            </a:endParaRPr>
          </a:p>
        </p:txBody>
      </p:sp>
      <p:pic>
        <p:nvPicPr>
          <p:cNvPr id="9"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769"/>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88022"/>
      </p:ext>
    </p:extLst>
  </p:cSld>
  <p:clrMapOvr>
    <a:masterClrMapping/>
  </p:clrMapOvr>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533400" y="6248400"/>
            <a:ext cx="6781800" cy="365125"/>
          </a:xfrm>
          <a:prstGeom prst="rect">
            <a:avLst/>
          </a:prstGeom>
        </p:spPr>
        <p:txBody>
          <a:bodyPr/>
          <a:lstStyle/>
          <a:p>
            <a:r>
              <a:rPr lang="en-GB" smtClean="0">
                <a:solidFill>
                  <a:srgbClr val="0070C0"/>
                </a:solidFill>
              </a:rPr>
              <a:t>EnEfficient RF Sources, The Cockcroft Institute, 3-4 June 2014</a:t>
            </a:r>
            <a:endParaRPr lang="en-US">
              <a:solidFill>
                <a:srgbClr val="0070C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70C0">
                    <a:tint val="75000"/>
                  </a:srgbClr>
                </a:solidFill>
              </a:rPr>
              <a:pPr/>
              <a:t>‹#›</a:t>
            </a:fld>
            <a:endParaRPr lang="en-US">
              <a:solidFill>
                <a:srgbClr val="0070C0">
                  <a:tint val="75000"/>
                </a:srgbClr>
              </a:solidFill>
            </a:endParaRPr>
          </a:p>
        </p:txBody>
      </p:sp>
      <p:pic>
        <p:nvPicPr>
          <p:cNvPr id="10"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769"/>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787396"/>
      </p:ext>
    </p:extLst>
  </p:cSld>
  <p:clrMapOvr>
    <a:masterClrMapping/>
  </p:clrMapOvr>
  <p:timing>
    <p:tnLst>
      <p:par>
        <p:cTn xmlns:p14="http://schemas.microsoft.com/office/powerpoint/2010/mai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533400" y="6248400"/>
            <a:ext cx="6781800" cy="365125"/>
          </a:xfrm>
          <a:prstGeom prst="rect">
            <a:avLst/>
          </a:prstGeom>
        </p:spPr>
        <p:txBody>
          <a:bodyPr/>
          <a:lstStyle/>
          <a:p>
            <a:r>
              <a:rPr lang="en-GB" smtClean="0">
                <a:solidFill>
                  <a:srgbClr val="0070C0"/>
                </a:solidFill>
              </a:rPr>
              <a:t>EnEfficient RF Sources, The Cockcroft Institute, 3-4 June 2014</a:t>
            </a:r>
            <a:endParaRPr lang="en-US">
              <a:solidFill>
                <a:srgbClr val="0070C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070C0">
                    <a:tint val="75000"/>
                  </a:srgbClr>
                </a:solidFill>
              </a:rPr>
              <a:pPr/>
              <a:t>‹#›</a:t>
            </a:fld>
            <a:endParaRPr lang="en-US">
              <a:solidFill>
                <a:srgbClr val="0070C0">
                  <a:tint val="75000"/>
                </a:srgbClr>
              </a:solidFill>
            </a:endParaRPr>
          </a:p>
        </p:txBody>
      </p:sp>
      <p:pic>
        <p:nvPicPr>
          <p:cNvPr id="12"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769"/>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438561"/>
      </p:ext>
    </p:extLst>
  </p:cSld>
  <p:clrMapOvr>
    <a:masterClrMapping/>
  </p:clrMapOvr>
  <p:timing>
    <p:tnLst>
      <p:par>
        <p:cTn xmlns:p14="http://schemas.microsoft.com/office/powerpoint/2010/mai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533400" y="6248400"/>
            <a:ext cx="6781800" cy="365125"/>
          </a:xfrm>
          <a:prstGeom prst="rect">
            <a:avLst/>
          </a:prstGeom>
        </p:spPr>
        <p:txBody>
          <a:bodyPr/>
          <a:lstStyle/>
          <a:p>
            <a:r>
              <a:rPr lang="en-GB" smtClean="0">
                <a:solidFill>
                  <a:srgbClr val="0070C0"/>
                </a:solidFill>
              </a:rPr>
              <a:t>EnEfficient RF Sources, The Cockcroft Institute, 3-4 June 2014</a:t>
            </a:r>
            <a:endParaRPr lang="en-US">
              <a:solidFill>
                <a:srgbClr val="0070C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070C0">
                    <a:tint val="75000"/>
                  </a:srgbClr>
                </a:solidFill>
              </a:rPr>
              <a:pPr/>
              <a:t>‹#›</a:t>
            </a:fld>
            <a:endParaRPr lang="en-US">
              <a:solidFill>
                <a:srgbClr val="0070C0">
                  <a:tint val="75000"/>
                </a:srgbClr>
              </a:solidFill>
            </a:endParaRPr>
          </a:p>
        </p:txBody>
      </p:sp>
      <p:pic>
        <p:nvPicPr>
          <p:cNvPr id="8" name="Picture 2" descr="\\cern.ch\dfs\Users\a\ASZEBERE\Documents\DG-EU\EuCARD\EuCARD13\header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50769"/>
            <a:ext cx="9144000"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17709"/>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r-FR" smtClean="0"/>
              <a:t>LCWS, Belgrade, Oct. 2014</a:t>
            </a:r>
            <a:endParaRPr lang="en-US"/>
          </a:p>
        </p:txBody>
      </p:sp>
      <p:sp>
        <p:nvSpPr>
          <p:cNvPr id="5" name="Footer Placeholder 4"/>
          <p:cNvSpPr>
            <a:spLocks noGrp="1"/>
          </p:cNvSpPr>
          <p:nvPr>
            <p:ph type="ftr" sz="quarter" idx="11"/>
          </p:nvPr>
        </p:nvSpPr>
        <p:spPr/>
        <p:txBody>
          <a:bodyPr/>
          <a:lstStyle/>
          <a:p>
            <a:r>
              <a:rPr lang="en-US" dirty="0" smtClean="0"/>
              <a:t>Denis.Perret-Gallix@in2p3.fr </a:t>
            </a:r>
          </a:p>
          <a:p>
            <a:r>
              <a:rPr lang="en-US" dirty="0" smtClean="0"/>
              <a:t>LAPP/IN2P3-KEK</a:t>
            </a:r>
            <a:endParaRPr lang="en-US" dirty="0"/>
          </a:p>
        </p:txBody>
      </p:sp>
      <p:sp>
        <p:nvSpPr>
          <p:cNvPr id="6" name="Slide Number Placeholder 5"/>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1561298466"/>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baseline="0">
                <a:solidFill>
                  <a:schemeClr val="tx1"/>
                </a:solidFill>
              </a:defRPr>
            </a:lvl1pPr>
          </a:lstStyle>
          <a:p>
            <a:r>
              <a:rPr lang="fr-FR" dirty="0" smtClean="0"/>
              <a:t>LCWS, Belgrade, Oct. 2014</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smtClean="0"/>
              <a:t>Denis.Perret-Gallix@in2p3.fr </a:t>
            </a:r>
          </a:p>
          <a:p>
            <a:r>
              <a:rPr lang="en-US" dirty="0" smtClean="0"/>
              <a:t>LAPP/IN2P3 - KEK</a:t>
            </a:r>
            <a:endParaRPr lang="en-US" dirty="0"/>
          </a:p>
        </p:txBody>
      </p:sp>
      <p:sp>
        <p:nvSpPr>
          <p:cNvPr id="6" name="Slide Number Placeholder 5"/>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1997031927"/>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t>LCWS, Belgrade, Oct. 2014</a:t>
            </a:r>
            <a:endParaRPr lang="en-US"/>
          </a:p>
        </p:txBody>
      </p:sp>
      <p:sp>
        <p:nvSpPr>
          <p:cNvPr id="5" name="Footer Placeholder 4"/>
          <p:cNvSpPr>
            <a:spLocks noGrp="1"/>
          </p:cNvSpPr>
          <p:nvPr>
            <p:ph type="ftr" sz="quarter" idx="11"/>
          </p:nvPr>
        </p:nvSpPr>
        <p:spPr/>
        <p:txBody>
          <a:bodyPr/>
          <a:lstStyle/>
          <a:p>
            <a:r>
              <a:rPr lang="en-US" dirty="0" smtClean="0"/>
              <a:t>Denis.Perret-Gallix@in2p3.fr</a:t>
            </a:r>
          </a:p>
          <a:p>
            <a:r>
              <a:rPr lang="en-US" dirty="0" smtClean="0"/>
              <a:t> LAPP/IN2P3-KEK</a:t>
            </a:r>
            <a:endParaRPr lang="en-US" dirty="0"/>
          </a:p>
        </p:txBody>
      </p:sp>
      <p:sp>
        <p:nvSpPr>
          <p:cNvPr id="6" name="Slide Number Placeholder 5"/>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3459242234"/>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r-FR" smtClean="0"/>
              <a:t>LCWS, Belgrade, Oct. 2014</a:t>
            </a:r>
            <a:endParaRPr lang="en-US"/>
          </a:p>
        </p:txBody>
      </p:sp>
      <p:sp>
        <p:nvSpPr>
          <p:cNvPr id="6" name="Footer Placeholder 5"/>
          <p:cNvSpPr>
            <a:spLocks noGrp="1"/>
          </p:cNvSpPr>
          <p:nvPr>
            <p:ph type="ftr" sz="quarter" idx="11"/>
          </p:nvPr>
        </p:nvSpPr>
        <p:spPr/>
        <p:txBody>
          <a:bodyPr/>
          <a:lstStyle/>
          <a:p>
            <a:r>
              <a:rPr lang="en-US" dirty="0" smtClean="0"/>
              <a:t>Denis.Perret-Gallix@in2p3.fr</a:t>
            </a:r>
          </a:p>
          <a:p>
            <a:r>
              <a:rPr lang="en-US" dirty="0" smtClean="0"/>
              <a:t> LAPP/IN2P3-KEK</a:t>
            </a:r>
            <a:endParaRPr lang="en-US" dirty="0"/>
          </a:p>
        </p:txBody>
      </p:sp>
      <p:sp>
        <p:nvSpPr>
          <p:cNvPr id="7" name="Slide Number Placeholder 6"/>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218776219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lvl1pPr>
              <a:defRPr>
                <a:solidFill>
                  <a:schemeClr val="tx1"/>
                </a:solidFill>
              </a:defRPr>
            </a:lvl1pPr>
          </a:lstStyle>
          <a:p>
            <a:r>
              <a:rPr lang="fr-FR" dirty="0" smtClean="0"/>
              <a:t>LCWS, Belgrade, Oct. 2014</a:t>
            </a:r>
            <a:endParaRPr lang="fr-BE" dirty="0"/>
          </a:p>
        </p:txBody>
      </p:sp>
      <p:sp>
        <p:nvSpPr>
          <p:cNvPr id="8" name="Footer Placeholder 7"/>
          <p:cNvSpPr>
            <a:spLocks noGrp="1"/>
          </p:cNvSpPr>
          <p:nvPr>
            <p:ph type="ftr" sz="quarter" idx="11"/>
          </p:nvPr>
        </p:nvSpPr>
        <p:spPr/>
        <p:txBody>
          <a:bodyPr/>
          <a:lstStyle>
            <a:lvl1pPr>
              <a:defRPr>
                <a:solidFill>
                  <a:schemeClr val="tx1"/>
                </a:solidFill>
              </a:defRPr>
            </a:lvl1pPr>
          </a:lstStyle>
          <a:p>
            <a:r>
              <a:rPr lang="fr-BE" dirty="0" smtClean="0"/>
              <a:t>Denis.Perret-Gallix@in2p3.fr LAPP/IN2P3/CNRS-KEK</a:t>
            </a:r>
            <a:endParaRPr lang="fr-BE" dirty="0"/>
          </a:p>
        </p:txBody>
      </p:sp>
      <p:sp>
        <p:nvSpPr>
          <p:cNvPr id="9" name="Slide Number Placeholder 8"/>
          <p:cNvSpPr>
            <a:spLocks noGrp="1"/>
          </p:cNvSpPr>
          <p:nvPr>
            <p:ph type="sldNum" sz="quarter" idx="12"/>
          </p:nvPr>
        </p:nvSpPr>
        <p:spPr/>
        <p:txBody>
          <a:bodyPr/>
          <a:lstStyle/>
          <a:p>
            <a:fld id="{CF4668DC-857F-487D-BFFA-8C0CA5037977}" type="slidenum">
              <a:rPr lang="fr-BE" smtClean="0"/>
              <a:t>‹#›</a:t>
            </a:fld>
            <a:endParaRPr lang="fr-BE" dirty="0"/>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r-FR" smtClean="0"/>
              <a:t>LCWS, Belgrade, Oct. 2014</a:t>
            </a:r>
            <a:endParaRPr lang="en-US"/>
          </a:p>
        </p:txBody>
      </p:sp>
      <p:sp>
        <p:nvSpPr>
          <p:cNvPr id="8" name="Footer Placeholder 7"/>
          <p:cNvSpPr>
            <a:spLocks noGrp="1"/>
          </p:cNvSpPr>
          <p:nvPr>
            <p:ph type="ftr" sz="quarter" idx="11"/>
          </p:nvPr>
        </p:nvSpPr>
        <p:spPr/>
        <p:txBody>
          <a:bodyPr/>
          <a:lstStyle/>
          <a:p>
            <a:r>
              <a:rPr lang="en-US" dirty="0" smtClean="0"/>
              <a:t>Denis.Perret-Gallix@in2p3.fr</a:t>
            </a:r>
          </a:p>
          <a:p>
            <a:r>
              <a:rPr lang="en-US" dirty="0" smtClean="0"/>
              <a:t> LAPP/IN2P3-KEK</a:t>
            </a:r>
            <a:endParaRPr lang="en-US" dirty="0"/>
          </a:p>
        </p:txBody>
      </p:sp>
      <p:sp>
        <p:nvSpPr>
          <p:cNvPr id="9" name="Slide Number Placeholder 8"/>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4250722263"/>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r-FR" smtClean="0"/>
              <a:t>LCWS, Belgrade, Oct. 2014</a:t>
            </a:r>
            <a:endParaRPr lang="en-US"/>
          </a:p>
        </p:txBody>
      </p:sp>
      <p:sp>
        <p:nvSpPr>
          <p:cNvPr id="4" name="Footer Placeholder 3"/>
          <p:cNvSpPr>
            <a:spLocks noGrp="1"/>
          </p:cNvSpPr>
          <p:nvPr>
            <p:ph type="ftr" sz="quarter" idx="11"/>
          </p:nvPr>
        </p:nvSpPr>
        <p:spPr/>
        <p:txBody>
          <a:bodyPr/>
          <a:lstStyle/>
          <a:p>
            <a:r>
              <a:rPr lang="en-US" dirty="0" smtClean="0"/>
              <a:t>Denis.Perret-Gallix@in2p3.fr </a:t>
            </a:r>
          </a:p>
          <a:p>
            <a:r>
              <a:rPr lang="en-US" dirty="0" smtClean="0"/>
              <a:t>LAPP/IN2P3-KEK</a:t>
            </a:r>
            <a:endParaRPr lang="en-US" dirty="0"/>
          </a:p>
        </p:txBody>
      </p:sp>
      <p:sp>
        <p:nvSpPr>
          <p:cNvPr id="5" name="Slide Number Placeholder 4"/>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1417602250"/>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t>LCWS, Belgrade, Oct. 2014</a:t>
            </a:r>
            <a:endParaRPr lang="en-US"/>
          </a:p>
        </p:txBody>
      </p:sp>
      <p:sp>
        <p:nvSpPr>
          <p:cNvPr id="3" name="Footer Placeholder 2"/>
          <p:cNvSpPr>
            <a:spLocks noGrp="1"/>
          </p:cNvSpPr>
          <p:nvPr>
            <p:ph type="ftr" sz="quarter" idx="11"/>
          </p:nvPr>
        </p:nvSpPr>
        <p:spPr/>
        <p:txBody>
          <a:bodyPr/>
          <a:lstStyle/>
          <a:p>
            <a:r>
              <a:rPr lang="en-US" dirty="0" smtClean="0"/>
              <a:t>Denis.Perret-Gallix@in2p3.fr</a:t>
            </a:r>
          </a:p>
          <a:p>
            <a:r>
              <a:rPr lang="en-US" dirty="0" smtClean="0"/>
              <a:t> LAPP/IN2P3-KEK</a:t>
            </a:r>
            <a:endParaRPr lang="en-US" dirty="0"/>
          </a:p>
        </p:txBody>
      </p:sp>
      <p:sp>
        <p:nvSpPr>
          <p:cNvPr id="4" name="Slide Number Placeholder 3"/>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3491085891"/>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t>LCWS, Belgrade, Oct. 2014</a:t>
            </a:r>
            <a:endParaRPr lang="en-US"/>
          </a:p>
        </p:txBody>
      </p:sp>
      <p:sp>
        <p:nvSpPr>
          <p:cNvPr id="6" name="Footer Placeholder 5"/>
          <p:cNvSpPr>
            <a:spLocks noGrp="1"/>
          </p:cNvSpPr>
          <p:nvPr>
            <p:ph type="ftr" sz="quarter" idx="11"/>
          </p:nvPr>
        </p:nvSpPr>
        <p:spPr/>
        <p:txBody>
          <a:bodyPr/>
          <a:lstStyle/>
          <a:p>
            <a:r>
              <a:rPr lang="en-US" smtClean="0"/>
              <a:t>Denis.Perret-Gallix@in2p3.fr LAPP/IN2P3-KEK</a:t>
            </a:r>
            <a:endParaRPr lang="en-US"/>
          </a:p>
        </p:txBody>
      </p:sp>
      <p:sp>
        <p:nvSpPr>
          <p:cNvPr id="7" name="Slide Number Placeholder 6"/>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3035730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t>LCWS, Belgrade, Oct. 2014</a:t>
            </a:r>
            <a:endParaRPr lang="en-US"/>
          </a:p>
        </p:txBody>
      </p:sp>
      <p:sp>
        <p:nvSpPr>
          <p:cNvPr id="6" name="Footer Placeholder 5"/>
          <p:cNvSpPr>
            <a:spLocks noGrp="1"/>
          </p:cNvSpPr>
          <p:nvPr>
            <p:ph type="ftr" sz="quarter" idx="11"/>
          </p:nvPr>
        </p:nvSpPr>
        <p:spPr/>
        <p:txBody>
          <a:bodyPr/>
          <a:lstStyle/>
          <a:p>
            <a:r>
              <a:rPr lang="en-US" smtClean="0"/>
              <a:t>Denis.Perret-Gallix@in2p3.fr LAPP/IN2P3-KEK</a:t>
            </a:r>
            <a:endParaRPr lang="en-US"/>
          </a:p>
        </p:txBody>
      </p:sp>
      <p:sp>
        <p:nvSpPr>
          <p:cNvPr id="7" name="Slide Number Placeholder 6"/>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385036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t>LCWS, Belgrade, Oct. 2014</a:t>
            </a:r>
            <a:endParaRPr lang="en-US"/>
          </a:p>
        </p:txBody>
      </p:sp>
      <p:sp>
        <p:nvSpPr>
          <p:cNvPr id="5" name="Footer Placeholder 4"/>
          <p:cNvSpPr>
            <a:spLocks noGrp="1"/>
          </p:cNvSpPr>
          <p:nvPr>
            <p:ph type="ftr" sz="quarter" idx="11"/>
          </p:nvPr>
        </p:nvSpPr>
        <p:spPr/>
        <p:txBody>
          <a:bodyPr/>
          <a:lstStyle/>
          <a:p>
            <a:r>
              <a:rPr lang="en-US" smtClean="0"/>
              <a:t>Denis.Perret-Gallix@in2p3.fr LAPP/IN2P3-KEK</a:t>
            </a:r>
            <a:endParaRPr lang="en-US"/>
          </a:p>
        </p:txBody>
      </p:sp>
      <p:sp>
        <p:nvSpPr>
          <p:cNvPr id="6" name="Slide Number Placeholder 5"/>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4154169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t>LCWS, Belgrade, Oct. 2014</a:t>
            </a:r>
            <a:endParaRPr lang="en-US"/>
          </a:p>
        </p:txBody>
      </p:sp>
      <p:sp>
        <p:nvSpPr>
          <p:cNvPr id="5" name="Footer Placeholder 4"/>
          <p:cNvSpPr>
            <a:spLocks noGrp="1"/>
          </p:cNvSpPr>
          <p:nvPr>
            <p:ph type="ftr" sz="quarter" idx="11"/>
          </p:nvPr>
        </p:nvSpPr>
        <p:spPr/>
        <p:txBody>
          <a:bodyPr/>
          <a:lstStyle/>
          <a:p>
            <a:r>
              <a:rPr lang="en-US" smtClean="0"/>
              <a:t>Denis.Perret-Gallix@in2p3.fr LAPP/IN2P3-KEK</a:t>
            </a:r>
            <a:endParaRPr lang="en-US"/>
          </a:p>
        </p:txBody>
      </p:sp>
      <p:sp>
        <p:nvSpPr>
          <p:cNvPr id="6" name="Slide Number Placeholder 5"/>
          <p:cNvSpPr>
            <a:spLocks noGrp="1"/>
          </p:cNvSpPr>
          <p:nvPr>
            <p:ph type="sldNum" sz="quarter" idx="12"/>
          </p:nvPr>
        </p:nvSpPr>
        <p:spPr/>
        <p:txBody>
          <a:bodyPr/>
          <a:lstStyle/>
          <a:p>
            <a:fld id="{E20F0F8D-76E6-4ABF-A64D-F6215BF6E415}" type="slidenum">
              <a:rPr lang="en-US" smtClean="0"/>
              <a:t>‹#›</a:t>
            </a:fld>
            <a:endParaRPr lang="en-US"/>
          </a:p>
        </p:txBody>
      </p:sp>
    </p:spTree>
    <p:extLst>
      <p:ext uri="{BB962C8B-B14F-4D97-AF65-F5344CB8AC3E}">
        <p14:creationId xmlns:p14="http://schemas.microsoft.com/office/powerpoint/2010/main" val="3150863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526098"/>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lvl1pPr>
              <a:defRPr>
                <a:solidFill>
                  <a:srgbClr val="C00000"/>
                </a:solidFill>
              </a:defRPr>
            </a:lvl1pPr>
          </a:lstStyle>
          <a:p>
            <a:r>
              <a:rPr lang="en-US" smtClean="0"/>
              <a:t>Denis.Perret-Gallix@in2p3.fr LAPP/IN2P3-KEK</a:t>
            </a:r>
            <a:endParaRPr lang="en-US" dirty="0"/>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168954"/>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81659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t>LCWS, Belgrade, Oct. 2014</a:t>
            </a:r>
            <a:endParaRPr lang="fr-BE" dirty="0"/>
          </a:p>
        </p:txBody>
      </p:sp>
      <p:sp>
        <p:nvSpPr>
          <p:cNvPr id="5" name="Espace réservé du pied de page 4"/>
          <p:cNvSpPr>
            <a:spLocks noGrp="1"/>
          </p:cNvSpPr>
          <p:nvPr>
            <p:ph type="ftr" sz="quarter" idx="11"/>
          </p:nvPr>
        </p:nvSpPr>
        <p:spPr/>
        <p:txBody>
          <a:bodyPr/>
          <a:lstStyle/>
          <a:p>
            <a:r>
              <a:rPr lang="fr-BE" smtClean="0"/>
              <a:t>Denis.Perret-Gallix@in2p3.fr LAPP/IN2P3-KEK</a:t>
            </a:r>
            <a:endParaRPr lang="fr-BE" dirty="0"/>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57101"/>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8" name="Footer Placeholder 7"/>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9" name="Slide Number Placeholder 8"/>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821480"/>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4" name="Footer Placeholder 3"/>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5" name="Slide Number Placeholder 4"/>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249354"/>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4" name="Slide Number Placeholder 3"/>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52360"/>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959278"/>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953744"/>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73024"/>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792153"/>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7" name="Slide Number Placeholder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94296896"/>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09735991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fr-FR" smtClean="0"/>
              <a:t>LCWS, Belgrade, Oct. 2014</a:t>
            </a:r>
            <a:endParaRPr lang="fr-BE" dirty="0"/>
          </a:p>
        </p:txBody>
      </p:sp>
      <p:sp>
        <p:nvSpPr>
          <p:cNvPr id="6" name="Espace réservé du pied de page 5"/>
          <p:cNvSpPr>
            <a:spLocks noGrp="1"/>
          </p:cNvSpPr>
          <p:nvPr>
            <p:ph type="ftr" sz="quarter" idx="11"/>
          </p:nvPr>
        </p:nvSpPr>
        <p:spPr/>
        <p:txBody>
          <a:bodyPr/>
          <a:lstStyle/>
          <a:p>
            <a:r>
              <a:rPr lang="fr-BE" smtClean="0"/>
              <a:t>Denis.Perret-Gallix@in2p3.fr LAPP/IN2P3-KEK</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4265216432"/>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37995262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939080"/>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lvl1pPr>
              <a:defRPr>
                <a:solidFill>
                  <a:srgbClr val="C00000"/>
                </a:solidFill>
              </a:defRPr>
            </a:lvl1pPr>
          </a:lstStyle>
          <a:p>
            <a:r>
              <a:rPr lang="en-US" smtClean="0"/>
              <a:t>Denis.Perret-Gallix@in2p3.fr LAPP/IN2P3-KEK</a:t>
            </a:r>
            <a:endParaRPr lang="en-US" dirty="0"/>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462015"/>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862281"/>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75600"/>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8" name="Footer Placeholder 7"/>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9" name="Slide Number Placeholder 8"/>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253565"/>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4" name="Footer Placeholder 3"/>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5" name="Slide Number Placeholder 4"/>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766995"/>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4" name="Slide Number Placeholder 3"/>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30134"/>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9480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fr-FR" smtClean="0"/>
              <a:t>LCWS, Belgrade, Oct. 2014</a:t>
            </a:r>
            <a:endParaRPr lang="fr-BE" dirty="0"/>
          </a:p>
        </p:txBody>
      </p:sp>
      <p:sp>
        <p:nvSpPr>
          <p:cNvPr id="8" name="Espace réservé du pied de page 7"/>
          <p:cNvSpPr>
            <a:spLocks noGrp="1"/>
          </p:cNvSpPr>
          <p:nvPr>
            <p:ph type="ftr" sz="quarter" idx="11"/>
          </p:nvPr>
        </p:nvSpPr>
        <p:spPr/>
        <p:txBody>
          <a:bodyPr/>
          <a:lstStyle/>
          <a:p>
            <a:r>
              <a:rPr lang="fr-BE" smtClean="0"/>
              <a:t>Denis.Perret-Gallix@in2p3.fr LAPP/IN2P3-KEK</a:t>
            </a:r>
            <a:endParaRPr lang="fr-BE" dirty="0"/>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840191"/>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01444"/>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768179"/>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7" name="Slide Number Placeholder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1534764203"/>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715406472"/>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587806442"/>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3415595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59325"/>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lvl1pPr>
              <a:defRPr>
                <a:solidFill>
                  <a:srgbClr val="C00000"/>
                </a:solidFill>
              </a:defRPr>
            </a:lvl1pPr>
          </a:lstStyle>
          <a:p>
            <a:r>
              <a:rPr lang="en-US" smtClean="0"/>
              <a:t>Denis.Perret-Gallix@in2p3.fr LAPP/IN2P3-KEK</a:t>
            </a:r>
            <a:endParaRPr lang="en-US" dirty="0"/>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692715"/>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59217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omic Sans MS" pitchFamily="66" charset="0"/>
              </a:defRPr>
            </a:lvl1pPr>
          </a:lstStyle>
          <a:p>
            <a:r>
              <a:rPr lang="fr-FR" dirty="0" smtClean="0"/>
              <a:t>Cliquez pour modifier le style du titre</a:t>
            </a:r>
            <a:endParaRPr lang="fr-BE" dirty="0"/>
          </a:p>
        </p:txBody>
      </p:sp>
      <p:sp>
        <p:nvSpPr>
          <p:cNvPr id="6" name="Date Placeholder 5"/>
          <p:cNvSpPr>
            <a:spLocks noGrp="1"/>
          </p:cNvSpPr>
          <p:nvPr>
            <p:ph type="dt" sz="half" idx="10"/>
          </p:nvPr>
        </p:nvSpPr>
        <p:spPr/>
        <p:txBody>
          <a:bodyPr/>
          <a:lstStyle/>
          <a:p>
            <a:r>
              <a:rPr lang="fr-FR" smtClean="0"/>
              <a:t>LCWS, Belgrade, Oct. 2014</a:t>
            </a:r>
            <a:endParaRPr lang="fr-BE" dirty="0"/>
          </a:p>
        </p:txBody>
      </p:sp>
      <p:sp>
        <p:nvSpPr>
          <p:cNvPr id="7" name="Footer Placeholder 6"/>
          <p:cNvSpPr>
            <a:spLocks noGrp="1"/>
          </p:cNvSpPr>
          <p:nvPr>
            <p:ph type="ftr" sz="quarter" idx="11"/>
          </p:nvPr>
        </p:nvSpPr>
        <p:spPr/>
        <p:txBody>
          <a:bodyPr/>
          <a:lstStyle/>
          <a:p>
            <a:r>
              <a:rPr lang="fr-BE" smtClean="0"/>
              <a:t>Denis.Perret-Gallix@in2p3.fr LAPP/IN2P3-KEK</a:t>
            </a:r>
            <a:endParaRPr lang="fr-BE" dirty="0"/>
          </a:p>
        </p:txBody>
      </p:sp>
      <p:sp>
        <p:nvSpPr>
          <p:cNvPr id="8" name="Slide Number Placeholder 7"/>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96006"/>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8" name="Footer Placeholder 7"/>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9" name="Slide Number Placeholder 8"/>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80500"/>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4" name="Footer Placeholder 3"/>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5" name="Slide Number Placeholder 4"/>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78346"/>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4" name="Slide Number Placeholder 3"/>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628996"/>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28674"/>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24832"/>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780532"/>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619159"/>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7" name="Slide Number Placeholder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908808917"/>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57477364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LCWS, Belgrade, Oct. 2014</a:t>
            </a:r>
            <a:endParaRPr lang="fr-BE" dirty="0" smtClean="0"/>
          </a:p>
        </p:txBody>
      </p:sp>
      <p:sp>
        <p:nvSpPr>
          <p:cNvPr id="3" name="Espace réservé du pied de page 2"/>
          <p:cNvSpPr>
            <a:spLocks noGrp="1"/>
          </p:cNvSpPr>
          <p:nvPr>
            <p:ph type="ftr" sz="quarter" idx="11"/>
          </p:nvPr>
        </p:nvSpPr>
        <p:spPr/>
        <p:txBody>
          <a:bodyPr/>
          <a:lstStyle/>
          <a:p>
            <a:r>
              <a:rPr lang="fr-BE" smtClean="0"/>
              <a:t>Denis.Perret-Gallix@in2p3.fr LAPP/IN2P3-KEK</a:t>
            </a:r>
            <a:endParaRPr lang="fr-BE" dirty="0" smtClean="0"/>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a:t>
            </a:fld>
            <a:endParaRPr lang="fr-BE" dirty="0"/>
          </a:p>
        </p:txBody>
      </p:sp>
      <p:sp>
        <p:nvSpPr>
          <p:cNvPr id="5" name="Title 13"/>
          <p:cNvSpPr>
            <a:spLocks noGrp="1"/>
          </p:cNvSpPr>
          <p:nvPr>
            <p:ph type="title"/>
          </p:nvPr>
        </p:nvSpPr>
        <p:spPr>
          <a:xfrm>
            <a:off x="467544" y="260648"/>
            <a:ext cx="8229600" cy="1143000"/>
          </a:xfrm>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283115005"/>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381621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75830"/>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lvl1pPr>
              <a:defRPr>
                <a:solidFill>
                  <a:srgbClr val="C00000"/>
                </a:solidFill>
              </a:defRPr>
            </a:lvl1pPr>
          </a:lstStyle>
          <a:p>
            <a:r>
              <a:rPr lang="en-US" smtClean="0"/>
              <a:t>Denis.Perret-Gallix@in2p3.fr LAPP/IN2P3-KEK</a:t>
            </a:r>
            <a:endParaRPr lang="en-US" dirty="0"/>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64205"/>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088734"/>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000193"/>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8" name="Footer Placeholder 7"/>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9" name="Slide Number Placeholder 8"/>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336978"/>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4" name="Footer Placeholder 3"/>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5" name="Slide Number Placeholder 4"/>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212858"/>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4" name="Slide Number Placeholder 3"/>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888744"/>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1414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LCWS, Belgrade, Oct. 2014</a:t>
            </a:r>
            <a:endParaRPr lang="fr-BE" dirty="0"/>
          </a:p>
        </p:txBody>
      </p:sp>
      <p:sp>
        <p:nvSpPr>
          <p:cNvPr id="6" name="Espace réservé du pied de page 5"/>
          <p:cNvSpPr>
            <a:spLocks noGrp="1"/>
          </p:cNvSpPr>
          <p:nvPr>
            <p:ph type="ftr" sz="quarter" idx="11"/>
          </p:nvPr>
        </p:nvSpPr>
        <p:spPr/>
        <p:txBody>
          <a:bodyPr/>
          <a:lstStyle/>
          <a:p>
            <a:r>
              <a:rPr lang="fr-BE" smtClean="0"/>
              <a:t>Denis.Perret-Gallix@in2p3.fr LAPP/IN2P3-KEK</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6" name="Footer Placeholder 5"/>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7" name="Slide Number Placeholder 6"/>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908989"/>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10114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fr-FR" smtClean="0">
                <a:solidFill>
                  <a:srgbClr val="1F497D">
                    <a:lumMod val="60000"/>
                    <a:lumOff val="40000"/>
                  </a:srgbClr>
                </a:solidFill>
              </a:rPr>
              <a:t>LCWS, Belgrade, Oct. 2014</a:t>
            </a:r>
            <a:endParaRPr lang="en-US">
              <a:solidFill>
                <a:srgbClr val="1F497D">
                  <a:lumMod val="60000"/>
                  <a:lumOff val="40000"/>
                </a:srgbClr>
              </a:solidFill>
            </a:endParaRPr>
          </a:p>
        </p:txBody>
      </p:sp>
      <p:sp>
        <p:nvSpPr>
          <p:cNvPr id="5" name="Footer Placeholder 4"/>
          <p:cNvSpPr>
            <a:spLocks noGrp="1"/>
          </p:cNvSpPr>
          <p:nvPr>
            <p:ph type="ftr" sz="quarter" idx="11"/>
          </p:nvPr>
        </p:nvSpPr>
        <p:spPr/>
        <p:txBody>
          <a:bodyPr/>
          <a:lstStyle/>
          <a:p>
            <a:r>
              <a:rPr lang="en-US" smtClean="0">
                <a:solidFill>
                  <a:srgbClr val="F79646">
                    <a:lumMod val="50000"/>
                  </a:srgbClr>
                </a:solidFill>
              </a:rPr>
              <a:t>Denis.Perret-Gallix@in2p3.fr LAPP/IN2P3-KEK</a:t>
            </a:r>
            <a:endParaRPr lang="en-US">
              <a:solidFill>
                <a:srgbClr val="F79646">
                  <a:lumMod val="50000"/>
                </a:srgbClr>
              </a:solidFill>
            </a:endParaRPr>
          </a:p>
        </p:txBody>
      </p:sp>
      <p:sp>
        <p:nvSpPr>
          <p:cNvPr id="6" name="Slide Number Placeholder 5"/>
          <p:cNvSpPr>
            <a:spLocks noGrp="1"/>
          </p:cNvSpPr>
          <p:nvPr>
            <p:ph type="sldNum" sz="quarter" idx="12"/>
          </p:nvPr>
        </p:nvSpPr>
        <p:spPr/>
        <p:txBody>
          <a:bodyPr/>
          <a:lstStyle/>
          <a:p>
            <a:fld id="{04EF2B08-18F6-4160-A7BC-A215CB9BE6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66308"/>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
        <p:nvSpPr>
          <p:cNvPr id="3" name="Footer Placeholder 2"/>
          <p:cNvSpPr>
            <a:spLocks noGrp="1"/>
          </p:cNvSpPr>
          <p:nvPr>
            <p:ph type="ftr" sz="quarter" idx="11"/>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7" name="Slide Number Placeholder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Tree>
    <p:extLst>
      <p:ext uri="{BB962C8B-B14F-4D97-AF65-F5344CB8AC3E}">
        <p14:creationId xmlns:p14="http://schemas.microsoft.com/office/powerpoint/2010/main" val="211620032"/>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2387308858"/>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606058714"/>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srgbClr val="F79646">
                    <a:lumMod val="50000"/>
                  </a:srgbClr>
                </a:solidFill>
              </a:rPr>
              <a:t>Denis.Perret-Gallix@in2p3.fr LAPP/IN2P3-KEK</a:t>
            </a:r>
            <a:endParaRPr lang="fr-BE" dirty="0">
              <a:solidFill>
                <a:srgbClr val="F79646">
                  <a:lumMod val="50000"/>
                </a:srgb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srgbClr val="1F497D">
                    <a:lumMod val="60000"/>
                    <a:lumOff val="40000"/>
                  </a:srgbClr>
                </a:solidFill>
              </a:rPr>
              <a:t>LCWS, Belgrade, Oct. 2014</a:t>
            </a:r>
            <a:endParaRPr lang="fr-BE" dirty="0">
              <a:solidFill>
                <a:srgbClr val="1F497D">
                  <a:lumMod val="60000"/>
                  <a:lumOff val="40000"/>
                </a:srgbClr>
              </a:solidFill>
            </a:endParaRPr>
          </a:p>
        </p:txBody>
      </p:sp>
    </p:spTree>
    <p:extLst>
      <p:ext uri="{BB962C8B-B14F-4D97-AF65-F5344CB8AC3E}">
        <p14:creationId xmlns:p14="http://schemas.microsoft.com/office/powerpoint/2010/main" val="15840607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pic>
        <p:nvPicPr>
          <p:cNvPr id="5" name="Picture 4"/>
          <p:cNvPicPr/>
          <p:nvPr userDrawn="1"/>
        </p:nvPicPr>
        <p:blipFill>
          <a:blip r:embed="rId2" cstate="print">
            <a:extLst>
              <a:ext uri="{28A0092B-C50C-407E-A947-70E740481C1C}">
                <a14:useLocalDpi xmlns:a14="http://schemas.microsoft.com/office/drawing/2010/main" val="0"/>
              </a:ext>
            </a:extLst>
          </a:blip>
          <a:stretch>
            <a:fillRect/>
          </a:stretch>
        </p:blipFill>
        <p:spPr>
          <a:xfrm>
            <a:off x="101392" y="48677"/>
            <a:ext cx="1158240" cy="788035"/>
          </a:xfrm>
          <a:prstGeom prst="rect">
            <a:avLst/>
          </a:prstGeom>
        </p:spPr>
      </p:pic>
    </p:spTree>
    <p:extLst>
      <p:ext uri="{BB962C8B-B14F-4D97-AF65-F5344CB8AC3E}">
        <p14:creationId xmlns:p14="http://schemas.microsoft.com/office/powerpoint/2010/main" val="363533603"/>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7" name="Date Placeholder 6"/>
          <p:cNvSpPr>
            <a:spLocks noGrp="1"/>
          </p:cNvSpPr>
          <p:nvPr>
            <p:ph type="dt" sz="half" idx="10"/>
          </p:nvPr>
        </p:nvSpPr>
        <p:spPr>
          <a:xfrm>
            <a:off x="323528" y="6356350"/>
            <a:ext cx="2376264"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Footer Placeholder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pic>
        <p:nvPicPr>
          <p:cNvPr id="11" name="Picture 10"/>
          <p:cNvPicPr/>
          <p:nvPr userDrawn="1"/>
        </p:nvPicPr>
        <p:blipFill>
          <a:blip r:embed="rId2" cstate="print">
            <a:extLst>
              <a:ext uri="{28A0092B-C50C-407E-A947-70E740481C1C}">
                <a14:useLocalDpi xmlns:a14="http://schemas.microsoft.com/office/drawing/2010/main" val="0"/>
              </a:ext>
            </a:extLst>
          </a:blip>
          <a:stretch>
            <a:fillRect/>
          </a:stretch>
        </p:blipFill>
        <p:spPr>
          <a:xfrm>
            <a:off x="21996" y="0"/>
            <a:ext cx="1158240" cy="788035"/>
          </a:xfrm>
          <a:prstGeom prst="rect">
            <a:avLst/>
          </a:prstGeom>
        </p:spPr>
      </p:pic>
    </p:spTree>
    <p:extLst>
      <p:ext uri="{BB962C8B-B14F-4D97-AF65-F5344CB8AC3E}">
        <p14:creationId xmlns:p14="http://schemas.microsoft.com/office/powerpoint/2010/main" val="1848350256"/>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90215530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t>LCWS, Belgrade, Oct. 2014</a:t>
            </a:r>
            <a:endParaRPr lang="fr-BE" dirty="0"/>
          </a:p>
        </p:txBody>
      </p:sp>
      <p:sp>
        <p:nvSpPr>
          <p:cNvPr id="6" name="Espace réservé du pied de page 5"/>
          <p:cNvSpPr>
            <a:spLocks noGrp="1"/>
          </p:cNvSpPr>
          <p:nvPr>
            <p:ph type="ftr" sz="quarter" idx="11"/>
          </p:nvPr>
        </p:nvSpPr>
        <p:spPr/>
        <p:txBody>
          <a:bodyPr/>
          <a:lstStyle/>
          <a:p>
            <a:r>
              <a:rPr lang="fr-BE" smtClean="0"/>
              <a:t>Denis.Perret-Gallix@in2p3.fr LAPP/IN2P3-KEK</a:t>
            </a:r>
            <a:endParaRPr lang="fr-BE" dirty="0"/>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a:t>
            </a:fld>
            <a:endParaRPr lang="fr-BE" dirty="0"/>
          </a:p>
        </p:txBody>
      </p:sp>
    </p:spTree>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859333427"/>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8" name="Espace réservé du pied de page 7"/>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1752176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Comic Sans MS" pitchFamily="66" charset="0"/>
              </a:defRPr>
            </a:lvl1pPr>
          </a:lstStyle>
          <a:p>
            <a:r>
              <a:rPr lang="fr-FR" dirty="0" smtClean="0"/>
              <a:t>Cliquez pour modifier le style du titre</a:t>
            </a:r>
            <a:endParaRPr lang="fr-BE" dirty="0"/>
          </a:p>
        </p:txBody>
      </p:sp>
      <p:sp>
        <p:nvSpPr>
          <p:cNvPr id="6" name="Date Placeholder 5"/>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7" name="Footer Placeholder 6"/>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418998406"/>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solidFill>
                  <a:prstClr val="black">
                    <a:tint val="75000"/>
                  </a:prstClr>
                </a:solidFill>
              </a:rPr>
              <a:t>LCWS, Belgrade, Oct. 2014</a:t>
            </a:r>
            <a:endParaRPr lang="fr-BE" dirty="0" smtClean="0">
              <a:solidFill>
                <a:prstClr val="black">
                  <a:tint val="75000"/>
                </a:prstClr>
              </a:solidFill>
            </a:endParaRPr>
          </a:p>
        </p:txBody>
      </p:sp>
      <p:sp>
        <p:nvSpPr>
          <p:cNvPr id="3" name="Espace réservé du pied de page 2"/>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smtClean="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Title 13"/>
          <p:cNvSpPr>
            <a:spLocks noGrp="1"/>
          </p:cNvSpPr>
          <p:nvPr>
            <p:ph type="title"/>
          </p:nvPr>
        </p:nvSpPr>
        <p:spPr>
          <a:xfrm>
            <a:off x="467544" y="260648"/>
            <a:ext cx="82296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1057272779"/>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460451130"/>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Espace réservé du pied de page 5"/>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3302544625"/>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1323471733"/>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5" name="Espace réservé du pied de page 4"/>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4162551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5" name="Date Placeholder 4"/>
          <p:cNvSpPr>
            <a:spLocks noGrp="1"/>
          </p:cNvSpPr>
          <p:nvPr>
            <p:ph type="dt" sz="half" idx="12"/>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6" name="TextBox 5"/>
          <p:cNvSpPr txBox="1"/>
          <p:nvPr userDrawn="1"/>
        </p:nvSpPr>
        <p:spPr>
          <a:xfrm>
            <a:off x="1835696" y="2204864"/>
            <a:ext cx="2376264" cy="369332"/>
          </a:xfrm>
          <a:prstGeom prst="rect">
            <a:avLst/>
          </a:prstGeom>
          <a:noFill/>
        </p:spPr>
        <p:txBody>
          <a:bodyPr wrap="square" rtlCol="0">
            <a:spAutoFit/>
          </a:bodyPr>
          <a:lstStyle/>
          <a:p>
            <a:r>
              <a:rPr lang="en-US" dirty="0" smtClean="0">
                <a:solidFill>
                  <a:prstClr val="black"/>
                </a:solidFill>
                <a:latin typeface="Comic Sans MS" pitchFamily="66" charset="0"/>
              </a:rPr>
              <a:t>Click for a box</a:t>
            </a:r>
            <a:endParaRPr lang="en-US" dirty="0">
              <a:solidFill>
                <a:prstClr val="black"/>
              </a:solidFill>
              <a:latin typeface="Comic Sans MS" pitchFamily="66" charset="0"/>
            </a:endParaRPr>
          </a:p>
        </p:txBody>
      </p:sp>
    </p:spTree>
    <p:extLst>
      <p:ext uri="{BB962C8B-B14F-4D97-AF65-F5344CB8AC3E}">
        <p14:creationId xmlns:p14="http://schemas.microsoft.com/office/powerpoint/2010/main" val="1351883938"/>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314600" cy="365125"/>
          </a:xfrm>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12" name="Footer Placeholder 11"/>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13" name="Slide Number Placeholder 12"/>
          <p:cNvSpPr>
            <a:spLocks noGrp="1"/>
          </p:cNvSpPr>
          <p:nvPr>
            <p:ph type="sldNum" sz="quarter" idx="12"/>
          </p:nvPr>
        </p:nvSpPr>
        <p:spPr/>
        <p:txBody>
          <a:body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Tree>
    <p:extLst>
      <p:ext uri="{BB962C8B-B14F-4D97-AF65-F5344CB8AC3E}">
        <p14:creationId xmlns:p14="http://schemas.microsoft.com/office/powerpoint/2010/main" val="221021480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slideLayout" Target="../slideLayouts/slideLayout146.xml"/><Relationship Id="rId13" Type="http://schemas.openxmlformats.org/officeDocument/2006/relationships/slideLayout" Target="../slideLayouts/slideLayout147.xml"/><Relationship Id="rId14" Type="http://schemas.openxmlformats.org/officeDocument/2006/relationships/slideLayout" Target="../slideLayouts/slideLayout148.xml"/><Relationship Id="rId15" Type="http://schemas.openxmlformats.org/officeDocument/2006/relationships/slideLayout" Target="../slideLayouts/slideLayout149.xml"/><Relationship Id="rId16" Type="http://schemas.openxmlformats.org/officeDocument/2006/relationships/slideLayout" Target="../slideLayouts/slideLayout150.xml"/><Relationship Id="rId17" Type="http://schemas.openxmlformats.org/officeDocument/2006/relationships/theme" Target="../theme/theme10.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theme" Target="../theme/theme11.xml"/><Relationship Id="rId8" Type="http://schemas.openxmlformats.org/officeDocument/2006/relationships/image" Target="../media/image2.png"/><Relationship Id="rId1" Type="http://schemas.openxmlformats.org/officeDocument/2006/relationships/slideLayout" Target="../slideLayouts/slideLayout151.xml"/><Relationship Id="rId2"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slideLayout" Target="../slideLayouts/slideLayout40.xml"/><Relationship Id="rId15" Type="http://schemas.openxmlformats.org/officeDocument/2006/relationships/slideLayout" Target="../slideLayouts/slideLayout41.xml"/><Relationship Id="rId16"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slideLayout" Target="../slideLayouts/slideLayout56.xml"/><Relationship Id="rId16" Type="http://schemas.openxmlformats.org/officeDocument/2006/relationships/theme" Target="../theme/theme4.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slideLayout" Target="../slideLayouts/slideLayout68.xml"/><Relationship Id="rId13" Type="http://schemas.openxmlformats.org/officeDocument/2006/relationships/slideLayout" Target="../slideLayouts/slideLayout69.xml"/><Relationship Id="rId14" Type="http://schemas.openxmlformats.org/officeDocument/2006/relationships/slideLayout" Target="../slideLayouts/slideLayout70.xml"/><Relationship Id="rId15" Type="http://schemas.openxmlformats.org/officeDocument/2006/relationships/slideLayout" Target="../slideLayouts/slideLayout71.xml"/><Relationship Id="rId16" Type="http://schemas.openxmlformats.org/officeDocument/2006/relationships/theme" Target="../theme/theme5.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slideLayout" Target="../slideLayouts/slideLayout85.xml"/><Relationship Id="rId15" Type="http://schemas.openxmlformats.org/officeDocument/2006/relationships/slideLayout" Target="../slideLayouts/slideLayout86.xml"/><Relationship Id="rId16" Type="http://schemas.openxmlformats.org/officeDocument/2006/relationships/theme" Target="../theme/theme6.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slideLayout" Target="../slideLayouts/slideLayout99.xml"/><Relationship Id="rId14" Type="http://schemas.openxmlformats.org/officeDocument/2006/relationships/slideLayout" Target="../slideLayouts/slideLayout100.xml"/><Relationship Id="rId15" Type="http://schemas.openxmlformats.org/officeDocument/2006/relationships/slideLayout" Target="../slideLayouts/slideLayout101.xml"/><Relationship Id="rId16" Type="http://schemas.openxmlformats.org/officeDocument/2006/relationships/slideLayout" Target="../slideLayouts/slideLayout102.xml"/><Relationship Id="rId17" Type="http://schemas.openxmlformats.org/officeDocument/2006/relationships/theme" Target="../theme/theme7.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slideLayout" Target="../slideLayouts/slideLayout114.xml"/><Relationship Id="rId13" Type="http://schemas.openxmlformats.org/officeDocument/2006/relationships/slideLayout" Target="../slideLayouts/slideLayout115.xml"/><Relationship Id="rId14" Type="http://schemas.openxmlformats.org/officeDocument/2006/relationships/slideLayout" Target="../slideLayouts/slideLayout116.xml"/><Relationship Id="rId15" Type="http://schemas.openxmlformats.org/officeDocument/2006/relationships/slideLayout" Target="../slideLayouts/slideLayout117.xml"/><Relationship Id="rId16" Type="http://schemas.openxmlformats.org/officeDocument/2006/relationships/slideLayout" Target="../slideLayouts/slideLayout118.xml"/><Relationship Id="rId17" Type="http://schemas.openxmlformats.org/officeDocument/2006/relationships/theme" Target="../theme/theme8.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Relationship Id="rId15" Type="http://schemas.openxmlformats.org/officeDocument/2006/relationships/slideLayout" Target="../slideLayouts/slideLayout133.xml"/><Relationship Id="rId16" Type="http://schemas.openxmlformats.org/officeDocument/2006/relationships/slideLayout" Target="../slideLayouts/slideLayout134.xml"/><Relationship Id="rId17" Type="http://schemas.openxmlformats.org/officeDocument/2006/relationships/theme" Target="../theme/theme9.xml"/><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latin typeface="Comic Sans MS" pitchFamily="66" charset="0"/>
              </a:defRPr>
            </a:lvl1pPr>
          </a:lstStyle>
          <a:p>
            <a:r>
              <a:rPr lang="fr-BE" dirty="0" smtClean="0"/>
              <a:t>Denis.Perret-Gallix@in2p3.fr LAPP/IN2P3-KEK</a:t>
            </a:r>
            <a:endParaRPr lang="fr-BE"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t>‹#›</a:t>
            </a:fld>
            <a:endParaRPr lang="fr-BE" dirty="0"/>
          </a:p>
        </p:txBody>
      </p:sp>
      <p:sp>
        <p:nvSpPr>
          <p:cNvPr id="4" name="Espace réservé de la date 3"/>
          <p:cNvSpPr>
            <a:spLocks noGrp="1"/>
          </p:cNvSpPr>
          <p:nvPr>
            <p:ph type="dt" sz="half" idx="2"/>
          </p:nvPr>
        </p:nvSpPr>
        <p:spPr>
          <a:xfrm>
            <a:off x="323528" y="6356350"/>
            <a:ext cx="2376264" cy="365125"/>
          </a:xfrm>
          <a:prstGeom prst="rect">
            <a:avLst/>
          </a:prstGeom>
        </p:spPr>
        <p:txBody>
          <a:bodyPr vert="horz" lIns="91440" tIns="45720" rIns="91440" bIns="45720" rtlCol="0" anchor="ctr"/>
          <a:lstStyle>
            <a:lvl1pPr algn="l">
              <a:defRPr sz="1200">
                <a:solidFill>
                  <a:schemeClr val="tx1"/>
                </a:solidFill>
                <a:latin typeface="Comic Sans MS" pitchFamily="66" charset="0"/>
              </a:defRPr>
            </a:lvl1pPr>
          </a:lstStyle>
          <a:p>
            <a:r>
              <a:rPr lang="fr-FR" dirty="0" smtClean="0"/>
              <a:t>LCWS, Belgrade, Oct. 2014</a:t>
            </a:r>
            <a:endParaRPr lang="fr-BE" dirty="0"/>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1" r:id="rId13"/>
    <p:sldLayoutId id="2147483702" r:id="rId14"/>
    <p:sldLayoutId id="2147483808" r:id="rId15"/>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itchFamily="66" charset="0"/>
              </a:defRPr>
            </a:lvl1p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4" name="Espace réservé de la date 3"/>
          <p:cNvSpPr>
            <a:spLocks noGrp="1"/>
          </p:cNvSpPr>
          <p:nvPr>
            <p:ph type="dt" sz="half" idx="2"/>
          </p:nvPr>
        </p:nvSpPr>
        <p:spPr>
          <a:xfrm>
            <a:off x="323528" y="6356350"/>
            <a:ext cx="2376264" cy="365125"/>
          </a:xfrm>
          <a:prstGeom prst="rect">
            <a:avLst/>
          </a:prstGeom>
        </p:spPr>
        <p:txBody>
          <a:bodyPr vert="horz" lIns="91440" tIns="45720" rIns="91440" bIns="45720" rtlCol="0" anchor="ctr"/>
          <a:lstStyle>
            <a:lvl1pPr algn="l">
              <a:defRPr sz="1200">
                <a:solidFill>
                  <a:schemeClr val="tx1">
                    <a:tint val="75000"/>
                  </a:schemeClr>
                </a:solidFill>
                <a:latin typeface="Comic Sans MS" pitchFamily="66" charset="0"/>
              </a:defRPr>
            </a:lvl1pPr>
          </a:lstStyle>
          <a:p>
            <a:r>
              <a:rPr lang="fr-FR" smtClean="0">
                <a:solidFill>
                  <a:prstClr val="black">
                    <a:tint val="75000"/>
                  </a:prstClr>
                </a:solidFill>
              </a:rPr>
              <a:t>LCWS, Belgrade, Oct. 2014</a:t>
            </a:r>
            <a:endParaRPr lang="fr-BE" dirty="0">
              <a:solidFill>
                <a:prstClr val="black">
                  <a:tint val="75000"/>
                </a:prstClr>
              </a:solidFill>
            </a:endParaRPr>
          </a:p>
        </p:txBody>
      </p:sp>
    </p:spTree>
    <p:extLst>
      <p:ext uri="{BB962C8B-B14F-4D97-AF65-F5344CB8AC3E}">
        <p14:creationId xmlns:p14="http://schemas.microsoft.com/office/powerpoint/2010/main" val="164941841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0" y="274638"/>
            <a:ext cx="5638800" cy="10207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153400" y="624840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srgbClr val="0070C0">
                    <a:tint val="75000"/>
                  </a:srgbClr>
                </a:solidFill>
              </a:rPr>
              <a:pPr/>
              <a:t>‹#›</a:t>
            </a:fld>
            <a:endParaRPr lang="en-US" dirty="0">
              <a:solidFill>
                <a:srgbClr val="0070C0">
                  <a:tint val="75000"/>
                </a:srgbClr>
              </a:solidFill>
            </a:endParaRPr>
          </a:p>
        </p:txBody>
      </p:sp>
      <p:pic>
        <p:nvPicPr>
          <p:cNvPr id="1026" name="Picture 2" descr="\\cern.ch\dfs\Users\a\ASZEBERE\Documents\DG-EU\EuCARD2\EuCARD2-log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57200" y="-76200"/>
            <a:ext cx="2514600" cy="1776944"/>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p:ph type="ftr" sz="quarter" idx="3"/>
          </p:nvPr>
        </p:nvSpPr>
        <p:spPr>
          <a:xfrm>
            <a:off x="533400" y="6248400"/>
            <a:ext cx="6781800" cy="365125"/>
          </a:xfrm>
          <a:prstGeom prst="rect">
            <a:avLst/>
          </a:prstGeom>
        </p:spPr>
        <p:txBody>
          <a:bodyPr/>
          <a:lstStyle/>
          <a:p>
            <a:r>
              <a:rPr lang="en-GB" smtClean="0">
                <a:solidFill>
                  <a:srgbClr val="0070C0"/>
                </a:solidFill>
              </a:rPr>
              <a:t>EnEfficient RF Sources, The Cockcroft Institute, 3-4 June 2014</a:t>
            </a:r>
            <a:endParaRPr lang="en-US" dirty="0">
              <a:solidFill>
                <a:srgbClr val="0070C0"/>
              </a:solidFill>
            </a:endParaRPr>
          </a:p>
        </p:txBody>
      </p:sp>
    </p:spTree>
    <p:extLst>
      <p:ext uri="{BB962C8B-B14F-4D97-AF65-F5344CB8AC3E}">
        <p14:creationId xmlns:p14="http://schemas.microsoft.com/office/powerpoint/2010/main" val="1203906699"/>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3800" kern="1200">
          <a:solidFill>
            <a:schemeClr val="tx1">
              <a:lumMod val="75000"/>
            </a:schemeClr>
          </a:solidFill>
          <a:latin typeface="+mj-lt"/>
          <a:ea typeface="+mj-ea"/>
          <a:cs typeface="+mj-cs"/>
        </a:defRPr>
      </a:lvl1pPr>
    </p:titleStyle>
    <p:bodyStyle>
      <a:lvl1pPr marL="342900" indent="-342900" algn="l" defTabSz="914400" rtl="0" eaLnBrk="1" latinLnBrk="0" hangingPunct="1">
        <a:spcBef>
          <a:spcPct val="20000"/>
        </a:spcBef>
        <a:buClr>
          <a:srgbClr val="FFC000"/>
        </a:buClr>
        <a:buFont typeface="Arial" pitchFamily="34" charset="0"/>
        <a:buChar char="•"/>
        <a:defRPr sz="3200" kern="1200">
          <a:solidFill>
            <a:schemeClr val="tx1">
              <a:lumMod val="75000"/>
            </a:schemeClr>
          </a:solidFill>
          <a:latin typeface="+mn-lt"/>
          <a:ea typeface="+mn-ea"/>
          <a:cs typeface="+mn-cs"/>
        </a:defRPr>
      </a:lvl1pPr>
      <a:lvl2pPr marL="742950" indent="-285750" algn="l" defTabSz="914400" rtl="0" eaLnBrk="1" latinLnBrk="0" hangingPunct="1">
        <a:spcBef>
          <a:spcPct val="20000"/>
        </a:spcBef>
        <a:buClr>
          <a:srgbClr val="FFC000"/>
        </a:buClr>
        <a:buFont typeface="Arial" pitchFamily="34" charset="0"/>
        <a:buChar char="–"/>
        <a:defRPr sz="2800" kern="1200">
          <a:solidFill>
            <a:schemeClr val="tx1">
              <a:lumMod val="75000"/>
            </a:schemeClr>
          </a:solidFill>
          <a:latin typeface="+mn-lt"/>
          <a:ea typeface="+mn-ea"/>
          <a:cs typeface="+mn-cs"/>
        </a:defRPr>
      </a:lvl2pPr>
      <a:lvl3pPr marL="1143000" indent="-228600" algn="l" defTabSz="914400" rtl="0" eaLnBrk="1" latinLnBrk="0" hangingPunct="1">
        <a:spcBef>
          <a:spcPct val="20000"/>
        </a:spcBef>
        <a:buClr>
          <a:srgbClr val="FFC000"/>
        </a:buClr>
        <a:buFont typeface="Arial" pitchFamily="34" charset="0"/>
        <a:buChar char="•"/>
        <a:defRPr sz="2400" kern="1200">
          <a:solidFill>
            <a:schemeClr val="tx1">
              <a:lumMod val="75000"/>
            </a:schemeClr>
          </a:solidFill>
          <a:latin typeface="+mn-lt"/>
          <a:ea typeface="+mn-ea"/>
          <a:cs typeface="+mn-cs"/>
        </a:defRPr>
      </a:lvl3pPr>
      <a:lvl4pPr marL="1600200" indent="-228600" algn="l" defTabSz="914400" rtl="0" eaLnBrk="1" latinLnBrk="0" hangingPunct="1">
        <a:spcBef>
          <a:spcPct val="20000"/>
        </a:spcBef>
        <a:buClr>
          <a:srgbClr val="FFC000"/>
        </a:buClr>
        <a:buFont typeface="Arial" pitchFamily="34" charset="0"/>
        <a:buChar char="–"/>
        <a:defRPr sz="2000" kern="1200">
          <a:solidFill>
            <a:schemeClr val="tx1">
              <a:lumMod val="75000"/>
            </a:schemeClr>
          </a:solidFill>
          <a:latin typeface="+mn-lt"/>
          <a:ea typeface="+mn-ea"/>
          <a:cs typeface="+mn-cs"/>
        </a:defRPr>
      </a:lvl4pPr>
      <a:lvl5pPr marL="2057400" indent="-228600" algn="l" defTabSz="914400" rtl="0" eaLnBrk="1" latinLnBrk="0" hangingPunct="1">
        <a:spcBef>
          <a:spcPct val="20000"/>
        </a:spcBef>
        <a:buClr>
          <a:srgbClr val="FFC000"/>
        </a:buClr>
        <a:buFont typeface="Arial" pitchFamily="34" charset="0"/>
        <a:buChar char="»"/>
        <a:defRPr sz="2000" kern="1200">
          <a:solidFill>
            <a:schemeClr val="tx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fr-FR" dirty="0" smtClean="0"/>
              <a:t>LCWS, Belgrade, Oct. 2014</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solidFill>
              </a:defRPr>
            </a:lvl1pPr>
          </a:lstStyle>
          <a:p>
            <a:r>
              <a:rPr lang="en-US" dirty="0" smtClean="0"/>
              <a:t>Denis.Perret-Gallix@in2p3.fr</a:t>
            </a:r>
          </a:p>
          <a:p>
            <a:r>
              <a:rPr lang="en-US" dirty="0" smtClean="0"/>
              <a:t> LAPP/IN2P3-KEK</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F0F8D-76E6-4ABF-A64D-F6215BF6E415}" type="slidenum">
              <a:rPr lang="en-US" smtClean="0"/>
              <a:t>‹#›</a:t>
            </a:fld>
            <a:endParaRPr lang="en-US"/>
          </a:p>
        </p:txBody>
      </p:sp>
    </p:spTree>
    <p:extLst>
      <p:ext uri="{BB962C8B-B14F-4D97-AF65-F5344CB8AC3E}">
        <p14:creationId xmlns:p14="http://schemas.microsoft.com/office/powerpoint/2010/main" val="24248521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95536" y="6356350"/>
            <a:ext cx="2195264" cy="365125"/>
          </a:xfrm>
          <a:prstGeom prst="rect">
            <a:avLst/>
          </a:prstGeom>
        </p:spPr>
        <p:txBody>
          <a:bodyPr vert="horz" lIns="91440" tIns="45720" rIns="91440" bIns="45720" rtlCol="0" anchor="ctr"/>
          <a:lstStyle>
            <a:lvl1pPr algn="l">
              <a:defRPr sz="1200" baseline="0">
                <a:solidFill>
                  <a:schemeClr val="tx2">
                    <a:lumMod val="60000"/>
                    <a:lumOff val="40000"/>
                  </a:schemeClr>
                </a:solidFill>
                <a:latin typeface="Comic Sans MS" pitchFamily="66" charset="0"/>
              </a:defRPr>
            </a:lvl1pPr>
          </a:lstStyle>
          <a:p>
            <a:r>
              <a:rPr lang="fr-FR" smtClean="0">
                <a:solidFill>
                  <a:srgbClr val="1F497D">
                    <a:lumMod val="60000"/>
                    <a:lumOff val="40000"/>
                  </a:srgbClr>
                </a:solidFill>
              </a:rPr>
              <a:t>LCWS, Belgrade, Oct. 2014</a:t>
            </a:r>
            <a:endParaRPr lang="en-US" dirty="0">
              <a:solidFill>
                <a:srgbClr val="1F497D">
                  <a:lumMod val="60000"/>
                  <a:lumOff val="40000"/>
                </a:srgbClr>
              </a:solidFill>
            </a:endParaRPr>
          </a:p>
        </p:txBody>
      </p:sp>
      <p:sp>
        <p:nvSpPr>
          <p:cNvPr id="5" name="Footer Placeholder 4"/>
          <p:cNvSpPr>
            <a:spLocks noGrp="1"/>
          </p:cNvSpPr>
          <p:nvPr>
            <p:ph type="ftr" sz="quarter" idx="3"/>
          </p:nvPr>
        </p:nvSpPr>
        <p:spPr>
          <a:xfrm>
            <a:off x="3059832" y="6356350"/>
            <a:ext cx="3312368" cy="365125"/>
          </a:xfrm>
          <a:prstGeom prst="rect">
            <a:avLst/>
          </a:prstGeom>
        </p:spPr>
        <p:txBody>
          <a:bodyPr vert="horz" lIns="91440" tIns="45720" rIns="91440" bIns="45720" rtlCol="0" anchor="ctr"/>
          <a:lstStyle>
            <a:lvl1pPr algn="ctr">
              <a:defRPr sz="1200" baseline="0">
                <a:solidFill>
                  <a:schemeClr val="accent6">
                    <a:lumMod val="50000"/>
                  </a:schemeClr>
                </a:solidFill>
                <a:latin typeface="Comic Sans MS" pitchFamily="66" charset="0"/>
              </a:defRPr>
            </a:lvl1pPr>
          </a:lstStyle>
          <a:p>
            <a:r>
              <a:rPr lang="en-US" smtClean="0">
                <a:solidFill>
                  <a:srgbClr val="F79646">
                    <a:lumMod val="50000"/>
                  </a:srgbClr>
                </a:solidFill>
              </a:rPr>
              <a:t>Denis.Perret-Gallix@in2p3.fr LAPP/IN2P3-KEK</a:t>
            </a:r>
            <a:endParaRPr lang="en-US" dirty="0">
              <a:solidFill>
                <a:srgbClr val="F79646">
                  <a:lumMod val="5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2B08-18F6-4160-A7BC-A215CB9BE6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69834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baseline="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95536" y="6356350"/>
            <a:ext cx="2195264" cy="365125"/>
          </a:xfrm>
          <a:prstGeom prst="rect">
            <a:avLst/>
          </a:prstGeom>
        </p:spPr>
        <p:txBody>
          <a:bodyPr vert="horz" lIns="91440" tIns="45720" rIns="91440" bIns="45720" rtlCol="0" anchor="ctr"/>
          <a:lstStyle>
            <a:lvl1pPr algn="l">
              <a:defRPr sz="1200" baseline="0">
                <a:solidFill>
                  <a:schemeClr val="tx2">
                    <a:lumMod val="60000"/>
                    <a:lumOff val="40000"/>
                  </a:schemeClr>
                </a:solidFill>
                <a:latin typeface="Comic Sans MS" pitchFamily="66" charset="0"/>
              </a:defRPr>
            </a:lvl1pPr>
          </a:lstStyle>
          <a:p>
            <a:r>
              <a:rPr lang="fr-FR" smtClean="0">
                <a:solidFill>
                  <a:srgbClr val="1F497D">
                    <a:lumMod val="60000"/>
                    <a:lumOff val="40000"/>
                  </a:srgbClr>
                </a:solidFill>
              </a:rPr>
              <a:t>LCWS, Belgrade, Oct. 2014</a:t>
            </a:r>
            <a:endParaRPr lang="en-US" dirty="0">
              <a:solidFill>
                <a:srgbClr val="1F497D">
                  <a:lumMod val="60000"/>
                  <a:lumOff val="40000"/>
                </a:srgbClr>
              </a:solidFill>
            </a:endParaRPr>
          </a:p>
        </p:txBody>
      </p:sp>
      <p:sp>
        <p:nvSpPr>
          <p:cNvPr id="5" name="Footer Placeholder 4"/>
          <p:cNvSpPr>
            <a:spLocks noGrp="1"/>
          </p:cNvSpPr>
          <p:nvPr>
            <p:ph type="ftr" sz="quarter" idx="3"/>
          </p:nvPr>
        </p:nvSpPr>
        <p:spPr>
          <a:xfrm>
            <a:off x="3059832" y="6356350"/>
            <a:ext cx="3312368" cy="365125"/>
          </a:xfrm>
          <a:prstGeom prst="rect">
            <a:avLst/>
          </a:prstGeom>
        </p:spPr>
        <p:txBody>
          <a:bodyPr vert="horz" lIns="91440" tIns="45720" rIns="91440" bIns="45720" rtlCol="0" anchor="ctr"/>
          <a:lstStyle>
            <a:lvl1pPr algn="ctr">
              <a:defRPr sz="1200" baseline="0">
                <a:solidFill>
                  <a:schemeClr val="accent6">
                    <a:lumMod val="50000"/>
                  </a:schemeClr>
                </a:solidFill>
                <a:latin typeface="Comic Sans MS" pitchFamily="66" charset="0"/>
              </a:defRPr>
            </a:lvl1pPr>
          </a:lstStyle>
          <a:p>
            <a:r>
              <a:rPr lang="en-US" smtClean="0">
                <a:solidFill>
                  <a:srgbClr val="F79646">
                    <a:lumMod val="50000"/>
                  </a:srgbClr>
                </a:solidFill>
              </a:rPr>
              <a:t>Denis.Perret-Gallix@in2p3.fr LAPP/IN2P3-KEK</a:t>
            </a:r>
            <a:endParaRPr lang="en-US" dirty="0">
              <a:solidFill>
                <a:srgbClr val="F79646">
                  <a:lumMod val="5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2B08-18F6-4160-A7BC-A215CB9BE6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694112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baseline="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95536" y="6356350"/>
            <a:ext cx="2195264" cy="365125"/>
          </a:xfrm>
          <a:prstGeom prst="rect">
            <a:avLst/>
          </a:prstGeom>
        </p:spPr>
        <p:txBody>
          <a:bodyPr vert="horz" lIns="91440" tIns="45720" rIns="91440" bIns="45720" rtlCol="0" anchor="ctr"/>
          <a:lstStyle>
            <a:lvl1pPr algn="l">
              <a:defRPr sz="1200" baseline="0">
                <a:solidFill>
                  <a:schemeClr val="tx2">
                    <a:lumMod val="60000"/>
                    <a:lumOff val="40000"/>
                  </a:schemeClr>
                </a:solidFill>
                <a:latin typeface="Comic Sans MS" pitchFamily="66" charset="0"/>
              </a:defRPr>
            </a:lvl1pPr>
          </a:lstStyle>
          <a:p>
            <a:r>
              <a:rPr lang="fr-FR" smtClean="0">
                <a:solidFill>
                  <a:srgbClr val="1F497D">
                    <a:lumMod val="60000"/>
                    <a:lumOff val="40000"/>
                  </a:srgbClr>
                </a:solidFill>
              </a:rPr>
              <a:t>LCWS, Belgrade, Oct. 2014</a:t>
            </a:r>
            <a:endParaRPr lang="en-US" dirty="0">
              <a:solidFill>
                <a:srgbClr val="1F497D">
                  <a:lumMod val="60000"/>
                  <a:lumOff val="40000"/>
                </a:srgbClr>
              </a:solidFill>
            </a:endParaRPr>
          </a:p>
        </p:txBody>
      </p:sp>
      <p:sp>
        <p:nvSpPr>
          <p:cNvPr id="5" name="Footer Placeholder 4"/>
          <p:cNvSpPr>
            <a:spLocks noGrp="1"/>
          </p:cNvSpPr>
          <p:nvPr>
            <p:ph type="ftr" sz="quarter" idx="3"/>
          </p:nvPr>
        </p:nvSpPr>
        <p:spPr>
          <a:xfrm>
            <a:off x="3059832" y="6356350"/>
            <a:ext cx="3312368" cy="365125"/>
          </a:xfrm>
          <a:prstGeom prst="rect">
            <a:avLst/>
          </a:prstGeom>
        </p:spPr>
        <p:txBody>
          <a:bodyPr vert="horz" lIns="91440" tIns="45720" rIns="91440" bIns="45720" rtlCol="0" anchor="ctr"/>
          <a:lstStyle>
            <a:lvl1pPr algn="ctr">
              <a:defRPr sz="1200" baseline="0">
                <a:solidFill>
                  <a:schemeClr val="accent6">
                    <a:lumMod val="50000"/>
                  </a:schemeClr>
                </a:solidFill>
                <a:latin typeface="Comic Sans MS" pitchFamily="66" charset="0"/>
              </a:defRPr>
            </a:lvl1pPr>
          </a:lstStyle>
          <a:p>
            <a:r>
              <a:rPr lang="en-US" smtClean="0">
                <a:solidFill>
                  <a:srgbClr val="F79646">
                    <a:lumMod val="50000"/>
                  </a:srgbClr>
                </a:solidFill>
              </a:rPr>
              <a:t>Denis.Perret-Gallix@in2p3.fr LAPP/IN2P3-KEK</a:t>
            </a:r>
            <a:endParaRPr lang="en-US" dirty="0">
              <a:solidFill>
                <a:srgbClr val="F79646">
                  <a:lumMod val="5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2B08-18F6-4160-A7BC-A215CB9BE6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541121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baseline="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95536" y="6356350"/>
            <a:ext cx="2195264" cy="365125"/>
          </a:xfrm>
          <a:prstGeom prst="rect">
            <a:avLst/>
          </a:prstGeom>
        </p:spPr>
        <p:txBody>
          <a:bodyPr vert="horz" lIns="91440" tIns="45720" rIns="91440" bIns="45720" rtlCol="0" anchor="ctr"/>
          <a:lstStyle>
            <a:lvl1pPr algn="l">
              <a:defRPr sz="1200" baseline="0">
                <a:solidFill>
                  <a:schemeClr val="tx2">
                    <a:lumMod val="60000"/>
                    <a:lumOff val="40000"/>
                  </a:schemeClr>
                </a:solidFill>
                <a:latin typeface="Comic Sans MS" pitchFamily="66" charset="0"/>
              </a:defRPr>
            </a:lvl1pPr>
          </a:lstStyle>
          <a:p>
            <a:r>
              <a:rPr lang="fr-FR" smtClean="0">
                <a:solidFill>
                  <a:srgbClr val="1F497D">
                    <a:lumMod val="60000"/>
                    <a:lumOff val="40000"/>
                  </a:srgbClr>
                </a:solidFill>
              </a:rPr>
              <a:t>LCWS, Belgrade, Oct. 2014</a:t>
            </a:r>
            <a:endParaRPr lang="en-US" dirty="0">
              <a:solidFill>
                <a:srgbClr val="1F497D">
                  <a:lumMod val="60000"/>
                  <a:lumOff val="40000"/>
                </a:srgbClr>
              </a:solidFill>
            </a:endParaRPr>
          </a:p>
        </p:txBody>
      </p:sp>
      <p:sp>
        <p:nvSpPr>
          <p:cNvPr id="5" name="Footer Placeholder 4"/>
          <p:cNvSpPr>
            <a:spLocks noGrp="1"/>
          </p:cNvSpPr>
          <p:nvPr>
            <p:ph type="ftr" sz="quarter" idx="3"/>
          </p:nvPr>
        </p:nvSpPr>
        <p:spPr>
          <a:xfrm>
            <a:off x="3059832" y="6356350"/>
            <a:ext cx="3312368" cy="365125"/>
          </a:xfrm>
          <a:prstGeom prst="rect">
            <a:avLst/>
          </a:prstGeom>
        </p:spPr>
        <p:txBody>
          <a:bodyPr vert="horz" lIns="91440" tIns="45720" rIns="91440" bIns="45720" rtlCol="0" anchor="ctr"/>
          <a:lstStyle>
            <a:lvl1pPr algn="ctr">
              <a:defRPr sz="1200" baseline="0">
                <a:solidFill>
                  <a:schemeClr val="accent6">
                    <a:lumMod val="50000"/>
                  </a:schemeClr>
                </a:solidFill>
                <a:latin typeface="Comic Sans MS" pitchFamily="66" charset="0"/>
              </a:defRPr>
            </a:lvl1pPr>
          </a:lstStyle>
          <a:p>
            <a:r>
              <a:rPr lang="en-US" smtClean="0">
                <a:solidFill>
                  <a:srgbClr val="F79646">
                    <a:lumMod val="50000"/>
                  </a:srgbClr>
                </a:solidFill>
              </a:rPr>
              <a:t>Denis.Perret-Gallix@in2p3.fr LAPP/IN2P3-KEK</a:t>
            </a:r>
            <a:endParaRPr lang="en-US" dirty="0">
              <a:solidFill>
                <a:srgbClr val="F79646">
                  <a:lumMod val="50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2B08-18F6-4160-A7BC-A215CB9BE6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964581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baseline="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itchFamily="66" charset="0"/>
              </a:defRPr>
            </a:lvl1p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4" name="Espace réservé de la date 3"/>
          <p:cNvSpPr>
            <a:spLocks noGrp="1"/>
          </p:cNvSpPr>
          <p:nvPr>
            <p:ph type="dt" sz="half" idx="2"/>
          </p:nvPr>
        </p:nvSpPr>
        <p:spPr>
          <a:xfrm>
            <a:off x="323528" y="6356350"/>
            <a:ext cx="2376264" cy="365125"/>
          </a:xfrm>
          <a:prstGeom prst="rect">
            <a:avLst/>
          </a:prstGeom>
        </p:spPr>
        <p:txBody>
          <a:bodyPr vert="horz" lIns="91440" tIns="45720" rIns="91440" bIns="45720" rtlCol="0" anchor="ctr"/>
          <a:lstStyle>
            <a:lvl1pPr algn="l">
              <a:defRPr sz="1200">
                <a:solidFill>
                  <a:schemeClr val="tx1">
                    <a:tint val="75000"/>
                  </a:schemeClr>
                </a:solidFill>
                <a:latin typeface="Comic Sans MS" pitchFamily="66" charset="0"/>
              </a:defRPr>
            </a:lvl1pPr>
          </a:lstStyle>
          <a:p>
            <a:r>
              <a:rPr lang="fr-FR" smtClean="0">
                <a:solidFill>
                  <a:prstClr val="black">
                    <a:tint val="75000"/>
                  </a:prstClr>
                </a:solidFill>
              </a:rPr>
              <a:t>LCWS, Belgrade, Oct. 2014</a:t>
            </a:r>
            <a:endParaRPr lang="fr-BE" dirty="0">
              <a:solidFill>
                <a:prstClr val="black">
                  <a:tint val="75000"/>
                </a:prstClr>
              </a:solidFill>
            </a:endParaRPr>
          </a:p>
        </p:txBody>
      </p:sp>
    </p:spTree>
    <p:extLst>
      <p:ext uri="{BB962C8B-B14F-4D97-AF65-F5344CB8AC3E}">
        <p14:creationId xmlns:p14="http://schemas.microsoft.com/office/powerpoint/2010/main" val="189617938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itchFamily="66" charset="0"/>
              </a:defRPr>
            </a:lvl1p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4" name="Espace réservé de la date 3"/>
          <p:cNvSpPr>
            <a:spLocks noGrp="1"/>
          </p:cNvSpPr>
          <p:nvPr>
            <p:ph type="dt" sz="half" idx="2"/>
          </p:nvPr>
        </p:nvSpPr>
        <p:spPr>
          <a:xfrm>
            <a:off x="323528" y="6356350"/>
            <a:ext cx="2376264" cy="365125"/>
          </a:xfrm>
          <a:prstGeom prst="rect">
            <a:avLst/>
          </a:prstGeom>
        </p:spPr>
        <p:txBody>
          <a:bodyPr vert="horz" lIns="91440" tIns="45720" rIns="91440" bIns="45720" rtlCol="0" anchor="ctr"/>
          <a:lstStyle>
            <a:lvl1pPr algn="l">
              <a:defRPr sz="1200">
                <a:solidFill>
                  <a:schemeClr val="tx1">
                    <a:tint val="75000"/>
                  </a:schemeClr>
                </a:solidFill>
                <a:latin typeface="Comic Sans MS" pitchFamily="66" charset="0"/>
              </a:defRPr>
            </a:lvl1pPr>
          </a:lstStyle>
          <a:p>
            <a:r>
              <a:rPr lang="fr-FR" smtClean="0">
                <a:solidFill>
                  <a:prstClr val="black">
                    <a:tint val="75000"/>
                  </a:prstClr>
                </a:solidFill>
              </a:rPr>
              <a:t>LCWS, Belgrade, Oct. 2014</a:t>
            </a:r>
            <a:endParaRPr lang="fr-BE" dirty="0">
              <a:solidFill>
                <a:prstClr val="black">
                  <a:tint val="75000"/>
                </a:prstClr>
              </a:solidFill>
            </a:endParaRPr>
          </a:p>
        </p:txBody>
      </p:sp>
    </p:spTree>
    <p:extLst>
      <p:ext uri="{BB962C8B-B14F-4D97-AF65-F5344CB8AC3E}">
        <p14:creationId xmlns:p14="http://schemas.microsoft.com/office/powerpoint/2010/main" val="135054491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260648"/>
            <a:ext cx="8229600" cy="1143000"/>
          </a:xfrm>
          <a:prstGeom prst="rect">
            <a:avLst/>
          </a:prstGeom>
        </p:spPr>
        <p:txBody>
          <a:bodyPr vert="horz" lIns="91440" tIns="45720" rIns="91440" bIns="45720" rtlCol="0" anchor="ctr">
            <a:normAutofit/>
          </a:bodyPr>
          <a:lstStyle/>
          <a:p>
            <a:r>
              <a:rPr lang="fr-FR" dirty="0" smtClean="0"/>
              <a:t>Cliquez pour modifier le style du titre</a:t>
            </a:r>
            <a:endParaRPr lang="fr-BE"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BE"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omic Sans MS" pitchFamily="66" charset="0"/>
              </a:defRPr>
            </a:lvl1p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a:t>
            </a:fld>
            <a:endParaRPr lang="fr-BE" dirty="0">
              <a:solidFill>
                <a:prstClr val="black">
                  <a:tint val="75000"/>
                </a:prstClr>
              </a:solidFill>
            </a:endParaRPr>
          </a:p>
        </p:txBody>
      </p:sp>
      <p:sp>
        <p:nvSpPr>
          <p:cNvPr id="4" name="Espace réservé de la date 3"/>
          <p:cNvSpPr>
            <a:spLocks noGrp="1"/>
          </p:cNvSpPr>
          <p:nvPr>
            <p:ph type="dt" sz="half" idx="2"/>
          </p:nvPr>
        </p:nvSpPr>
        <p:spPr>
          <a:xfrm>
            <a:off x="323528" y="6356350"/>
            <a:ext cx="2376264" cy="365125"/>
          </a:xfrm>
          <a:prstGeom prst="rect">
            <a:avLst/>
          </a:prstGeom>
        </p:spPr>
        <p:txBody>
          <a:bodyPr vert="horz" lIns="91440" tIns="45720" rIns="91440" bIns="45720" rtlCol="0" anchor="ctr"/>
          <a:lstStyle>
            <a:lvl1pPr algn="l">
              <a:defRPr sz="1200">
                <a:solidFill>
                  <a:schemeClr val="tx1">
                    <a:tint val="75000"/>
                  </a:schemeClr>
                </a:solidFill>
                <a:latin typeface="Comic Sans MS" pitchFamily="66" charset="0"/>
              </a:defRPr>
            </a:lvl1pPr>
          </a:lstStyle>
          <a:p>
            <a:r>
              <a:rPr lang="fr-FR" smtClean="0">
                <a:solidFill>
                  <a:prstClr val="black">
                    <a:tint val="75000"/>
                  </a:prstClr>
                </a:solidFill>
              </a:rPr>
              <a:t>LCWS, Belgrade, Oct. 2014</a:t>
            </a:r>
            <a:endParaRPr lang="fr-BE" dirty="0">
              <a:solidFill>
                <a:prstClr val="black">
                  <a:tint val="75000"/>
                </a:prstClr>
              </a:solidFill>
            </a:endParaRPr>
          </a:p>
        </p:txBody>
      </p:sp>
    </p:spTree>
    <p:extLst>
      <p:ext uri="{BB962C8B-B14F-4D97-AF65-F5344CB8AC3E}">
        <p14:creationId xmlns:p14="http://schemas.microsoft.com/office/powerpoint/2010/main" val="177013091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Ls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png"/><Relationship Id="rId5" Type="http://schemas.microsoft.com/office/2007/relationships/hdphoto" Target="../media/hdphoto1.wdp"/><Relationship Id="rId6" Type="http://schemas.openxmlformats.org/officeDocument/2006/relationships/image" Target="../media/image7.png"/><Relationship Id="rId7" Type="http://schemas.openxmlformats.org/officeDocument/2006/relationships/image" Target="../media/image8.emf"/><Relationship Id="rId8"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8.emf"/><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image" Target="../media/image27.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32.emf"/><Relationship Id="rId5" Type="http://schemas.openxmlformats.org/officeDocument/2006/relationships/image" Target="../media/image33.png"/><Relationship Id="rId6"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49.jp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mailto:Denis.Perret-Gallix@in2p3.f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hyperlink" Target="vts_solar_panel_2.avi" TargetMode="External"/><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gif"/><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gif"/><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4" Type="http://schemas.microsoft.com/office/2007/relationships/hdphoto" Target="../media/hdphoto5.wdp"/><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4" Type="http://schemas.openxmlformats.org/officeDocument/2006/relationships/image" Target="../media/image12.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1.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cstate="print">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7220" y="4077072"/>
            <a:ext cx="4119395" cy="2100648"/>
          </a:xfrm>
          <a:prstGeom prst="rect">
            <a:avLst/>
          </a:prstGeom>
          <a:solidFill>
            <a:schemeClr val="bg1"/>
          </a:solidFill>
          <a:ln>
            <a:noFill/>
          </a:ln>
          <a:scene3d>
            <a:camera prst="orthographicFront"/>
            <a:lightRig rig="threePt" dir="t"/>
          </a:scene3d>
          <a:extLst/>
        </p:spPr>
      </p:pic>
      <p:sp>
        <p:nvSpPr>
          <p:cNvPr id="6" name="Date Placeholder 5"/>
          <p:cNvSpPr>
            <a:spLocks noGrp="1"/>
          </p:cNvSpPr>
          <p:nvPr>
            <p:ph type="dt" sz="half" idx="10"/>
          </p:nvPr>
        </p:nvSpPr>
        <p:spPr/>
        <p:txBody>
          <a:bodyPr/>
          <a:lstStyle/>
          <a:p>
            <a:r>
              <a:rPr lang="fr-FR" smtClean="0"/>
              <a:t>LCWS, Belgrade, Oct. 2014</a:t>
            </a:r>
            <a:endParaRPr lang="fr-BE" dirty="0"/>
          </a:p>
        </p:txBody>
      </p:sp>
      <p:sp>
        <p:nvSpPr>
          <p:cNvPr id="7" name="Footer Placeholder 6"/>
          <p:cNvSpPr>
            <a:spLocks noGrp="1"/>
          </p:cNvSpPr>
          <p:nvPr>
            <p:ph type="ftr" sz="quarter" idx="11"/>
          </p:nvPr>
        </p:nvSpPr>
        <p:spPr/>
        <p:txBody>
          <a:bodyPr/>
          <a:lstStyle/>
          <a:p>
            <a:r>
              <a:rPr lang="fr-BE" smtClean="0"/>
              <a:t>Denis.Perret-Gallix@in2p3.fr LAPP/IN2P3-KEK</a:t>
            </a:r>
            <a:endParaRPr lang="fr-BE" dirty="0"/>
          </a:p>
        </p:txBody>
      </p:sp>
      <p:sp>
        <p:nvSpPr>
          <p:cNvPr id="8" name="Slide Number Placeholder 7"/>
          <p:cNvSpPr>
            <a:spLocks noGrp="1"/>
          </p:cNvSpPr>
          <p:nvPr>
            <p:ph type="sldNum" sz="quarter" idx="12"/>
          </p:nvPr>
        </p:nvSpPr>
        <p:spPr/>
        <p:txBody>
          <a:bodyPr/>
          <a:lstStyle/>
          <a:p>
            <a:fld id="{CF4668DC-857F-487D-BFFA-8C0CA5037977}" type="slidenum">
              <a:rPr lang="fr-BE" smtClean="0"/>
              <a:t>1</a:t>
            </a:fld>
            <a:endParaRPr lang="fr-BE" dirty="0"/>
          </a:p>
        </p:txBody>
      </p:sp>
      <p:sp>
        <p:nvSpPr>
          <p:cNvPr id="2" name="TextBox 1"/>
          <p:cNvSpPr txBox="1"/>
          <p:nvPr/>
        </p:nvSpPr>
        <p:spPr>
          <a:xfrm>
            <a:off x="1463047" y="116632"/>
            <a:ext cx="5838458" cy="424796"/>
          </a:xfrm>
          <a:prstGeom prst="rect">
            <a:avLst/>
          </a:prstGeom>
          <a:noFill/>
        </p:spPr>
        <p:txBody>
          <a:bodyPr wrap="none" rtlCol="0">
            <a:spAutoFit/>
          </a:bodyPr>
          <a:lstStyle/>
          <a:p>
            <a:pPr algn="ctr">
              <a:lnSpc>
                <a:spcPct val="115000"/>
              </a:lnSpc>
              <a:spcAft>
                <a:spcPts val="0"/>
              </a:spcAft>
            </a:pPr>
            <a:r>
              <a:rPr lang="en-US" sz="2000" dirty="0">
                <a:solidFill>
                  <a:srgbClr val="FF0000"/>
                </a:solidFill>
                <a:latin typeface="Comic Sans MS"/>
                <a:ea typeface="Times New Roman"/>
                <a:cs typeface="Tahoma"/>
              </a:rPr>
              <a:t>Energy for Innovation and </a:t>
            </a:r>
            <a:r>
              <a:rPr lang="en-US" sz="2000" dirty="0" smtClean="0">
                <a:solidFill>
                  <a:srgbClr val="FF0000"/>
                </a:solidFill>
                <a:latin typeface="Comic Sans MS"/>
                <a:ea typeface="Times New Roman"/>
                <a:cs typeface="Tahoma"/>
              </a:rPr>
              <a:t>Innovation </a:t>
            </a:r>
            <a:r>
              <a:rPr lang="en-US" sz="2000" dirty="0">
                <a:solidFill>
                  <a:srgbClr val="FF0000"/>
                </a:solidFill>
                <a:latin typeface="Comic Sans MS"/>
                <a:ea typeface="Times New Roman"/>
                <a:cs typeface="Tahoma"/>
              </a:rPr>
              <a:t>in Energy</a:t>
            </a:r>
            <a:endParaRPr lang="en-US" sz="1600" dirty="0">
              <a:solidFill>
                <a:srgbClr val="FF0000"/>
              </a:solidFill>
              <a:ea typeface="SimSun"/>
              <a:cs typeface="Times New Roman"/>
            </a:endParaRP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1268760"/>
            <a:ext cx="3674746" cy="258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CLIC2014.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3829" y="3534053"/>
            <a:ext cx="3721877" cy="2631251"/>
          </a:xfrm>
          <a:prstGeom prst="rect">
            <a:avLst/>
          </a:prstGeom>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838" y="598458"/>
            <a:ext cx="4066034" cy="268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7220" y="620688"/>
            <a:ext cx="8640960" cy="5524589"/>
          </a:xfrm>
          <a:prstGeom prst="rect">
            <a:avLst/>
          </a:prstGeom>
          <a:solidFill>
            <a:schemeClr val="bg2">
              <a:alpha val="62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HEP Future:</a:t>
            </a:r>
          </a:p>
          <a:p>
            <a:pPr algn="ctr"/>
            <a:endParaRPr lang="en-US" sz="1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Be        or</a:t>
            </a:r>
          </a:p>
          <a:p>
            <a:pPr algn="ctr"/>
            <a:endParaRPr lang="en-US"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Not To Be …</a:t>
            </a:r>
          </a:p>
          <a:p>
            <a:pPr algn="ctr"/>
            <a:endPar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3600" b="1" spc="50" dirty="0" smtClean="0">
                <a:ln w="11430"/>
                <a:gradFill>
                  <a:gsLst>
                    <a:gs pos="25000">
                      <a:srgbClr val="C00000"/>
                    </a:gs>
                    <a:gs pos="100000">
                      <a:schemeClr val="accent2">
                        <a:shade val="45000"/>
                        <a:satMod val="165000"/>
                      </a:schemeClr>
                    </a:gs>
                  </a:gsLst>
                  <a:lin ang="5400000"/>
                </a:gradFill>
                <a:effectLst>
                  <a:outerShdw blurRad="76200" dist="50800" dir="5400000" algn="tl" rotWithShape="0">
                    <a:srgbClr val="000000">
                      <a:alpha val="65000"/>
                    </a:srgbClr>
                  </a:outerShdw>
                </a:effectLst>
              </a:rPr>
              <a:t>Toward Sustainable Colliders</a:t>
            </a:r>
          </a:p>
          <a:p>
            <a:pPr algn="ctr"/>
            <a:endParaRPr lang="fr-FR" sz="800" b="1" cap="none" spc="50" dirty="0">
              <a:ln w="11430"/>
              <a:gradFill>
                <a:gsLst>
                  <a:gs pos="25000">
                    <a:srgbClr val="C0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3851920" y="2060848"/>
            <a:ext cx="3308919" cy="1200329"/>
          </a:xfrm>
          <a:prstGeom prst="rect">
            <a:avLst/>
          </a:prstGeom>
        </p:spPr>
        <p:txBody>
          <a:bodyPr wrap="none">
            <a:spAutoFit/>
          </a:bodyPr>
          <a:lstStyle/>
          <a:p>
            <a:r>
              <a:rPr lang="en-US" sz="7200" b="1" cap="all" dirty="0">
                <a:ln/>
                <a:solidFill>
                  <a:srgbClr val="008A3E"/>
                </a:solidFill>
                <a:effectLst>
                  <a:outerShdw blurRad="19685" dist="12700" dir="5400000" algn="tl" rotWithShape="0">
                    <a:schemeClr val="bg1">
                      <a:alpha val="60000"/>
                    </a:schemeClr>
                  </a:outerShdw>
                  <a:reflection blurRad="10000" stA="55000" endPos="48000" dist="500" dir="5400000" sy="-100000" algn="bl" rotWithShape="0"/>
                </a:effectLst>
              </a:rPr>
              <a:t>Green</a:t>
            </a:r>
            <a:endParaRPr lang="fr-FR" sz="1200" dirty="0">
              <a:solidFill>
                <a:srgbClr val="008A3E"/>
              </a:solidFill>
              <a:effectLst>
                <a:outerShdw blurRad="19685" dist="12700" dir="5400000" algn="tl" rotWithShape="0">
                  <a:schemeClr val="bg1">
                    <a:alpha val="60000"/>
                  </a:schemeClr>
                </a:outerShdw>
                <a:reflection blurRad="10000" stA="55000" endPos="48000" dist="500" dir="5400000" sy="-100000" algn="bl" rotWithShape="0"/>
              </a:effectLst>
            </a:endParaRPr>
          </a:p>
        </p:txBody>
      </p:sp>
    </p:spTree>
    <p:custDataLst>
      <p:tags r:id="rId1"/>
    </p:custDataLst>
    <p:extLst>
      <p:ext uri="{BB962C8B-B14F-4D97-AF65-F5344CB8AC3E}">
        <p14:creationId xmlns:p14="http://schemas.microsoft.com/office/powerpoint/2010/main" val="2210473543"/>
      </p:ext>
    </p:extLst>
  </p:cSld>
  <p:clrMapOvr>
    <a:masterClrMapping/>
  </p:clrMapOvr>
  <mc:AlternateContent xmlns:mc="http://schemas.openxmlformats.org/markup-compatibility/2006" xmlns:p14="http://schemas.microsoft.com/office/powerpoint/2010/main">
    <mc:Choice Requires="p14">
      <p:transition spd="slow" p14:dur="2000" advTm="42698"/>
    </mc:Choice>
    <mc:Fallback xmlns="">
      <p:transition spd="slow" advTm="42698"/>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10</a:t>
            </a:fld>
            <a:endParaRPr lang="fr-BE" dirty="0"/>
          </a:p>
        </p:txBody>
      </p:sp>
      <p:sp>
        <p:nvSpPr>
          <p:cNvPr id="6" name="Title 5"/>
          <p:cNvSpPr>
            <a:spLocks noGrp="1"/>
          </p:cNvSpPr>
          <p:nvPr>
            <p:ph type="title"/>
          </p:nvPr>
        </p:nvSpPr>
        <p:spPr>
          <a:xfrm>
            <a:off x="467544" y="260648"/>
            <a:ext cx="8229600" cy="648072"/>
          </a:xfrm>
        </p:spPr>
        <p:txBody>
          <a:bodyPr>
            <a:normAutofit/>
          </a:bodyPr>
          <a:lstStyle/>
          <a:p>
            <a:r>
              <a:rPr lang="en-US" sz="3600" dirty="0" smtClean="0">
                <a:solidFill>
                  <a:srgbClr val="00B050"/>
                </a:solidFill>
              </a:rPr>
              <a:t>Power and Energy</a:t>
            </a:r>
            <a:endParaRPr lang="en-US" sz="2400" dirty="0">
              <a:solidFill>
                <a:srgbClr val="00B050"/>
              </a:solidFill>
            </a:endParaRPr>
          </a:p>
        </p:txBody>
      </p:sp>
      <p:sp>
        <p:nvSpPr>
          <p:cNvPr id="7" name="Content Placeholder 2"/>
          <p:cNvSpPr txBox="1">
            <a:spLocks/>
          </p:cNvSpPr>
          <p:nvPr/>
        </p:nvSpPr>
        <p:spPr>
          <a:xfrm>
            <a:off x="169533" y="2420888"/>
            <a:ext cx="8712968" cy="936104"/>
          </a:xfrm>
          <a:prstGeom prst="rect">
            <a:avLst/>
          </a:prstGeom>
          <a:solidFill>
            <a:schemeClr val="accent6">
              <a:lumMod val="20000"/>
              <a:lumOff val="80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ILC:  </a:t>
            </a:r>
            <a:r>
              <a:rPr lang="en-US" sz="1800" dirty="0" smtClean="0">
                <a:solidFill>
                  <a:srgbClr val="FF0000"/>
                </a:solidFill>
              </a:rPr>
              <a:t>164MW </a:t>
            </a:r>
            <a:r>
              <a:rPr lang="en-US" sz="1800" dirty="0" smtClean="0"/>
              <a:t>@ 500GeV  –  </a:t>
            </a:r>
            <a:r>
              <a:rPr lang="en-US" sz="1800" dirty="0" smtClean="0">
                <a:solidFill>
                  <a:srgbClr val="FF0000"/>
                </a:solidFill>
              </a:rPr>
              <a:t>300MW </a:t>
            </a:r>
            <a:r>
              <a:rPr lang="en-US" sz="1800" dirty="0" smtClean="0"/>
              <a:t>@ 1TeV (TDR)</a:t>
            </a:r>
          </a:p>
          <a:p>
            <a:pPr marL="0" indent="0">
              <a:buNone/>
            </a:pPr>
            <a:r>
              <a:rPr lang="en-US" sz="1800" dirty="0" smtClean="0"/>
              <a:t>Experiment, Computing, Buildings  =&gt; 180 MW @ 500 GeV, 320 MW @ 1 TeV.</a:t>
            </a:r>
            <a:br>
              <a:rPr lang="en-US" sz="1800" dirty="0" smtClean="0"/>
            </a:br>
            <a:r>
              <a:rPr lang="en-US" sz="1800" dirty="0" smtClean="0"/>
              <a:t>TDR </a:t>
            </a:r>
            <a:r>
              <a:rPr lang="en-US" sz="1800" dirty="0"/>
              <a:t>takes an even larger margin: </a:t>
            </a:r>
            <a:r>
              <a:rPr lang="en-US" sz="1800" dirty="0" smtClean="0"/>
              <a:t>     300 MW                    500 </a:t>
            </a:r>
            <a:r>
              <a:rPr lang="en-US" sz="1800" dirty="0"/>
              <a:t>MW</a:t>
            </a:r>
          </a:p>
          <a:p>
            <a:pPr marL="0" indent="0">
              <a:buNone/>
            </a:pPr>
            <a:endParaRPr lang="en-US" sz="1600" dirty="0" smtClean="0"/>
          </a:p>
        </p:txBody>
      </p:sp>
      <p:sp>
        <p:nvSpPr>
          <p:cNvPr id="8" name="Date Placeholder 3"/>
          <p:cNvSpPr>
            <a:spLocks noGrp="1"/>
          </p:cNvSpPr>
          <p:nvPr>
            <p:ph type="dt" sz="half" idx="10"/>
          </p:nvPr>
        </p:nvSpPr>
        <p:spPr>
          <a:xfrm>
            <a:off x="457200" y="6356350"/>
            <a:ext cx="2314600" cy="365125"/>
          </a:xfrm>
        </p:spPr>
        <p:txBody>
          <a:bodyPr/>
          <a:lstStyle/>
          <a:p>
            <a:r>
              <a:rPr lang="fr-FR" dirty="0" smtClean="0"/>
              <a:t>LCWS, Belgrade, Oct. 2014</a:t>
            </a:r>
            <a:endParaRPr lang="fr-BE" dirty="0"/>
          </a:p>
        </p:txBody>
      </p:sp>
      <p:sp>
        <p:nvSpPr>
          <p:cNvPr id="9" name="Content Placeholder 2"/>
          <p:cNvSpPr txBox="1">
            <a:spLocks/>
          </p:cNvSpPr>
          <p:nvPr/>
        </p:nvSpPr>
        <p:spPr>
          <a:xfrm>
            <a:off x="169533" y="3645024"/>
            <a:ext cx="8712968" cy="1404156"/>
          </a:xfrm>
          <a:prstGeom prst="rect">
            <a:avLst/>
          </a:prstGeom>
          <a:solidFill>
            <a:srgbClr val="F3FD91"/>
          </a:solidFill>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smtClean="0"/>
              <a:t>ILC 500 GeV  18% of Iwate prefecture electricity consumption, Morioka </a:t>
            </a:r>
            <a:r>
              <a:rPr lang="en-US" sz="1800" dirty="0"/>
              <a:t>(300,000</a:t>
            </a:r>
            <a:r>
              <a:rPr lang="en-US" sz="1800" dirty="0" smtClean="0"/>
              <a:t>)</a:t>
            </a:r>
          </a:p>
          <a:p>
            <a:pPr marL="0" indent="0">
              <a:buFont typeface="Arial" pitchFamily="34" charset="0"/>
              <a:buNone/>
            </a:pPr>
            <a:r>
              <a:rPr lang="en-US" sz="1800" dirty="0" smtClean="0"/>
              <a:t>ILC     1 TeV  32%</a:t>
            </a:r>
          </a:p>
          <a:p>
            <a:pPr marL="0" indent="0">
              <a:buFont typeface="Arial" pitchFamily="34" charset="0"/>
              <a:buNone/>
            </a:pPr>
            <a:endParaRPr lang="en-US" sz="1800" dirty="0" smtClean="0"/>
          </a:p>
          <a:p>
            <a:pPr marL="285750" indent="-285750"/>
            <a:r>
              <a:rPr lang="en-US" sz="1800" dirty="0" smtClean="0"/>
              <a:t>180$/</a:t>
            </a:r>
            <a:r>
              <a:rPr lang="en-US" sz="1800" dirty="0" err="1" smtClean="0"/>
              <a:t>MWh</a:t>
            </a:r>
            <a:r>
              <a:rPr lang="en-US" sz="1800" dirty="0" smtClean="0"/>
              <a:t> 2011 for industry (JP </a:t>
            </a:r>
            <a:r>
              <a:rPr lang="en-US" sz="1300" dirty="0" smtClean="0"/>
              <a:t>OECD 2013 report</a:t>
            </a:r>
            <a:r>
              <a:rPr lang="en-US" sz="1800" dirty="0" smtClean="0"/>
              <a:t>, special discount?, price volatility (2024))</a:t>
            </a:r>
          </a:p>
          <a:p>
            <a:pPr marL="285750" indent="-285750"/>
            <a:r>
              <a:rPr lang="en-US" sz="1800" dirty="0" smtClean="0"/>
              <a:t>CERN (2011, 70 $/</a:t>
            </a:r>
            <a:r>
              <a:rPr lang="en-US" sz="1800" dirty="0" err="1" smtClean="0"/>
              <a:t>MWh</a:t>
            </a:r>
            <a:r>
              <a:rPr lang="en-US" sz="1800" dirty="0" smtClean="0"/>
              <a:t>), ESS (Sweden, 110 $/</a:t>
            </a:r>
            <a:r>
              <a:rPr lang="en-US" sz="1800" dirty="0" err="1" smtClean="0"/>
              <a:t>MWh</a:t>
            </a:r>
            <a:r>
              <a:rPr lang="en-US" sz="1800" dirty="0" smtClean="0"/>
              <a:t>)</a:t>
            </a:r>
          </a:p>
        </p:txBody>
      </p:sp>
      <p:sp>
        <p:nvSpPr>
          <p:cNvPr id="2" name="TextBox 1"/>
          <p:cNvSpPr txBox="1"/>
          <p:nvPr/>
        </p:nvSpPr>
        <p:spPr>
          <a:xfrm>
            <a:off x="215516" y="5373216"/>
            <a:ext cx="8674268" cy="584775"/>
          </a:xfrm>
          <a:prstGeom prst="rect">
            <a:avLst/>
          </a:prstGeom>
          <a:solidFill>
            <a:schemeClr val="accent1">
              <a:lumMod val="20000"/>
              <a:lumOff val="80000"/>
            </a:schemeClr>
          </a:solidFill>
        </p:spPr>
        <p:txBody>
          <a:bodyPr wrap="square" rtlCol="0">
            <a:spAutoFit/>
          </a:bodyPr>
          <a:lstStyle/>
          <a:p>
            <a:r>
              <a:rPr lang="en-US" dirty="0">
                <a:latin typeface="Comic Sans MS" panose="030F0702030302020204" pitchFamily="66" charset="0"/>
                <a:sym typeface="Wingdings" panose="05000000000000000000" pitchFamily="2" charset="2"/>
              </a:rPr>
              <a:t>Yearly electricity running cost: </a:t>
            </a:r>
            <a:r>
              <a:rPr lang="en-US" sz="1400" dirty="0">
                <a:latin typeface="Comic Sans MS" panose="030F0702030302020204" pitchFamily="66" charset="0"/>
                <a:sym typeface="Wingdings" panose="05000000000000000000" pitchFamily="2" charset="2"/>
              </a:rPr>
              <a:t> </a:t>
            </a:r>
            <a:r>
              <a:rPr lang="en-US" sz="1400" dirty="0" smtClean="0">
                <a:latin typeface="Comic Sans MS" panose="030F0702030302020204" pitchFamily="66" charset="0"/>
                <a:sym typeface="Wingdings" panose="05000000000000000000" pitchFamily="2" charset="2"/>
              </a:rPr>
              <a:t>500 </a:t>
            </a:r>
            <a:r>
              <a:rPr lang="en-US" sz="1400" dirty="0">
                <a:latin typeface="Comic Sans MS" panose="030F0702030302020204" pitchFamily="66" charset="0"/>
                <a:sym typeface="Wingdings" panose="05000000000000000000" pitchFamily="2" charset="2"/>
              </a:rPr>
              <a:t>GeV ~ </a:t>
            </a:r>
            <a:r>
              <a:rPr lang="en-US" sz="1400" dirty="0" smtClean="0">
                <a:latin typeface="Comic Sans MS" panose="030F0702030302020204" pitchFamily="66" charset="0"/>
              </a:rPr>
              <a:t> </a:t>
            </a:r>
            <a:r>
              <a:rPr lang="en-US" sz="1400" dirty="0" smtClean="0">
                <a:solidFill>
                  <a:srgbClr val="FF0000"/>
                </a:solidFill>
                <a:latin typeface="Comic Sans MS" panose="030F0702030302020204" pitchFamily="66" charset="0"/>
              </a:rPr>
              <a:t>210 </a:t>
            </a:r>
            <a:r>
              <a:rPr lang="en-US" sz="1400" dirty="0">
                <a:solidFill>
                  <a:srgbClr val="FF0000"/>
                </a:solidFill>
                <a:latin typeface="Comic Sans MS" panose="030F0702030302020204" pitchFamily="66" charset="0"/>
              </a:rPr>
              <a:t>M$</a:t>
            </a:r>
          </a:p>
          <a:p>
            <a:r>
              <a:rPr lang="en-US" sz="1400" dirty="0" smtClean="0">
                <a:latin typeface="Comic Sans MS" panose="030F0702030302020204" pitchFamily="66" charset="0"/>
              </a:rPr>
              <a:t>                                                                     1 TeV  ~</a:t>
            </a:r>
            <a:r>
              <a:rPr lang="en-US" sz="1400" dirty="0" smtClean="0">
                <a:solidFill>
                  <a:srgbClr val="FF0000"/>
                </a:solidFill>
                <a:latin typeface="Comic Sans MS" panose="030F0702030302020204" pitchFamily="66" charset="0"/>
              </a:rPr>
              <a:t> </a:t>
            </a:r>
            <a:r>
              <a:rPr lang="en-US" sz="1400" dirty="0">
                <a:solidFill>
                  <a:srgbClr val="FF0000"/>
                </a:solidFill>
                <a:latin typeface="Comic Sans MS" panose="030F0702030302020204" pitchFamily="66" charset="0"/>
              </a:rPr>
              <a:t> </a:t>
            </a:r>
            <a:r>
              <a:rPr lang="en-US" sz="1400" dirty="0" smtClean="0">
                <a:solidFill>
                  <a:srgbClr val="FF0000"/>
                </a:solidFill>
                <a:latin typeface="Comic Sans MS" panose="030F0702030302020204" pitchFamily="66" charset="0"/>
              </a:rPr>
              <a:t>380 </a:t>
            </a:r>
            <a:r>
              <a:rPr lang="en-US" sz="1400" dirty="0">
                <a:solidFill>
                  <a:srgbClr val="FF0000"/>
                </a:solidFill>
                <a:latin typeface="Comic Sans MS" panose="030F0702030302020204" pitchFamily="66" charset="0"/>
              </a:rPr>
              <a:t>M</a:t>
            </a:r>
            <a:r>
              <a:rPr lang="en-US" sz="1400" dirty="0" smtClean="0">
                <a:solidFill>
                  <a:srgbClr val="FF0000"/>
                </a:solidFill>
                <a:latin typeface="Comic Sans MS" panose="030F0702030302020204" pitchFamily="66" charset="0"/>
              </a:rPr>
              <a:t>$</a:t>
            </a:r>
            <a:endParaRPr lang="en-US" sz="1100" dirty="0">
              <a:latin typeface="Comic Sans MS" panose="030F0702030302020204" pitchFamily="66" charset="0"/>
            </a:endParaRPr>
          </a:p>
        </p:txBody>
      </p:sp>
      <p:sp>
        <p:nvSpPr>
          <p:cNvPr id="11" name="TextBox 10"/>
          <p:cNvSpPr txBox="1"/>
          <p:nvPr/>
        </p:nvSpPr>
        <p:spPr>
          <a:xfrm>
            <a:off x="236516" y="1624444"/>
            <a:ext cx="8660602" cy="584775"/>
          </a:xfrm>
          <a:prstGeom prst="rect">
            <a:avLst/>
          </a:prstGeom>
          <a:solidFill>
            <a:srgbClr val="FFFF00">
              <a:alpha val="14000"/>
            </a:srgbClr>
          </a:solidFill>
        </p:spPr>
        <p:txBody>
          <a:bodyPr wrap="square" rtlCol="0">
            <a:spAutoFit/>
          </a:bodyPr>
          <a:lstStyle/>
          <a:p>
            <a:r>
              <a:rPr lang="en-US" sz="1600" dirty="0" smtClean="0">
                <a:latin typeface="Comic Sans MS" panose="030F0702030302020204" pitchFamily="66" charset="0"/>
              </a:rPr>
              <a:t>FCC-</a:t>
            </a:r>
            <a:r>
              <a:rPr lang="en-US" sz="1600" dirty="0" err="1" smtClean="0">
                <a:latin typeface="Comic Sans MS" panose="030F0702030302020204" pitchFamily="66" charset="0"/>
              </a:rPr>
              <a:t>ee</a:t>
            </a:r>
            <a:r>
              <a:rPr lang="en-US" sz="1600" dirty="0" smtClean="0">
                <a:latin typeface="Comic Sans MS" panose="030F0702030302020204" pitchFamily="66" charset="0"/>
              </a:rPr>
              <a:t> : 354 MW @ 350 GeV       (top ring and pre-injection not included)</a:t>
            </a:r>
          </a:p>
          <a:p>
            <a:r>
              <a:rPr lang="en-US" sz="1600" dirty="0" smtClean="0">
                <a:latin typeface="Comic Sans MS" panose="030F0702030302020204" pitchFamily="66" charset="0"/>
              </a:rPr>
              <a:t>FCC-</a:t>
            </a:r>
            <a:r>
              <a:rPr lang="en-US" sz="1600" dirty="0" err="1" smtClean="0">
                <a:latin typeface="Comic Sans MS" panose="030F0702030302020204" pitchFamily="66" charset="0"/>
              </a:rPr>
              <a:t>hh</a:t>
            </a:r>
            <a:r>
              <a:rPr lang="en-US" sz="1600" dirty="0" smtClean="0">
                <a:latin typeface="Comic Sans MS" panose="030F0702030302020204" pitchFamily="66" charset="0"/>
              </a:rPr>
              <a:t> : 468 MW @ 100 TeV       (pre-injection NOT included (+100 MW ??) </a:t>
            </a:r>
            <a:r>
              <a:rPr lang="en-US" sz="1200" dirty="0">
                <a:latin typeface="Comic Sans MS" panose="030F0702030302020204" pitchFamily="66" charset="0"/>
              </a:rPr>
              <a:t>(P. Collier) </a:t>
            </a:r>
            <a:endParaRPr lang="en-US" sz="1600" dirty="0" smtClean="0">
              <a:latin typeface="Comic Sans MS" panose="030F0702030302020204" pitchFamily="66" charset="0"/>
            </a:endParaRPr>
          </a:p>
        </p:txBody>
      </p:sp>
      <p:sp>
        <p:nvSpPr>
          <p:cNvPr id="14" name="Content Placeholder 2"/>
          <p:cNvSpPr txBox="1">
            <a:spLocks/>
          </p:cNvSpPr>
          <p:nvPr/>
        </p:nvSpPr>
        <p:spPr>
          <a:xfrm>
            <a:off x="243894" y="908720"/>
            <a:ext cx="8864610" cy="603684"/>
          </a:xfrm>
          <a:prstGeom prst="rect">
            <a:avLst/>
          </a:prstGeom>
          <a:solidFill>
            <a:schemeClr val="accent5">
              <a:lumMod val="20000"/>
              <a:lumOff val="80000"/>
            </a:schemeClr>
          </a:solidFill>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800" dirty="0" smtClean="0"/>
          </a:p>
          <a:p>
            <a:pPr marL="0" indent="0">
              <a:buNone/>
            </a:pPr>
            <a:r>
              <a:rPr lang="en-US" sz="1800" dirty="0" smtClean="0"/>
              <a:t>LHC-CERN ~ 180 MW </a:t>
            </a:r>
            <a:r>
              <a:rPr lang="en-US" sz="1800" dirty="0" smtClean="0">
                <a:sym typeface="Wingdings" panose="05000000000000000000" pitchFamily="2" charset="2"/>
              </a:rPr>
              <a:t></a:t>
            </a:r>
            <a:r>
              <a:rPr lang="en-US" sz="1800" dirty="0" smtClean="0"/>
              <a:t> 1.3 </a:t>
            </a:r>
            <a:r>
              <a:rPr lang="en-US" sz="1800" dirty="0" err="1" smtClean="0"/>
              <a:t>TWh</a:t>
            </a:r>
            <a:r>
              <a:rPr lang="en-US" sz="1800" dirty="0" smtClean="0"/>
              <a:t>/year   ~ 50% Geneva canton electricity consumption </a:t>
            </a:r>
            <a:endParaRPr lang="en-US" sz="1600" dirty="0" smtClean="0"/>
          </a:p>
        </p:txBody>
      </p:sp>
    </p:spTree>
    <p:custDataLst>
      <p:tags r:id="rId1"/>
    </p:custDataLst>
    <p:extLst>
      <p:ext uri="{BB962C8B-B14F-4D97-AF65-F5344CB8AC3E}">
        <p14:creationId xmlns:p14="http://schemas.microsoft.com/office/powerpoint/2010/main" val="3132860329"/>
      </p:ext>
    </p:extLst>
  </p:cSld>
  <p:clrMapOvr>
    <a:masterClrMapping/>
  </p:clrMapOvr>
  <mc:AlternateContent xmlns:mc="http://schemas.openxmlformats.org/markup-compatibility/2006" xmlns:p14="http://schemas.microsoft.com/office/powerpoint/2010/main">
    <mc:Choice Requires="p14">
      <p:transition spd="slow" p14:dur="2000" advTm="5387"/>
    </mc:Choice>
    <mc:Fallback xmlns="">
      <p:transition spd="slow" advTm="53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3528" y="1156265"/>
            <a:ext cx="8496944" cy="3712895"/>
          </a:xfrm>
        </p:spPr>
        <p:txBody>
          <a:bodyPr>
            <a:normAutofit lnSpcReduction="10000"/>
          </a:bodyPr>
          <a:lstStyle/>
          <a:p>
            <a:pPr marL="230188" indent="-230188" algn="l">
              <a:buFont typeface="Arial" panose="020B0604020202020204" pitchFamily="34" charset="0"/>
              <a:buChar char="•"/>
              <a:tabLst>
                <a:tab pos="230188" algn="l"/>
              </a:tabLst>
            </a:pPr>
            <a:r>
              <a:rPr lang="en-US" sz="2000" dirty="0" smtClean="0">
                <a:solidFill>
                  <a:schemeClr val="tx1"/>
                </a:solidFill>
              </a:rPr>
              <a:t>P</a:t>
            </a:r>
            <a:r>
              <a:rPr lang="en-US" sz="2000" baseline="-25000" dirty="0" smtClean="0">
                <a:solidFill>
                  <a:schemeClr val="tx1"/>
                </a:solidFill>
              </a:rPr>
              <a:t>AC</a:t>
            </a:r>
            <a:r>
              <a:rPr lang="en-US" sz="2000" dirty="0" smtClean="0">
                <a:solidFill>
                  <a:schemeClr val="tx1"/>
                </a:solidFill>
              </a:rPr>
              <a:t> (200-600 MW): AC plug power: good but partial indicator</a:t>
            </a:r>
          </a:p>
          <a:p>
            <a:pPr marL="457200" indent="-457200" algn="l">
              <a:buFont typeface="Arial" panose="020B0604020202020204" pitchFamily="34" charset="0"/>
              <a:buChar char="•"/>
            </a:pPr>
            <a:endParaRPr lang="en-US" sz="2000" dirty="0" smtClean="0">
              <a:solidFill>
                <a:schemeClr val="tx1"/>
              </a:solidFill>
            </a:endParaRPr>
          </a:p>
          <a:p>
            <a:pPr marL="230188" indent="-230188" algn="l">
              <a:buFont typeface="Arial" panose="020B0604020202020204" pitchFamily="34" charset="0"/>
              <a:buChar char="•"/>
            </a:pPr>
            <a:r>
              <a:rPr lang="en-US" sz="2000" dirty="0" smtClean="0">
                <a:solidFill>
                  <a:schemeClr val="tx1"/>
                </a:solidFill>
              </a:rPr>
              <a:t>E</a:t>
            </a:r>
            <a:r>
              <a:rPr lang="en-US" sz="2000" baseline="-25000" dirty="0" smtClean="0">
                <a:solidFill>
                  <a:schemeClr val="tx1"/>
                </a:solidFill>
              </a:rPr>
              <a:t>AC </a:t>
            </a:r>
            <a:r>
              <a:rPr lang="en-US" sz="2000" dirty="0" smtClean="0">
                <a:solidFill>
                  <a:schemeClr val="tx1"/>
                </a:solidFill>
              </a:rPr>
              <a:t>(1-4 </a:t>
            </a:r>
            <a:r>
              <a:rPr lang="en-US" sz="2000" dirty="0" err="1" smtClean="0">
                <a:solidFill>
                  <a:schemeClr val="tx1"/>
                </a:solidFill>
              </a:rPr>
              <a:t>TWh</a:t>
            </a:r>
            <a:r>
              <a:rPr lang="en-US" sz="2000" dirty="0" smtClean="0">
                <a:solidFill>
                  <a:schemeClr val="tx1"/>
                </a:solidFill>
              </a:rPr>
              <a:t>/year): Yearly Energy </a:t>
            </a:r>
            <a:r>
              <a:rPr lang="en-US" sz="2000" dirty="0">
                <a:solidFill>
                  <a:schemeClr val="tx1"/>
                </a:solidFill>
              </a:rPr>
              <a:t>C</a:t>
            </a:r>
            <a:r>
              <a:rPr lang="en-US" sz="2000" dirty="0" smtClean="0">
                <a:solidFill>
                  <a:schemeClr val="tx1"/>
                </a:solidFill>
              </a:rPr>
              <a:t>onsumption</a:t>
            </a:r>
          </a:p>
          <a:p>
            <a:pPr marL="461963" lvl="1" indent="-231775" algn="l">
              <a:buFont typeface="Arial" panose="020B0604020202020204" pitchFamily="34" charset="0"/>
              <a:buChar char="•"/>
              <a:tabLst>
                <a:tab pos="461963" algn="l"/>
              </a:tabLst>
            </a:pPr>
            <a:r>
              <a:rPr lang="en-US" sz="1800" dirty="0" smtClean="0">
                <a:solidFill>
                  <a:schemeClr val="tx1"/>
                </a:solidFill>
              </a:rPr>
              <a:t>Storage colliders: Beam lifetime</a:t>
            </a:r>
          </a:p>
          <a:p>
            <a:pPr marL="461963" lvl="1" indent="-231775" algn="l">
              <a:buFont typeface="Arial" panose="020B0604020202020204" pitchFamily="34" charset="0"/>
              <a:buChar char="•"/>
              <a:tabLst>
                <a:tab pos="461963" algn="l"/>
              </a:tabLst>
            </a:pPr>
            <a:r>
              <a:rPr lang="en-US" sz="1800" dirty="0" smtClean="0">
                <a:solidFill>
                  <a:schemeClr val="tx1"/>
                </a:solidFill>
              </a:rPr>
              <a:t>Downtime energy consumption (cryogenics)</a:t>
            </a:r>
          </a:p>
          <a:p>
            <a:pPr lvl="1" algn="l"/>
            <a:endParaRPr lang="en-US" sz="1800" dirty="0" smtClean="0">
              <a:solidFill>
                <a:schemeClr val="tx1"/>
              </a:solidFill>
            </a:endParaRPr>
          </a:p>
          <a:p>
            <a:pPr marL="230188" indent="-230188" algn="l">
              <a:buFont typeface="Arial" panose="020B0604020202020204" pitchFamily="34" charset="0"/>
              <a:buChar char="•"/>
            </a:pPr>
            <a:r>
              <a:rPr lang="en-US" sz="2000" dirty="0" smtClean="0">
                <a:solidFill>
                  <a:schemeClr val="tx1"/>
                </a:solidFill>
              </a:rPr>
              <a:t>EC</a:t>
            </a:r>
            <a:r>
              <a:rPr lang="en-US" sz="2000" baseline="-25000" dirty="0" smtClean="0">
                <a:solidFill>
                  <a:schemeClr val="tx1"/>
                </a:solidFill>
              </a:rPr>
              <a:t>AC</a:t>
            </a:r>
            <a:r>
              <a:rPr lang="en-US" sz="2000" baseline="-25000" dirty="0">
                <a:solidFill>
                  <a:schemeClr val="tx1"/>
                </a:solidFill>
              </a:rPr>
              <a:t> </a:t>
            </a:r>
            <a:r>
              <a:rPr lang="en-US" sz="2000" dirty="0" smtClean="0">
                <a:solidFill>
                  <a:schemeClr val="tx1"/>
                </a:solidFill>
              </a:rPr>
              <a:t>(~70-400 M€):Yearly </a:t>
            </a:r>
            <a:r>
              <a:rPr lang="en-US" sz="2000" dirty="0" smtClean="0">
                <a:solidFill>
                  <a:srgbClr val="FF0000"/>
                </a:solidFill>
              </a:rPr>
              <a:t>Running </a:t>
            </a:r>
            <a:r>
              <a:rPr lang="en-US" sz="2000" dirty="0">
                <a:solidFill>
                  <a:srgbClr val="FF0000"/>
                </a:solidFill>
              </a:rPr>
              <a:t>C</a:t>
            </a:r>
            <a:r>
              <a:rPr lang="en-US" sz="2000" dirty="0" smtClean="0">
                <a:solidFill>
                  <a:srgbClr val="FF0000"/>
                </a:solidFill>
              </a:rPr>
              <a:t>ost </a:t>
            </a:r>
            <a:r>
              <a:rPr lang="en-US" sz="2000" dirty="0" smtClean="0">
                <a:solidFill>
                  <a:schemeClr val="tx1"/>
                </a:solidFill>
              </a:rPr>
              <a:t>for electricity</a:t>
            </a:r>
          </a:p>
          <a:p>
            <a:pPr marL="512763" lvl="1" indent="-230188" algn="l">
              <a:buFont typeface="Arial" panose="020B0604020202020204" pitchFamily="34" charset="0"/>
              <a:buChar char="•"/>
              <a:tabLst>
                <a:tab pos="512763" algn="l"/>
              </a:tabLst>
            </a:pPr>
            <a:r>
              <a:rPr lang="en-US" sz="1800" dirty="0" smtClean="0">
                <a:solidFill>
                  <a:schemeClr val="tx1"/>
                </a:solidFill>
              </a:rPr>
              <a:t>Site negotiation with the utility company (</a:t>
            </a:r>
          </a:p>
          <a:p>
            <a:pPr marL="512763" lvl="1" indent="-230188" algn="l">
              <a:buFont typeface="Arial" panose="020B0604020202020204" pitchFamily="34" charset="0"/>
              <a:buChar char="•"/>
              <a:tabLst>
                <a:tab pos="512763" algn="l"/>
              </a:tabLst>
            </a:pPr>
            <a:r>
              <a:rPr lang="en-US" sz="1800" dirty="0" smtClean="0">
                <a:solidFill>
                  <a:schemeClr val="tx1"/>
                </a:solidFill>
              </a:rPr>
              <a:t>High tariff period technical management</a:t>
            </a:r>
          </a:p>
          <a:p>
            <a:pPr marL="512763" lvl="1" indent="-230188" algn="l">
              <a:buFont typeface="Arial" panose="020B0604020202020204" pitchFamily="34" charset="0"/>
              <a:buChar char="•"/>
              <a:tabLst>
                <a:tab pos="512763" algn="l"/>
              </a:tabLst>
            </a:pPr>
            <a:r>
              <a:rPr lang="en-US" sz="1800" dirty="0" smtClean="0">
                <a:solidFill>
                  <a:schemeClr val="tx1"/>
                </a:solidFill>
              </a:rPr>
              <a:t>Critical days shutdown: Standby and short time restart, beam condition reproducibility, …</a:t>
            </a:r>
          </a:p>
          <a:p>
            <a:pPr lvl="1" algn="l"/>
            <a:endParaRPr lang="en-US" dirty="0" smtClean="0">
              <a:solidFill>
                <a:schemeClr val="tx1"/>
              </a:solidFill>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11</a:t>
            </a:fld>
            <a:endParaRPr lang="fr-BE" dirty="0"/>
          </a:p>
        </p:txBody>
      </p:sp>
      <p:sp>
        <p:nvSpPr>
          <p:cNvPr id="6" name="Title 5"/>
          <p:cNvSpPr>
            <a:spLocks noGrp="1"/>
          </p:cNvSpPr>
          <p:nvPr>
            <p:ph type="title"/>
          </p:nvPr>
        </p:nvSpPr>
        <p:spPr>
          <a:xfrm>
            <a:off x="467544" y="260648"/>
            <a:ext cx="8229600" cy="720080"/>
          </a:xfrm>
        </p:spPr>
        <p:txBody>
          <a:bodyPr>
            <a:noAutofit/>
          </a:bodyPr>
          <a:lstStyle/>
          <a:p>
            <a:r>
              <a:rPr lang="en-US" sz="2800" dirty="0" smtClean="0"/>
              <a:t>P</a:t>
            </a:r>
            <a:r>
              <a:rPr lang="en-US" sz="2800" baseline="-25000" dirty="0" smtClean="0"/>
              <a:t>AC</a:t>
            </a:r>
            <a:r>
              <a:rPr lang="en-US" sz="2800" dirty="0" smtClean="0"/>
              <a:t>, E</a:t>
            </a:r>
            <a:r>
              <a:rPr lang="en-US" sz="2800" baseline="-25000" dirty="0" smtClean="0"/>
              <a:t>AC</a:t>
            </a:r>
            <a:r>
              <a:rPr lang="en-US" sz="2800" dirty="0" smtClean="0"/>
              <a:t>, EC</a:t>
            </a:r>
            <a:r>
              <a:rPr lang="en-US" sz="2800" baseline="-25000" dirty="0" smtClean="0"/>
              <a:t>AC</a:t>
            </a:r>
            <a:r>
              <a:rPr lang="en-US" sz="2800" dirty="0" smtClean="0"/>
              <a:t>  are technology driven</a:t>
            </a:r>
            <a:endParaRPr lang="fr-FR" sz="2800" baseline="-25000" dirty="0"/>
          </a:p>
        </p:txBody>
      </p:sp>
      <p:sp>
        <p:nvSpPr>
          <p:cNvPr id="7" name="Title 5"/>
          <p:cNvSpPr txBox="1">
            <a:spLocks/>
          </p:cNvSpPr>
          <p:nvPr/>
        </p:nvSpPr>
        <p:spPr>
          <a:xfrm>
            <a:off x="457200" y="5085184"/>
            <a:ext cx="82296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a:lstStyle>
          <a:p>
            <a:r>
              <a:rPr lang="en-US" sz="2000" dirty="0" smtClean="0">
                <a:solidFill>
                  <a:srgbClr val="FF0000"/>
                </a:solidFill>
              </a:rPr>
              <a:t>Energy Consumption/year</a:t>
            </a:r>
            <a:r>
              <a:rPr lang="en-US" sz="2000" dirty="0" smtClean="0"/>
              <a:t> and </a:t>
            </a:r>
            <a:r>
              <a:rPr lang="en-US" sz="2000" dirty="0" smtClean="0">
                <a:solidFill>
                  <a:srgbClr val="FF0000"/>
                </a:solidFill>
              </a:rPr>
              <a:t>Running cost/year</a:t>
            </a:r>
            <a:r>
              <a:rPr lang="en-US" sz="2000" dirty="0" smtClean="0"/>
              <a:t> are better indicators</a:t>
            </a:r>
          </a:p>
          <a:p>
            <a:r>
              <a:rPr lang="en-US" sz="2000" dirty="0"/>
              <a:t>B</a:t>
            </a:r>
            <a:r>
              <a:rPr lang="en-US" sz="2000" dirty="0" smtClean="0"/>
              <a:t>oth depend also on technology</a:t>
            </a:r>
            <a:endParaRPr lang="fr-FR" sz="2000" baseline="-25000" dirty="0"/>
          </a:p>
        </p:txBody>
      </p:sp>
    </p:spTree>
    <p:extLst>
      <p:ext uri="{BB962C8B-B14F-4D97-AF65-F5344CB8AC3E}">
        <p14:creationId xmlns:p14="http://schemas.microsoft.com/office/powerpoint/2010/main" val="2008183081"/>
      </p:ext>
    </p:extLst>
  </p:cSld>
  <p:clrMapOvr>
    <a:masterClrMapping/>
  </p:clrMapOvr>
  <mc:AlternateContent xmlns:mc="http://schemas.openxmlformats.org/markup-compatibility/2006" xmlns:p14="http://schemas.microsoft.com/office/powerpoint/2010/main">
    <mc:Choice Requires="p14">
      <p:transition spd="slow" p14:dur="2000" advTm="6614"/>
    </mc:Choice>
    <mc:Fallback xmlns="">
      <p:transition spd="slow" advTm="66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7544" y="1628800"/>
            <a:ext cx="8136904" cy="4392488"/>
          </a:xfrm>
        </p:spPr>
        <p:txBody>
          <a:bodyPr>
            <a:normAutofit fontScale="55000" lnSpcReduction="20000"/>
          </a:bodyPr>
          <a:lstStyle/>
          <a:p>
            <a:pPr marL="230188" indent="-230188" algn="l">
              <a:buFont typeface="Arial" panose="020B0604020202020204" pitchFamily="34" charset="0"/>
              <a:buChar char="•"/>
            </a:pPr>
            <a:r>
              <a:rPr lang="en-US" dirty="0" smtClean="0">
                <a:solidFill>
                  <a:schemeClr val="tx1"/>
                </a:solidFill>
              </a:rPr>
              <a:t>100% of the energy is lost in heat waste</a:t>
            </a:r>
          </a:p>
          <a:p>
            <a:pPr marL="461963" lvl="1" indent="-231775" algn="l">
              <a:buFont typeface="Arial" panose="020B0604020202020204" pitchFamily="34" charset="0"/>
              <a:buChar char="•"/>
            </a:pPr>
            <a:r>
              <a:rPr lang="en-US" dirty="0" smtClean="0">
                <a:solidFill>
                  <a:schemeClr val="tx1"/>
                </a:solidFill>
              </a:rPr>
              <a:t>Contrary to industry which provides products or services</a:t>
            </a:r>
          </a:p>
          <a:p>
            <a:pPr marL="230188" lvl="1" algn="l"/>
            <a:endParaRPr lang="en-US" dirty="0" smtClean="0">
              <a:solidFill>
                <a:schemeClr val="tx1"/>
              </a:solidFill>
            </a:endParaRPr>
          </a:p>
          <a:p>
            <a:pPr marL="4763" indent="-231775" algn="l">
              <a:buFont typeface="Arial" panose="020B0604020202020204" pitchFamily="34" charset="0"/>
              <a:buChar char="•"/>
            </a:pPr>
            <a:r>
              <a:rPr lang="en-US" dirty="0" smtClean="0">
                <a:solidFill>
                  <a:schemeClr val="tx1"/>
                </a:solidFill>
              </a:rPr>
              <a:t>Reducing entropy: </a:t>
            </a:r>
          </a:p>
          <a:p>
            <a:pPr marL="461963" lvl="1" indent="-231775" algn="l">
              <a:buFont typeface="Arial" panose="020B0604020202020204" pitchFamily="34" charset="0"/>
              <a:buChar char="•"/>
            </a:pPr>
            <a:r>
              <a:rPr lang="en-US" dirty="0" smtClean="0">
                <a:solidFill>
                  <a:schemeClr val="tx1"/>
                </a:solidFill>
              </a:rPr>
              <a:t>Industrial watts decrease entropy (temporarily) by building objects or providing services.</a:t>
            </a:r>
            <a:endParaRPr lang="en-US" dirty="0">
              <a:solidFill>
                <a:schemeClr val="tx1"/>
              </a:solidFill>
            </a:endParaRPr>
          </a:p>
          <a:p>
            <a:pPr marL="461963" lvl="1" indent="-231775" algn="l">
              <a:buFont typeface="Arial" panose="020B0604020202020204" pitchFamily="34" charset="0"/>
              <a:buChar char="•"/>
            </a:pPr>
            <a:r>
              <a:rPr lang="en-US" dirty="0" smtClean="0">
                <a:solidFill>
                  <a:schemeClr val="tx1"/>
                </a:solidFill>
              </a:rPr>
              <a:t>Research reduces knowledge entropy by building structured theories (e.g. Maxwell equations) … much more rewarding … </a:t>
            </a:r>
            <a:r>
              <a:rPr lang="en-US" dirty="0" smtClean="0">
                <a:solidFill>
                  <a:schemeClr val="tx1"/>
                </a:solidFill>
                <a:sym typeface="Wingdings" panose="05000000000000000000" pitchFamily="2" charset="2"/>
              </a:rPr>
              <a:t></a:t>
            </a:r>
            <a:endParaRPr lang="en-US" dirty="0" smtClean="0">
              <a:solidFill>
                <a:schemeClr val="tx1"/>
              </a:solidFill>
            </a:endParaRPr>
          </a:p>
          <a:p>
            <a:pPr marL="230188" indent="-230188" algn="l">
              <a:buFont typeface="Arial" panose="020B0604020202020204" pitchFamily="34" charset="0"/>
              <a:buChar char="•"/>
            </a:pPr>
            <a:endParaRPr lang="en-US" dirty="0" smtClean="0">
              <a:solidFill>
                <a:schemeClr val="tx1"/>
              </a:solidFill>
            </a:endParaRPr>
          </a:p>
          <a:p>
            <a:pPr marL="230188" indent="-230188" algn="l">
              <a:buFont typeface="Arial" panose="020B0604020202020204" pitchFamily="34" charset="0"/>
              <a:buChar char="•"/>
            </a:pPr>
            <a:r>
              <a:rPr lang="en-US" dirty="0" smtClean="0">
                <a:solidFill>
                  <a:schemeClr val="tx1"/>
                </a:solidFill>
              </a:rPr>
              <a:t>the K/W plot</a:t>
            </a:r>
          </a:p>
          <a:p>
            <a:pPr marL="461963" lvl="1" indent="-231775" algn="l">
              <a:buFont typeface="Arial" panose="020B0604020202020204" pitchFamily="34" charset="0"/>
              <a:buChar char="•"/>
            </a:pPr>
            <a:r>
              <a:rPr lang="en-US" dirty="0" smtClean="0">
                <a:solidFill>
                  <a:schemeClr val="tx1"/>
                </a:solidFill>
              </a:rPr>
              <a:t>Not only CM energy/Watt</a:t>
            </a:r>
          </a:p>
          <a:p>
            <a:pPr marL="461963" lvl="1" indent="-231775" algn="l">
              <a:buFont typeface="Arial" panose="020B0604020202020204" pitchFamily="34" charset="0"/>
              <a:buChar char="•"/>
            </a:pPr>
            <a:r>
              <a:rPr lang="en-US" dirty="0" smtClean="0">
                <a:solidFill>
                  <a:schemeClr val="tx1"/>
                </a:solidFill>
              </a:rPr>
              <a:t>Luminosity/Watt</a:t>
            </a:r>
          </a:p>
          <a:p>
            <a:pPr marL="461963" lvl="1" indent="-231775" algn="l">
              <a:buFont typeface="Arial" panose="020B0604020202020204" pitchFamily="34" charset="0"/>
              <a:buChar char="•"/>
            </a:pPr>
            <a:r>
              <a:rPr lang="en-US" dirty="0" err="1" smtClean="0">
                <a:solidFill>
                  <a:schemeClr val="tx1"/>
                </a:solidFill>
              </a:rPr>
              <a:t>Nb</a:t>
            </a:r>
            <a:r>
              <a:rPr lang="en-US" dirty="0" smtClean="0">
                <a:solidFill>
                  <a:schemeClr val="tx1"/>
                </a:solidFill>
              </a:rPr>
              <a:t> </a:t>
            </a:r>
            <a:r>
              <a:rPr lang="en-US" dirty="0">
                <a:solidFill>
                  <a:schemeClr val="tx1"/>
                </a:solidFill>
              </a:rPr>
              <a:t>H</a:t>
            </a:r>
            <a:r>
              <a:rPr lang="en-US" dirty="0" smtClean="0">
                <a:solidFill>
                  <a:schemeClr val="tx1"/>
                </a:solidFill>
              </a:rPr>
              <a:t>iggs + top + …/Watt</a:t>
            </a:r>
          </a:p>
          <a:p>
            <a:pPr marL="461963" lvl="1" indent="-231775" algn="l">
              <a:buFont typeface="Arial" panose="020B0604020202020204" pitchFamily="34" charset="0"/>
              <a:buChar char="•"/>
            </a:pPr>
            <a:r>
              <a:rPr lang="en-US" dirty="0" smtClean="0">
                <a:solidFill>
                  <a:schemeClr val="tx1"/>
                </a:solidFill>
              </a:rPr>
              <a:t>Higgs coupling accuracy, top mass precision/Watt </a:t>
            </a:r>
          </a:p>
          <a:p>
            <a:pPr marL="461963" lvl="1" indent="-231775" algn="l">
              <a:buFont typeface="Arial" panose="020B0604020202020204" pitchFamily="34" charset="0"/>
              <a:buChar char="•"/>
            </a:pPr>
            <a:r>
              <a:rPr lang="en-US" dirty="0" smtClean="0">
                <a:solidFill>
                  <a:schemeClr val="tx1"/>
                </a:solidFill>
              </a:rPr>
              <a:t>….</a:t>
            </a:r>
          </a:p>
          <a:p>
            <a:pPr algn="l"/>
            <a:endParaRPr lang="en-US" dirty="0" smtClean="0">
              <a:solidFill>
                <a:schemeClr val="tx1"/>
              </a:solidFill>
            </a:endParaRPr>
          </a:p>
          <a:p>
            <a:pPr algn="l"/>
            <a:r>
              <a:rPr lang="en-US" dirty="0" smtClean="0">
                <a:solidFill>
                  <a:schemeClr val="tx1"/>
                </a:solidFill>
              </a:rPr>
              <a:t>What is the best figure of merit to assess a technology ?</a:t>
            </a:r>
            <a:endParaRPr lang="fr-FR" dirty="0">
              <a:solidFill>
                <a:schemeClr val="tx1"/>
              </a:solidFill>
            </a:endParaRPr>
          </a:p>
          <a:p>
            <a:pPr algn="l"/>
            <a:endParaRPr lang="en-US" dirty="0" smtClean="0">
              <a:solidFill>
                <a:schemeClr val="tx1"/>
              </a:solidFill>
            </a:endParaRPr>
          </a:p>
          <a:p>
            <a:pPr marL="914400" lvl="1" indent="-457200" algn="l">
              <a:buFont typeface="Arial" panose="020B0604020202020204" pitchFamily="34" charset="0"/>
              <a:buChar char="•"/>
            </a:pPr>
            <a:endParaRPr lang="fr-FR" dirty="0"/>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12</a:t>
            </a:fld>
            <a:endParaRPr lang="fr-BE" dirty="0"/>
          </a:p>
        </p:txBody>
      </p:sp>
      <p:sp>
        <p:nvSpPr>
          <p:cNvPr id="6" name="Title 5"/>
          <p:cNvSpPr>
            <a:spLocks noGrp="1"/>
          </p:cNvSpPr>
          <p:nvPr>
            <p:ph type="title"/>
          </p:nvPr>
        </p:nvSpPr>
        <p:spPr>
          <a:xfrm>
            <a:off x="467544" y="260648"/>
            <a:ext cx="8229600" cy="720080"/>
          </a:xfrm>
        </p:spPr>
        <p:txBody>
          <a:bodyPr>
            <a:normAutofit fontScale="90000"/>
          </a:bodyPr>
          <a:lstStyle/>
          <a:p>
            <a:r>
              <a:rPr lang="en-US" sz="3600" dirty="0" smtClean="0"/>
              <a:t>K/W: Knowledge per Watt</a:t>
            </a:r>
            <a:br>
              <a:rPr lang="en-US" sz="3600" dirty="0" smtClean="0"/>
            </a:br>
            <a:r>
              <a:rPr lang="en-US" sz="2700" dirty="0" smtClean="0"/>
              <a:t>Reducing entropy</a:t>
            </a:r>
            <a:endParaRPr lang="fr-FR" sz="3600" dirty="0"/>
          </a:p>
        </p:txBody>
      </p:sp>
    </p:spTree>
    <p:extLst>
      <p:ext uri="{BB962C8B-B14F-4D97-AF65-F5344CB8AC3E}">
        <p14:creationId xmlns:p14="http://schemas.microsoft.com/office/powerpoint/2010/main" val="3742774035"/>
      </p:ext>
    </p:extLst>
  </p:cSld>
  <p:clrMapOvr>
    <a:masterClrMapping/>
  </p:clrMapOvr>
  <mc:AlternateContent xmlns:mc="http://schemas.openxmlformats.org/markup-compatibility/2006" xmlns:p14="http://schemas.microsoft.com/office/powerpoint/2010/main">
    <mc:Choice Requires="p14">
      <p:transition spd="slow" p14:dur="2000" advTm="2287"/>
    </mc:Choice>
    <mc:Fallback xmlns="">
      <p:transition spd="slow" advTm="228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fade">
                                      <p:cBhvr>
                                        <p:cTn id="36" dur="1000"/>
                                        <p:tgtEl>
                                          <p:spTgt spid="2">
                                            <p:txEl>
                                              <p:pRg st="7" end="7"/>
                                            </p:txEl>
                                          </p:spTgt>
                                        </p:tgtEl>
                                      </p:cBhvr>
                                    </p:animEffect>
                                    <p:anim calcmode="lin" valueType="num">
                                      <p:cBhvr>
                                        <p:cTn id="3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Effect transition="in" filter="fade">
                                      <p:cBhvr>
                                        <p:cTn id="41" dur="1000"/>
                                        <p:tgtEl>
                                          <p:spTgt spid="2">
                                            <p:txEl>
                                              <p:pRg st="8" end="8"/>
                                            </p:txEl>
                                          </p:spTgt>
                                        </p:tgtEl>
                                      </p:cBhvr>
                                    </p:animEffect>
                                    <p:anim calcmode="lin" valueType="num">
                                      <p:cBhvr>
                                        <p:cTn id="4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animEffect transition="in" filter="fade">
                                      <p:cBhvr>
                                        <p:cTn id="46" dur="1000"/>
                                        <p:tgtEl>
                                          <p:spTgt spid="2">
                                            <p:txEl>
                                              <p:pRg st="9" end="9"/>
                                            </p:txEl>
                                          </p:spTgt>
                                        </p:tgtEl>
                                      </p:cBhvr>
                                    </p:animEffect>
                                    <p:anim calcmode="lin" valueType="num">
                                      <p:cBhvr>
                                        <p:cTn id="4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fade">
                                      <p:cBhvr>
                                        <p:cTn id="51" dur="1000"/>
                                        <p:tgtEl>
                                          <p:spTgt spid="2">
                                            <p:txEl>
                                              <p:pRg st="10" end="10"/>
                                            </p:txEl>
                                          </p:spTgt>
                                        </p:tgtEl>
                                      </p:cBhvr>
                                    </p:animEffect>
                                    <p:anim calcmode="lin" valueType="num">
                                      <p:cBhvr>
                                        <p:cTn id="5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
                                            <p:txEl>
                                              <p:pRg st="11" end="11"/>
                                            </p:txEl>
                                          </p:spTgt>
                                        </p:tgtEl>
                                        <p:attrNameLst>
                                          <p:attrName>style.visibility</p:attrName>
                                        </p:attrNameLst>
                                      </p:cBhvr>
                                      <p:to>
                                        <p:strVal val="visible"/>
                                      </p:to>
                                    </p:set>
                                    <p:animEffect transition="in" filter="fade">
                                      <p:cBhvr>
                                        <p:cTn id="56" dur="1000"/>
                                        <p:tgtEl>
                                          <p:spTgt spid="2">
                                            <p:txEl>
                                              <p:pRg st="11" end="11"/>
                                            </p:txEl>
                                          </p:spTgt>
                                        </p:tgtEl>
                                      </p:cBhvr>
                                    </p:animEffect>
                                    <p:anim calcmode="lin" valueType="num">
                                      <p:cBhvr>
                                        <p:cTn id="57"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txEl>
                                              <p:pRg st="12" end="12"/>
                                            </p:txEl>
                                          </p:spTgt>
                                        </p:tgtEl>
                                        <p:attrNameLst>
                                          <p:attrName>style.visibility</p:attrName>
                                        </p:attrNameLst>
                                      </p:cBhvr>
                                      <p:to>
                                        <p:strVal val="visible"/>
                                      </p:to>
                                    </p:set>
                                    <p:animEffect transition="in" filter="fade">
                                      <p:cBhvr>
                                        <p:cTn id="61" dur="1000"/>
                                        <p:tgtEl>
                                          <p:spTgt spid="2">
                                            <p:txEl>
                                              <p:pRg st="12" end="12"/>
                                            </p:txEl>
                                          </p:spTgt>
                                        </p:tgtEl>
                                      </p:cBhvr>
                                    </p:animEffect>
                                    <p:anim calcmode="lin" valueType="num">
                                      <p:cBhvr>
                                        <p:cTn id="62"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
                                            <p:txEl>
                                              <p:pRg st="14" end="14"/>
                                            </p:txEl>
                                          </p:spTgt>
                                        </p:tgtEl>
                                        <p:attrNameLst>
                                          <p:attrName>style.visibility</p:attrName>
                                        </p:attrNameLst>
                                      </p:cBhvr>
                                      <p:to>
                                        <p:strVal val="visible"/>
                                      </p:to>
                                    </p:set>
                                    <p:animEffect transition="in" filter="fade">
                                      <p:cBhvr>
                                        <p:cTn id="68" dur="1000"/>
                                        <p:tgtEl>
                                          <p:spTgt spid="2">
                                            <p:txEl>
                                              <p:pRg st="14" end="14"/>
                                            </p:txEl>
                                          </p:spTgt>
                                        </p:tgtEl>
                                      </p:cBhvr>
                                    </p:animEffect>
                                    <p:anim calcmode="lin" valueType="num">
                                      <p:cBhvr>
                                        <p:cTn id="69"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9552" y="332656"/>
            <a:ext cx="8280920" cy="5112568"/>
          </a:xfrm>
        </p:spPr>
        <p:txBody>
          <a:bodyPr>
            <a:normAutofit fontScale="62500" lnSpcReduction="20000"/>
          </a:bodyPr>
          <a:lstStyle/>
          <a:p>
            <a:r>
              <a:rPr lang="en-US" sz="3800" dirty="0" smtClean="0">
                <a:solidFill>
                  <a:schemeClr val="tx1"/>
                </a:solidFill>
              </a:rPr>
              <a:t>For HEP, </a:t>
            </a:r>
            <a:r>
              <a:rPr lang="en-US" sz="3800" dirty="0" smtClean="0">
                <a:solidFill>
                  <a:srgbClr val="FF0000"/>
                </a:solidFill>
              </a:rPr>
              <a:t>Energy Consumption is a major issue</a:t>
            </a:r>
          </a:p>
          <a:p>
            <a:endParaRPr lang="en-US" dirty="0" smtClean="0">
              <a:solidFill>
                <a:schemeClr val="tx1"/>
              </a:solidFill>
            </a:endParaRPr>
          </a:p>
          <a:p>
            <a:r>
              <a:rPr lang="en-US" dirty="0" smtClean="0">
                <a:solidFill>
                  <a:srgbClr val="FF0000"/>
                </a:solidFill>
              </a:rPr>
              <a:t>HEP future</a:t>
            </a:r>
            <a:r>
              <a:rPr lang="en-US" dirty="0" smtClean="0">
                <a:solidFill>
                  <a:schemeClr val="tx1"/>
                </a:solidFill>
              </a:rPr>
              <a:t> depends on how and how much we will address this concern:</a:t>
            </a:r>
          </a:p>
          <a:p>
            <a:endParaRPr lang="en-US" dirty="0" smtClean="0">
              <a:solidFill>
                <a:schemeClr val="tx1"/>
              </a:solidFill>
            </a:endParaRPr>
          </a:p>
          <a:p>
            <a:pPr marL="457200" indent="-457200" algn="l">
              <a:buFont typeface="Arial" panose="020B0604020202020204" pitchFamily="34" charset="0"/>
              <a:buChar char="•"/>
            </a:pPr>
            <a:r>
              <a:rPr lang="en-US" dirty="0" smtClean="0">
                <a:solidFill>
                  <a:schemeClr val="tx1"/>
                </a:solidFill>
              </a:rPr>
              <a:t>Bridging Accelerator and Energy R&amp;D: to </a:t>
            </a:r>
            <a:r>
              <a:rPr lang="en-US" dirty="0">
                <a:solidFill>
                  <a:schemeClr val="tx1"/>
                </a:solidFill>
              </a:rPr>
              <a:t>keep added complexity small </a:t>
            </a:r>
            <a:endParaRPr lang="en-US" dirty="0" smtClean="0">
              <a:solidFill>
                <a:schemeClr val="tx1"/>
              </a:solidFill>
            </a:endParaRPr>
          </a:p>
          <a:p>
            <a:pPr marL="914400" lvl="1" indent="-457200" algn="l">
              <a:buFont typeface="Arial" panose="020B0604020202020204" pitchFamily="34" charset="0"/>
              <a:buChar char="•"/>
            </a:pPr>
            <a:r>
              <a:rPr lang="en-US" dirty="0" smtClean="0">
                <a:solidFill>
                  <a:schemeClr val="tx1"/>
                </a:solidFill>
              </a:rPr>
              <a:t>must be well structured</a:t>
            </a:r>
          </a:p>
          <a:p>
            <a:pPr marL="914400" lvl="1" indent="-457200" algn="l">
              <a:buFont typeface="Arial" panose="020B0604020202020204" pitchFamily="34" charset="0"/>
              <a:buChar char="•"/>
            </a:pPr>
            <a:r>
              <a:rPr lang="en-US" dirty="0" smtClean="0">
                <a:solidFill>
                  <a:schemeClr val="tx1"/>
                </a:solidFill>
              </a:rPr>
              <a:t>On parallel tracks</a:t>
            </a:r>
            <a:r>
              <a:rPr lang="en-US" dirty="0">
                <a:solidFill>
                  <a:schemeClr val="tx1"/>
                </a:solidFill>
              </a:rPr>
              <a:t> </a:t>
            </a:r>
            <a:r>
              <a:rPr lang="en-US" dirty="0" smtClean="0">
                <a:solidFill>
                  <a:schemeClr val="tx1"/>
                </a:solidFill>
              </a:rPr>
              <a:t>and staged to minimize interferences</a:t>
            </a:r>
          </a:p>
          <a:p>
            <a:pPr marL="914400" lvl="1" indent="-457200" algn="l">
              <a:buFont typeface="Arial" panose="020B0604020202020204" pitchFamily="34" charset="0"/>
              <a:buChar char="•"/>
            </a:pPr>
            <a:r>
              <a:rPr lang="en-US" dirty="0" smtClean="0">
                <a:solidFill>
                  <a:schemeClr val="tx1"/>
                </a:solidFill>
              </a:rPr>
              <a:t>Bring in Energy R&amp;D specific budget</a:t>
            </a:r>
          </a:p>
          <a:p>
            <a:pPr marL="457200" indent="-457200" algn="l">
              <a:buFont typeface="Arial" panose="020B0604020202020204" pitchFamily="34" charset="0"/>
              <a:buChar char="•"/>
            </a:pPr>
            <a:endParaRPr lang="en-US" dirty="0" smtClean="0">
              <a:solidFill>
                <a:schemeClr val="tx1"/>
              </a:solidFill>
            </a:endParaRPr>
          </a:p>
          <a:p>
            <a:pPr marL="457200" indent="-457200" algn="l">
              <a:buFont typeface="Arial" panose="020B0604020202020204" pitchFamily="34" charset="0"/>
              <a:buChar char="•"/>
            </a:pPr>
            <a:r>
              <a:rPr lang="en-US" dirty="0" smtClean="0">
                <a:solidFill>
                  <a:schemeClr val="tx1"/>
                </a:solidFill>
              </a:rPr>
              <a:t>Decrease running </a:t>
            </a:r>
            <a:r>
              <a:rPr lang="en-US" dirty="0">
                <a:solidFill>
                  <a:schemeClr val="tx1"/>
                </a:solidFill>
              </a:rPr>
              <a:t>cost and </a:t>
            </a:r>
            <a:r>
              <a:rPr lang="en-US" dirty="0" smtClean="0">
                <a:solidFill>
                  <a:schemeClr val="tx1"/>
                </a:solidFill>
              </a:rPr>
              <a:t>increase operation flexibility</a:t>
            </a:r>
            <a:endParaRPr lang="en-US" dirty="0">
              <a:solidFill>
                <a:schemeClr val="tx1"/>
              </a:solidFill>
            </a:endParaRPr>
          </a:p>
          <a:p>
            <a:pPr algn="l"/>
            <a:endParaRPr lang="en-US" dirty="0" smtClean="0">
              <a:solidFill>
                <a:schemeClr val="tx1"/>
              </a:solidFill>
            </a:endParaRPr>
          </a:p>
          <a:p>
            <a:pPr marL="457200" indent="-457200" algn="l">
              <a:buFont typeface="Arial" panose="020B0604020202020204" pitchFamily="34" charset="0"/>
              <a:buChar char="•"/>
            </a:pPr>
            <a:r>
              <a:rPr lang="en-US" dirty="0" smtClean="0">
                <a:solidFill>
                  <a:schemeClr val="tx1"/>
                </a:solidFill>
              </a:rPr>
              <a:t>Contributing to the society (Energy, Environment) </a:t>
            </a:r>
          </a:p>
          <a:p>
            <a:pPr algn="l"/>
            <a:endParaRPr lang="en-US" dirty="0" smtClean="0">
              <a:solidFill>
                <a:schemeClr val="tx1"/>
              </a:solidFill>
            </a:endParaRPr>
          </a:p>
          <a:p>
            <a:pPr marL="457200" indent="-457200" algn="l">
              <a:buFont typeface="Arial" panose="020B0604020202020204" pitchFamily="34" charset="0"/>
              <a:buChar char="•"/>
            </a:pPr>
            <a:r>
              <a:rPr lang="en-US" dirty="0" smtClean="0">
                <a:solidFill>
                  <a:schemeClr val="tx1"/>
                </a:solidFill>
              </a:rPr>
              <a:t>Escaping from Energy obsolescence:</a:t>
            </a:r>
            <a:br>
              <a:rPr lang="en-US" dirty="0" smtClean="0">
                <a:solidFill>
                  <a:schemeClr val="tx1"/>
                </a:solidFill>
              </a:rPr>
            </a:br>
            <a:r>
              <a:rPr lang="en-US" sz="2100" dirty="0" smtClean="0">
                <a:solidFill>
                  <a:schemeClr val="tx1"/>
                </a:solidFill>
              </a:rPr>
              <a:t>Concord supersonic travel, </a:t>
            </a:r>
            <a:r>
              <a:rPr lang="en-US" sz="2100" dirty="0">
                <a:solidFill>
                  <a:schemeClr val="tx1"/>
                </a:solidFill>
              </a:rPr>
              <a:t>incandescent light bulb, </a:t>
            </a:r>
            <a:r>
              <a:rPr lang="en-US" sz="2100" dirty="0" smtClean="0">
                <a:solidFill>
                  <a:schemeClr val="tx1"/>
                </a:solidFill>
              </a:rPr>
              <a:t>vacuum tube computers, printed paper, … not simply due to energy consumption, but still …</a:t>
            </a:r>
            <a:endParaRPr lang="en-US" sz="2100" dirty="0">
              <a:solidFill>
                <a:schemeClr val="tx1"/>
              </a:solidFill>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LAPP/IN2P3/CNRS-KEK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13</a:t>
            </a:fld>
            <a:endParaRPr lang="fr-BE" dirty="0"/>
          </a:p>
        </p:txBody>
      </p:sp>
      <p:sp>
        <p:nvSpPr>
          <p:cNvPr id="6" name="TextBox 5"/>
          <p:cNvSpPr txBox="1"/>
          <p:nvPr/>
        </p:nvSpPr>
        <p:spPr>
          <a:xfrm>
            <a:off x="2843808" y="5589240"/>
            <a:ext cx="3853940" cy="523220"/>
          </a:xfrm>
          <a:prstGeom prst="rect">
            <a:avLst/>
          </a:prstGeom>
          <a:noFill/>
        </p:spPr>
        <p:txBody>
          <a:bodyPr wrap="none" rtlCol="0">
            <a:spAutoFit/>
          </a:bodyPr>
          <a:lstStyle/>
          <a:p>
            <a:r>
              <a:rPr lang="en-US" sz="2800" dirty="0" smtClean="0">
                <a:solidFill>
                  <a:srgbClr val="FF0000"/>
                </a:solidFill>
              </a:rPr>
              <a:t>Recent </a:t>
            </a:r>
            <a:r>
              <a:rPr lang="en-US" sz="2800" dirty="0">
                <a:solidFill>
                  <a:srgbClr val="FF0000"/>
                </a:solidFill>
              </a:rPr>
              <a:t>n</a:t>
            </a:r>
            <a:r>
              <a:rPr lang="en-US" sz="2800" dirty="0" smtClean="0">
                <a:solidFill>
                  <a:srgbClr val="FF0000"/>
                </a:solidFill>
              </a:rPr>
              <a:t>ew initiatives</a:t>
            </a:r>
            <a:endParaRPr lang="fr-FR" sz="2800" dirty="0">
              <a:solidFill>
                <a:srgbClr val="FF0000"/>
              </a:solidFill>
            </a:endParaRPr>
          </a:p>
        </p:txBody>
      </p:sp>
    </p:spTree>
    <p:extLst>
      <p:ext uri="{BB962C8B-B14F-4D97-AF65-F5344CB8AC3E}">
        <p14:creationId xmlns:p14="http://schemas.microsoft.com/office/powerpoint/2010/main" val="3517561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75856" y="2061618"/>
            <a:ext cx="5824736" cy="2663526"/>
          </a:xfrm>
        </p:spPr>
        <p:txBody>
          <a:bodyPr>
            <a:normAutofit fontScale="47500" lnSpcReduction="20000"/>
          </a:bodyPr>
          <a:lstStyle/>
          <a:p>
            <a:pPr marL="457200" indent="-457200" algn="l">
              <a:buFont typeface="Arial" panose="020B0604020202020204" pitchFamily="34" charset="0"/>
              <a:buChar char="•"/>
            </a:pPr>
            <a:r>
              <a:rPr lang="en-US" sz="4300" dirty="0" smtClean="0"/>
              <a:t>Campus </a:t>
            </a:r>
            <a:r>
              <a:rPr lang="en-US" sz="4300" dirty="0"/>
              <a:t>and building management</a:t>
            </a:r>
          </a:p>
          <a:p>
            <a:pPr marL="457200" indent="-457200" algn="l">
              <a:buFont typeface="Arial" panose="020B0604020202020204" pitchFamily="34" charset="0"/>
              <a:buChar char="•"/>
            </a:pPr>
            <a:r>
              <a:rPr lang="en-US" sz="4300" dirty="0"/>
              <a:t>Co-generation</a:t>
            </a:r>
          </a:p>
          <a:p>
            <a:pPr marL="457200" indent="-457200" algn="l">
              <a:buFont typeface="Arial" panose="020B0604020202020204" pitchFamily="34" charset="0"/>
              <a:buChar char="•"/>
            </a:pPr>
            <a:r>
              <a:rPr lang="en-US" sz="4300" dirty="0"/>
              <a:t>Computing energy management</a:t>
            </a:r>
          </a:p>
          <a:p>
            <a:pPr marL="457200" indent="-457200" algn="l">
              <a:buFont typeface="Arial" panose="020B0604020202020204" pitchFamily="34" charset="0"/>
              <a:buChar char="•"/>
            </a:pPr>
            <a:r>
              <a:rPr lang="en-US" sz="4300" dirty="0"/>
              <a:t>Energy efficiency of the facilities</a:t>
            </a:r>
          </a:p>
          <a:p>
            <a:pPr marL="457200" indent="-457200" algn="l">
              <a:buFont typeface="Arial" panose="020B0604020202020204" pitchFamily="34" charset="0"/>
              <a:buChar char="•"/>
            </a:pPr>
            <a:r>
              <a:rPr lang="en-US" sz="4300" dirty="0"/>
              <a:t>Energy management, quality, storage</a:t>
            </a:r>
          </a:p>
          <a:p>
            <a:pPr marL="457200" indent="-457200" algn="l">
              <a:buFont typeface="Arial" panose="020B0604020202020204" pitchFamily="34" charset="0"/>
              <a:buChar char="•"/>
            </a:pPr>
            <a:r>
              <a:rPr lang="en-US" sz="4300" dirty="0"/>
              <a:t>Energy management technologies developed in Research Facilities</a:t>
            </a:r>
          </a:p>
          <a:p>
            <a:pPr marL="457200" indent="-457200" algn="l">
              <a:buFont typeface="Arial" panose="020B0604020202020204" pitchFamily="34" charset="0"/>
              <a:buChar char="•"/>
            </a:pPr>
            <a:r>
              <a:rPr lang="en-US" sz="4300" dirty="0"/>
              <a:t>Waste heat recovery</a:t>
            </a:r>
          </a:p>
          <a:p>
            <a:endParaRPr lang="en-US" dirty="0"/>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14</a:t>
            </a:fld>
            <a:endParaRPr lang="fr-BE" dirty="0"/>
          </a:p>
        </p:txBody>
      </p:sp>
      <p:sp>
        <p:nvSpPr>
          <p:cNvPr id="6" name="Title 5"/>
          <p:cNvSpPr>
            <a:spLocks noGrp="1"/>
          </p:cNvSpPr>
          <p:nvPr>
            <p:ph type="title"/>
          </p:nvPr>
        </p:nvSpPr>
        <p:spPr/>
        <p:txBody>
          <a:bodyPr>
            <a:normAutofit fontScale="90000"/>
          </a:bodyPr>
          <a:lstStyle/>
          <a:p>
            <a:r>
              <a:rPr lang="en-US" sz="3600" dirty="0" smtClean="0"/>
              <a:t>Energy for </a:t>
            </a:r>
            <a:r>
              <a:rPr lang="en-US" sz="3600" dirty="0"/>
              <a:t>S</a:t>
            </a:r>
            <a:r>
              <a:rPr lang="en-US" sz="3600" dirty="0" smtClean="0"/>
              <a:t>ustainable Science</a:t>
            </a:r>
            <a:br>
              <a:rPr lang="en-US" sz="3600" dirty="0" smtClean="0"/>
            </a:br>
            <a:r>
              <a:rPr lang="en-US" sz="2200" dirty="0"/>
              <a:t>23-25 October 2013</a:t>
            </a:r>
            <a:br>
              <a:rPr lang="en-US" sz="2200" dirty="0"/>
            </a:br>
            <a:r>
              <a:rPr lang="en-US" sz="2200" dirty="0" smtClean="0"/>
              <a:t>CERN</a:t>
            </a:r>
            <a:endParaRPr lang="en-US" dirty="0"/>
          </a:p>
        </p:txBody>
      </p:sp>
      <p:pic>
        <p:nvPicPr>
          <p:cNvPr id="3074" name="Picture 2" descr="2nd Workshop on Energy for Sustainable Science at Research Infrastru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56792"/>
            <a:ext cx="297180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ndico.cern.ch/conferenceDisplay.py/getPic?picId=7&amp;confId=245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375" y="4730005"/>
            <a:ext cx="2352675" cy="12573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ndico.cern.ch/conferenceDisplay.py/getPic?picId=6&amp;confId=2454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 y="4725144"/>
            <a:ext cx="1262162" cy="12621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ndico.cern.ch/conferenceDisplay.py/getPic?picId=8&amp;confId=2454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869160"/>
            <a:ext cx="1762125"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784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90661" y="3356991"/>
            <a:ext cx="4613162" cy="3144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356992"/>
            <a:ext cx="4284185" cy="3144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43808" y="431559"/>
            <a:ext cx="4175178" cy="281927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79512" y="639012"/>
            <a:ext cx="1586396" cy="738664"/>
          </a:xfrm>
          <a:prstGeom prst="rect">
            <a:avLst/>
          </a:prstGeom>
          <a:noFill/>
        </p:spPr>
        <p:txBody>
          <a:bodyPr wrap="none" rtlCol="0">
            <a:spAutoFit/>
          </a:bodyPr>
          <a:lstStyle/>
          <a:p>
            <a:r>
              <a:rPr lang="en-US" sz="1400" b="1" dirty="0" smtClean="0"/>
              <a:t>Linear Collider WS </a:t>
            </a:r>
          </a:p>
          <a:p>
            <a:r>
              <a:rPr lang="en-US" sz="1200" dirty="0" smtClean="0"/>
              <a:t>Tokyo Nov. 15 2013</a:t>
            </a:r>
          </a:p>
          <a:p>
            <a:r>
              <a:rPr lang="en-US" sz="1200" dirty="0" smtClean="0"/>
              <a:t>A. Suzuki (KEK</a:t>
            </a:r>
            <a:r>
              <a:rPr lang="en-US" sz="1600" dirty="0" smtClean="0"/>
              <a:t>)</a:t>
            </a:r>
            <a:endParaRPr lang="en-US" sz="1600" dirty="0"/>
          </a:p>
        </p:txBody>
      </p:sp>
      <p:sp>
        <p:nvSpPr>
          <p:cNvPr id="6" name="Slide Number Placeholder 5"/>
          <p:cNvSpPr>
            <a:spLocks noGrp="1"/>
          </p:cNvSpPr>
          <p:nvPr>
            <p:ph type="sldNum" sz="quarter" idx="12"/>
          </p:nvPr>
        </p:nvSpPr>
        <p:spPr/>
        <p:txBody>
          <a:bodyPr/>
          <a:lstStyle/>
          <a:p>
            <a:fld id="{2A5CE051-D448-4018-A13B-6F31F3F89DAA}" type="slidenum">
              <a:rPr kumimoji="1" lang="ja-JP" altLang="en-US" smtClean="0"/>
              <a:t>15</a:t>
            </a:fld>
            <a:endParaRPr kumimoji="1" lang="ja-JP" altLang="en-US"/>
          </a:p>
        </p:txBody>
      </p:sp>
      <p:sp>
        <p:nvSpPr>
          <p:cNvPr id="4" name="Date Placeholder 3"/>
          <p:cNvSpPr>
            <a:spLocks noGrp="1"/>
          </p:cNvSpPr>
          <p:nvPr>
            <p:ph type="dt" sz="half" idx="10"/>
          </p:nvPr>
        </p:nvSpPr>
        <p:spPr/>
        <p:txBody>
          <a:bodyPr/>
          <a:lstStyle/>
          <a:p>
            <a:r>
              <a:rPr kumimoji="1" lang="fr-FR" altLang="ja-JP" smtClean="0"/>
              <a:t>LCWS, Belgrade, Oct. 2014</a:t>
            </a:r>
            <a:endParaRPr kumimoji="1" lang="ja-JP" altLang="en-US"/>
          </a:p>
        </p:txBody>
      </p:sp>
      <p:sp>
        <p:nvSpPr>
          <p:cNvPr id="5" name="Footer Placeholder 4"/>
          <p:cNvSpPr>
            <a:spLocks noGrp="1"/>
          </p:cNvSpPr>
          <p:nvPr>
            <p:ph type="ftr" sz="quarter" idx="11"/>
          </p:nvPr>
        </p:nvSpPr>
        <p:spPr/>
        <p:txBody>
          <a:bodyPr/>
          <a:lstStyle/>
          <a:p>
            <a:r>
              <a:rPr kumimoji="1" lang="en-US" altLang="ja-JP" smtClean="0"/>
              <a:t>Denis.Perret-Gallix@in2p3.fr LAPP/IN2P3-KEK</a:t>
            </a:r>
            <a:endParaRPr kumimoji="1" lang="ja-JP" altLang="en-US"/>
          </a:p>
        </p:txBody>
      </p:sp>
      <p:sp>
        <p:nvSpPr>
          <p:cNvPr id="7" name="TextBox 6"/>
          <p:cNvSpPr txBox="1"/>
          <p:nvPr/>
        </p:nvSpPr>
        <p:spPr>
          <a:xfrm>
            <a:off x="16815" y="0"/>
            <a:ext cx="4498347" cy="523220"/>
          </a:xfrm>
          <a:prstGeom prst="rect">
            <a:avLst/>
          </a:prstGeom>
          <a:noFill/>
        </p:spPr>
        <p:txBody>
          <a:bodyPr wrap="none" rtlCol="0">
            <a:spAutoFit/>
          </a:bodyPr>
          <a:lstStyle/>
          <a:p>
            <a:r>
              <a:rPr lang="en-US" sz="2800" b="1" dirty="0" smtClean="0">
                <a:solidFill>
                  <a:srgbClr val="00B050"/>
                </a:solidFill>
              </a:rPr>
              <a:t>The Green-ILC initiative</a:t>
            </a:r>
            <a:endParaRPr lang="fr-FR" sz="2800" b="1" dirty="0">
              <a:solidFill>
                <a:srgbClr val="00B050"/>
              </a:solidFill>
            </a:endParaRPr>
          </a:p>
        </p:txBody>
      </p:sp>
    </p:spTree>
    <p:extLst>
      <p:ext uri="{BB962C8B-B14F-4D97-AF65-F5344CB8AC3E}">
        <p14:creationId xmlns:p14="http://schemas.microsoft.com/office/powerpoint/2010/main" val="1616201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16</a:t>
            </a:fld>
            <a:endParaRPr lang="fr-BE" dirty="0"/>
          </a:p>
        </p:txBody>
      </p:sp>
      <p:sp>
        <p:nvSpPr>
          <p:cNvPr id="6" name="Title 5"/>
          <p:cNvSpPr>
            <a:spLocks noGrp="1"/>
          </p:cNvSpPr>
          <p:nvPr>
            <p:ph type="title"/>
          </p:nvPr>
        </p:nvSpPr>
        <p:spPr>
          <a:xfrm>
            <a:off x="1259632" y="116632"/>
            <a:ext cx="6645424" cy="1080120"/>
          </a:xfrm>
        </p:spPr>
        <p:txBody>
          <a:bodyPr>
            <a:noAutofit/>
          </a:bodyPr>
          <a:lstStyle/>
          <a:p>
            <a:r>
              <a:rPr lang="en-US" sz="3200" dirty="0" smtClean="0"/>
              <a:t>European Spallation Source - </a:t>
            </a:r>
            <a:r>
              <a:rPr lang="en-US" sz="3200" dirty="0" smtClean="0">
                <a:solidFill>
                  <a:srgbClr val="FF0000"/>
                </a:solidFill>
              </a:rPr>
              <a:t>4R</a:t>
            </a:r>
            <a:br>
              <a:rPr lang="en-US" sz="3200" dirty="0" smtClean="0">
                <a:solidFill>
                  <a:srgbClr val="FF0000"/>
                </a:solidFill>
              </a:rPr>
            </a:br>
            <a:r>
              <a:rPr lang="en-US" sz="2400" dirty="0" smtClean="0"/>
              <a:t>neutron source</a:t>
            </a:r>
            <a:endParaRPr lang="en-US" sz="2400" dirty="0"/>
          </a:p>
        </p:txBody>
      </p:sp>
      <p:pic>
        <p:nvPicPr>
          <p:cNvPr id="1026" name="Picture 2" descr="http://europeanspallationsource.se/sites/default/files/styles/default/public/energy_concept_pic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56792"/>
            <a:ext cx="7489676" cy="4747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225" y="5085184"/>
            <a:ext cx="2228495" cy="830997"/>
          </a:xfrm>
          <a:prstGeom prst="rect">
            <a:avLst/>
          </a:prstGeom>
          <a:noFill/>
        </p:spPr>
        <p:txBody>
          <a:bodyPr wrap="none" rtlCol="0">
            <a:spAutoFit/>
          </a:bodyPr>
          <a:lstStyle/>
          <a:p>
            <a:r>
              <a:rPr lang="en-US" sz="1600" dirty="0" smtClean="0">
                <a:latin typeface="Comic Sans MS" panose="030F0702030302020204" pitchFamily="66" charset="0"/>
              </a:rPr>
              <a:t>Wind Power: 100 MW</a:t>
            </a:r>
          </a:p>
          <a:p>
            <a:r>
              <a:rPr lang="en-US" sz="1600" dirty="0" smtClean="0">
                <a:latin typeface="Comic Sans MS" panose="030F0702030302020204" pitchFamily="66" charset="0"/>
              </a:rPr>
              <a:t>Machine:	278 </a:t>
            </a:r>
            <a:r>
              <a:rPr lang="en-US" sz="1600" dirty="0" err="1" smtClean="0">
                <a:latin typeface="Comic Sans MS" panose="030F0702030302020204" pitchFamily="66" charset="0"/>
              </a:rPr>
              <a:t>GWh</a:t>
            </a:r>
            <a:r>
              <a:rPr lang="en-US" sz="1600" dirty="0" smtClean="0">
                <a:latin typeface="Comic Sans MS" panose="030F0702030302020204" pitchFamily="66" charset="0"/>
              </a:rPr>
              <a:t>/y</a:t>
            </a:r>
          </a:p>
          <a:p>
            <a:r>
              <a:rPr lang="en-US" sz="1600" dirty="0" smtClean="0">
                <a:latin typeface="Comic Sans MS" panose="030F0702030302020204" pitchFamily="66" charset="0"/>
              </a:rPr>
              <a:t>Cooling:	265 </a:t>
            </a:r>
            <a:r>
              <a:rPr lang="en-US" sz="1600" dirty="0" err="1" smtClean="0">
                <a:latin typeface="Comic Sans MS" panose="030F0702030302020204" pitchFamily="66" charset="0"/>
              </a:rPr>
              <a:t>GWh</a:t>
            </a:r>
            <a:r>
              <a:rPr lang="en-US" sz="1600" dirty="0" smtClean="0">
                <a:latin typeface="Comic Sans MS" panose="030F0702030302020204" pitchFamily="66" charset="0"/>
              </a:rPr>
              <a:t>/y</a:t>
            </a:r>
          </a:p>
        </p:txBody>
      </p:sp>
      <p:sp>
        <p:nvSpPr>
          <p:cNvPr id="2" name="TextBox 1"/>
          <p:cNvSpPr txBox="1"/>
          <p:nvPr/>
        </p:nvSpPr>
        <p:spPr>
          <a:xfrm>
            <a:off x="7092280" y="3068960"/>
            <a:ext cx="1944216" cy="861774"/>
          </a:xfrm>
          <a:prstGeom prst="rect">
            <a:avLst/>
          </a:prstGeom>
          <a:noFill/>
        </p:spPr>
        <p:txBody>
          <a:bodyPr wrap="square" rtlCol="0">
            <a:spAutoFit/>
          </a:bodyPr>
          <a:lstStyle/>
          <a:p>
            <a:r>
              <a:rPr lang="en-US" b="1" dirty="0" smtClean="0"/>
              <a:t>Reliable</a:t>
            </a:r>
          </a:p>
          <a:p>
            <a:r>
              <a:rPr lang="en-US" sz="1600" dirty="0"/>
              <a:t>stable </a:t>
            </a:r>
            <a:r>
              <a:rPr lang="en-US" sz="1600" dirty="0" smtClean="0"/>
              <a:t>electricity and</a:t>
            </a:r>
          </a:p>
          <a:p>
            <a:r>
              <a:rPr lang="en-US" sz="1600" dirty="0" smtClean="0"/>
              <a:t>cooling  supplies</a:t>
            </a:r>
            <a:endParaRPr lang="en-US" sz="1600" dirty="0"/>
          </a:p>
        </p:txBody>
      </p:sp>
      <p:sp>
        <p:nvSpPr>
          <p:cNvPr id="8" name="TextBox 7"/>
          <p:cNvSpPr txBox="1"/>
          <p:nvPr/>
        </p:nvSpPr>
        <p:spPr>
          <a:xfrm>
            <a:off x="1882000" y="1125905"/>
            <a:ext cx="5379999" cy="430887"/>
          </a:xfrm>
          <a:prstGeom prst="rect">
            <a:avLst/>
          </a:prstGeom>
          <a:noFill/>
        </p:spPr>
        <p:txBody>
          <a:bodyPr wrap="none" rtlCol="0">
            <a:spAutoFit/>
          </a:bodyPr>
          <a:lstStyle/>
          <a:p>
            <a:r>
              <a:rPr lang="fr-FR" sz="1100" dirty="0" smtClean="0"/>
              <a:t>ESS </a:t>
            </a:r>
            <a:r>
              <a:rPr lang="fr-FR" sz="1100" dirty="0" err="1" smtClean="0"/>
              <a:t>Energy</a:t>
            </a:r>
            <a:r>
              <a:rPr lang="fr-FR" sz="1100" dirty="0" smtClean="0"/>
              <a:t> Design report</a:t>
            </a:r>
          </a:p>
          <a:p>
            <a:r>
              <a:rPr lang="fr-FR" sz="1100" dirty="0" smtClean="0"/>
              <a:t>http</a:t>
            </a:r>
            <a:r>
              <a:rPr lang="fr-FR" sz="1100" dirty="0"/>
              <a:t>://europeanspallationsource.se/sites/default/files/20130131_ess_edr.pdf</a:t>
            </a:r>
          </a:p>
        </p:txBody>
      </p:sp>
    </p:spTree>
    <p:extLst>
      <p:ext uri="{BB962C8B-B14F-4D97-AF65-F5344CB8AC3E}">
        <p14:creationId xmlns:p14="http://schemas.microsoft.com/office/powerpoint/2010/main" val="14423360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23528" y="5301208"/>
            <a:ext cx="8352928" cy="576064"/>
          </a:xfrm>
        </p:spPr>
        <p:txBody>
          <a:bodyPr>
            <a:normAutofit lnSpcReduction="10000"/>
          </a:bodyPr>
          <a:lstStyle/>
          <a:p>
            <a:pPr marL="457200" indent="-457200">
              <a:buFont typeface="Wingdings"/>
              <a:buChar char="à"/>
            </a:pPr>
            <a:r>
              <a:rPr lang="en-US" dirty="0">
                <a:solidFill>
                  <a:srgbClr val="FF0000"/>
                </a:solidFill>
              </a:rPr>
              <a:t> M</a:t>
            </a:r>
            <a:r>
              <a:rPr lang="en-US" dirty="0" smtClean="0">
                <a:solidFill>
                  <a:srgbClr val="FF0000"/>
                </a:solidFill>
              </a:rPr>
              <a:t>ake it global  (ICFA ?)</a:t>
            </a:r>
            <a:endParaRPr lang="fr-FR" dirty="0">
              <a:solidFill>
                <a:srgbClr val="FF0000"/>
              </a:solidFill>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17</a:t>
            </a:fld>
            <a:endParaRPr lang="fr-BE" dirty="0"/>
          </a:p>
        </p:txBody>
      </p:sp>
      <p:sp>
        <p:nvSpPr>
          <p:cNvPr id="6" name="Title 5"/>
          <p:cNvSpPr>
            <a:spLocks noGrp="1"/>
          </p:cNvSpPr>
          <p:nvPr>
            <p:ph type="title"/>
          </p:nvPr>
        </p:nvSpPr>
        <p:spPr>
          <a:xfrm>
            <a:off x="251520" y="1376772"/>
            <a:ext cx="3888432" cy="792088"/>
          </a:xfrm>
        </p:spPr>
        <p:txBody>
          <a:bodyPr>
            <a:normAutofit/>
          </a:bodyPr>
          <a:lstStyle/>
          <a:p>
            <a:r>
              <a:rPr lang="en-US" sz="3200" dirty="0" err="1" smtClean="0">
                <a:solidFill>
                  <a:srgbClr val="FF0000"/>
                </a:solidFill>
              </a:rPr>
              <a:t>EnEfficient</a:t>
            </a:r>
            <a:r>
              <a:rPr lang="en-US" sz="3200" dirty="0" smtClean="0">
                <a:solidFill>
                  <a:srgbClr val="FF0000"/>
                </a:solidFill>
              </a:rPr>
              <a:t> WG</a:t>
            </a:r>
            <a:endParaRPr lang="fr-FR" sz="3200"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988840"/>
            <a:ext cx="31623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92" y="44624"/>
            <a:ext cx="7874000" cy="124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80931" y="2274838"/>
            <a:ext cx="1944763" cy="2308324"/>
          </a:xfrm>
          <a:prstGeom prst="rect">
            <a:avLst/>
          </a:prstGeom>
          <a:noFill/>
        </p:spPr>
        <p:txBody>
          <a:bodyPr wrap="none" rtlCol="0">
            <a:spAutoFit/>
          </a:bodyPr>
          <a:lstStyle/>
          <a:p>
            <a:r>
              <a:rPr lang="en-US" sz="1600" dirty="0" smtClean="0"/>
              <a:t>ESS, T. Parker</a:t>
            </a:r>
          </a:p>
          <a:p>
            <a:endParaRPr lang="en-US" sz="1600" dirty="0" smtClean="0"/>
          </a:p>
          <a:p>
            <a:r>
              <a:rPr lang="en-US" sz="1600" dirty="0" smtClean="0"/>
              <a:t>CERN, E. Jensen</a:t>
            </a:r>
          </a:p>
          <a:p>
            <a:endParaRPr lang="en-US" sz="1600" dirty="0" smtClean="0"/>
          </a:p>
          <a:p>
            <a:r>
              <a:rPr lang="en-US" sz="1600" dirty="0" smtClean="0"/>
              <a:t>KIT, M. Sanders</a:t>
            </a:r>
          </a:p>
          <a:p>
            <a:endParaRPr lang="en-US" sz="1600" dirty="0" smtClean="0"/>
          </a:p>
          <a:p>
            <a:r>
              <a:rPr lang="en-US" sz="1600" dirty="0" smtClean="0"/>
              <a:t>GSI, </a:t>
            </a:r>
            <a:r>
              <a:rPr lang="fr-FR" sz="1600" dirty="0" smtClean="0"/>
              <a:t>J. </a:t>
            </a:r>
            <a:r>
              <a:rPr lang="fr-FR" sz="1600" dirty="0" err="1" smtClean="0"/>
              <a:t>Stadlmann</a:t>
            </a:r>
            <a:endParaRPr lang="fr-FR" sz="1600" dirty="0" smtClean="0"/>
          </a:p>
          <a:p>
            <a:endParaRPr lang="fr-FR" sz="1600" dirty="0" smtClean="0"/>
          </a:p>
          <a:p>
            <a:r>
              <a:rPr lang="en-US" sz="1600" dirty="0" smtClean="0"/>
              <a:t>GSI, G. Spiller</a:t>
            </a:r>
            <a:endParaRPr lang="fr-FR" sz="1600" dirty="0"/>
          </a:p>
        </p:txBody>
      </p:sp>
    </p:spTree>
    <p:extLst>
      <p:ext uri="{BB962C8B-B14F-4D97-AF65-F5344CB8AC3E}">
        <p14:creationId xmlns:p14="http://schemas.microsoft.com/office/powerpoint/2010/main" val="12663082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18</a:t>
            </a:fld>
            <a:endParaRPr lang="fr-BE" dirty="0"/>
          </a:p>
        </p:txBody>
      </p:sp>
      <p:sp>
        <p:nvSpPr>
          <p:cNvPr id="3" name="Content Placeholder 2"/>
          <p:cNvSpPr>
            <a:spLocks noGrp="1"/>
          </p:cNvSpPr>
          <p:nvPr>
            <p:ph idx="4294967295"/>
          </p:nvPr>
        </p:nvSpPr>
        <p:spPr>
          <a:xfrm>
            <a:off x="703330" y="1585779"/>
            <a:ext cx="7849592" cy="1051133"/>
          </a:xfrm>
          <a:solidFill>
            <a:schemeClr val="accent6">
              <a:lumMod val="20000"/>
              <a:lumOff val="80000"/>
            </a:schemeClr>
          </a:solidFill>
        </p:spPr>
        <p:txBody>
          <a:bodyPr>
            <a:noAutofit/>
          </a:bodyPr>
          <a:lstStyle/>
          <a:p>
            <a:pPr marL="514350" indent="-514350">
              <a:buFont typeface="+mj-lt"/>
              <a:buAutoNum type="arabicPeriod"/>
            </a:pPr>
            <a:r>
              <a:rPr lang="en-US" sz="2000" dirty="0" smtClean="0"/>
              <a:t>Energy Saving: improving efficiency</a:t>
            </a:r>
            <a:endParaRPr lang="en-US" sz="1600" dirty="0"/>
          </a:p>
          <a:p>
            <a:pPr marL="514350" lvl="0" indent="-514350">
              <a:buFont typeface="+mj-lt"/>
              <a:buAutoNum type="arabicPeriod"/>
            </a:pPr>
            <a:r>
              <a:rPr lang="en-US" sz="2000" dirty="0"/>
              <a:t>Energy </a:t>
            </a:r>
            <a:r>
              <a:rPr lang="en-US" sz="2000" dirty="0" smtClean="0"/>
              <a:t>Recovery and Recycling</a:t>
            </a:r>
          </a:p>
          <a:p>
            <a:pPr marL="514350" lvl="0" indent="-514350">
              <a:buFont typeface="+mj-lt"/>
              <a:buAutoNum type="arabicPeriod"/>
            </a:pPr>
            <a:r>
              <a:rPr lang="en-US" sz="2000" dirty="0" smtClean="0"/>
              <a:t>Operational saving </a:t>
            </a:r>
          </a:p>
          <a:p>
            <a:pPr marL="514350" lvl="0" indent="-514350">
              <a:buFont typeface="+mj-lt"/>
              <a:buAutoNum type="arabicPeriod"/>
            </a:pPr>
            <a:endParaRPr lang="en-US" sz="2400" dirty="0" smtClean="0">
              <a:solidFill>
                <a:srgbClr val="0070C0"/>
              </a:solidFill>
            </a:endParaRPr>
          </a:p>
        </p:txBody>
      </p:sp>
      <p:sp>
        <p:nvSpPr>
          <p:cNvPr id="2" name="Title 1"/>
          <p:cNvSpPr>
            <a:spLocks noGrp="1"/>
          </p:cNvSpPr>
          <p:nvPr>
            <p:ph type="title" idx="4294967295"/>
          </p:nvPr>
        </p:nvSpPr>
        <p:spPr>
          <a:xfrm>
            <a:off x="2195736" y="115888"/>
            <a:ext cx="5544616" cy="576262"/>
          </a:xfrm>
        </p:spPr>
        <p:txBody>
          <a:bodyPr>
            <a:noAutofit/>
          </a:bodyPr>
          <a:lstStyle/>
          <a:p>
            <a:r>
              <a:rPr lang="en-US" sz="3600" dirty="0" smtClean="0">
                <a:solidFill>
                  <a:srgbClr val="00B050"/>
                </a:solidFill>
              </a:rPr>
              <a:t>The Green-ILC initiative </a:t>
            </a:r>
            <a:endParaRPr lang="en-US" sz="3600" dirty="0">
              <a:solidFill>
                <a:srgbClr val="00B050"/>
              </a:solidFill>
            </a:endParaRPr>
          </a:p>
        </p:txBody>
      </p:sp>
      <p:sp>
        <p:nvSpPr>
          <p:cNvPr id="10" name="Content Placeholder 2"/>
          <p:cNvSpPr txBox="1">
            <a:spLocks/>
          </p:cNvSpPr>
          <p:nvPr/>
        </p:nvSpPr>
        <p:spPr>
          <a:xfrm>
            <a:off x="683568" y="1044021"/>
            <a:ext cx="7849592" cy="440763"/>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0070C0"/>
                </a:solidFill>
              </a:rPr>
              <a:t>Revisiting all ILC components with a focus on:</a:t>
            </a:r>
          </a:p>
        </p:txBody>
      </p:sp>
      <p:sp>
        <p:nvSpPr>
          <p:cNvPr id="11" name="Content Placeholder 2"/>
          <p:cNvSpPr txBox="1">
            <a:spLocks/>
          </p:cNvSpPr>
          <p:nvPr/>
        </p:nvSpPr>
        <p:spPr>
          <a:xfrm>
            <a:off x="683568" y="3645024"/>
            <a:ext cx="7849592" cy="1368152"/>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000" dirty="0" smtClean="0"/>
              <a:t>Renewable energies production and use</a:t>
            </a:r>
          </a:p>
          <a:p>
            <a:pPr marL="514350" indent="-514350">
              <a:buFont typeface="+mj-lt"/>
              <a:buAutoNum type="arabicPeriod"/>
            </a:pPr>
            <a:r>
              <a:rPr lang="en-US" sz="2000" dirty="0" smtClean="0"/>
              <a:t>Energy Storage and conversion to electricity</a:t>
            </a:r>
          </a:p>
          <a:p>
            <a:pPr marL="514350" indent="-514350">
              <a:buFont typeface="+mj-lt"/>
              <a:buAutoNum type="arabicPeriod"/>
            </a:pPr>
            <a:r>
              <a:rPr lang="en-US" sz="2000" dirty="0" smtClean="0"/>
              <a:t>Energy </a:t>
            </a:r>
            <a:r>
              <a:rPr lang="en-US" sz="2000" dirty="0"/>
              <a:t>Management </a:t>
            </a:r>
            <a:r>
              <a:rPr lang="en-US" sz="2000" dirty="0" smtClean="0"/>
              <a:t>and Distribution: Local Smart Grid</a:t>
            </a:r>
            <a:endParaRPr lang="en-US" sz="1050" dirty="0" smtClean="0"/>
          </a:p>
        </p:txBody>
      </p:sp>
      <p:sp>
        <p:nvSpPr>
          <p:cNvPr id="12" name="Content Placeholder 2"/>
          <p:cNvSpPr txBox="1">
            <a:spLocks/>
          </p:cNvSpPr>
          <p:nvPr/>
        </p:nvSpPr>
        <p:spPr>
          <a:xfrm>
            <a:off x="685268" y="3132253"/>
            <a:ext cx="7849592" cy="440763"/>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0070C0"/>
                </a:solidFill>
              </a:rPr>
              <a:t>Study of renewable energies in the ILC framework:</a:t>
            </a:r>
          </a:p>
        </p:txBody>
      </p:sp>
      <p:sp>
        <p:nvSpPr>
          <p:cNvPr id="13" name="TextBox 12"/>
          <p:cNvSpPr txBox="1"/>
          <p:nvPr/>
        </p:nvSpPr>
        <p:spPr>
          <a:xfrm>
            <a:off x="251520" y="5661248"/>
            <a:ext cx="8568952" cy="461665"/>
          </a:xfrm>
          <a:prstGeom prst="rect">
            <a:avLst/>
          </a:prstGeom>
          <a:solidFill>
            <a:schemeClr val="accent6">
              <a:lumMod val="20000"/>
              <a:lumOff val="80000"/>
            </a:schemeClr>
          </a:solidFill>
        </p:spPr>
        <p:txBody>
          <a:bodyPr wrap="square" rtlCol="0">
            <a:spAutoFit/>
          </a:bodyPr>
          <a:lstStyle/>
          <a:p>
            <a:pPr lvl="0" algn="ctr">
              <a:spcBef>
                <a:spcPct val="20000"/>
              </a:spcBef>
            </a:pPr>
            <a:r>
              <a:rPr lang="en-US" sz="2400" dirty="0" smtClean="0">
                <a:solidFill>
                  <a:srgbClr val="00B050"/>
                </a:solidFill>
                <a:latin typeface="Comic Sans MS" pitchFamily="66" charset="0"/>
              </a:rPr>
              <a:t>Green-ILC, </a:t>
            </a:r>
            <a:r>
              <a:rPr lang="en-US" sz="2400" dirty="0" smtClean="0">
                <a:solidFill>
                  <a:srgbClr val="0070C0"/>
                </a:solidFill>
                <a:latin typeface="Comic Sans MS" pitchFamily="66" charset="0"/>
              </a:rPr>
              <a:t>a first step toward </a:t>
            </a:r>
            <a:r>
              <a:rPr lang="en-US" sz="2400" dirty="0" smtClean="0">
                <a:solidFill>
                  <a:srgbClr val="FF0000"/>
                </a:solidFill>
                <a:latin typeface="Comic Sans MS" pitchFamily="66" charset="0"/>
              </a:rPr>
              <a:t>Sustainable Colliders</a:t>
            </a:r>
            <a:endParaRPr lang="en-US" sz="2400" dirty="0">
              <a:solidFill>
                <a:prstClr val="black"/>
              </a:solidFill>
              <a:latin typeface="Comic Sans MS" pitchFamily="66" charset="0"/>
            </a:endParaRPr>
          </a:p>
        </p:txBody>
      </p:sp>
    </p:spTree>
    <p:extLst>
      <p:ext uri="{BB962C8B-B14F-4D97-AF65-F5344CB8AC3E}">
        <p14:creationId xmlns:p14="http://schemas.microsoft.com/office/powerpoint/2010/main" val="36640968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19</a:t>
            </a:fld>
            <a:endParaRPr lang="fr-BE" dirty="0"/>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328738"/>
            <a:ext cx="8229600" cy="2728912"/>
          </a:xfrm>
          <a:solidFill>
            <a:schemeClr val="accent6">
              <a:lumMod val="20000"/>
              <a:lumOff val="80000"/>
            </a:schemeClr>
          </a:solidFill>
        </p:spPr>
      </p:pic>
      <p:sp>
        <p:nvSpPr>
          <p:cNvPr id="2" name="Title 1"/>
          <p:cNvSpPr>
            <a:spLocks noGrp="1"/>
          </p:cNvSpPr>
          <p:nvPr>
            <p:ph type="title" idx="4294967295"/>
          </p:nvPr>
        </p:nvSpPr>
        <p:spPr>
          <a:xfrm>
            <a:off x="1619672" y="115888"/>
            <a:ext cx="5817840" cy="864840"/>
          </a:xfrm>
        </p:spPr>
        <p:txBody>
          <a:bodyPr>
            <a:noAutofit/>
          </a:bodyPr>
          <a:lstStyle/>
          <a:p>
            <a:r>
              <a:rPr lang="en-US" sz="3200" dirty="0">
                <a:solidFill>
                  <a:srgbClr val="00B050"/>
                </a:solidFill>
              </a:rPr>
              <a:t>ILC baseline energy </a:t>
            </a:r>
            <a:r>
              <a:rPr lang="en-US" sz="3200" dirty="0" smtClean="0">
                <a:solidFill>
                  <a:srgbClr val="00B050"/>
                </a:solidFill>
              </a:rPr>
              <a:t>budget</a:t>
            </a:r>
            <a:br>
              <a:rPr lang="en-US" sz="3200" dirty="0" smtClean="0">
                <a:solidFill>
                  <a:srgbClr val="00B050"/>
                </a:solidFill>
              </a:rPr>
            </a:br>
            <a:r>
              <a:rPr lang="en-US" sz="3200" dirty="0" smtClean="0">
                <a:solidFill>
                  <a:srgbClr val="00B050"/>
                </a:solidFill>
              </a:rPr>
              <a:t>164 MW @ 500 GeV</a:t>
            </a:r>
            <a:endParaRPr lang="en-US" sz="3200" dirty="0">
              <a:solidFill>
                <a:srgbClr val="00B050"/>
              </a:solidFill>
            </a:endParaRPr>
          </a:p>
        </p:txBody>
      </p:sp>
      <p:sp>
        <p:nvSpPr>
          <p:cNvPr id="9" name="TextBox 8"/>
          <p:cNvSpPr txBox="1"/>
          <p:nvPr/>
        </p:nvSpPr>
        <p:spPr>
          <a:xfrm>
            <a:off x="2411760" y="4077072"/>
            <a:ext cx="5112568" cy="523220"/>
          </a:xfrm>
          <a:prstGeom prst="rect">
            <a:avLst/>
          </a:prstGeom>
          <a:noFill/>
        </p:spPr>
        <p:txBody>
          <a:bodyPr wrap="square" rtlCol="0">
            <a:spAutoFit/>
          </a:bodyPr>
          <a:lstStyle/>
          <a:p>
            <a:r>
              <a:rPr lang="en-US" sz="1400" dirty="0" smtClean="0">
                <a:solidFill>
                  <a:srgbClr val="FF0000"/>
                </a:solidFill>
              </a:rPr>
              <a:t>Rank:      1</a:t>
            </a:r>
            <a:r>
              <a:rPr lang="en-US" sz="1400" dirty="0" smtClean="0"/>
              <a:t>             6             3            </a:t>
            </a:r>
            <a:r>
              <a:rPr lang="en-US" sz="1400" dirty="0" smtClean="0">
                <a:solidFill>
                  <a:srgbClr val="FF9966"/>
                </a:solidFill>
              </a:rPr>
              <a:t>2</a:t>
            </a:r>
            <a:r>
              <a:rPr lang="en-US" sz="1400" dirty="0" smtClean="0"/>
              <a:t>         4             5</a:t>
            </a:r>
          </a:p>
          <a:p>
            <a:r>
              <a:rPr lang="en-US" sz="1400" dirty="0" smtClean="0">
                <a:solidFill>
                  <a:srgbClr val="FF0000"/>
                </a:solidFill>
              </a:rPr>
              <a:t>%      :   42</a:t>
            </a:r>
            <a:r>
              <a:rPr lang="en-US" sz="1400" dirty="0">
                <a:solidFill>
                  <a:srgbClr val="FF0000"/>
                </a:solidFill>
              </a:rPr>
              <a:t> </a:t>
            </a:r>
            <a:r>
              <a:rPr lang="en-US" sz="1400" dirty="0" smtClean="0"/>
              <a:t>            3           15          </a:t>
            </a:r>
            <a:r>
              <a:rPr lang="en-US" sz="1400" dirty="0" smtClean="0">
                <a:solidFill>
                  <a:srgbClr val="FF9966"/>
                </a:solidFill>
              </a:rPr>
              <a:t>23</a:t>
            </a:r>
            <a:r>
              <a:rPr lang="en-US" sz="1400" dirty="0">
                <a:solidFill>
                  <a:srgbClr val="FF9966"/>
                </a:solidFill>
              </a:rPr>
              <a:t> </a:t>
            </a:r>
            <a:r>
              <a:rPr lang="en-US" sz="1400" dirty="0" smtClean="0">
                <a:solidFill>
                  <a:srgbClr val="FF9966"/>
                </a:solidFill>
              </a:rPr>
              <a:t> </a:t>
            </a:r>
            <a:r>
              <a:rPr lang="en-US" sz="1400" dirty="0" smtClean="0">
                <a:solidFill>
                  <a:srgbClr val="FF0000"/>
                </a:solidFill>
              </a:rPr>
              <a:t>  </a:t>
            </a:r>
            <a:r>
              <a:rPr lang="en-US" sz="1400" dirty="0" smtClean="0"/>
              <a:t>   13</a:t>
            </a:r>
            <a:r>
              <a:rPr lang="en-US" sz="1400" dirty="0"/>
              <a:t> </a:t>
            </a:r>
            <a:r>
              <a:rPr lang="en-US" sz="1400" dirty="0" smtClean="0"/>
              <a:t>            5</a:t>
            </a:r>
            <a:endParaRPr lang="en-US" sz="1400" dirty="0"/>
          </a:p>
        </p:txBody>
      </p:sp>
      <p:sp>
        <p:nvSpPr>
          <p:cNvPr id="3" name="TextBox 2"/>
          <p:cNvSpPr txBox="1"/>
          <p:nvPr/>
        </p:nvSpPr>
        <p:spPr>
          <a:xfrm>
            <a:off x="7956376" y="3573016"/>
            <a:ext cx="452368" cy="276999"/>
          </a:xfrm>
          <a:prstGeom prst="rect">
            <a:avLst/>
          </a:prstGeom>
          <a:noFill/>
        </p:spPr>
        <p:txBody>
          <a:bodyPr wrap="none" rtlCol="0">
            <a:spAutoFit/>
          </a:bodyPr>
          <a:lstStyle/>
          <a:p>
            <a:r>
              <a:rPr lang="en-US" sz="1200" dirty="0" smtClean="0"/>
              <a:t>MW</a:t>
            </a:r>
            <a:endParaRPr lang="en-US" sz="1200" dirty="0"/>
          </a:p>
        </p:txBody>
      </p:sp>
      <p:sp>
        <p:nvSpPr>
          <p:cNvPr id="8" name="TextBox 7"/>
          <p:cNvSpPr txBox="1"/>
          <p:nvPr/>
        </p:nvSpPr>
        <p:spPr>
          <a:xfrm>
            <a:off x="275791" y="5222721"/>
            <a:ext cx="8592417" cy="584775"/>
          </a:xfrm>
          <a:prstGeom prst="rect">
            <a:avLst/>
          </a:prstGeom>
          <a:noFill/>
        </p:spPr>
        <p:txBody>
          <a:bodyPr wrap="none" rtlCol="0">
            <a:spAutoFit/>
          </a:bodyPr>
          <a:lstStyle/>
          <a:p>
            <a:r>
              <a:rPr lang="en-US" sz="3200" dirty="0">
                <a:solidFill>
                  <a:srgbClr val="FF0000"/>
                </a:solidFill>
                <a:latin typeface="Comic Sans MS" panose="030F0702030302020204" pitchFamily="66" charset="0"/>
              </a:rPr>
              <a:t>W</a:t>
            </a:r>
            <a:r>
              <a:rPr lang="en-US" sz="3200" dirty="0" smtClean="0">
                <a:solidFill>
                  <a:srgbClr val="FF0000"/>
                </a:solidFill>
                <a:latin typeface="Comic Sans MS" panose="030F0702030302020204" pitchFamily="66" charset="0"/>
              </a:rPr>
              <a:t>all-plug </a:t>
            </a:r>
            <a:r>
              <a:rPr lang="en-US" sz="3200" dirty="0">
                <a:solidFill>
                  <a:srgbClr val="FF0000"/>
                </a:solidFill>
                <a:latin typeface="Comic Sans MS" panose="030F0702030302020204" pitchFamily="66" charset="0"/>
              </a:rPr>
              <a:t>to beam power efficiency is 9.6 %</a:t>
            </a:r>
          </a:p>
        </p:txBody>
      </p:sp>
      <p:sp>
        <p:nvSpPr>
          <p:cNvPr id="10" name="Oval 9"/>
          <p:cNvSpPr/>
          <p:nvPr/>
        </p:nvSpPr>
        <p:spPr>
          <a:xfrm>
            <a:off x="7308304" y="3514930"/>
            <a:ext cx="1368152" cy="51382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163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9392" y="3848632"/>
            <a:ext cx="4543021" cy="2316672"/>
          </a:xfrm>
          <a:prstGeom prst="rect">
            <a:avLst/>
          </a:prstGeom>
          <a:solidFill>
            <a:schemeClr val="bg1"/>
          </a:solidFill>
          <a:ln>
            <a:noFill/>
          </a:ln>
          <a:scene3d>
            <a:camera prst="orthographicFront"/>
            <a:lightRig rig="threePt" dir="t"/>
          </a:scene3d>
          <a:extLst/>
        </p:spPr>
      </p:pic>
      <p:sp>
        <p:nvSpPr>
          <p:cNvPr id="6" name="Date Placeholder 5"/>
          <p:cNvSpPr>
            <a:spLocks noGrp="1"/>
          </p:cNvSpPr>
          <p:nvPr>
            <p:ph type="dt" sz="half" idx="10"/>
          </p:nvPr>
        </p:nvSpPr>
        <p:spPr/>
        <p:txBody>
          <a:bodyPr/>
          <a:lstStyle/>
          <a:p>
            <a:r>
              <a:rPr lang="fr-FR" smtClean="0"/>
              <a:t>LCWS, Belgrade, Oct. 2014</a:t>
            </a:r>
            <a:endParaRPr lang="fr-BE" dirty="0"/>
          </a:p>
        </p:txBody>
      </p:sp>
      <p:sp>
        <p:nvSpPr>
          <p:cNvPr id="7" name="Footer Placeholder 6"/>
          <p:cNvSpPr>
            <a:spLocks noGrp="1"/>
          </p:cNvSpPr>
          <p:nvPr>
            <p:ph type="ftr" sz="quarter" idx="11"/>
          </p:nvPr>
        </p:nvSpPr>
        <p:spPr/>
        <p:txBody>
          <a:bodyPr/>
          <a:lstStyle/>
          <a:p>
            <a:r>
              <a:rPr lang="fr-BE" smtClean="0"/>
              <a:t>Denis.Perret-Gallix@in2p3.fr LAPP/IN2P3-KEK</a:t>
            </a:r>
            <a:endParaRPr lang="fr-BE" dirty="0"/>
          </a:p>
        </p:txBody>
      </p:sp>
      <p:sp>
        <p:nvSpPr>
          <p:cNvPr id="8" name="Slide Number Placeholder 7"/>
          <p:cNvSpPr>
            <a:spLocks noGrp="1"/>
          </p:cNvSpPr>
          <p:nvPr>
            <p:ph type="sldNum" sz="quarter" idx="12"/>
          </p:nvPr>
        </p:nvSpPr>
        <p:spPr/>
        <p:txBody>
          <a:bodyPr/>
          <a:lstStyle/>
          <a:p>
            <a:fld id="{CF4668DC-857F-487D-BFFA-8C0CA5037977}" type="slidenum">
              <a:rPr lang="fr-BE" smtClean="0"/>
              <a:t>2</a:t>
            </a:fld>
            <a:endParaRPr lang="fr-BE"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92" y="598458"/>
            <a:ext cx="4355050" cy="305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CLIC2014.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3829" y="3534053"/>
            <a:ext cx="3721877" cy="2631251"/>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838" y="598458"/>
            <a:ext cx="4066034" cy="268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1" y="116632"/>
            <a:ext cx="6768753" cy="369332"/>
          </a:xfrm>
          <a:prstGeom prst="rect">
            <a:avLst/>
          </a:prstGeom>
          <a:noFill/>
        </p:spPr>
        <p:txBody>
          <a:bodyPr wrap="square" rtlCol="0">
            <a:spAutoFit/>
          </a:bodyPr>
          <a:lstStyle/>
          <a:p>
            <a:r>
              <a:rPr lang="en-US" dirty="0" smtClean="0"/>
              <a:t>Some of the high energy frontier future infrastructures</a:t>
            </a:r>
            <a:endParaRPr lang="fr-FR" dirty="0"/>
          </a:p>
        </p:txBody>
      </p:sp>
      <p:sp>
        <p:nvSpPr>
          <p:cNvPr id="4" name="TextBox 3"/>
          <p:cNvSpPr txBox="1"/>
          <p:nvPr/>
        </p:nvSpPr>
        <p:spPr>
          <a:xfrm>
            <a:off x="136388" y="3865189"/>
            <a:ext cx="1598476" cy="307777"/>
          </a:xfrm>
          <a:prstGeom prst="rect">
            <a:avLst/>
          </a:prstGeom>
          <a:noFill/>
        </p:spPr>
        <p:txBody>
          <a:bodyPr wrap="square" rtlCol="0">
            <a:spAutoFit/>
          </a:bodyPr>
          <a:lstStyle/>
          <a:p>
            <a:r>
              <a:rPr lang="en-US" sz="1400" dirty="0" smtClean="0"/>
              <a:t>ILC, Japan</a:t>
            </a:r>
            <a:endParaRPr lang="fr-FR" sz="1400" dirty="0"/>
          </a:p>
        </p:txBody>
      </p:sp>
      <p:sp>
        <p:nvSpPr>
          <p:cNvPr id="2" name="TextBox 1"/>
          <p:cNvSpPr txBox="1"/>
          <p:nvPr/>
        </p:nvSpPr>
        <p:spPr>
          <a:xfrm>
            <a:off x="1115616" y="908720"/>
            <a:ext cx="3046027" cy="369332"/>
          </a:xfrm>
          <a:prstGeom prst="rect">
            <a:avLst/>
          </a:prstGeom>
          <a:noFill/>
        </p:spPr>
        <p:txBody>
          <a:bodyPr wrap="none" rtlCol="0">
            <a:spAutoFit/>
          </a:bodyPr>
          <a:lstStyle/>
          <a:p>
            <a:r>
              <a:rPr lang="en-US" dirty="0" err="1" smtClean="0">
                <a:solidFill>
                  <a:schemeClr val="bg1"/>
                </a:solidFill>
              </a:rPr>
              <a:t>ee</a:t>
            </a:r>
            <a:r>
              <a:rPr lang="en-US" dirty="0" smtClean="0">
                <a:solidFill>
                  <a:schemeClr val="bg1"/>
                </a:solidFill>
              </a:rPr>
              <a:t> 240 GeV, pp 50-90 TeV</a:t>
            </a:r>
            <a:endParaRPr lang="fr-FR" dirty="0">
              <a:solidFill>
                <a:schemeClr val="bg1"/>
              </a:solidFill>
            </a:endParaRPr>
          </a:p>
        </p:txBody>
      </p:sp>
      <p:sp>
        <p:nvSpPr>
          <p:cNvPr id="9" name="TextBox 8"/>
          <p:cNvSpPr txBox="1"/>
          <p:nvPr/>
        </p:nvSpPr>
        <p:spPr>
          <a:xfrm>
            <a:off x="7020272" y="2915284"/>
            <a:ext cx="2218877" cy="369332"/>
          </a:xfrm>
          <a:prstGeom prst="rect">
            <a:avLst/>
          </a:prstGeom>
          <a:noFill/>
        </p:spPr>
        <p:txBody>
          <a:bodyPr wrap="none" rtlCol="0">
            <a:spAutoFit/>
          </a:bodyPr>
          <a:lstStyle/>
          <a:p>
            <a:r>
              <a:rPr lang="en-US" dirty="0" smtClean="0"/>
              <a:t>pp 100 km 100 TeV</a:t>
            </a:r>
            <a:endParaRPr lang="fr-FR" dirty="0"/>
          </a:p>
        </p:txBody>
      </p:sp>
      <p:sp>
        <p:nvSpPr>
          <p:cNvPr id="10" name="TextBox 9"/>
          <p:cNvSpPr txBox="1"/>
          <p:nvPr/>
        </p:nvSpPr>
        <p:spPr>
          <a:xfrm>
            <a:off x="2296917" y="5949280"/>
            <a:ext cx="2281394" cy="369332"/>
          </a:xfrm>
          <a:prstGeom prst="rect">
            <a:avLst/>
          </a:prstGeom>
          <a:noFill/>
        </p:spPr>
        <p:txBody>
          <a:bodyPr wrap="none" rtlCol="0">
            <a:spAutoFit/>
          </a:bodyPr>
          <a:lstStyle/>
          <a:p>
            <a:r>
              <a:rPr lang="en-US" dirty="0" err="1"/>
              <a:t>e</a:t>
            </a:r>
            <a:r>
              <a:rPr lang="en-US" dirty="0" err="1" smtClean="0"/>
              <a:t>e</a:t>
            </a:r>
            <a:r>
              <a:rPr lang="en-US" dirty="0" smtClean="0"/>
              <a:t> 250 GeV – 1 TeV</a:t>
            </a:r>
            <a:endParaRPr lang="fr-FR" dirty="0"/>
          </a:p>
        </p:txBody>
      </p:sp>
      <p:sp>
        <p:nvSpPr>
          <p:cNvPr id="12" name="TextBox 11"/>
          <p:cNvSpPr txBox="1"/>
          <p:nvPr/>
        </p:nvSpPr>
        <p:spPr>
          <a:xfrm>
            <a:off x="6613855" y="5044534"/>
            <a:ext cx="2173993" cy="369332"/>
          </a:xfrm>
          <a:prstGeom prst="rect">
            <a:avLst/>
          </a:prstGeom>
          <a:noFill/>
        </p:spPr>
        <p:txBody>
          <a:bodyPr wrap="none" rtlCol="0">
            <a:spAutoFit/>
          </a:bodyPr>
          <a:lstStyle/>
          <a:p>
            <a:r>
              <a:rPr lang="en-US" dirty="0" err="1" smtClean="0"/>
              <a:t>ee</a:t>
            </a:r>
            <a:r>
              <a:rPr lang="en-US" dirty="0" smtClean="0"/>
              <a:t> 500 GeV-3 TeV</a:t>
            </a:r>
            <a:endParaRPr lang="fr-FR" dirty="0"/>
          </a:p>
        </p:txBody>
      </p:sp>
    </p:spTree>
    <p:extLst>
      <p:ext uri="{BB962C8B-B14F-4D97-AF65-F5344CB8AC3E}">
        <p14:creationId xmlns:p14="http://schemas.microsoft.com/office/powerpoint/2010/main" val="2274332092"/>
      </p:ext>
    </p:extLst>
  </p:cSld>
  <p:clrMapOvr>
    <a:masterClrMapping/>
  </p:clrMapOvr>
  <mc:AlternateContent xmlns:mc="http://schemas.openxmlformats.org/markup-compatibility/2006" xmlns:p14="http://schemas.microsoft.com/office/powerpoint/2010/main">
    <mc:Choice Requires="p14">
      <p:transition spd="slow" p14:dur="2000" advTm="58050"/>
    </mc:Choice>
    <mc:Fallback xmlns="">
      <p:transition spd="slow" advTm="5805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20</a:t>
            </a:fld>
            <a:endParaRPr lang="fr-BE" dirty="0"/>
          </a:p>
        </p:txBody>
      </p:sp>
      <p:sp>
        <p:nvSpPr>
          <p:cNvPr id="2" name="Title 1"/>
          <p:cNvSpPr>
            <a:spLocks noGrp="1"/>
          </p:cNvSpPr>
          <p:nvPr>
            <p:ph type="title" idx="4294967295"/>
          </p:nvPr>
        </p:nvSpPr>
        <p:spPr>
          <a:xfrm>
            <a:off x="1475656" y="115888"/>
            <a:ext cx="6116921" cy="1152872"/>
          </a:xfrm>
        </p:spPr>
        <p:txBody>
          <a:bodyPr>
            <a:noAutofit/>
          </a:bodyPr>
          <a:lstStyle/>
          <a:p>
            <a:r>
              <a:rPr lang="en-US" sz="4000" dirty="0" smtClean="0">
                <a:solidFill>
                  <a:srgbClr val="00B050"/>
                </a:solidFill>
              </a:rPr>
              <a:t>Green ILC (1)</a:t>
            </a:r>
            <a:br>
              <a:rPr lang="en-US" sz="4000" dirty="0" smtClean="0">
                <a:solidFill>
                  <a:srgbClr val="00B050"/>
                </a:solidFill>
              </a:rPr>
            </a:br>
            <a:r>
              <a:rPr lang="en-US" sz="3200" dirty="0" smtClean="0">
                <a:solidFill>
                  <a:srgbClr val="00B050"/>
                </a:solidFill>
              </a:rPr>
              <a:t>Energy Saving </a:t>
            </a:r>
            <a:endParaRPr lang="en-US" sz="4000" dirty="0">
              <a:solidFill>
                <a:srgbClr val="00B050"/>
              </a:solidFill>
            </a:endParaRPr>
          </a:p>
        </p:txBody>
      </p:sp>
      <p:sp>
        <p:nvSpPr>
          <p:cNvPr id="7" name="Content Placeholder 2"/>
          <p:cNvSpPr txBox="1">
            <a:spLocks/>
          </p:cNvSpPr>
          <p:nvPr/>
        </p:nvSpPr>
        <p:spPr>
          <a:xfrm>
            <a:off x="754856" y="4005064"/>
            <a:ext cx="7634288" cy="2376264"/>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lvl="1" indent="0">
              <a:buFont typeface="Arial" pitchFamily="34" charset="0"/>
              <a:buNone/>
            </a:pPr>
            <a:r>
              <a:rPr lang="en-US" sz="2400" dirty="0" smtClean="0">
                <a:solidFill>
                  <a:srgbClr val="0070C0"/>
                </a:solidFill>
              </a:rPr>
              <a:t>On operation</a:t>
            </a:r>
          </a:p>
          <a:p>
            <a:pPr marL="401638" lvl="1" indent="-171450"/>
            <a:r>
              <a:rPr lang="en-US" sz="1800" dirty="0" smtClean="0"/>
              <a:t>Power reduction during idle periods: </a:t>
            </a:r>
          </a:p>
          <a:p>
            <a:pPr marL="512763" lvl="2" indent="-111125"/>
            <a:r>
              <a:rPr lang="en-US" sz="1400" dirty="0" smtClean="0"/>
              <a:t>system on standby and energy saving mode, More effective if made on design</a:t>
            </a:r>
          </a:p>
          <a:p>
            <a:pPr marL="512763" lvl="2" indent="-111125"/>
            <a:r>
              <a:rPr lang="en-US" sz="1400" dirty="0" smtClean="0"/>
              <a:t>Long running period (fewer, but longer shutdown due to </a:t>
            </a:r>
            <a:r>
              <a:rPr lang="en-US" sz="1400" dirty="0" err="1" smtClean="0"/>
              <a:t>cryo</a:t>
            </a:r>
            <a:r>
              <a:rPr lang="en-US" sz="1400" dirty="0" smtClean="0"/>
              <a:t>)</a:t>
            </a:r>
            <a:endParaRPr lang="en-US" sz="1200" dirty="0" smtClean="0"/>
          </a:p>
          <a:p>
            <a:pPr marL="401638" lvl="1" indent="-171450"/>
            <a:r>
              <a:rPr lang="en-US" sz="1800" dirty="0" smtClean="0"/>
              <a:t>Increase reliability (to avoid down time)</a:t>
            </a:r>
            <a:endParaRPr lang="en-US" sz="1200" dirty="0" smtClean="0"/>
          </a:p>
        </p:txBody>
      </p:sp>
      <p:sp>
        <p:nvSpPr>
          <p:cNvPr id="3" name="Content Placeholder 2"/>
          <p:cNvSpPr>
            <a:spLocks noGrp="1"/>
          </p:cNvSpPr>
          <p:nvPr>
            <p:ph idx="4294967295"/>
          </p:nvPr>
        </p:nvSpPr>
        <p:spPr>
          <a:xfrm>
            <a:off x="754136" y="1268760"/>
            <a:ext cx="7634288" cy="2664296"/>
          </a:xfrm>
          <a:solidFill>
            <a:schemeClr val="accent6">
              <a:lumMod val="20000"/>
              <a:lumOff val="80000"/>
            </a:schemeClr>
          </a:solidFill>
        </p:spPr>
        <p:txBody>
          <a:bodyPr>
            <a:noAutofit/>
          </a:bodyPr>
          <a:lstStyle/>
          <a:p>
            <a:pPr marL="230188" lvl="1" indent="0">
              <a:buNone/>
            </a:pPr>
            <a:r>
              <a:rPr lang="en-US" sz="2400" dirty="0" smtClean="0">
                <a:solidFill>
                  <a:srgbClr val="0070C0"/>
                </a:solidFill>
              </a:rPr>
              <a:t>On components:</a:t>
            </a:r>
          </a:p>
          <a:p>
            <a:pPr marL="401638" lvl="1" indent="-171450"/>
            <a:r>
              <a:rPr lang="en-US" sz="1800" dirty="0" smtClean="0"/>
              <a:t>RF high efficiency </a:t>
            </a:r>
            <a:r>
              <a:rPr lang="en-US" sz="1600" dirty="0" smtClean="0"/>
              <a:t>(power converter/modulator (90%), klystron (65%), waveguides, power couplers)</a:t>
            </a:r>
            <a:endParaRPr lang="en-US" sz="1800" dirty="0" smtClean="0"/>
          </a:p>
          <a:p>
            <a:pPr marL="401638" lvl="1" indent="-171450"/>
            <a:r>
              <a:rPr lang="en-US" sz="1800" dirty="0" smtClean="0"/>
              <a:t>Cryogenics: High efficiency </a:t>
            </a:r>
            <a:r>
              <a:rPr lang="en-US" sz="1800" dirty="0" err="1"/>
              <a:t>c</a:t>
            </a:r>
            <a:r>
              <a:rPr lang="en-US" sz="1800" dirty="0" err="1" smtClean="0"/>
              <a:t>ryocooler</a:t>
            </a:r>
            <a:r>
              <a:rPr lang="en-US" sz="1800" dirty="0" smtClean="0"/>
              <a:t> and system optimization</a:t>
            </a:r>
          </a:p>
          <a:p>
            <a:pPr marL="801688" lvl="2" indent="-171450"/>
            <a:r>
              <a:rPr lang="en-US" sz="1400" dirty="0" smtClean="0"/>
              <a:t>LN2 precooling and energy storage</a:t>
            </a:r>
          </a:p>
          <a:p>
            <a:pPr marL="401638" lvl="1" indent="-171450"/>
            <a:r>
              <a:rPr lang="en-US" sz="1800" dirty="0" smtClean="0"/>
              <a:t>NC magnets </a:t>
            </a:r>
          </a:p>
          <a:p>
            <a:pPr marL="401638" lvl="1" indent="-171450"/>
            <a:r>
              <a:rPr lang="en-US" sz="1800" dirty="0" smtClean="0"/>
              <a:t>ILC Lattice optimization</a:t>
            </a:r>
          </a:p>
        </p:txBody>
      </p:sp>
    </p:spTree>
    <p:extLst>
      <p:ext uri="{BB962C8B-B14F-4D97-AF65-F5344CB8AC3E}">
        <p14:creationId xmlns:p14="http://schemas.microsoft.com/office/powerpoint/2010/main" val="656030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Recover non-used RF power: Smart RF loads</a:t>
            </a:r>
            <a:endParaRPr lang="en-GB" dirty="0"/>
          </a:p>
        </p:txBody>
      </p:sp>
      <p:sp>
        <p:nvSpPr>
          <p:cNvPr id="3" name="Footer Placeholder 2"/>
          <p:cNvSpPr>
            <a:spLocks noGrp="1"/>
          </p:cNvSpPr>
          <p:nvPr>
            <p:ph type="ftr" sz="quarter" idx="11"/>
          </p:nvPr>
        </p:nvSpPr>
        <p:spPr/>
        <p:txBody>
          <a:bodyPr/>
          <a:lstStyle/>
          <a:p>
            <a:r>
              <a:rPr lang="en-GB" dirty="0" err="1" smtClean="0">
                <a:solidFill>
                  <a:srgbClr val="FF0000"/>
                </a:solidFill>
              </a:rPr>
              <a:t>Erk</a:t>
            </a:r>
            <a:r>
              <a:rPr lang="en-GB" dirty="0" smtClean="0">
                <a:solidFill>
                  <a:srgbClr val="FF0000"/>
                </a:solidFill>
              </a:rPr>
              <a:t> Jensen (CERN</a:t>
            </a:r>
            <a:r>
              <a:rPr lang="en-GB" dirty="0" smtClean="0">
                <a:solidFill>
                  <a:srgbClr val="0070C0"/>
                </a:solidFill>
              </a:rPr>
              <a:t>)  </a:t>
            </a:r>
            <a:r>
              <a:rPr lang="en-GB" dirty="0" err="1" smtClean="0">
                <a:solidFill>
                  <a:srgbClr val="0070C0"/>
                </a:solidFill>
              </a:rPr>
              <a:t>EnEfficient</a:t>
            </a:r>
            <a:r>
              <a:rPr lang="en-GB" dirty="0" smtClean="0">
                <a:solidFill>
                  <a:srgbClr val="0070C0"/>
                </a:solidFill>
              </a:rPr>
              <a:t> RF Sources, The Cockcroft Institute, 3-4 June 2014</a:t>
            </a:r>
            <a:endParaRPr lang="en-US" dirty="0">
              <a:solidFill>
                <a:srgbClr val="0070C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70C0">
                    <a:tint val="75000"/>
                  </a:srgbClr>
                </a:solidFill>
              </a:rPr>
              <a:pPr/>
              <a:t>21</a:t>
            </a:fld>
            <a:endParaRPr lang="en-US">
              <a:solidFill>
                <a:srgbClr val="0070C0">
                  <a:tint val="75000"/>
                </a:srgbClr>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30" r="11503" b="16597"/>
          <a:stretch/>
        </p:blipFill>
        <p:spPr bwMode="auto">
          <a:xfrm>
            <a:off x="76200" y="2051566"/>
            <a:ext cx="4328023" cy="259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22400" y="5087034"/>
            <a:ext cx="7600950" cy="646331"/>
          </a:xfrm>
          <a:prstGeom prst="rect">
            <a:avLst/>
          </a:prstGeom>
        </p:spPr>
        <p:txBody>
          <a:bodyPr wrap="square">
            <a:spAutoFit/>
          </a:bodyPr>
          <a:lstStyle/>
          <a:p>
            <a:r>
              <a:rPr lang="en-GB" dirty="0" smtClean="0">
                <a:solidFill>
                  <a:srgbClr val="0070C0"/>
                </a:solidFill>
              </a:rPr>
              <a:t>1) http</a:t>
            </a:r>
            <a:r>
              <a:rPr lang="en-GB" dirty="0">
                <a:solidFill>
                  <a:srgbClr val="0070C0"/>
                </a:solidFill>
              </a:rPr>
              <a:t>://</a:t>
            </a:r>
            <a:r>
              <a:rPr lang="en-GB" dirty="0" smtClean="0">
                <a:solidFill>
                  <a:srgbClr val="0070C0"/>
                </a:solidFill>
              </a:rPr>
              <a:t>accelconf.web.cern.ch/AccelConf/IPAC10/papers/wepd090.pdf</a:t>
            </a:r>
          </a:p>
          <a:p>
            <a:r>
              <a:rPr lang="en-GB" dirty="0" smtClean="0">
                <a:solidFill>
                  <a:srgbClr val="0070C0"/>
                </a:solidFill>
              </a:rPr>
              <a:t>2) </a:t>
            </a:r>
            <a:r>
              <a:rPr lang="en-GB" dirty="0">
                <a:solidFill>
                  <a:srgbClr val="0070C0"/>
                </a:solidFill>
              </a:rPr>
              <a:t>http://accelconf.web.cern.ch/AccelConf/IPAC2012/papers/thppc023.pdf</a:t>
            </a:r>
          </a:p>
        </p:txBody>
      </p:sp>
      <p:sp>
        <p:nvSpPr>
          <p:cNvPr id="6" name="TextBox 5"/>
          <p:cNvSpPr txBox="1"/>
          <p:nvPr/>
        </p:nvSpPr>
        <p:spPr>
          <a:xfrm>
            <a:off x="533400" y="1656834"/>
            <a:ext cx="3368038" cy="369332"/>
          </a:xfrm>
          <a:prstGeom prst="rect">
            <a:avLst/>
          </a:prstGeom>
          <a:noFill/>
        </p:spPr>
        <p:txBody>
          <a:bodyPr wrap="none" rtlCol="0">
            <a:spAutoFit/>
          </a:bodyPr>
          <a:lstStyle/>
          <a:p>
            <a:r>
              <a:rPr lang="en-GB" dirty="0" smtClean="0">
                <a:solidFill>
                  <a:srgbClr val="0070C0"/>
                </a:solidFill>
              </a:rPr>
              <a:t>Idea 1) – reconvert to DC power!</a:t>
            </a:r>
            <a:endParaRPr lang="en-GB" dirty="0">
              <a:solidFill>
                <a:srgbClr val="0070C0"/>
              </a:solidFill>
            </a:endParaRPr>
          </a:p>
        </p:txBody>
      </p:sp>
      <p:sp>
        <p:nvSpPr>
          <p:cNvPr id="9" name="TextBox 8"/>
          <p:cNvSpPr txBox="1"/>
          <p:nvPr/>
        </p:nvSpPr>
        <p:spPr>
          <a:xfrm>
            <a:off x="4953000" y="1656834"/>
            <a:ext cx="2645276" cy="369332"/>
          </a:xfrm>
          <a:prstGeom prst="rect">
            <a:avLst/>
          </a:prstGeom>
          <a:noFill/>
        </p:spPr>
        <p:txBody>
          <a:bodyPr wrap="none" rtlCol="0">
            <a:spAutoFit/>
          </a:bodyPr>
          <a:lstStyle/>
          <a:p>
            <a:r>
              <a:rPr lang="en-GB" dirty="0" smtClean="0">
                <a:solidFill>
                  <a:srgbClr val="0070C0"/>
                </a:solidFill>
              </a:rPr>
              <a:t>Idea 2) – use high-</a:t>
            </a:r>
            <a:r>
              <a:rPr lang="en-GB" i="1" dirty="0" smtClean="0">
                <a:solidFill>
                  <a:srgbClr val="0070C0"/>
                </a:solidFill>
              </a:rPr>
              <a:t>T</a:t>
            </a:r>
            <a:r>
              <a:rPr lang="en-GB" dirty="0" smtClean="0">
                <a:solidFill>
                  <a:srgbClr val="0070C0"/>
                </a:solidFill>
              </a:rPr>
              <a:t> loads!</a:t>
            </a:r>
            <a:endParaRPr lang="en-GB" dirty="0">
              <a:solidFill>
                <a:srgbClr val="0070C0"/>
              </a:solidFill>
            </a:endParaRP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82" b="2047"/>
          <a:stretch/>
        </p:blipFill>
        <p:spPr bwMode="auto">
          <a:xfrm>
            <a:off x="4378222" y="2209800"/>
            <a:ext cx="4645128"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7020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fr-FR" altLang="ja-JP" smtClean="0"/>
              <a:t>LCWS, Belgrade, Oct. 2014</a:t>
            </a:r>
            <a:endParaRPr kumimoji="1" lang="ja-JP" altLang="en-US"/>
          </a:p>
        </p:txBody>
      </p:sp>
      <p:sp>
        <p:nvSpPr>
          <p:cNvPr id="3" name="Footer Placeholder 2"/>
          <p:cNvSpPr>
            <a:spLocks noGrp="1"/>
          </p:cNvSpPr>
          <p:nvPr>
            <p:ph type="ftr" sz="quarter" idx="11"/>
          </p:nvPr>
        </p:nvSpPr>
        <p:spPr/>
        <p:txBody>
          <a:bodyPr/>
          <a:lstStyle/>
          <a:p>
            <a:r>
              <a:rPr kumimoji="1" lang="en-US" altLang="ja-JP" smtClean="0"/>
              <a:t>Denis.Perret-Gallix@in2p3.fr LAPP/IN2P3-KEK</a:t>
            </a:r>
            <a:endParaRPr kumimoji="1" lang="ja-JP" altLang="en-US"/>
          </a:p>
        </p:txBody>
      </p:sp>
      <p:sp>
        <p:nvSpPr>
          <p:cNvPr id="4" name="Slide Number Placeholder 3"/>
          <p:cNvSpPr>
            <a:spLocks noGrp="1"/>
          </p:cNvSpPr>
          <p:nvPr>
            <p:ph type="sldNum" sz="quarter" idx="12"/>
          </p:nvPr>
        </p:nvSpPr>
        <p:spPr/>
        <p:txBody>
          <a:bodyPr/>
          <a:lstStyle/>
          <a:p>
            <a:fld id="{2A5CE051-D448-4018-A13B-6F31F3F89DAA}" type="slidenum">
              <a:rPr kumimoji="1" lang="ja-JP" altLang="en-US" smtClean="0"/>
              <a:t>22</a:t>
            </a:fld>
            <a:endParaRPr kumimoji="1" lang="ja-JP"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756791"/>
            <a:ext cx="2664295" cy="330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8977" y="261038"/>
            <a:ext cx="5267789"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ITER</a:t>
            </a:r>
            <a:r>
              <a:rPr lang="en-US" sz="2400" dirty="0" smtClean="0">
                <a:latin typeface="Comic Sans MS" panose="030F0702030302020204" pitchFamily="66" charset="0"/>
              </a:rPr>
              <a:t> </a:t>
            </a:r>
            <a:r>
              <a:rPr lang="en-US" sz="2400" dirty="0" err="1" smtClean="0">
                <a:latin typeface="Comic Sans MS" panose="030F0702030302020204" pitchFamily="66" charset="0"/>
              </a:rPr>
              <a:t>Gyrotron</a:t>
            </a:r>
            <a:r>
              <a:rPr lang="en-US" sz="2400" dirty="0" smtClean="0">
                <a:latin typeface="Comic Sans MS" panose="030F0702030302020204" pitchFamily="66" charset="0"/>
              </a:rPr>
              <a:t> depressed collector</a:t>
            </a:r>
            <a:endParaRPr lang="en-US" sz="2400" dirty="0">
              <a:latin typeface="Comic Sans MS" panose="030F0702030302020204" pitchFamily="66" charset="0"/>
            </a:endParaRPr>
          </a:p>
        </p:txBody>
      </p:sp>
      <p:sp>
        <p:nvSpPr>
          <p:cNvPr id="6" name="TextBox 5"/>
          <p:cNvSpPr txBox="1"/>
          <p:nvPr/>
        </p:nvSpPr>
        <p:spPr>
          <a:xfrm>
            <a:off x="3563888" y="980728"/>
            <a:ext cx="4823756" cy="923330"/>
          </a:xfrm>
          <a:prstGeom prst="rect">
            <a:avLst/>
          </a:prstGeom>
          <a:noFill/>
        </p:spPr>
        <p:txBody>
          <a:bodyPr wrap="none" rtlCol="0">
            <a:spAutoFit/>
          </a:bodyPr>
          <a:lstStyle/>
          <a:p>
            <a:r>
              <a:rPr lang="en-US" dirty="0" smtClean="0">
                <a:latin typeface="Comic Sans MS" panose="030F0702030302020204" pitchFamily="66" charset="0"/>
              </a:rPr>
              <a:t>110 GHz, 1 MW</a:t>
            </a:r>
          </a:p>
          <a:p>
            <a:r>
              <a:rPr lang="en-US" dirty="0" smtClean="0">
                <a:latin typeface="Comic Sans MS" panose="030F0702030302020204" pitchFamily="66" charset="0"/>
              </a:rPr>
              <a:t>Multi-stages Depressed Collector</a:t>
            </a:r>
          </a:p>
          <a:p>
            <a:r>
              <a:rPr lang="en-US" dirty="0" smtClean="0">
                <a:latin typeface="Comic Sans MS" panose="030F0702030302020204" pitchFamily="66" charset="0"/>
              </a:rPr>
              <a:t>Efficiency increased</a:t>
            </a:r>
            <a:r>
              <a:rPr lang="en-US" dirty="0">
                <a:latin typeface="Comic Sans MS" panose="030F0702030302020204" pitchFamily="66" charset="0"/>
              </a:rPr>
              <a:t> </a:t>
            </a:r>
            <a:r>
              <a:rPr lang="en-US" dirty="0" smtClean="0">
                <a:latin typeface="Comic Sans MS" panose="030F0702030302020204" pitchFamily="66" charset="0"/>
              </a:rPr>
              <a:t>from: 30-35% to 60%</a:t>
            </a:r>
            <a:endParaRPr lang="en-US" dirty="0">
              <a:latin typeface="Comic Sans MS" panose="030F0702030302020204" pitchFamily="66" charset="0"/>
            </a:endParaRPr>
          </a:p>
        </p:txBody>
      </p:sp>
      <p:sp>
        <p:nvSpPr>
          <p:cNvPr id="7" name="TextBox 6"/>
          <p:cNvSpPr txBox="1"/>
          <p:nvPr/>
        </p:nvSpPr>
        <p:spPr>
          <a:xfrm>
            <a:off x="3707904" y="1910669"/>
            <a:ext cx="4031873" cy="415498"/>
          </a:xfrm>
          <a:prstGeom prst="rect">
            <a:avLst/>
          </a:prstGeom>
          <a:noFill/>
        </p:spPr>
        <p:txBody>
          <a:bodyPr wrap="none" rtlCol="0">
            <a:spAutoFit/>
          </a:bodyPr>
          <a:lstStyle/>
          <a:p>
            <a:r>
              <a:rPr lang="en-US" sz="1050" dirty="0" err="1"/>
              <a:t>Amarjit</a:t>
            </a:r>
            <a:r>
              <a:rPr lang="en-US" sz="1050" dirty="0"/>
              <a:t> </a:t>
            </a:r>
            <a:r>
              <a:rPr lang="en-US" sz="1050" dirty="0" smtClean="0"/>
              <a:t>Singh et al.</a:t>
            </a:r>
          </a:p>
          <a:p>
            <a:r>
              <a:rPr lang="en-US" sz="1050" dirty="0"/>
              <a:t>IEEE TRANSACTIONS ON PLASMA SCIENCE, VOL. 27, NO. 2, APRIL 1999</a:t>
            </a:r>
            <a:endParaRPr lang="en-US" sz="1050" dirty="0" smtClean="0"/>
          </a:p>
        </p:txBody>
      </p:sp>
      <p:sp>
        <p:nvSpPr>
          <p:cNvPr id="8" name="TextBox 7"/>
          <p:cNvSpPr txBox="1"/>
          <p:nvPr/>
        </p:nvSpPr>
        <p:spPr>
          <a:xfrm>
            <a:off x="1380002" y="4592360"/>
            <a:ext cx="3698448" cy="369332"/>
          </a:xfrm>
          <a:prstGeom prst="rect">
            <a:avLst/>
          </a:prstGeom>
          <a:noFill/>
        </p:spPr>
        <p:txBody>
          <a:bodyPr wrap="none" rtlCol="0">
            <a:spAutoFit/>
          </a:bodyPr>
          <a:lstStyle/>
          <a:p>
            <a:r>
              <a:rPr lang="en-US" dirty="0" smtClean="0">
                <a:latin typeface="Comic Sans MS" panose="030F0702030302020204" pitchFamily="66" charset="0"/>
              </a:rPr>
              <a:t>From 6 beams  </a:t>
            </a:r>
            <a:r>
              <a:rPr lang="en-US" dirty="0" smtClean="0">
                <a:latin typeface="Comic Sans MS" panose="030F0702030302020204" pitchFamily="66" charset="0"/>
                <a:sym typeface="Wingdings" panose="05000000000000000000" pitchFamily="2" charset="2"/>
              </a:rPr>
              <a:t> 30 beams </a:t>
            </a:r>
            <a:r>
              <a:rPr lang="en-US" dirty="0" smtClean="0">
                <a:sym typeface="Wingdings" panose="05000000000000000000" pitchFamily="2" charset="2"/>
              </a:rPr>
              <a:t>…. ??</a:t>
            </a:r>
            <a:endParaRPr lang="en-US" dirty="0"/>
          </a:p>
        </p:txBody>
      </p:sp>
      <p:sp>
        <p:nvSpPr>
          <p:cNvPr id="10" name="TextBox 9"/>
          <p:cNvSpPr txBox="1"/>
          <p:nvPr/>
        </p:nvSpPr>
        <p:spPr>
          <a:xfrm>
            <a:off x="626003" y="4189393"/>
            <a:ext cx="3724096"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ILC </a:t>
            </a:r>
            <a:r>
              <a:rPr lang="en-US" sz="2400" dirty="0" smtClean="0">
                <a:latin typeface="Comic Sans MS" panose="030F0702030302020204" pitchFamily="66" charset="0"/>
              </a:rPr>
              <a:t>Multi-Beam Klystron</a:t>
            </a:r>
            <a:endParaRPr lang="en-US" sz="2400" dirty="0">
              <a:latin typeface="Comic Sans MS" panose="030F0702030302020204" pitchFamily="66" charset="0"/>
            </a:endParaRPr>
          </a:p>
        </p:txBody>
      </p:sp>
      <p:sp>
        <p:nvSpPr>
          <p:cNvPr id="12" name="TextBox 11"/>
          <p:cNvSpPr txBox="1"/>
          <p:nvPr/>
        </p:nvSpPr>
        <p:spPr>
          <a:xfrm>
            <a:off x="640397" y="4985112"/>
            <a:ext cx="6227987"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IOT </a:t>
            </a:r>
            <a:r>
              <a:rPr lang="en-US" sz="2400" dirty="0" smtClean="0">
                <a:latin typeface="Comic Sans MS" panose="030F0702030302020204" pitchFamily="66" charset="0"/>
              </a:rPr>
              <a:t>Inductive Output tubes (multi-beam)</a:t>
            </a:r>
            <a:endParaRPr lang="en-US" sz="2400" dirty="0">
              <a:latin typeface="Comic Sans MS" panose="030F0702030302020204" pitchFamily="66" charset="0"/>
            </a:endParaRPr>
          </a:p>
        </p:txBody>
      </p:sp>
      <p:sp>
        <p:nvSpPr>
          <p:cNvPr id="13" name="TextBox 12"/>
          <p:cNvSpPr txBox="1"/>
          <p:nvPr/>
        </p:nvSpPr>
        <p:spPr>
          <a:xfrm>
            <a:off x="618977" y="5661247"/>
            <a:ext cx="8385629"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Solid State Sys. </a:t>
            </a:r>
            <a:r>
              <a:rPr lang="en-US" sz="2400" dirty="0" smtClean="0">
                <a:latin typeface="Comic Sans MS" panose="030F0702030302020204" pitchFamily="66" charset="0"/>
              </a:rPr>
              <a:t>see the 100 kW (350 MHz) of LINAC 4</a:t>
            </a:r>
            <a:endParaRPr lang="en-US" sz="2400" dirty="0">
              <a:latin typeface="Comic Sans MS" panose="030F0702030302020204" pitchFamily="66" charset="0"/>
            </a:endParaRPr>
          </a:p>
        </p:txBody>
      </p:sp>
    </p:spTree>
    <p:extLst>
      <p:ext uri="{BB962C8B-B14F-4D97-AF65-F5344CB8AC3E}">
        <p14:creationId xmlns:p14="http://schemas.microsoft.com/office/powerpoint/2010/main" val="201002675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23</a:t>
            </a:fld>
            <a:endParaRPr lang="fr-BE" dirty="0"/>
          </a:p>
        </p:txBody>
      </p:sp>
      <p:sp>
        <p:nvSpPr>
          <p:cNvPr id="3" name="Content Placeholder 2"/>
          <p:cNvSpPr>
            <a:spLocks noGrp="1"/>
          </p:cNvSpPr>
          <p:nvPr>
            <p:ph idx="4294967295"/>
          </p:nvPr>
        </p:nvSpPr>
        <p:spPr>
          <a:xfrm>
            <a:off x="466104" y="1369043"/>
            <a:ext cx="7058224" cy="2203973"/>
          </a:xfrm>
          <a:solidFill>
            <a:schemeClr val="accent6">
              <a:lumMod val="20000"/>
              <a:lumOff val="80000"/>
            </a:schemeClr>
          </a:solidFill>
        </p:spPr>
        <p:txBody>
          <a:bodyPr>
            <a:noAutofit/>
          </a:bodyPr>
          <a:lstStyle/>
          <a:p>
            <a:pPr marL="0" indent="-169862">
              <a:buNone/>
            </a:pPr>
            <a:r>
              <a:rPr lang="en-US" sz="2200" dirty="0" smtClean="0">
                <a:solidFill>
                  <a:srgbClr val="FF0000"/>
                </a:solidFill>
              </a:rPr>
              <a:t>Heat waste from the water cooling systems: </a:t>
            </a:r>
          </a:p>
          <a:p>
            <a:pPr marL="401638" lvl="1" indent="-171450"/>
            <a:r>
              <a:rPr lang="en-US" sz="1400" dirty="0" smtClean="0"/>
              <a:t>Increase output temperature: Carnot cycle more efficient with higher temperature gradient</a:t>
            </a:r>
          </a:p>
          <a:p>
            <a:pPr marL="801688" lvl="2" indent="-171450"/>
            <a:r>
              <a:rPr lang="en-US" sz="1200" dirty="0" smtClean="0"/>
              <a:t>Produce electricity, Sterling engines and heat pumps, thermoelectricity, …</a:t>
            </a:r>
          </a:p>
          <a:p>
            <a:pPr marL="801688" lvl="2" indent="-171450"/>
            <a:r>
              <a:rPr lang="en-US" sz="1200" dirty="0" smtClean="0"/>
              <a:t>Heat/cool nearby cities, green houses, fish farms, drying industry,…</a:t>
            </a:r>
          </a:p>
          <a:p>
            <a:pPr marL="401638" lvl="1" indent="-171450"/>
            <a:r>
              <a:rPr lang="en-US" sz="1400" dirty="0" smtClean="0"/>
              <a:t>Recycling efficiency ? Cooling efficiency ?  Saving/investment ratio ?</a:t>
            </a:r>
          </a:p>
          <a:p>
            <a:pPr marL="401638" lvl="1" indent="-171450"/>
            <a:r>
              <a:rPr lang="en-US" sz="1400" dirty="0" smtClean="0"/>
              <a:t>Many applications to industry</a:t>
            </a:r>
            <a:endParaRPr lang="en-US" sz="1400" dirty="0"/>
          </a:p>
        </p:txBody>
      </p:sp>
      <p:sp>
        <p:nvSpPr>
          <p:cNvPr id="2" name="Title 1"/>
          <p:cNvSpPr>
            <a:spLocks noGrp="1"/>
          </p:cNvSpPr>
          <p:nvPr>
            <p:ph type="title" idx="4294967295"/>
          </p:nvPr>
        </p:nvSpPr>
        <p:spPr>
          <a:xfrm>
            <a:off x="1475656" y="115888"/>
            <a:ext cx="6116921" cy="1080864"/>
          </a:xfrm>
        </p:spPr>
        <p:txBody>
          <a:bodyPr>
            <a:noAutofit/>
          </a:bodyPr>
          <a:lstStyle/>
          <a:p>
            <a:r>
              <a:rPr lang="en-US" sz="4000" dirty="0" smtClean="0">
                <a:solidFill>
                  <a:srgbClr val="00B050"/>
                </a:solidFill>
              </a:rPr>
              <a:t>Green ILC (2)</a:t>
            </a:r>
            <a:br>
              <a:rPr lang="en-US" sz="4000" dirty="0" smtClean="0">
                <a:solidFill>
                  <a:srgbClr val="00B050"/>
                </a:solidFill>
              </a:rPr>
            </a:br>
            <a:r>
              <a:rPr lang="en-US" sz="3200" dirty="0" smtClean="0">
                <a:solidFill>
                  <a:srgbClr val="00B050"/>
                </a:solidFill>
              </a:rPr>
              <a:t>Energy Recovery and Recycling </a:t>
            </a:r>
            <a:endParaRPr lang="en-US" sz="4000" dirty="0">
              <a:solidFill>
                <a:srgbClr val="00B050"/>
              </a:solidFill>
            </a:endParaRPr>
          </a:p>
        </p:txBody>
      </p:sp>
      <p:grpSp>
        <p:nvGrpSpPr>
          <p:cNvPr id="11" name="Group 10"/>
          <p:cNvGrpSpPr/>
          <p:nvPr/>
        </p:nvGrpSpPr>
        <p:grpSpPr>
          <a:xfrm>
            <a:off x="7380312" y="1556792"/>
            <a:ext cx="1656184" cy="1872208"/>
            <a:chOff x="5426821" y="733241"/>
            <a:chExt cx="2362969" cy="3323343"/>
          </a:xfrm>
        </p:grpSpPr>
        <p:pic>
          <p:nvPicPr>
            <p:cNvPr id="13" name="Picture 2" descr="http://4.bp.blogspot.com/-SKVkVPxYm4A/T7QqAKO5v9I/AAAAAAAAAEw/wnsLCI35EvQ/s1600/00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764704"/>
              <a:ext cx="2353694" cy="32918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5436096" y="733241"/>
              <a:ext cx="2353694" cy="32918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426821" y="738340"/>
              <a:ext cx="2353694" cy="329188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Content Placeholder 2"/>
          <p:cNvSpPr txBox="1">
            <a:spLocks/>
          </p:cNvSpPr>
          <p:nvPr/>
        </p:nvSpPr>
        <p:spPr>
          <a:xfrm>
            <a:off x="467544" y="3861048"/>
            <a:ext cx="7058224" cy="2232248"/>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69862">
              <a:buNone/>
            </a:pPr>
            <a:r>
              <a:rPr lang="en-US" sz="2200" dirty="0">
                <a:solidFill>
                  <a:srgbClr val="FF0000"/>
                </a:solidFill>
              </a:rPr>
              <a:t>B</a:t>
            </a:r>
            <a:r>
              <a:rPr lang="en-US" sz="2200" dirty="0" smtClean="0">
                <a:solidFill>
                  <a:srgbClr val="FF0000"/>
                </a:solidFill>
              </a:rPr>
              <a:t>eam dumps energy recovery </a:t>
            </a:r>
          </a:p>
          <a:p>
            <a:pPr marL="401638" lvl="1" indent="-171450"/>
            <a:r>
              <a:rPr lang="en-US" sz="1600" dirty="0" smtClean="0"/>
              <a:t>2 main full power beam dumps, 5.3 (@500 GeV) - 13.6(@1 TeV) MW, pressurized water (155 </a:t>
            </a:r>
            <a:r>
              <a:rPr lang="en-US" sz="1600" dirty="0" smtClean="0">
                <a:cs typeface="Times New Roman"/>
              </a:rPr>
              <a:t>°C</a:t>
            </a:r>
            <a:r>
              <a:rPr lang="en-US" sz="1600" dirty="0" smtClean="0">
                <a:latin typeface="Times New Roman"/>
                <a:cs typeface="Times New Roman"/>
              </a:rPr>
              <a:t>)</a:t>
            </a:r>
            <a:r>
              <a:rPr lang="en-US" sz="1600" dirty="0" smtClean="0"/>
              <a:t> + activation</a:t>
            </a:r>
          </a:p>
          <a:p>
            <a:pPr marL="401638" lvl="1" indent="-171450"/>
            <a:r>
              <a:rPr lang="en-US" sz="1600" dirty="0" smtClean="0"/>
              <a:t>1 BD photons 0.3 MW, water at 190 </a:t>
            </a:r>
            <a:r>
              <a:rPr lang="en-US" sz="1600" dirty="0">
                <a:cs typeface="Times New Roman"/>
              </a:rPr>
              <a:t>°C</a:t>
            </a:r>
            <a:endParaRPr lang="en-US" sz="1600" dirty="0" smtClean="0"/>
          </a:p>
          <a:p>
            <a:pPr marL="401638" lvl="1" indent="-171450"/>
            <a:r>
              <a:rPr lang="en-US" sz="1600" dirty="0" smtClean="0"/>
              <a:t>How to recover, store and recycle this energy ?, </a:t>
            </a:r>
            <a:r>
              <a:rPr lang="en-US" sz="1600" dirty="0" err="1" smtClean="0"/>
              <a:t>stirling</a:t>
            </a:r>
            <a:r>
              <a:rPr lang="en-US" sz="1600" dirty="0" smtClean="0"/>
              <a:t> engines, heat pumps, molten salts, LN2</a:t>
            </a:r>
          </a:p>
          <a:p>
            <a:pPr marL="401638" lvl="1" indent="-171450"/>
            <a:r>
              <a:rPr lang="en-US" sz="1600" dirty="0" smtClean="0"/>
              <a:t>Other ideas: Plasma deceleration dumping, Energy Recovering Linac</a:t>
            </a:r>
          </a:p>
          <a:p>
            <a:pPr marL="230188" lvl="1" indent="0">
              <a:buFont typeface="Arial" pitchFamily="34" charset="0"/>
              <a:buNone/>
            </a:pPr>
            <a:endParaRPr lang="en-US" sz="1600" dirty="0"/>
          </a:p>
        </p:txBody>
      </p:sp>
    </p:spTree>
    <p:extLst>
      <p:ext uri="{BB962C8B-B14F-4D97-AF65-F5344CB8AC3E}">
        <p14:creationId xmlns:p14="http://schemas.microsoft.com/office/powerpoint/2010/main" val="1102063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1475656" y="380608"/>
            <a:ext cx="6768752" cy="1869465"/>
          </a:xfrm>
          <a:prstGeom prst="rect">
            <a:avLst/>
          </a:prstGeom>
        </p:spPr>
      </p:pic>
      <p:sp>
        <p:nvSpPr>
          <p:cNvPr id="5" name="テキスト ボックス 4"/>
          <p:cNvSpPr txBox="1"/>
          <p:nvPr/>
        </p:nvSpPr>
        <p:spPr>
          <a:xfrm>
            <a:off x="179512" y="28414"/>
            <a:ext cx="4680520" cy="461665"/>
          </a:xfrm>
          <a:prstGeom prst="rect">
            <a:avLst/>
          </a:prstGeom>
          <a:solidFill>
            <a:schemeClr val="accent3">
              <a:lumMod val="40000"/>
              <a:lumOff val="60000"/>
            </a:schemeClr>
          </a:solidFill>
        </p:spPr>
        <p:txBody>
          <a:bodyPr wrap="square" rtlCol="0">
            <a:spAutoFit/>
          </a:bodyPr>
          <a:lstStyle/>
          <a:p>
            <a:r>
              <a:rPr lang="en-US" altLang="ja-JP" sz="2400" b="1" dirty="0" smtClean="0">
                <a:solidFill>
                  <a:prstClr val="black"/>
                </a:solidFill>
              </a:rPr>
              <a:t>Plasma Deceleration Dumping</a:t>
            </a:r>
            <a:endParaRPr lang="ja-JP" altLang="en-US" sz="2400" b="1" dirty="0">
              <a:solidFill>
                <a:prstClr val="black"/>
              </a:solidFill>
            </a:endParaRPr>
          </a:p>
        </p:txBody>
      </p:sp>
      <p:grpSp>
        <p:nvGrpSpPr>
          <p:cNvPr id="9" name="グループ化 8"/>
          <p:cNvGrpSpPr/>
          <p:nvPr/>
        </p:nvGrpSpPr>
        <p:grpSpPr>
          <a:xfrm>
            <a:off x="467544" y="2388441"/>
            <a:ext cx="8280920" cy="3985759"/>
            <a:chOff x="467544" y="2388441"/>
            <a:chExt cx="8280920" cy="3985759"/>
          </a:xfrm>
        </p:grpSpPr>
        <p:pic>
          <p:nvPicPr>
            <p:cNvPr id="3" name="図 2"/>
            <p:cNvPicPr>
              <a:picLocks noChangeAspect="1"/>
            </p:cNvPicPr>
            <p:nvPr/>
          </p:nvPicPr>
          <p:blipFill rotWithShape="1">
            <a:blip r:embed="rId4" cstate="email">
              <a:lum bright="20000" contrast="-40000"/>
              <a:extLst>
                <a:ext uri="{28A0092B-C50C-407E-A947-70E740481C1C}">
                  <a14:useLocalDpi xmlns:a14="http://schemas.microsoft.com/office/drawing/2010/main"/>
                </a:ext>
              </a:extLst>
            </a:blip>
            <a:srcRect r="38614"/>
            <a:stretch/>
          </p:blipFill>
          <p:spPr>
            <a:xfrm>
              <a:off x="643301" y="2803078"/>
              <a:ext cx="4464496" cy="2781867"/>
            </a:xfrm>
            <a:prstGeom prst="rect">
              <a:avLst/>
            </a:prstGeom>
          </p:spPr>
        </p:pic>
        <p:sp>
          <p:nvSpPr>
            <p:cNvPr id="4" name="テキスト ボックス 3"/>
            <p:cNvSpPr txBox="1"/>
            <p:nvPr/>
          </p:nvSpPr>
          <p:spPr>
            <a:xfrm>
              <a:off x="467544" y="5727869"/>
              <a:ext cx="8280920" cy="646331"/>
            </a:xfrm>
            <a:prstGeom prst="rect">
              <a:avLst/>
            </a:prstGeom>
            <a:noFill/>
          </p:spPr>
          <p:txBody>
            <a:bodyPr wrap="square" rtlCol="0">
              <a:spAutoFit/>
            </a:bodyPr>
            <a:lstStyle/>
            <a:p>
              <a:pPr marL="285750" indent="-285750">
                <a:buFont typeface="Wingdings" panose="05000000000000000000" pitchFamily="2" charset="2"/>
                <a:buChar char="Ø"/>
              </a:pPr>
              <a:r>
                <a:rPr lang="en-US" altLang="ja-JP" sz="1200" dirty="0" smtClean="0">
                  <a:solidFill>
                    <a:srgbClr val="002060"/>
                  </a:solidFill>
                </a:rPr>
                <a:t>The deceleration distance in the </a:t>
              </a:r>
              <a:r>
                <a:rPr lang="en-US" altLang="ja-JP" sz="1200" dirty="0" err="1" smtClean="0">
                  <a:solidFill>
                    <a:srgbClr val="002060"/>
                  </a:solidFill>
                </a:rPr>
                <a:t>underdense</a:t>
              </a:r>
              <a:r>
                <a:rPr lang="en-US" altLang="ja-JP" sz="1200" dirty="0" smtClean="0">
                  <a:solidFill>
                    <a:srgbClr val="002060"/>
                  </a:solidFill>
                </a:rPr>
                <a:t> plasma is 3 orders of magnitude smaller than the stopping in condensed matter.</a:t>
              </a:r>
            </a:p>
            <a:p>
              <a:pPr marL="285750" indent="-285750">
                <a:buFont typeface="Wingdings" panose="05000000000000000000" pitchFamily="2" charset="2"/>
                <a:buChar char="Ø"/>
              </a:pPr>
              <a:r>
                <a:rPr lang="en-US" altLang="ja-JP" sz="1200" dirty="0" smtClean="0">
                  <a:solidFill>
                    <a:srgbClr val="002060"/>
                  </a:solidFill>
                </a:rPr>
                <a:t>The </a:t>
              </a:r>
              <a:r>
                <a:rPr lang="en-US" altLang="ja-JP" sz="1200" dirty="0" err="1" smtClean="0">
                  <a:solidFill>
                    <a:srgbClr val="002060"/>
                  </a:solidFill>
                </a:rPr>
                <a:t>muon</a:t>
              </a:r>
              <a:r>
                <a:rPr lang="en-US" altLang="ja-JP" sz="1200" dirty="0" smtClean="0">
                  <a:solidFill>
                    <a:srgbClr val="002060"/>
                  </a:solidFill>
                </a:rPr>
                <a:t> </a:t>
              </a:r>
              <a:r>
                <a:rPr lang="en-US" altLang="ja-JP" sz="1200" dirty="0" err="1" smtClean="0">
                  <a:solidFill>
                    <a:srgbClr val="002060"/>
                  </a:solidFill>
                </a:rPr>
                <a:t>fluence</a:t>
              </a:r>
              <a:r>
                <a:rPr lang="en-US" altLang="ja-JP" sz="1200" dirty="0" smtClean="0">
                  <a:solidFill>
                    <a:srgbClr val="002060"/>
                  </a:solidFill>
                </a:rPr>
                <a:t> is highly peaked in the forward direction.  </a:t>
              </a:r>
              <a:endParaRPr lang="ja-JP" altLang="en-US" sz="1200" dirty="0">
                <a:solidFill>
                  <a:srgbClr val="002060"/>
                </a:solidFill>
              </a:endParaRPr>
            </a:p>
          </p:txBody>
        </p:sp>
        <p:pic>
          <p:nvPicPr>
            <p:cNvPr id="6" name="図 5"/>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5107797" y="2803078"/>
              <a:ext cx="3331081" cy="2831418"/>
            </a:xfrm>
            <a:prstGeom prst="rect">
              <a:avLst/>
            </a:prstGeom>
          </p:spPr>
        </p:pic>
        <p:sp>
          <p:nvSpPr>
            <p:cNvPr id="7" name="テキスト ボックス 6"/>
            <p:cNvSpPr txBox="1"/>
            <p:nvPr/>
          </p:nvSpPr>
          <p:spPr>
            <a:xfrm>
              <a:off x="5940152" y="4557578"/>
              <a:ext cx="1747723" cy="338554"/>
            </a:xfrm>
            <a:prstGeom prst="rect">
              <a:avLst/>
            </a:prstGeom>
            <a:noFill/>
          </p:spPr>
          <p:txBody>
            <a:bodyPr wrap="none" rtlCol="0">
              <a:spAutoFit/>
            </a:bodyPr>
            <a:lstStyle/>
            <a:p>
              <a:r>
                <a:rPr lang="en-US" altLang="ja-JP" sz="1600" b="1" dirty="0" smtClean="0">
                  <a:solidFill>
                    <a:srgbClr val="0000FF"/>
                  </a:solidFill>
                </a:rPr>
                <a:t>10 cm for 100 </a:t>
              </a:r>
              <a:r>
                <a:rPr lang="en-US" altLang="ja-JP" sz="1600" b="1" dirty="0" err="1" smtClean="0">
                  <a:solidFill>
                    <a:srgbClr val="0000FF"/>
                  </a:solidFill>
                </a:rPr>
                <a:t>GeV</a:t>
              </a:r>
              <a:endParaRPr lang="ja-JP" altLang="en-US" sz="1600" b="1" dirty="0">
                <a:solidFill>
                  <a:srgbClr val="0000FF"/>
                </a:solidFill>
              </a:endParaRPr>
            </a:p>
          </p:txBody>
        </p:sp>
        <p:sp>
          <p:nvSpPr>
            <p:cNvPr id="8" name="テキスト ボックス 7"/>
            <p:cNvSpPr txBox="1"/>
            <p:nvPr/>
          </p:nvSpPr>
          <p:spPr>
            <a:xfrm>
              <a:off x="1190690" y="2388441"/>
              <a:ext cx="6762621" cy="400110"/>
            </a:xfrm>
            <a:prstGeom prst="rect">
              <a:avLst/>
            </a:prstGeom>
            <a:noFill/>
          </p:spPr>
          <p:txBody>
            <a:bodyPr wrap="none" rtlCol="0">
              <a:spAutoFit/>
            </a:bodyPr>
            <a:lstStyle/>
            <a:p>
              <a:r>
                <a:rPr lang="en-US" altLang="ja-JP" sz="2000" b="1" u="sng" dirty="0" smtClean="0">
                  <a:solidFill>
                    <a:srgbClr val="9900FF"/>
                  </a:solidFill>
                  <a:latin typeface="Hiragino Sans GB W3"/>
                </a:rPr>
                <a:t>Use Collective Fields of Plasmas for Deceleration</a:t>
              </a:r>
              <a:endParaRPr lang="ja-JP" altLang="en-US" sz="2000" b="1" u="sng" dirty="0">
                <a:solidFill>
                  <a:srgbClr val="9900FF"/>
                </a:solidFill>
                <a:latin typeface="Hiragino Sans GB W3"/>
              </a:endParaRPr>
            </a:p>
          </p:txBody>
        </p:sp>
      </p:grpSp>
      <p:sp>
        <p:nvSpPr>
          <p:cNvPr id="10" name="TextBox 9"/>
          <p:cNvSpPr txBox="1"/>
          <p:nvPr/>
        </p:nvSpPr>
        <p:spPr>
          <a:xfrm>
            <a:off x="179512" y="1040605"/>
            <a:ext cx="1586396" cy="738664"/>
          </a:xfrm>
          <a:prstGeom prst="rect">
            <a:avLst/>
          </a:prstGeom>
          <a:noFill/>
        </p:spPr>
        <p:txBody>
          <a:bodyPr wrap="none" rtlCol="0">
            <a:spAutoFit/>
          </a:bodyPr>
          <a:lstStyle/>
          <a:p>
            <a:r>
              <a:rPr lang="en-US" sz="1400" b="1" dirty="0" smtClean="0"/>
              <a:t>Linear Collider WS </a:t>
            </a:r>
          </a:p>
          <a:p>
            <a:r>
              <a:rPr lang="en-US" sz="1200" dirty="0" smtClean="0"/>
              <a:t>Tokyo Nov. 15 2013</a:t>
            </a:r>
          </a:p>
          <a:p>
            <a:r>
              <a:rPr lang="en-US" sz="1200" dirty="0" smtClean="0"/>
              <a:t>A. Suzuki (KEK DG</a:t>
            </a:r>
            <a:r>
              <a:rPr lang="en-US" sz="1600" dirty="0" smtClean="0"/>
              <a:t>)</a:t>
            </a:r>
            <a:endParaRPr lang="en-US" sz="1600" dirty="0"/>
          </a:p>
        </p:txBody>
      </p:sp>
      <p:sp>
        <p:nvSpPr>
          <p:cNvPr id="11" name="Date Placeholder 10"/>
          <p:cNvSpPr>
            <a:spLocks noGrp="1"/>
          </p:cNvSpPr>
          <p:nvPr>
            <p:ph type="dt" sz="half" idx="10"/>
          </p:nvPr>
        </p:nvSpPr>
        <p:spPr/>
        <p:txBody>
          <a:bodyPr/>
          <a:lstStyle/>
          <a:p>
            <a:r>
              <a:rPr lang="fr-FR" smtClean="0">
                <a:solidFill>
                  <a:prstClr val="white"/>
                </a:solidFill>
              </a:rPr>
              <a:t>LCWS, Belgrade, Oct. 2014</a:t>
            </a:r>
            <a:endParaRPr lang="en-US" dirty="0">
              <a:solidFill>
                <a:prstClr val="white"/>
              </a:solidFill>
            </a:endParaRPr>
          </a:p>
        </p:txBody>
      </p:sp>
      <p:sp>
        <p:nvSpPr>
          <p:cNvPr id="12" name="Slide Number Placeholder 11"/>
          <p:cNvSpPr>
            <a:spLocks noGrp="1"/>
          </p:cNvSpPr>
          <p:nvPr>
            <p:ph type="sldNum" sz="quarter" idx="12"/>
          </p:nvPr>
        </p:nvSpPr>
        <p:spPr/>
        <p:txBody>
          <a:bodyPr/>
          <a:lstStyle/>
          <a:p>
            <a:fld id="{4B299E65-BC98-483A-8DDE-40B0893A437C}" type="slidenum">
              <a:rPr lang="en-US" smtClean="0">
                <a:solidFill>
                  <a:prstClr val="white"/>
                </a:solidFill>
              </a:rPr>
              <a:pPr/>
              <a:t>24</a:t>
            </a:fld>
            <a:endParaRPr lang="en-US" dirty="0">
              <a:solidFill>
                <a:prstClr val="white"/>
              </a:solidFill>
            </a:endParaRPr>
          </a:p>
        </p:txBody>
      </p:sp>
      <p:sp>
        <p:nvSpPr>
          <p:cNvPr id="13" name="Footer Placeholder 12"/>
          <p:cNvSpPr>
            <a:spLocks noGrp="1"/>
          </p:cNvSpPr>
          <p:nvPr>
            <p:ph type="ftr" sz="quarter" idx="11"/>
          </p:nvPr>
        </p:nvSpPr>
        <p:spPr/>
        <p:txBody>
          <a:bodyPr/>
          <a:lstStyle/>
          <a:p>
            <a:r>
              <a:rPr kumimoji="1" lang="en-US" altLang="ja-JP" smtClean="0"/>
              <a:t>Denis.Perret-Gallix@in2p3.fr LAPP/IN2P3-KEK</a:t>
            </a:r>
            <a:endParaRPr kumimoji="1" lang="ja-JP" altLang="en-US"/>
          </a:p>
        </p:txBody>
      </p:sp>
    </p:spTree>
    <p:extLst>
      <p:ext uri="{BB962C8B-B14F-4D97-AF65-F5344CB8AC3E}">
        <p14:creationId xmlns:p14="http://schemas.microsoft.com/office/powerpoint/2010/main" val="33836395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solidFill>
                  <a:prstClr val="black">
                    <a:tint val="75000"/>
                  </a:prstClr>
                </a:solidFill>
              </a:rPr>
              <a:t>LCWS, Belgrade, Oct. 2014</a:t>
            </a:r>
            <a:endParaRPr lang="fr-BE" dirty="0">
              <a:solidFill>
                <a:prstClr val="black">
                  <a:tint val="75000"/>
                </a:prstClr>
              </a:solidFill>
            </a:endParaRPr>
          </a:p>
        </p:txBody>
      </p:sp>
      <p:sp>
        <p:nvSpPr>
          <p:cNvPr id="4" name="Footer Placeholder 3"/>
          <p:cNvSpPr>
            <a:spLocks noGrp="1"/>
          </p:cNvSpPr>
          <p:nvPr>
            <p:ph type="ftr" sz="quarter" idx="11"/>
          </p:nvPr>
        </p:nvSpPr>
        <p:spPr/>
        <p:txBody>
          <a:bodyPr/>
          <a:lstStyle/>
          <a:p>
            <a:r>
              <a:rPr lang="fr-BE" smtClean="0">
                <a:solidFill>
                  <a:prstClr val="black">
                    <a:tint val="75000"/>
                  </a:prstClr>
                </a:solidFill>
              </a:rPr>
              <a:t>Denis.Perret-Gallix@in2p3.fr LAPP/IN2P3-KEK</a:t>
            </a:r>
            <a:endParaRPr lang="fr-BE"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F4668DC-857F-487D-BFFA-8C0CA5037977}" type="slidenum">
              <a:rPr lang="fr-BE" smtClean="0">
                <a:solidFill>
                  <a:prstClr val="black">
                    <a:tint val="75000"/>
                  </a:prstClr>
                </a:solidFill>
              </a:rPr>
              <a:pPr/>
              <a:t>25</a:t>
            </a:fld>
            <a:endParaRPr lang="fr-BE" dirty="0">
              <a:solidFill>
                <a:prstClr val="black">
                  <a:tint val="75000"/>
                </a:prst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 y="1683600"/>
            <a:ext cx="8900160" cy="4553712"/>
          </a:xfrm>
          <a:prstGeom prst="rect">
            <a:avLst/>
          </a:prstGeom>
        </p:spPr>
      </p:pic>
      <p:sp>
        <p:nvSpPr>
          <p:cNvPr id="2" name="TextBox 1"/>
          <p:cNvSpPr txBox="1"/>
          <p:nvPr/>
        </p:nvSpPr>
        <p:spPr>
          <a:xfrm>
            <a:off x="1115616" y="41621"/>
            <a:ext cx="4023655" cy="1138773"/>
          </a:xfrm>
          <a:prstGeom prst="rect">
            <a:avLst/>
          </a:prstGeom>
          <a:noFill/>
        </p:spPr>
        <p:txBody>
          <a:bodyPr wrap="square" rtlCol="0">
            <a:spAutoFit/>
          </a:bodyPr>
          <a:lstStyle/>
          <a:p>
            <a:pPr algn="ctr"/>
            <a:r>
              <a:rPr lang="en-US" sz="4000" dirty="0" smtClean="0">
                <a:solidFill>
                  <a:srgbClr val="FF0000"/>
                </a:solidFill>
                <a:latin typeface="Comic Sans MS" panose="030F0702030302020204" pitchFamily="66" charset="0"/>
              </a:rPr>
              <a:t>ILC-ERL</a:t>
            </a:r>
          </a:p>
          <a:p>
            <a:pPr algn="ctr"/>
            <a:r>
              <a:rPr lang="en-US" sz="2800" dirty="0" smtClean="0">
                <a:solidFill>
                  <a:srgbClr val="FF0000"/>
                </a:solidFill>
                <a:latin typeface="Comic Sans MS" panose="030F0702030302020204" pitchFamily="66" charset="0"/>
              </a:rPr>
              <a:t>You should be joking!</a:t>
            </a:r>
            <a:endParaRPr lang="en-US" sz="2800" dirty="0">
              <a:solidFill>
                <a:srgbClr val="FF0000"/>
              </a:solidFill>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904" y="-99392"/>
            <a:ext cx="36576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5496" y="604251"/>
            <a:ext cx="5722620" cy="1563550"/>
            <a:chOff x="35496" y="604251"/>
            <a:chExt cx="5722620" cy="1563550"/>
          </a:xfrm>
        </p:grpSpPr>
        <p:pic>
          <p:nvPicPr>
            <p:cNvPr id="8" name="Picture 7"/>
            <p:cNvPicPr/>
            <p:nvPr/>
          </p:nvPicPr>
          <p:blipFill>
            <a:blip r:embed="rId4"/>
            <a:stretch>
              <a:fillRect/>
            </a:stretch>
          </p:blipFill>
          <p:spPr>
            <a:xfrm>
              <a:off x="35496" y="692696"/>
              <a:ext cx="5722620" cy="1475105"/>
            </a:xfrm>
            <a:prstGeom prst="rect">
              <a:avLst/>
            </a:prstGeom>
          </p:spPr>
        </p:pic>
        <p:sp>
          <p:nvSpPr>
            <p:cNvPr id="6" name="TextBox 5"/>
            <p:cNvSpPr txBox="1"/>
            <p:nvPr/>
          </p:nvSpPr>
          <p:spPr>
            <a:xfrm>
              <a:off x="121920" y="604251"/>
              <a:ext cx="2774886" cy="246221"/>
            </a:xfrm>
            <a:prstGeom prst="rect">
              <a:avLst/>
            </a:prstGeom>
            <a:noFill/>
          </p:spPr>
          <p:txBody>
            <a:bodyPr wrap="square" rtlCol="0">
              <a:spAutoFit/>
            </a:bodyPr>
            <a:lstStyle/>
            <a:p>
              <a:r>
                <a:rPr lang="en-US" sz="1000" dirty="0" smtClean="0"/>
                <a:t>U. </a:t>
              </a:r>
              <a:r>
                <a:rPr lang="en-US" sz="1000" dirty="0" err="1" smtClean="0"/>
                <a:t>Amaldi</a:t>
              </a:r>
              <a:r>
                <a:rPr lang="en-US" sz="1000" dirty="0" smtClean="0"/>
                <a:t>, </a:t>
              </a:r>
              <a:r>
                <a:rPr lang="en-US" sz="1000" i="1" dirty="0"/>
                <a:t>Phys. </a:t>
              </a:r>
              <a:r>
                <a:rPr lang="en-US" sz="1000" i="1" dirty="0" err="1"/>
                <a:t>Lett</a:t>
              </a:r>
              <a:r>
                <a:rPr lang="en-US" sz="1000" dirty="0" smtClean="0"/>
                <a:t>, 61B,v3 1976</a:t>
              </a:r>
              <a:endParaRPr lang="fr-FR" sz="1000" dirty="0"/>
            </a:p>
          </p:txBody>
        </p:sp>
      </p:grpSp>
      <p:sp>
        <p:nvSpPr>
          <p:cNvPr id="10" name="TextBox 9"/>
          <p:cNvSpPr txBox="1"/>
          <p:nvPr/>
        </p:nvSpPr>
        <p:spPr>
          <a:xfrm>
            <a:off x="5580112" y="2276872"/>
            <a:ext cx="3281668" cy="584775"/>
          </a:xfrm>
          <a:prstGeom prst="rect">
            <a:avLst/>
          </a:prstGeom>
          <a:noFill/>
        </p:spPr>
        <p:txBody>
          <a:bodyPr wrap="none" rtlCol="0">
            <a:spAutoFit/>
          </a:bodyPr>
          <a:lstStyle/>
          <a:p>
            <a:r>
              <a:rPr lang="en-US" sz="3200" dirty="0">
                <a:solidFill>
                  <a:srgbClr val="FF0000"/>
                </a:solidFill>
              </a:rPr>
              <a:t>o</a:t>
            </a:r>
            <a:r>
              <a:rPr lang="en-US" sz="3200" dirty="0" smtClean="0">
                <a:solidFill>
                  <a:srgbClr val="FF0000"/>
                </a:solidFill>
              </a:rPr>
              <a:t>r CLIC concept</a:t>
            </a:r>
            <a:endParaRPr lang="fr-FR" sz="3200" dirty="0">
              <a:solidFill>
                <a:srgbClr val="FF0000"/>
              </a:solidFill>
            </a:endParaRPr>
          </a:p>
        </p:txBody>
      </p:sp>
    </p:spTree>
    <p:extLst>
      <p:ext uri="{BB962C8B-B14F-4D97-AF65-F5344CB8AC3E}">
        <p14:creationId xmlns:p14="http://schemas.microsoft.com/office/powerpoint/2010/main" val="10135896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55576" y="1688636"/>
            <a:ext cx="7416824" cy="3684580"/>
          </a:xfrm>
        </p:spPr>
        <p:txBody>
          <a:bodyPr>
            <a:normAutofit fontScale="70000" lnSpcReduction="20000"/>
          </a:bodyPr>
          <a:lstStyle/>
          <a:p>
            <a:r>
              <a:rPr lang="en-US" dirty="0" smtClean="0">
                <a:solidFill>
                  <a:schemeClr val="tx1"/>
                </a:solidFill>
              </a:rPr>
              <a:t>10, 20, 30%  great !!!</a:t>
            </a:r>
          </a:p>
          <a:p>
            <a:endParaRPr lang="en-US" dirty="0" smtClean="0">
              <a:solidFill>
                <a:schemeClr val="tx1"/>
              </a:solidFill>
            </a:endParaRPr>
          </a:p>
          <a:p>
            <a:r>
              <a:rPr lang="en-US" dirty="0" smtClean="0">
                <a:solidFill>
                  <a:schemeClr val="tx1"/>
                </a:solidFill>
              </a:rPr>
              <a:t>Will it be enough for the highest energies ???</a:t>
            </a:r>
          </a:p>
          <a:p>
            <a:endParaRPr lang="en-US" dirty="0" smtClean="0">
              <a:solidFill>
                <a:schemeClr val="tx1"/>
              </a:solidFill>
            </a:endParaRPr>
          </a:p>
          <a:p>
            <a:r>
              <a:rPr lang="en-US" dirty="0" smtClean="0">
                <a:solidFill>
                  <a:schemeClr val="tx1"/>
                </a:solidFill>
              </a:rPr>
              <a:t>Probably not</a:t>
            </a:r>
          </a:p>
          <a:p>
            <a:endParaRPr lang="en-US" dirty="0" smtClean="0">
              <a:solidFill>
                <a:schemeClr val="tx1"/>
              </a:solidFill>
            </a:endParaRPr>
          </a:p>
          <a:p>
            <a:r>
              <a:rPr lang="en-US" dirty="0" smtClean="0">
                <a:solidFill>
                  <a:schemeClr val="tx1"/>
                </a:solidFill>
              </a:rPr>
              <a:t>HEP must reach sustainability</a:t>
            </a:r>
          </a:p>
          <a:p>
            <a:endParaRPr lang="en-US" dirty="0" smtClean="0">
              <a:solidFill>
                <a:schemeClr val="tx1"/>
              </a:solidFill>
            </a:endParaRPr>
          </a:p>
          <a:p>
            <a:endParaRPr lang="en-US" dirty="0">
              <a:solidFill>
                <a:schemeClr val="tx1"/>
              </a:solidFill>
            </a:endParaRPr>
          </a:p>
          <a:p>
            <a:r>
              <a:rPr lang="en-US" dirty="0" smtClean="0">
                <a:solidFill>
                  <a:schemeClr val="tx1"/>
                </a:solidFill>
              </a:rPr>
              <a:t>Sustainability is efficiency and renewable energy</a:t>
            </a:r>
            <a:endParaRPr lang="fr-FR" dirty="0">
              <a:solidFill>
                <a:schemeClr val="tx1"/>
              </a:solidFill>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LAPP/IN2P3/CNRS-KEK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26</a:t>
            </a:fld>
            <a:endParaRPr lang="fr-BE" dirty="0"/>
          </a:p>
        </p:txBody>
      </p:sp>
      <p:sp>
        <p:nvSpPr>
          <p:cNvPr id="6" name="Title 5"/>
          <p:cNvSpPr>
            <a:spLocks noGrp="1"/>
          </p:cNvSpPr>
          <p:nvPr>
            <p:ph type="title"/>
          </p:nvPr>
        </p:nvSpPr>
        <p:spPr/>
        <p:txBody>
          <a:bodyPr/>
          <a:lstStyle/>
          <a:p>
            <a:r>
              <a:rPr lang="en-US" dirty="0" smtClean="0"/>
              <a:t>How much will we save ?</a:t>
            </a:r>
            <a:endParaRPr lang="fr-FR" dirty="0"/>
          </a:p>
        </p:txBody>
      </p:sp>
    </p:spTree>
    <p:extLst>
      <p:ext uri="{BB962C8B-B14F-4D97-AF65-F5344CB8AC3E}">
        <p14:creationId xmlns:p14="http://schemas.microsoft.com/office/powerpoint/2010/main" val="763576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27</a:t>
            </a:fld>
            <a:endParaRPr lang="fr-BE" dirty="0"/>
          </a:p>
        </p:txBody>
      </p:sp>
      <p:sp>
        <p:nvSpPr>
          <p:cNvPr id="3" name="Content Placeholder 2"/>
          <p:cNvSpPr>
            <a:spLocks noGrp="1"/>
          </p:cNvSpPr>
          <p:nvPr>
            <p:ph idx="4294967295"/>
          </p:nvPr>
        </p:nvSpPr>
        <p:spPr>
          <a:xfrm>
            <a:off x="323528" y="1052736"/>
            <a:ext cx="8496944" cy="2592288"/>
          </a:xfrm>
          <a:solidFill>
            <a:schemeClr val="accent6">
              <a:lumMod val="20000"/>
              <a:lumOff val="80000"/>
            </a:schemeClr>
          </a:solidFill>
        </p:spPr>
        <p:txBody>
          <a:bodyPr>
            <a:noAutofit/>
          </a:bodyPr>
          <a:lstStyle/>
          <a:p>
            <a:pPr marL="0" indent="0">
              <a:buNone/>
            </a:pPr>
            <a:r>
              <a:rPr lang="en-US" sz="2000" dirty="0" smtClean="0">
                <a:solidFill>
                  <a:srgbClr val="0070C0"/>
                </a:solidFill>
              </a:rPr>
              <a:t>Energy Production: </a:t>
            </a:r>
          </a:p>
          <a:p>
            <a:pPr marL="401638" lvl="1" indent="-171450"/>
            <a:r>
              <a:rPr lang="en-US" sz="1600" dirty="0" smtClean="0"/>
              <a:t>Study the </a:t>
            </a:r>
            <a:r>
              <a:rPr lang="en-US" sz="1600" dirty="0" smtClean="0">
                <a:solidFill>
                  <a:srgbClr val="FF0000"/>
                </a:solidFill>
              </a:rPr>
              <a:t>pros/cons</a:t>
            </a:r>
            <a:r>
              <a:rPr lang="en-US" sz="1600" dirty="0" smtClean="0"/>
              <a:t> of various sources: solar</a:t>
            </a:r>
            <a:r>
              <a:rPr lang="en-US" sz="1600" dirty="0"/>
              <a:t>, wind, geothermal, </a:t>
            </a:r>
            <a:r>
              <a:rPr lang="en-US" sz="1600" dirty="0" smtClean="0"/>
              <a:t>sea, …, </a:t>
            </a:r>
            <a:r>
              <a:rPr lang="en-US" sz="1600" dirty="0" err="1" smtClean="0"/>
              <a:t>smr</a:t>
            </a:r>
            <a:r>
              <a:rPr lang="en-US" sz="1600" dirty="0" smtClean="0"/>
              <a:t>,…</a:t>
            </a:r>
            <a:endParaRPr lang="en-US" sz="1600" dirty="0"/>
          </a:p>
          <a:p>
            <a:pPr marL="801688" lvl="2" indent="-171450"/>
            <a:r>
              <a:rPr lang="en-US" sz="1400" dirty="0" smtClean="0"/>
              <a:t>Availability, Price, Flexibility, Potential for improvement, Environmental impact</a:t>
            </a:r>
          </a:p>
          <a:p>
            <a:pPr marL="801688" lvl="2" indent="-171450"/>
            <a:endParaRPr lang="en-US" sz="1400" dirty="0" smtClean="0"/>
          </a:p>
          <a:p>
            <a:pPr marL="401638" lvl="1" indent="-171450"/>
            <a:r>
              <a:rPr lang="en-US" sz="1600" dirty="0" smtClean="0"/>
              <a:t>Find the </a:t>
            </a:r>
            <a:r>
              <a:rPr lang="en-US" sz="1600" dirty="0">
                <a:solidFill>
                  <a:srgbClr val="FF0000"/>
                </a:solidFill>
              </a:rPr>
              <a:t>best </a:t>
            </a:r>
            <a:r>
              <a:rPr lang="en-US" sz="1600" dirty="0" smtClean="0">
                <a:solidFill>
                  <a:srgbClr val="FF0000"/>
                </a:solidFill>
              </a:rPr>
              <a:t>energy mix </a:t>
            </a:r>
            <a:r>
              <a:rPr lang="en-US" sz="1600" dirty="0"/>
              <a:t>to cover </a:t>
            </a:r>
            <a:r>
              <a:rPr lang="en-US" sz="1600" dirty="0">
                <a:solidFill>
                  <a:srgbClr val="00B050"/>
                </a:solidFill>
              </a:rPr>
              <a:t>ILC specific needs </a:t>
            </a:r>
            <a:r>
              <a:rPr lang="en-US" sz="1600" dirty="0"/>
              <a:t>? 24/7, long </a:t>
            </a:r>
            <a:r>
              <a:rPr lang="en-US" sz="1600" dirty="0" smtClean="0"/>
              <a:t>shutdowns, …</a:t>
            </a:r>
          </a:p>
          <a:p>
            <a:pPr marL="401638" lvl="1" indent="-171450"/>
            <a:endParaRPr lang="en-US" sz="1600" dirty="0" smtClean="0"/>
          </a:p>
          <a:p>
            <a:pPr marL="401638" lvl="1" indent="-171450"/>
            <a:r>
              <a:rPr lang="en-US" sz="1600" dirty="0" smtClean="0">
                <a:solidFill>
                  <a:srgbClr val="FF0000"/>
                </a:solidFill>
              </a:rPr>
              <a:t>Match ILC</a:t>
            </a:r>
            <a:r>
              <a:rPr lang="en-US" sz="1600" dirty="0" smtClean="0"/>
              <a:t> component to the energy sources specifics:</a:t>
            </a:r>
          </a:p>
          <a:p>
            <a:pPr marL="801688" lvl="2" indent="-171450"/>
            <a:r>
              <a:rPr lang="en-US" sz="1400" dirty="0" smtClean="0"/>
              <a:t>RF power converter: </a:t>
            </a:r>
            <a:r>
              <a:rPr lang="en-US" sz="1400" dirty="0" err="1" smtClean="0"/>
              <a:t>PhotoVoltaic</a:t>
            </a:r>
            <a:r>
              <a:rPr lang="en-US" sz="1400" dirty="0" smtClean="0"/>
              <a:t>, fuel cells  (DC)</a:t>
            </a:r>
          </a:p>
          <a:p>
            <a:pPr marL="801688" lvl="2" indent="-171450"/>
            <a:r>
              <a:rPr lang="en-US" sz="1400" dirty="0"/>
              <a:t>C</a:t>
            </a:r>
            <a:r>
              <a:rPr lang="en-US" sz="1400" dirty="0" smtClean="0"/>
              <a:t>ryocooler or asynchronous </a:t>
            </a:r>
            <a:r>
              <a:rPr lang="en-US" sz="1400" dirty="0" err="1" smtClean="0"/>
              <a:t>liquefactors</a:t>
            </a:r>
            <a:r>
              <a:rPr lang="en-US" sz="1400" dirty="0" smtClean="0"/>
              <a:t> ?</a:t>
            </a:r>
          </a:p>
        </p:txBody>
      </p:sp>
      <p:sp>
        <p:nvSpPr>
          <p:cNvPr id="2" name="Title 1"/>
          <p:cNvSpPr>
            <a:spLocks noGrp="1"/>
          </p:cNvSpPr>
          <p:nvPr>
            <p:ph type="title" idx="4294967295"/>
          </p:nvPr>
        </p:nvSpPr>
        <p:spPr>
          <a:xfrm>
            <a:off x="1835696" y="44624"/>
            <a:ext cx="5472608" cy="1080318"/>
          </a:xfrm>
        </p:spPr>
        <p:txBody>
          <a:bodyPr>
            <a:noAutofit/>
          </a:bodyPr>
          <a:lstStyle/>
          <a:p>
            <a:r>
              <a:rPr lang="en-US" sz="3200" dirty="0" smtClean="0">
                <a:solidFill>
                  <a:srgbClr val="00B050"/>
                </a:solidFill>
              </a:rPr>
              <a:t>Green ILC (3)</a:t>
            </a:r>
            <a:br>
              <a:rPr lang="en-US" sz="3200" dirty="0" smtClean="0">
                <a:solidFill>
                  <a:srgbClr val="00B050"/>
                </a:solidFill>
              </a:rPr>
            </a:br>
            <a:r>
              <a:rPr lang="en-US" sz="3200" dirty="0" smtClean="0">
                <a:solidFill>
                  <a:srgbClr val="00B050"/>
                </a:solidFill>
              </a:rPr>
              <a:t>Sustainable Energies </a:t>
            </a:r>
            <a:endParaRPr lang="en-US" sz="3200" dirty="0">
              <a:solidFill>
                <a:srgbClr val="00B050"/>
              </a:solidFill>
            </a:endParaRPr>
          </a:p>
        </p:txBody>
      </p:sp>
      <p:sp>
        <p:nvSpPr>
          <p:cNvPr id="7" name="Content Placeholder 2"/>
          <p:cNvSpPr txBox="1">
            <a:spLocks/>
          </p:cNvSpPr>
          <p:nvPr/>
        </p:nvSpPr>
        <p:spPr>
          <a:xfrm>
            <a:off x="323528" y="3789040"/>
            <a:ext cx="8496944" cy="2520280"/>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0070C0"/>
                </a:solidFill>
              </a:rPr>
              <a:t>Energy Storage: HEP, experts in some of these technologies</a:t>
            </a:r>
            <a:endParaRPr lang="en-US" sz="1600" dirty="0" smtClean="0"/>
          </a:p>
          <a:p>
            <a:pPr marL="401638" lvl="1" indent="-171450"/>
            <a:r>
              <a:rPr lang="en-US" sz="1600" dirty="0"/>
              <a:t>L</a:t>
            </a:r>
            <a:r>
              <a:rPr lang="en-US" sz="1600" dirty="0" smtClean="0"/>
              <a:t>iquid </a:t>
            </a:r>
            <a:r>
              <a:rPr lang="en-US" sz="1600" dirty="0"/>
              <a:t>H</a:t>
            </a:r>
            <a:r>
              <a:rPr lang="en-US" sz="1600" dirty="0" smtClean="0"/>
              <a:t>elium, Nitrogen, SMES(</a:t>
            </a:r>
            <a:r>
              <a:rPr lang="en-US" sz="1600" dirty="0" err="1" smtClean="0"/>
              <a:t>Sc</a:t>
            </a:r>
            <a:r>
              <a:rPr lang="en-US" sz="1600" dirty="0" smtClean="0"/>
              <a:t> Magnetic Energy Storage), Flywheel, Pumped hydro, Compressed air, Batteries, …</a:t>
            </a:r>
          </a:p>
          <a:p>
            <a:pPr marL="401638" lvl="1" indent="-171450"/>
            <a:endParaRPr lang="en-US" sz="1600" dirty="0" smtClean="0"/>
          </a:p>
          <a:p>
            <a:pPr marL="0" indent="0">
              <a:buNone/>
            </a:pPr>
            <a:r>
              <a:rPr lang="en-US" sz="2000" dirty="0" smtClean="0">
                <a:solidFill>
                  <a:srgbClr val="0070C0"/>
                </a:solidFill>
              </a:rPr>
              <a:t>Distribution: Local Smart GRID</a:t>
            </a:r>
            <a:r>
              <a:rPr lang="en-US" sz="2000" dirty="0" smtClean="0"/>
              <a:t>: </a:t>
            </a:r>
            <a:br>
              <a:rPr lang="en-US" sz="2000" dirty="0" smtClean="0"/>
            </a:br>
            <a:r>
              <a:rPr lang="en-US" sz="1800" dirty="0" smtClean="0"/>
              <a:t>Full scale multi-sourced, AC/DC, GRID management and control</a:t>
            </a:r>
          </a:p>
          <a:p>
            <a:pPr marL="401638" lvl="1" indent="-171450"/>
            <a:r>
              <a:rPr lang="en-US" sz="1600" dirty="0" smtClean="0"/>
              <a:t>Smooth and rapid switching between energy sources, including conventional supply</a:t>
            </a:r>
          </a:p>
          <a:p>
            <a:pPr marL="401638" lvl="1" indent="-171450"/>
            <a:r>
              <a:rPr lang="en-US" sz="1600" dirty="0" smtClean="0"/>
              <a:t>Energy Monitoring, Management and forecast: production, storage and backup</a:t>
            </a:r>
          </a:p>
        </p:txBody>
      </p:sp>
    </p:spTree>
    <p:extLst>
      <p:ext uri="{BB962C8B-B14F-4D97-AF65-F5344CB8AC3E}">
        <p14:creationId xmlns:p14="http://schemas.microsoft.com/office/powerpoint/2010/main" val="25467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AAA July 1st, 2014</a:t>
            </a:r>
            <a:endParaRPr lang="fr-BE" dirty="0"/>
          </a:p>
        </p:txBody>
      </p:sp>
      <p:sp>
        <p:nvSpPr>
          <p:cNvPr id="5" name="Footer Placeholder 4"/>
          <p:cNvSpPr>
            <a:spLocks noGrp="1"/>
          </p:cNvSpPr>
          <p:nvPr>
            <p:ph type="ftr" sz="quarter" idx="11"/>
          </p:nvPr>
        </p:nvSpPr>
        <p:spPr/>
        <p:txBody>
          <a:bodyPr/>
          <a:lstStyle/>
          <a:p>
            <a:r>
              <a:rPr lang="fr-BE" smtClean="0"/>
              <a:t>Denis Perret-Gallix@in2p3.fr CNRS/IN2P3LAPP - 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28</a:t>
            </a:fld>
            <a:endParaRPr lang="fr-BE" dirty="0"/>
          </a:p>
        </p:txBody>
      </p:sp>
      <p:sp>
        <p:nvSpPr>
          <p:cNvPr id="3" name="Content Placeholder 2"/>
          <p:cNvSpPr>
            <a:spLocks noGrp="1"/>
          </p:cNvSpPr>
          <p:nvPr>
            <p:ph idx="4294967295"/>
          </p:nvPr>
        </p:nvSpPr>
        <p:spPr>
          <a:xfrm>
            <a:off x="119158" y="836712"/>
            <a:ext cx="9036496" cy="1800200"/>
          </a:xfrm>
          <a:solidFill>
            <a:schemeClr val="accent6">
              <a:lumMod val="20000"/>
              <a:lumOff val="80000"/>
            </a:schemeClr>
          </a:solidFill>
        </p:spPr>
        <p:txBody>
          <a:bodyPr>
            <a:noAutofit/>
          </a:bodyPr>
          <a:lstStyle/>
          <a:p>
            <a:pPr marL="230188" lvl="1" indent="0">
              <a:buNone/>
            </a:pPr>
            <a:r>
              <a:rPr lang="en-US" sz="1800" dirty="0" smtClean="0">
                <a:solidFill>
                  <a:srgbClr val="FF0000"/>
                </a:solidFill>
              </a:rPr>
              <a:t>The ILC cryogenics is consuming ~ 40 MW</a:t>
            </a:r>
            <a:r>
              <a:rPr lang="en-US" sz="1800" dirty="0">
                <a:solidFill>
                  <a:srgbClr val="FF0000"/>
                </a:solidFill>
              </a:rPr>
              <a:t> </a:t>
            </a:r>
            <a:r>
              <a:rPr lang="en-US" sz="1800" dirty="0" smtClean="0">
                <a:solidFill>
                  <a:srgbClr val="FF0000"/>
                </a:solidFill>
              </a:rPr>
              <a:t>  (25% of ILC AC power)</a:t>
            </a:r>
          </a:p>
          <a:p>
            <a:pPr marL="573088" lvl="2" indent="-171450"/>
            <a:r>
              <a:rPr lang="en-US" sz="1600" dirty="0" smtClean="0"/>
              <a:t>In current design all cooling is done with </a:t>
            </a:r>
            <a:r>
              <a:rPr lang="en-US" sz="1600" dirty="0" err="1" smtClean="0"/>
              <a:t>LHe</a:t>
            </a:r>
            <a:r>
              <a:rPr lang="en-US" sz="1600" dirty="0"/>
              <a:t>.</a:t>
            </a:r>
            <a:r>
              <a:rPr lang="en-US" sz="1600" dirty="0" smtClean="0"/>
              <a:t> LN</a:t>
            </a:r>
            <a:r>
              <a:rPr lang="en-US" sz="1200" dirty="0" smtClean="0"/>
              <a:t>2</a:t>
            </a:r>
            <a:r>
              <a:rPr lang="en-US" sz="1600" dirty="0" smtClean="0"/>
              <a:t> as a primary coolant -&gt; 20 MW</a:t>
            </a:r>
          </a:p>
          <a:p>
            <a:pPr marL="573088" lvl="2" indent="-171450"/>
            <a:r>
              <a:rPr lang="en-US" sz="1600" dirty="0" smtClean="0"/>
              <a:t>LN</a:t>
            </a:r>
            <a:r>
              <a:rPr lang="en-US" sz="1200" dirty="0" smtClean="0"/>
              <a:t>2 </a:t>
            </a:r>
            <a:r>
              <a:rPr lang="en-US" sz="1600" dirty="0" smtClean="0"/>
              <a:t>cooling: </a:t>
            </a:r>
            <a:r>
              <a:rPr lang="en-US" sz="1600" dirty="0" err="1" smtClean="0"/>
              <a:t>HTc</a:t>
            </a:r>
            <a:r>
              <a:rPr lang="en-US" sz="1600" dirty="0" smtClean="0"/>
              <a:t> (MgB2) power transmission lines, NC magnets, electronics/computers</a:t>
            </a:r>
            <a:r>
              <a:rPr lang="en-US" sz="1600" dirty="0"/>
              <a:t>,</a:t>
            </a:r>
            <a:endParaRPr lang="en-US" sz="1600" dirty="0" smtClean="0"/>
          </a:p>
          <a:p>
            <a:pPr marL="573088" lvl="2" indent="-171450"/>
            <a:r>
              <a:rPr lang="en-US" sz="1600" dirty="0" smtClean="0"/>
              <a:t>LN</a:t>
            </a:r>
            <a:r>
              <a:rPr lang="en-US" sz="1200" dirty="0" smtClean="0"/>
              <a:t>2</a:t>
            </a:r>
            <a:r>
              <a:rPr lang="en-US" sz="1600" dirty="0" smtClean="0"/>
              <a:t> </a:t>
            </a:r>
            <a:r>
              <a:rPr lang="en-US" sz="1600" dirty="0"/>
              <a:t>could be used to recycle low </a:t>
            </a:r>
            <a:r>
              <a:rPr lang="en-US" sz="1600" dirty="0" smtClean="0"/>
              <a:t>grade heat waste or/and high temp. beam dumps</a:t>
            </a:r>
          </a:p>
          <a:p>
            <a:pPr marL="573088" lvl="2" indent="-171450"/>
            <a:r>
              <a:rPr lang="en-US" sz="1600" dirty="0" smtClean="0"/>
              <a:t>And produce electricity with high-pressure </a:t>
            </a:r>
            <a:r>
              <a:rPr lang="en-US" sz="1600" dirty="0"/>
              <a:t>gas turbine (70% </a:t>
            </a:r>
            <a:r>
              <a:rPr lang="en-US" sz="1600" dirty="0" smtClean="0"/>
              <a:t>efficiency)</a:t>
            </a:r>
          </a:p>
        </p:txBody>
      </p:sp>
      <p:sp>
        <p:nvSpPr>
          <p:cNvPr id="2" name="Title 1"/>
          <p:cNvSpPr>
            <a:spLocks noGrp="1"/>
          </p:cNvSpPr>
          <p:nvPr>
            <p:ph type="title" idx="4294967295"/>
          </p:nvPr>
        </p:nvSpPr>
        <p:spPr>
          <a:xfrm>
            <a:off x="1259632" y="115888"/>
            <a:ext cx="6624736" cy="720824"/>
          </a:xfrm>
        </p:spPr>
        <p:txBody>
          <a:bodyPr>
            <a:noAutofit/>
          </a:bodyPr>
          <a:lstStyle/>
          <a:p>
            <a:r>
              <a:rPr lang="en-US" sz="3200" dirty="0" smtClean="0">
                <a:solidFill>
                  <a:srgbClr val="00B050"/>
                </a:solidFill>
              </a:rPr>
              <a:t>Example: An LN</a:t>
            </a:r>
            <a:r>
              <a:rPr lang="en-US" sz="2400" baseline="-25000" dirty="0" smtClean="0">
                <a:solidFill>
                  <a:srgbClr val="00B050"/>
                </a:solidFill>
              </a:rPr>
              <a:t>2</a:t>
            </a:r>
            <a:r>
              <a:rPr lang="en-US" sz="3200" dirty="0" smtClean="0">
                <a:solidFill>
                  <a:srgbClr val="00B050"/>
                </a:solidFill>
              </a:rPr>
              <a:t> Economy for ILC</a:t>
            </a:r>
            <a:endParaRPr lang="en-US" sz="3200" dirty="0">
              <a:solidFill>
                <a:srgbClr val="00B050"/>
              </a:solidFill>
            </a:endParaRPr>
          </a:p>
        </p:txBody>
      </p:sp>
      <p:sp>
        <p:nvSpPr>
          <p:cNvPr id="12" name="Content Placeholder 2"/>
          <p:cNvSpPr txBox="1">
            <a:spLocks/>
          </p:cNvSpPr>
          <p:nvPr/>
        </p:nvSpPr>
        <p:spPr>
          <a:xfrm>
            <a:off x="107504" y="2708920"/>
            <a:ext cx="8801758" cy="1224136"/>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lvl="1" indent="0">
              <a:buNone/>
            </a:pPr>
            <a:r>
              <a:rPr lang="en-US" sz="1800" dirty="0" smtClean="0">
                <a:solidFill>
                  <a:srgbClr val="FF0000"/>
                </a:solidFill>
              </a:rPr>
              <a:t>LN</a:t>
            </a:r>
            <a:r>
              <a:rPr lang="en-US" sz="1400" dirty="0" smtClean="0">
                <a:solidFill>
                  <a:srgbClr val="FF0000"/>
                </a:solidFill>
              </a:rPr>
              <a:t>2</a:t>
            </a:r>
            <a:r>
              <a:rPr lang="en-US" sz="1800" dirty="0" smtClean="0">
                <a:solidFill>
                  <a:srgbClr val="FF0000"/>
                </a:solidFill>
              </a:rPr>
              <a:t> could be produced by sustainable energies</a:t>
            </a:r>
          </a:p>
          <a:p>
            <a:pPr marL="573088" lvl="2" indent="-171450"/>
            <a:r>
              <a:rPr lang="en-US" sz="1400" dirty="0" smtClean="0"/>
              <a:t>Close to or at the ILC site (wind, solar, geothermal energy)  </a:t>
            </a:r>
          </a:p>
          <a:p>
            <a:pPr marL="573088" lvl="2" indent="-171450"/>
            <a:r>
              <a:rPr lang="en-US" sz="1400" dirty="0" smtClean="0"/>
              <a:t>Wind energy: from electricity or direct compression</a:t>
            </a:r>
          </a:p>
          <a:p>
            <a:pPr marL="573088" lvl="2" indent="-171450"/>
            <a:r>
              <a:rPr lang="en-US" sz="1600" dirty="0" smtClean="0"/>
              <a:t>Byproducts: </a:t>
            </a:r>
            <a:r>
              <a:rPr lang="en-US" sz="1600" dirty="0"/>
              <a:t>liquid oxygen, argon, capture C0</a:t>
            </a:r>
            <a:r>
              <a:rPr lang="en-US" sz="1600" baseline="-25000" dirty="0"/>
              <a:t>2</a:t>
            </a:r>
            <a:r>
              <a:rPr lang="en-US" sz="1600" dirty="0"/>
              <a:t>, …</a:t>
            </a:r>
          </a:p>
        </p:txBody>
      </p:sp>
      <p:sp>
        <p:nvSpPr>
          <p:cNvPr id="14" name="Content Placeholder 2"/>
          <p:cNvSpPr txBox="1">
            <a:spLocks/>
          </p:cNvSpPr>
          <p:nvPr/>
        </p:nvSpPr>
        <p:spPr>
          <a:xfrm>
            <a:off x="119158" y="4013127"/>
            <a:ext cx="7621194" cy="418617"/>
          </a:xfrm>
          <a:prstGeom prst="rect">
            <a:avLst/>
          </a:prstGeom>
          <a:solidFill>
            <a:schemeClr val="accent6">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0188" lvl="1" indent="0">
              <a:buNone/>
            </a:pPr>
            <a:r>
              <a:rPr lang="en-US" sz="1800" dirty="0" smtClean="0">
                <a:solidFill>
                  <a:srgbClr val="FF0000"/>
                </a:solidFill>
              </a:rPr>
              <a:t>LN</a:t>
            </a:r>
            <a:r>
              <a:rPr lang="en-US" sz="1400" dirty="0" smtClean="0">
                <a:solidFill>
                  <a:srgbClr val="FF0000"/>
                </a:solidFill>
              </a:rPr>
              <a:t>2</a:t>
            </a:r>
            <a:r>
              <a:rPr lang="en-US" sz="1800" dirty="0" smtClean="0">
                <a:solidFill>
                  <a:srgbClr val="FF0000"/>
                </a:solidFill>
              </a:rPr>
              <a:t>  Energy storage</a:t>
            </a:r>
          </a:p>
        </p:txBody>
      </p:sp>
      <p:pic>
        <p:nvPicPr>
          <p:cNvPr id="5122" name="Picture 2" descr="http://www.liquidair.org.uk/files/9813/6794/0555/ca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725144"/>
            <a:ext cx="2529240" cy="16561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016170" y="6453336"/>
            <a:ext cx="1385316" cy="230832"/>
          </a:xfrm>
          <a:prstGeom prst="rect">
            <a:avLst/>
          </a:prstGeom>
          <a:noFill/>
        </p:spPr>
        <p:txBody>
          <a:bodyPr wrap="none" rtlCol="0">
            <a:spAutoFit/>
          </a:bodyPr>
          <a:lstStyle/>
          <a:p>
            <a:r>
              <a:rPr lang="en-US" sz="900" dirty="0" smtClean="0"/>
              <a:t>Liquid air energy network</a:t>
            </a:r>
            <a:endParaRPr lang="fr-FR" sz="900" dirty="0"/>
          </a:p>
        </p:txBody>
      </p:sp>
      <p:sp>
        <p:nvSpPr>
          <p:cNvPr id="8" name="TextBox 7"/>
          <p:cNvSpPr txBox="1"/>
          <p:nvPr/>
        </p:nvSpPr>
        <p:spPr>
          <a:xfrm>
            <a:off x="7740352" y="4431744"/>
            <a:ext cx="1168910" cy="276999"/>
          </a:xfrm>
          <a:prstGeom prst="rect">
            <a:avLst/>
          </a:prstGeom>
          <a:noFill/>
        </p:spPr>
        <p:txBody>
          <a:bodyPr wrap="none" rtlCol="0">
            <a:spAutoFit/>
          </a:bodyPr>
          <a:lstStyle/>
          <a:p>
            <a:r>
              <a:rPr lang="en-US" sz="1200" dirty="0" smtClean="0">
                <a:latin typeface="Comic Sans MS" panose="030F0702030302020204" pitchFamily="66" charset="0"/>
              </a:rPr>
              <a:t>First LN</a:t>
            </a:r>
            <a:r>
              <a:rPr lang="en-US" sz="1100" dirty="0" smtClean="0">
                <a:latin typeface="Comic Sans MS" panose="030F0702030302020204" pitchFamily="66" charset="0"/>
              </a:rPr>
              <a:t>2</a:t>
            </a:r>
            <a:r>
              <a:rPr lang="en-US" sz="1200" dirty="0" smtClean="0">
                <a:latin typeface="Comic Sans MS" panose="030F0702030302020204" pitchFamily="66" charset="0"/>
              </a:rPr>
              <a:t> car</a:t>
            </a:r>
            <a:endParaRPr lang="fr-FR" sz="1200" dirty="0">
              <a:latin typeface="Comic Sans MS" panose="030F0702030302020204" pitchFamily="66" charset="0"/>
            </a:endParaRPr>
          </a:p>
        </p:txBody>
      </p:sp>
      <p:pic>
        <p:nvPicPr>
          <p:cNvPr id="3074" name="Picture 2" descr="Car powered by superconductor motor --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999328"/>
            <a:ext cx="2304256" cy="11078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perconductor motor used to power car --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3898" y="4898923"/>
            <a:ext cx="1192758" cy="1308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15616" y="6168043"/>
            <a:ext cx="830805" cy="276999"/>
          </a:xfrm>
          <a:prstGeom prst="rect">
            <a:avLst/>
          </a:prstGeom>
          <a:noFill/>
        </p:spPr>
        <p:txBody>
          <a:bodyPr wrap="none" rtlCol="0">
            <a:spAutoFit/>
          </a:bodyPr>
          <a:lstStyle/>
          <a:p>
            <a:r>
              <a:rPr lang="en-US" sz="1200" dirty="0" err="1"/>
              <a:t>S</a:t>
            </a:r>
            <a:r>
              <a:rPr lang="en-US" sz="1200" dirty="0" err="1" smtClean="0"/>
              <a:t>umimoto</a:t>
            </a:r>
            <a:endParaRPr lang="fr-FR" sz="1200" dirty="0"/>
          </a:p>
        </p:txBody>
      </p:sp>
      <p:pic>
        <p:nvPicPr>
          <p:cNvPr id="3078" name="Picture 6" descr="http://depletedcranium.com/coolcar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4824570"/>
            <a:ext cx="2088232" cy="148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895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dirty="0" smtClean="0"/>
              <a:t>AAA July 1st, 2014</a:t>
            </a:r>
            <a:endParaRPr lang="fr-BE" dirty="0"/>
          </a:p>
        </p:txBody>
      </p:sp>
      <p:sp>
        <p:nvSpPr>
          <p:cNvPr id="4" name="Footer Placeholder 3"/>
          <p:cNvSpPr>
            <a:spLocks noGrp="1"/>
          </p:cNvSpPr>
          <p:nvPr>
            <p:ph type="ftr" sz="quarter" idx="11"/>
          </p:nvPr>
        </p:nvSpPr>
        <p:spPr/>
        <p:txBody>
          <a:bodyPr/>
          <a:lstStyle/>
          <a:p>
            <a:r>
              <a:rPr lang="fr-BE" smtClean="0"/>
              <a:t>Denis Perret-Gallix@in2p3.fr CNRS/IN2P3LAPP - 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29</a:t>
            </a:fld>
            <a:endParaRPr lang="fr-BE" dirty="0"/>
          </a:p>
        </p:txBody>
      </p:sp>
      <p:pic>
        <p:nvPicPr>
          <p:cNvPr id="1026" name="Picture 2" descr="http://www.extremetech.com/wp-content/uploads/2012/10/proc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00" y="836712"/>
            <a:ext cx="5868652" cy="47407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idx="4294967295"/>
          </p:nvPr>
        </p:nvSpPr>
        <p:spPr>
          <a:xfrm>
            <a:off x="1475656" y="115888"/>
            <a:ext cx="6116921" cy="720824"/>
          </a:xfrm>
        </p:spPr>
        <p:txBody>
          <a:bodyPr>
            <a:noAutofit/>
          </a:bodyPr>
          <a:lstStyle/>
          <a:p>
            <a:r>
              <a:rPr lang="en-US" sz="3200" dirty="0" smtClean="0">
                <a:solidFill>
                  <a:srgbClr val="00B050"/>
                </a:solidFill>
              </a:rPr>
              <a:t>LN</a:t>
            </a:r>
            <a:r>
              <a:rPr lang="en-US" sz="2400" dirty="0" smtClean="0">
                <a:solidFill>
                  <a:srgbClr val="00B050"/>
                </a:solidFill>
              </a:rPr>
              <a:t>2</a:t>
            </a:r>
            <a:r>
              <a:rPr lang="en-US" sz="3200" dirty="0" smtClean="0">
                <a:solidFill>
                  <a:srgbClr val="00B050"/>
                </a:solidFill>
              </a:rPr>
              <a:t> as energy storage </a:t>
            </a:r>
            <a:endParaRPr lang="en-US" sz="4000" dirty="0">
              <a:solidFill>
                <a:srgbClr val="00B050"/>
              </a:solidFill>
            </a:endParaRPr>
          </a:p>
        </p:txBody>
      </p:sp>
      <p:sp>
        <p:nvSpPr>
          <p:cNvPr id="2" name="TextBox 1"/>
          <p:cNvSpPr txBox="1"/>
          <p:nvPr/>
        </p:nvSpPr>
        <p:spPr>
          <a:xfrm>
            <a:off x="1835696" y="5867980"/>
            <a:ext cx="5830442" cy="338554"/>
          </a:xfrm>
          <a:prstGeom prst="rect">
            <a:avLst/>
          </a:prstGeom>
          <a:noFill/>
        </p:spPr>
        <p:txBody>
          <a:bodyPr wrap="none" rtlCol="0">
            <a:spAutoFit/>
          </a:bodyPr>
          <a:lstStyle/>
          <a:p>
            <a:r>
              <a:rPr lang="en-US" sz="1600" dirty="0" smtClean="0">
                <a:latin typeface="Comic Sans MS" panose="030F0702030302020204" pitchFamily="66" charset="0"/>
              </a:rPr>
              <a:t>Expected Efficiency up to 70% using heat waste (~ 115 </a:t>
            </a:r>
            <a:r>
              <a:rPr lang="en-US" sz="1400" baseline="30000" dirty="0" smtClean="0">
                <a:latin typeface="Comic Sans MS" panose="030F0702030302020204" pitchFamily="66" charset="0"/>
              </a:rPr>
              <a:t>0</a:t>
            </a:r>
            <a:r>
              <a:rPr lang="en-US" sz="1600" dirty="0" smtClean="0">
                <a:latin typeface="Comic Sans MS" panose="030F0702030302020204" pitchFamily="66" charset="0"/>
              </a:rPr>
              <a:t>C)</a:t>
            </a:r>
            <a:endParaRPr lang="fr-FR" sz="1600" dirty="0">
              <a:latin typeface="Comic Sans MS" panose="030F0702030302020204" pitchFamily="66" charset="0"/>
            </a:endParaRPr>
          </a:p>
        </p:txBody>
      </p:sp>
      <p:sp>
        <p:nvSpPr>
          <p:cNvPr id="8" name="Rectangle 7"/>
          <p:cNvSpPr/>
          <p:nvPr/>
        </p:nvSpPr>
        <p:spPr>
          <a:xfrm>
            <a:off x="6225680" y="3632448"/>
            <a:ext cx="2630848" cy="307777"/>
          </a:xfrm>
          <a:prstGeom prst="rect">
            <a:avLst/>
          </a:prstGeom>
        </p:spPr>
        <p:txBody>
          <a:bodyPr wrap="none">
            <a:spAutoFit/>
          </a:bodyPr>
          <a:lstStyle/>
          <a:p>
            <a:r>
              <a:rPr lang="fr-FR" sz="1400" dirty="0" err="1">
                <a:latin typeface="Comic Sans MS" panose="030F0702030302020204" pitchFamily="66" charset="0"/>
              </a:rPr>
              <a:t>Highview</a:t>
            </a:r>
            <a:r>
              <a:rPr lang="fr-FR" sz="1400" dirty="0">
                <a:latin typeface="Comic Sans MS" panose="030F0702030302020204" pitchFamily="66" charset="0"/>
              </a:rPr>
              <a:t> Power Storage </a:t>
            </a:r>
            <a:r>
              <a:rPr lang="fr-FR" sz="1400" dirty="0" smtClean="0">
                <a:latin typeface="Comic Sans MS" panose="030F0702030302020204" pitchFamily="66" charset="0"/>
              </a:rPr>
              <a:t>(UK)</a:t>
            </a:r>
            <a:endParaRPr lang="fr-FR" sz="1400" dirty="0">
              <a:latin typeface="Comic Sans MS" panose="030F0702030302020204" pitchFamily="66" charset="0"/>
            </a:endParaRPr>
          </a:p>
        </p:txBody>
      </p:sp>
      <p:pic>
        <p:nvPicPr>
          <p:cNvPr id="1030" name="Picture 6" descr="Highview-plant-slou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53" y="869536"/>
            <a:ext cx="3362033" cy="25202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771800" y="5291916"/>
            <a:ext cx="5472608" cy="369332"/>
            <a:chOff x="2771800" y="5291916"/>
            <a:chExt cx="4782127" cy="369332"/>
          </a:xfrm>
        </p:grpSpPr>
        <p:sp>
          <p:nvSpPr>
            <p:cNvPr id="6" name="TextBox 5"/>
            <p:cNvSpPr txBox="1"/>
            <p:nvPr/>
          </p:nvSpPr>
          <p:spPr>
            <a:xfrm>
              <a:off x="5726183" y="5291916"/>
              <a:ext cx="1827744" cy="369332"/>
            </a:xfrm>
            <a:prstGeom prst="rect">
              <a:avLst/>
            </a:prstGeom>
            <a:noFill/>
          </p:spPr>
          <p:txBody>
            <a:bodyPr wrap="none" rtlCol="0">
              <a:spAutoFit/>
            </a:bodyPr>
            <a:lstStyle/>
            <a:p>
              <a:r>
                <a:rPr lang="en-US" dirty="0" smtClean="0">
                  <a:solidFill>
                    <a:srgbClr val="FF0000"/>
                  </a:solidFill>
                </a:rPr>
                <a:t>ILC heat waste</a:t>
              </a:r>
              <a:endParaRPr lang="fr-FR" dirty="0">
                <a:solidFill>
                  <a:srgbClr val="FF0000"/>
                </a:solidFill>
              </a:endParaRPr>
            </a:p>
          </p:txBody>
        </p:sp>
        <p:cxnSp>
          <p:nvCxnSpPr>
            <p:cNvPr id="11" name="Straight Arrow Connector 10"/>
            <p:cNvCxnSpPr>
              <a:stCxn id="6" idx="1"/>
            </p:cNvCxnSpPr>
            <p:nvPr/>
          </p:nvCxnSpPr>
          <p:spPr>
            <a:xfrm flipH="1">
              <a:off x="2771800" y="5476582"/>
              <a:ext cx="2954383" cy="1846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109828" y="55776"/>
            <a:ext cx="1990788" cy="1937520"/>
            <a:chOff x="109828" y="55776"/>
            <a:chExt cx="1990788" cy="1937520"/>
          </a:xfrm>
        </p:grpSpPr>
        <p:pic>
          <p:nvPicPr>
            <p:cNvPr id="10" name="Picture 4" descr="http://plainswindeis.anl.gov/images/photos/wind_450KW_turbine_IA_V_1376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16" r="14480"/>
            <a:stretch/>
          </p:blipFill>
          <p:spPr bwMode="auto">
            <a:xfrm>
              <a:off x="1570776" y="404664"/>
              <a:ext cx="529840" cy="10801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09828" y="55776"/>
              <a:ext cx="1264468" cy="1937520"/>
              <a:chOff x="109828" y="55776"/>
              <a:chExt cx="1264468" cy="1937520"/>
            </a:xfrm>
          </p:grpSpPr>
          <p:pic>
            <p:nvPicPr>
              <p:cNvPr id="14" name="Picture 12" descr="http://www.nexteraenergyresources.com/images_redesign/solar_thermal_wor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28" y="55776"/>
                <a:ext cx="1264468" cy="9525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www.nexteraenergyresources.com/images_redesign/solar_pv_work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2936"/>
              <a:stretch/>
            </p:blipFill>
            <p:spPr bwMode="auto">
              <a:xfrm>
                <a:off x="187583" y="976272"/>
                <a:ext cx="1108957" cy="101702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024259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16632"/>
            <a:ext cx="8229600" cy="720080"/>
          </a:xfrm>
        </p:spPr>
        <p:txBody>
          <a:bodyPr>
            <a:normAutofit fontScale="90000"/>
          </a:bodyPr>
          <a:lstStyle/>
          <a:p>
            <a:r>
              <a:rPr lang="en-US" dirty="0" smtClean="0">
                <a:latin typeface="Comic Sans MS" panose="030F0702030302020204" pitchFamily="66" charset="0"/>
              </a:rPr>
              <a:t>Content</a:t>
            </a:r>
            <a:endParaRPr lang="fr-FR" dirty="0">
              <a:latin typeface="Comic Sans MS" panose="030F0702030302020204" pitchFamily="66" charset="0"/>
            </a:endParaRPr>
          </a:p>
        </p:txBody>
      </p:sp>
      <p:sp>
        <p:nvSpPr>
          <p:cNvPr id="10" name="Content Placeholder 9"/>
          <p:cNvSpPr>
            <a:spLocks noGrp="1"/>
          </p:cNvSpPr>
          <p:nvPr>
            <p:ph idx="1"/>
          </p:nvPr>
        </p:nvSpPr>
        <p:spPr>
          <a:xfrm>
            <a:off x="457200" y="1412776"/>
            <a:ext cx="8363272" cy="4464496"/>
          </a:xfrm>
        </p:spPr>
        <p:txBody>
          <a:bodyPr>
            <a:normAutofit/>
          </a:bodyPr>
          <a:lstStyle/>
          <a:p>
            <a:r>
              <a:rPr lang="en-US" dirty="0" smtClean="0">
                <a:latin typeface="Comic Sans MS" panose="030F0702030302020204" pitchFamily="66" charset="0"/>
              </a:rPr>
              <a:t>Energy consumption: a </a:t>
            </a:r>
            <a:r>
              <a:rPr lang="en-US" dirty="0" smtClean="0">
                <a:solidFill>
                  <a:srgbClr val="FF0000"/>
                </a:solidFill>
                <a:latin typeface="Comic Sans MS" panose="030F0702030302020204" pitchFamily="66" charset="0"/>
              </a:rPr>
              <a:t>burning hot </a:t>
            </a:r>
            <a:r>
              <a:rPr lang="en-US" dirty="0" smtClean="0">
                <a:latin typeface="Comic Sans MS" panose="030F0702030302020204" pitchFamily="66" charset="0"/>
              </a:rPr>
              <a:t>parameter </a:t>
            </a:r>
          </a:p>
          <a:p>
            <a:pPr marL="457200" lvl="1" indent="0">
              <a:buNone/>
            </a:pPr>
            <a:endParaRPr lang="en-US" dirty="0" smtClean="0">
              <a:latin typeface="Comic Sans MS" panose="030F0702030302020204" pitchFamily="66" charset="0"/>
            </a:endParaRPr>
          </a:p>
          <a:p>
            <a:r>
              <a:rPr lang="en-US" dirty="0" smtClean="0">
                <a:latin typeface="Comic Sans MS" panose="030F0702030302020204" pitchFamily="66" charset="0"/>
              </a:rPr>
              <a:t>HEP future: </a:t>
            </a:r>
            <a:r>
              <a:rPr lang="en-US" dirty="0" smtClean="0">
                <a:solidFill>
                  <a:srgbClr val="FF0000"/>
                </a:solidFill>
                <a:latin typeface="Comic Sans MS" panose="030F0702030302020204" pitchFamily="66" charset="0"/>
              </a:rPr>
              <a:t>Sustainability</a:t>
            </a:r>
            <a:r>
              <a:rPr lang="en-US" dirty="0" smtClean="0">
                <a:latin typeface="Comic Sans MS" panose="030F0702030302020204" pitchFamily="66" charset="0"/>
              </a:rPr>
              <a:t>: </a:t>
            </a:r>
            <a:br>
              <a:rPr lang="en-US" dirty="0" smtClean="0">
                <a:latin typeface="Comic Sans MS" panose="030F0702030302020204" pitchFamily="66" charset="0"/>
              </a:rPr>
            </a:br>
            <a:r>
              <a:rPr lang="en-US" dirty="0" smtClean="0">
                <a:latin typeface="Comic Sans MS" panose="030F0702030302020204" pitchFamily="66" charset="0"/>
              </a:rPr>
              <a:t>efficiency and renewable energies</a:t>
            </a:r>
          </a:p>
          <a:p>
            <a:pPr marL="457200" lvl="1" indent="0">
              <a:buNone/>
            </a:pPr>
            <a:endParaRPr lang="en-US" dirty="0" smtClean="0">
              <a:latin typeface="Comic Sans MS" panose="030F0702030302020204" pitchFamily="66" charset="0"/>
            </a:endParaRPr>
          </a:p>
          <a:p>
            <a:r>
              <a:rPr lang="en-US" dirty="0" smtClean="0">
                <a:solidFill>
                  <a:srgbClr val="FF0000"/>
                </a:solidFill>
                <a:latin typeface="Comic Sans MS" panose="030F0702030302020204" pitchFamily="66" charset="0"/>
              </a:rPr>
              <a:t>Energy </a:t>
            </a:r>
            <a:r>
              <a:rPr lang="en-US" dirty="0" smtClean="0">
                <a:latin typeface="Comic Sans MS" panose="030F0702030302020204" pitchFamily="66" charset="0"/>
              </a:rPr>
              <a:t>is HEP at core</a:t>
            </a:r>
            <a:endParaRPr lang="en-US" dirty="0">
              <a:latin typeface="Comic Sans MS" panose="030F0702030302020204" pitchFamily="66" charset="0"/>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a:t>
            </a:fld>
            <a:endParaRPr lang="fr-BE" dirty="0"/>
          </a:p>
        </p:txBody>
      </p:sp>
    </p:spTree>
    <p:extLst>
      <p:ext uri="{BB962C8B-B14F-4D97-AF65-F5344CB8AC3E}">
        <p14:creationId xmlns:p14="http://schemas.microsoft.com/office/powerpoint/2010/main" val="4049983653"/>
      </p:ext>
    </p:extLst>
  </p:cSld>
  <p:clrMapOvr>
    <a:masterClrMapping/>
  </p:clrMapOvr>
  <mc:AlternateContent xmlns:mc="http://schemas.openxmlformats.org/markup-compatibility/2006" xmlns:p14="http://schemas.microsoft.com/office/powerpoint/2010/main">
    <mc:Choice Requires="p14">
      <p:transition spd="slow" p14:dur="2000" advTm="20014"/>
    </mc:Choice>
    <mc:Fallback xmlns="">
      <p:transition spd="slow" advTm="2001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30</a:t>
            </a:fld>
            <a:endParaRPr lang="fr-BE" dirty="0"/>
          </a:p>
        </p:txBody>
      </p:sp>
      <p:sp>
        <p:nvSpPr>
          <p:cNvPr id="6" name="Title 5"/>
          <p:cNvSpPr>
            <a:spLocks noGrp="1"/>
          </p:cNvSpPr>
          <p:nvPr>
            <p:ph type="title"/>
          </p:nvPr>
        </p:nvSpPr>
        <p:spPr>
          <a:xfrm>
            <a:off x="683568" y="2492896"/>
            <a:ext cx="8229600" cy="1143000"/>
          </a:xfrm>
        </p:spPr>
        <p:txBody>
          <a:bodyPr/>
          <a:lstStyle/>
          <a:p>
            <a:r>
              <a:rPr lang="en-US" dirty="0" smtClean="0">
                <a:solidFill>
                  <a:srgbClr val="00B050"/>
                </a:solidFill>
              </a:rPr>
              <a:t>Global Energy Center</a:t>
            </a:r>
            <a:endParaRPr lang="en-US" dirty="0">
              <a:solidFill>
                <a:srgbClr val="00B050"/>
              </a:solidFill>
            </a:endParaRPr>
          </a:p>
        </p:txBody>
      </p:sp>
    </p:spTree>
    <p:extLst>
      <p:ext uri="{BB962C8B-B14F-4D97-AF65-F5344CB8AC3E}">
        <p14:creationId xmlns:p14="http://schemas.microsoft.com/office/powerpoint/2010/main" val="34269510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AAA July 1st, 2014</a:t>
            </a:r>
            <a:endParaRPr lang="fr-BE" dirty="0"/>
          </a:p>
        </p:txBody>
      </p:sp>
      <p:sp>
        <p:nvSpPr>
          <p:cNvPr id="4" name="Footer Placeholder 3"/>
          <p:cNvSpPr>
            <a:spLocks noGrp="1"/>
          </p:cNvSpPr>
          <p:nvPr>
            <p:ph type="ftr" sz="quarter" idx="11"/>
          </p:nvPr>
        </p:nvSpPr>
        <p:spPr/>
        <p:txBody>
          <a:bodyPr/>
          <a:lstStyle/>
          <a:p>
            <a:r>
              <a:rPr lang="fr-BE" smtClean="0"/>
              <a:t>Denis Perret-Gallix@in2p3.fr CNRS/IN2P3LAPP - 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31</a:t>
            </a:fld>
            <a:endParaRPr lang="fr-BE" dirty="0"/>
          </a:p>
        </p:txBody>
      </p:sp>
      <p:sp>
        <p:nvSpPr>
          <p:cNvPr id="9" name="Flowchart: Process 8"/>
          <p:cNvSpPr/>
          <p:nvPr/>
        </p:nvSpPr>
        <p:spPr>
          <a:xfrm>
            <a:off x="5436096" y="1412776"/>
            <a:ext cx="2468181" cy="576064"/>
          </a:xfrm>
          <a:prstGeom prst="flowChartProcess">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FF0000"/>
                </a:solidFill>
                <a:latin typeface="Comic Sans MS" panose="030F0702030302020204" pitchFamily="66" charset="0"/>
              </a:rPr>
              <a:t>ILC </a:t>
            </a:r>
            <a:r>
              <a:rPr lang="en-US" sz="1600" dirty="0">
                <a:solidFill>
                  <a:srgbClr val="FF0000"/>
                </a:solidFill>
                <a:latin typeface="Comic Sans MS" panose="030F0702030302020204" pitchFamily="66" charset="0"/>
              </a:rPr>
              <a:t>S</a:t>
            </a:r>
            <a:r>
              <a:rPr lang="en-US" sz="1600" dirty="0" smtClean="0">
                <a:solidFill>
                  <a:srgbClr val="FF0000"/>
                </a:solidFill>
                <a:latin typeface="Comic Sans MS" panose="030F0702030302020204" pitchFamily="66" charset="0"/>
              </a:rPr>
              <a:t>ustainable Energy Research Center</a:t>
            </a:r>
            <a:endParaRPr lang="en-US" sz="1600" dirty="0">
              <a:solidFill>
                <a:srgbClr val="FF0000"/>
              </a:solidFill>
              <a:latin typeface="Comic Sans MS" panose="030F0702030302020204" pitchFamily="66" charset="0"/>
            </a:endParaRPr>
          </a:p>
        </p:txBody>
      </p:sp>
      <p:sp>
        <p:nvSpPr>
          <p:cNvPr id="10" name="Flowchart: Process 9"/>
          <p:cNvSpPr/>
          <p:nvPr/>
        </p:nvSpPr>
        <p:spPr>
          <a:xfrm>
            <a:off x="1331640" y="1412776"/>
            <a:ext cx="2376264" cy="576064"/>
          </a:xfrm>
          <a:prstGeom prst="flowChartProcess">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Comic Sans MS" panose="030F0702030302020204" pitchFamily="66" charset="0"/>
              </a:rPr>
              <a:t>ILC High-Energy </a:t>
            </a:r>
          </a:p>
          <a:p>
            <a:pPr algn="ctr"/>
            <a:r>
              <a:rPr lang="en-US" sz="1600" dirty="0" smtClean="0">
                <a:solidFill>
                  <a:schemeClr val="tx1"/>
                </a:solidFill>
                <a:latin typeface="Comic Sans MS" panose="030F0702030302020204" pitchFamily="66" charset="0"/>
              </a:rPr>
              <a:t>Research Center</a:t>
            </a:r>
            <a:endParaRPr lang="en-US" sz="1600" dirty="0">
              <a:solidFill>
                <a:schemeClr val="tx1"/>
              </a:solidFill>
              <a:latin typeface="Comic Sans MS" panose="030F0702030302020204" pitchFamily="66" charset="0"/>
            </a:endParaRPr>
          </a:p>
        </p:txBody>
      </p:sp>
      <p:pic>
        <p:nvPicPr>
          <p:cNvPr id="1032" name="Picture 8" descr="mobile smart grid, auto elettriche, smart grid e auto elettriche, mobile smart grid e auto elettriche"/>
          <p:cNvPicPr>
            <a:picLocks noChangeAspect="1" noChangeArrowheads="1"/>
          </p:cNvPicPr>
          <p:nvPr/>
        </p:nvPicPr>
        <p:blipFill>
          <a:blip r:embed="rId2" cstate="print">
            <a:clrChange>
              <a:clrFrom>
                <a:srgbClr val="E5E5E5"/>
              </a:clrFrom>
              <a:clrTo>
                <a:srgbClr val="E5E5E5">
                  <a:alpha val="0"/>
                </a:srgbClr>
              </a:clrTo>
            </a:clrChange>
            <a:extLst>
              <a:ext uri="{28A0092B-C50C-407E-A947-70E740481C1C}">
                <a14:useLocalDpi xmlns:a14="http://schemas.microsoft.com/office/drawing/2010/main" val="0"/>
              </a:ext>
            </a:extLst>
          </a:blip>
          <a:srcRect/>
          <a:stretch>
            <a:fillRect/>
          </a:stretch>
        </p:blipFill>
        <p:spPr bwMode="auto">
          <a:xfrm>
            <a:off x="4520942" y="3861048"/>
            <a:ext cx="4623058" cy="27911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785" y="4176514"/>
            <a:ext cx="4236255" cy="2160240"/>
          </a:xfrm>
          <a:prstGeom prst="rect">
            <a:avLst/>
          </a:prstGeom>
          <a:noFill/>
          <a:ln>
            <a:noFill/>
          </a:ln>
          <a:extLst/>
        </p:spPr>
      </p:pic>
      <p:cxnSp>
        <p:nvCxnSpPr>
          <p:cNvPr id="13" name="Straight Arrow Connector 12"/>
          <p:cNvCxnSpPr>
            <a:stCxn id="1032" idx="1"/>
          </p:cNvCxnSpPr>
          <p:nvPr/>
        </p:nvCxnSpPr>
        <p:spPr>
          <a:xfrm flipH="1">
            <a:off x="2627784" y="5256634"/>
            <a:ext cx="1893158" cy="0"/>
          </a:xfrm>
          <a:prstGeom prst="straightConnector1">
            <a:avLst/>
          </a:prstGeom>
          <a:ln w="38100" cap="sq" cmpd="tri">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05786" y="812993"/>
            <a:ext cx="8948710" cy="26160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ed Rectangle 1028"/>
          <p:cNvSpPr/>
          <p:nvPr/>
        </p:nvSpPr>
        <p:spPr>
          <a:xfrm>
            <a:off x="5436096" y="2060848"/>
            <a:ext cx="1748101"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rgbClr val="FF0000"/>
                </a:solidFill>
              </a:rPr>
              <a:t>Basic Research</a:t>
            </a:r>
            <a:endParaRPr lang="en-US" sz="1400" dirty="0">
              <a:solidFill>
                <a:srgbClr val="FF0000"/>
              </a:solidFill>
            </a:endParaRPr>
          </a:p>
        </p:txBody>
      </p:sp>
      <p:sp>
        <p:nvSpPr>
          <p:cNvPr id="39" name="Rounded Rectangle 38"/>
          <p:cNvSpPr/>
          <p:nvPr/>
        </p:nvSpPr>
        <p:spPr>
          <a:xfrm>
            <a:off x="5436096" y="2420888"/>
            <a:ext cx="1748101"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rgbClr val="FF0000"/>
                </a:solidFill>
              </a:rPr>
              <a:t>Application R&amp;D</a:t>
            </a:r>
            <a:endParaRPr lang="en-US" sz="1400" dirty="0">
              <a:solidFill>
                <a:srgbClr val="FF0000"/>
              </a:solidFill>
            </a:endParaRPr>
          </a:p>
        </p:txBody>
      </p:sp>
      <p:sp>
        <p:nvSpPr>
          <p:cNvPr id="1033" name="Oval 1032"/>
          <p:cNvSpPr/>
          <p:nvPr/>
        </p:nvSpPr>
        <p:spPr>
          <a:xfrm>
            <a:off x="2843808" y="2996952"/>
            <a:ext cx="3528392"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2">
                    <a:lumMod val="75000"/>
                  </a:schemeClr>
                </a:solidFill>
              </a:rPr>
              <a:t>Electrons, photons, neutrons </a:t>
            </a:r>
            <a:r>
              <a:rPr lang="en-US" sz="1600" dirty="0">
                <a:solidFill>
                  <a:schemeClr val="tx2">
                    <a:lumMod val="75000"/>
                  </a:schemeClr>
                </a:solidFill>
              </a:rPr>
              <a:t> </a:t>
            </a:r>
            <a:r>
              <a:rPr lang="en-US" sz="1600" dirty="0" smtClean="0">
                <a:solidFill>
                  <a:schemeClr val="tx2">
                    <a:lumMod val="75000"/>
                  </a:schemeClr>
                </a:solidFill>
              </a:rPr>
              <a:t>factories</a:t>
            </a:r>
          </a:p>
          <a:p>
            <a:pPr algn="ctr"/>
            <a:r>
              <a:rPr lang="en-US" sz="1600" dirty="0" smtClean="0">
                <a:solidFill>
                  <a:schemeClr val="tx2">
                    <a:lumMod val="75000"/>
                  </a:schemeClr>
                </a:solidFill>
              </a:rPr>
              <a:t>HPC/GRID Computing</a:t>
            </a:r>
          </a:p>
          <a:p>
            <a:pPr algn="ctr"/>
            <a:r>
              <a:rPr lang="en-US" sz="1600" dirty="0" smtClean="0">
                <a:solidFill>
                  <a:schemeClr val="tx2">
                    <a:lumMod val="75000"/>
                  </a:schemeClr>
                </a:solidFill>
              </a:rPr>
              <a:t>Energy storage tech.</a:t>
            </a:r>
          </a:p>
        </p:txBody>
      </p:sp>
      <p:sp>
        <p:nvSpPr>
          <p:cNvPr id="46" name="Rounded Rectangle 45"/>
          <p:cNvSpPr/>
          <p:nvPr/>
        </p:nvSpPr>
        <p:spPr>
          <a:xfrm>
            <a:off x="1514987" y="2060848"/>
            <a:ext cx="2192917"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Fundamental Research</a:t>
            </a:r>
            <a:endParaRPr lang="en-US" sz="1400" dirty="0">
              <a:solidFill>
                <a:schemeClr val="tx1"/>
              </a:solidFill>
            </a:endParaRPr>
          </a:p>
        </p:txBody>
      </p:sp>
      <p:sp>
        <p:nvSpPr>
          <p:cNvPr id="47" name="Rounded Rectangle 46"/>
          <p:cNvSpPr/>
          <p:nvPr/>
        </p:nvSpPr>
        <p:spPr>
          <a:xfrm>
            <a:off x="5436096" y="2780928"/>
            <a:ext cx="2688673"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rgbClr val="FF0000"/>
                </a:solidFill>
              </a:rPr>
              <a:t>Pilot Power plant for ILC </a:t>
            </a:r>
            <a:endParaRPr lang="en-US" sz="1400" dirty="0">
              <a:solidFill>
                <a:srgbClr val="FF0000"/>
              </a:solidFill>
            </a:endParaRPr>
          </a:p>
        </p:txBody>
      </p:sp>
      <p:sp>
        <p:nvSpPr>
          <p:cNvPr id="48" name="Rounded Rectangle 47"/>
          <p:cNvSpPr/>
          <p:nvPr/>
        </p:nvSpPr>
        <p:spPr>
          <a:xfrm>
            <a:off x="2031811" y="2420888"/>
            <a:ext cx="1676093" cy="2880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HEP Applications </a:t>
            </a:r>
            <a:endParaRPr lang="en-US" sz="1400" dirty="0">
              <a:solidFill>
                <a:schemeClr val="tx1"/>
              </a:solidFill>
            </a:endParaRPr>
          </a:p>
        </p:txBody>
      </p:sp>
      <p:sp>
        <p:nvSpPr>
          <p:cNvPr id="24" name="Title 1"/>
          <p:cNvSpPr txBox="1">
            <a:spLocks/>
          </p:cNvSpPr>
          <p:nvPr/>
        </p:nvSpPr>
        <p:spPr>
          <a:xfrm>
            <a:off x="1394406" y="0"/>
            <a:ext cx="6355188" cy="5669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a:lstStyle>
          <a:p>
            <a:r>
              <a:rPr lang="en-US" sz="2400" dirty="0" smtClean="0">
                <a:solidFill>
                  <a:srgbClr val="0070C0"/>
                </a:solidFill>
              </a:rPr>
              <a:t>Global organization for Green ILC</a:t>
            </a:r>
            <a:endParaRPr lang="en-US" sz="2400" dirty="0">
              <a:solidFill>
                <a:srgbClr val="FF0000"/>
              </a:solidFill>
            </a:endParaRPr>
          </a:p>
        </p:txBody>
      </p:sp>
      <p:sp>
        <p:nvSpPr>
          <p:cNvPr id="8" name="Flowchart: Process 7"/>
          <p:cNvSpPr/>
          <p:nvPr/>
        </p:nvSpPr>
        <p:spPr>
          <a:xfrm>
            <a:off x="2869857" y="476672"/>
            <a:ext cx="3440290" cy="819472"/>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Comic Sans MS" panose="030F0702030302020204" pitchFamily="66" charset="0"/>
              </a:rPr>
              <a:t>ILC Energy Center</a:t>
            </a:r>
            <a:endParaRPr lang="en-US" sz="2800" b="1" dirty="0">
              <a:latin typeface="Comic Sans MS" panose="030F0702030302020204" pitchFamily="66" charset="0"/>
            </a:endParaRPr>
          </a:p>
        </p:txBody>
      </p:sp>
      <p:sp>
        <p:nvSpPr>
          <p:cNvPr id="2" name="TextBox 1"/>
          <p:cNvSpPr txBox="1"/>
          <p:nvPr/>
        </p:nvSpPr>
        <p:spPr>
          <a:xfrm>
            <a:off x="153076" y="3429000"/>
            <a:ext cx="2723823" cy="369332"/>
          </a:xfrm>
          <a:prstGeom prst="rect">
            <a:avLst/>
          </a:prstGeom>
          <a:noFill/>
          <a:ln w="22225" cmpd="sng">
            <a:solidFill>
              <a:srgbClr val="FF0000"/>
            </a:solidFill>
          </a:ln>
        </p:spPr>
        <p:txBody>
          <a:bodyPr wrap="none" rtlCol="0">
            <a:spAutoFit/>
          </a:bodyPr>
          <a:lstStyle/>
          <a:p>
            <a:r>
              <a:rPr lang="en-US" dirty="0" smtClean="0">
                <a:solidFill>
                  <a:srgbClr val="FF0000"/>
                </a:solidFill>
                <a:latin typeface="Comic Sans MS" panose="030F0702030302020204" pitchFamily="66" charset="0"/>
              </a:rPr>
              <a:t>High-Energy community</a:t>
            </a:r>
            <a:endParaRPr lang="fr-FR" dirty="0">
              <a:solidFill>
                <a:srgbClr val="FF0000"/>
              </a:solidFill>
              <a:latin typeface="Comic Sans MS" panose="030F0702030302020204" pitchFamily="66" charset="0"/>
            </a:endParaRPr>
          </a:p>
        </p:txBody>
      </p:sp>
      <p:sp>
        <p:nvSpPr>
          <p:cNvPr id="25" name="TextBox 24"/>
          <p:cNvSpPr txBox="1"/>
          <p:nvPr/>
        </p:nvSpPr>
        <p:spPr>
          <a:xfrm>
            <a:off x="6420177" y="3396734"/>
            <a:ext cx="2130711" cy="369332"/>
          </a:xfrm>
          <a:prstGeom prst="rect">
            <a:avLst/>
          </a:prstGeom>
          <a:noFill/>
          <a:ln w="22225" cmpd="sng">
            <a:solidFill>
              <a:srgbClr val="FF0000"/>
            </a:solidFill>
          </a:ln>
        </p:spPr>
        <p:txBody>
          <a:bodyPr wrap="none" rtlCol="0">
            <a:spAutoFit/>
          </a:bodyPr>
          <a:lstStyle/>
          <a:p>
            <a:r>
              <a:rPr lang="en-US" dirty="0" smtClean="0">
                <a:solidFill>
                  <a:srgbClr val="FF0000"/>
                </a:solidFill>
                <a:latin typeface="Comic Sans MS" panose="030F0702030302020204" pitchFamily="66" charset="0"/>
              </a:rPr>
              <a:t>Energy community</a:t>
            </a:r>
            <a:endParaRPr lang="fr-FR" dirty="0">
              <a:solidFill>
                <a:srgbClr val="FF0000"/>
              </a:solidFill>
              <a:latin typeface="Comic Sans MS" panose="030F0702030302020204" pitchFamily="66" charset="0"/>
            </a:endParaRPr>
          </a:p>
        </p:txBody>
      </p:sp>
      <p:sp>
        <p:nvSpPr>
          <p:cNvPr id="26" name="Oval 25"/>
          <p:cNvSpPr/>
          <p:nvPr/>
        </p:nvSpPr>
        <p:spPr>
          <a:xfrm>
            <a:off x="3710671" y="1746029"/>
            <a:ext cx="1725425" cy="6748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Industry</a:t>
            </a:r>
            <a:endParaRPr lang="en-US" dirty="0">
              <a:solidFill>
                <a:srgbClr val="FF0000"/>
              </a:solidFill>
            </a:endParaRPr>
          </a:p>
        </p:txBody>
      </p:sp>
    </p:spTree>
    <p:extLst>
      <p:ext uri="{BB962C8B-B14F-4D97-AF65-F5344CB8AC3E}">
        <p14:creationId xmlns:p14="http://schemas.microsoft.com/office/powerpoint/2010/main" val="1415142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32</a:t>
            </a:fld>
            <a:endParaRPr lang="fr-BE" dirty="0"/>
          </a:p>
        </p:txBody>
      </p:sp>
      <p:pic>
        <p:nvPicPr>
          <p:cNvPr id="8" name="Picture 7"/>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512" y="764704"/>
            <a:ext cx="9180512" cy="5542734"/>
          </a:xfrm>
          <a:prstGeom prst="rect">
            <a:avLst/>
          </a:prstGeom>
        </p:spPr>
      </p:pic>
      <p:sp>
        <p:nvSpPr>
          <p:cNvPr id="9" name="TextBox 8"/>
          <p:cNvSpPr txBox="1"/>
          <p:nvPr/>
        </p:nvSpPr>
        <p:spPr>
          <a:xfrm>
            <a:off x="2339752" y="116632"/>
            <a:ext cx="4507965" cy="523220"/>
          </a:xfrm>
          <a:prstGeom prst="rect">
            <a:avLst/>
          </a:prstGeom>
          <a:noFill/>
        </p:spPr>
        <p:txBody>
          <a:bodyPr wrap="none" rtlCol="0">
            <a:spAutoFit/>
          </a:bodyPr>
          <a:lstStyle/>
          <a:p>
            <a:r>
              <a:rPr lang="en-US" sz="2800" dirty="0" smtClean="0">
                <a:solidFill>
                  <a:schemeClr val="tx2">
                    <a:lumMod val="60000"/>
                    <a:lumOff val="40000"/>
                  </a:schemeClr>
                </a:solidFill>
                <a:latin typeface="Comic Sans MS" panose="030F0702030302020204" pitchFamily="66" charset="0"/>
              </a:rPr>
              <a:t>The “ILC Energy Center”</a:t>
            </a:r>
            <a:r>
              <a:rPr lang="en-US" dirty="0" smtClean="0">
                <a:solidFill>
                  <a:schemeClr val="tx2">
                    <a:lumMod val="60000"/>
                    <a:lumOff val="40000"/>
                  </a:schemeClr>
                </a:solidFill>
              </a:rPr>
              <a:t> </a:t>
            </a:r>
            <a:endParaRPr lang="en-US" dirty="0">
              <a:solidFill>
                <a:schemeClr val="tx2">
                  <a:lumMod val="60000"/>
                  <a:lumOff val="40000"/>
                </a:schemeClr>
              </a:solidFill>
            </a:endParaRP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7811" y="4240833"/>
            <a:ext cx="9144000" cy="4662900"/>
          </a:xfrm>
          <a:prstGeom prst="rect">
            <a:avLst/>
          </a:prstGeom>
        </p:spPr>
      </p:pic>
      <p:sp>
        <p:nvSpPr>
          <p:cNvPr id="10" name="TextBox 9"/>
          <p:cNvSpPr txBox="1"/>
          <p:nvPr/>
        </p:nvSpPr>
        <p:spPr>
          <a:xfrm>
            <a:off x="5076056" y="2497225"/>
            <a:ext cx="788999" cy="307777"/>
          </a:xfrm>
          <a:prstGeom prst="rect">
            <a:avLst/>
          </a:prstGeom>
          <a:noFill/>
        </p:spPr>
        <p:txBody>
          <a:bodyPr wrap="none" rtlCol="0">
            <a:spAutoFit/>
          </a:bodyPr>
          <a:lstStyle/>
          <a:p>
            <a:r>
              <a:rPr lang="en-US" sz="1400" dirty="0" smtClean="0"/>
              <a:t>Biomass</a:t>
            </a:r>
            <a:endParaRPr lang="en-US" sz="1400" dirty="0"/>
          </a:p>
        </p:txBody>
      </p:sp>
      <p:sp>
        <p:nvSpPr>
          <p:cNvPr id="11" name="TextBox 10"/>
          <p:cNvSpPr txBox="1"/>
          <p:nvPr/>
        </p:nvSpPr>
        <p:spPr>
          <a:xfrm>
            <a:off x="6228184" y="1988840"/>
            <a:ext cx="1273810" cy="307777"/>
          </a:xfrm>
          <a:prstGeom prst="rect">
            <a:avLst/>
          </a:prstGeom>
          <a:noFill/>
        </p:spPr>
        <p:txBody>
          <a:bodyPr wrap="none" rtlCol="0">
            <a:spAutoFit/>
          </a:bodyPr>
          <a:lstStyle/>
          <a:p>
            <a:r>
              <a:rPr lang="en-US" sz="1400" dirty="0" smtClean="0"/>
              <a:t>Off-shore wind</a:t>
            </a:r>
            <a:endParaRPr lang="en-US" sz="1400" dirty="0"/>
          </a:p>
        </p:txBody>
      </p:sp>
      <p:sp>
        <p:nvSpPr>
          <p:cNvPr id="14" name="TextBox 13"/>
          <p:cNvSpPr txBox="1"/>
          <p:nvPr/>
        </p:nvSpPr>
        <p:spPr>
          <a:xfrm>
            <a:off x="3347864" y="2123435"/>
            <a:ext cx="1469120" cy="307777"/>
          </a:xfrm>
          <a:prstGeom prst="rect">
            <a:avLst/>
          </a:prstGeom>
          <a:noFill/>
        </p:spPr>
        <p:txBody>
          <a:bodyPr wrap="none" rtlCol="0">
            <a:spAutoFit/>
          </a:bodyPr>
          <a:lstStyle/>
          <a:p>
            <a:r>
              <a:rPr lang="en-US" sz="1400" dirty="0" smtClean="0"/>
              <a:t>Solar Power Plant</a:t>
            </a:r>
            <a:endParaRPr lang="en-US" sz="1400" dirty="0"/>
          </a:p>
        </p:txBody>
      </p:sp>
      <p:sp>
        <p:nvSpPr>
          <p:cNvPr id="15" name="TextBox 14"/>
          <p:cNvSpPr txBox="1"/>
          <p:nvPr/>
        </p:nvSpPr>
        <p:spPr>
          <a:xfrm>
            <a:off x="3565725" y="2708920"/>
            <a:ext cx="1476623" cy="307777"/>
          </a:xfrm>
          <a:prstGeom prst="rect">
            <a:avLst/>
          </a:prstGeom>
          <a:noFill/>
        </p:spPr>
        <p:txBody>
          <a:bodyPr wrap="none" rtlCol="0">
            <a:spAutoFit/>
          </a:bodyPr>
          <a:lstStyle/>
          <a:p>
            <a:r>
              <a:rPr lang="en-US" sz="1400" dirty="0" smtClean="0">
                <a:solidFill>
                  <a:schemeClr val="bg1"/>
                </a:solidFill>
              </a:rPr>
              <a:t>Geothermal Plant</a:t>
            </a:r>
            <a:endParaRPr lang="en-US" sz="1400" dirty="0">
              <a:solidFill>
                <a:schemeClr val="bg1"/>
              </a:solidFill>
            </a:endParaRPr>
          </a:p>
        </p:txBody>
      </p:sp>
      <p:sp>
        <p:nvSpPr>
          <p:cNvPr id="16" name="TextBox 15"/>
          <p:cNvSpPr txBox="1"/>
          <p:nvPr/>
        </p:nvSpPr>
        <p:spPr>
          <a:xfrm>
            <a:off x="1331640" y="1961365"/>
            <a:ext cx="1154483" cy="307777"/>
          </a:xfrm>
          <a:prstGeom prst="rect">
            <a:avLst/>
          </a:prstGeom>
          <a:noFill/>
        </p:spPr>
        <p:txBody>
          <a:bodyPr wrap="none" rtlCol="0">
            <a:spAutoFit/>
          </a:bodyPr>
          <a:lstStyle/>
          <a:p>
            <a:r>
              <a:rPr lang="en-US" sz="1400" dirty="0" smtClean="0"/>
              <a:t>Wind turbine</a:t>
            </a:r>
            <a:endParaRPr lang="en-US" sz="1400" dirty="0"/>
          </a:p>
        </p:txBody>
      </p:sp>
      <p:sp>
        <p:nvSpPr>
          <p:cNvPr id="17" name="TextBox 16"/>
          <p:cNvSpPr txBox="1"/>
          <p:nvPr/>
        </p:nvSpPr>
        <p:spPr>
          <a:xfrm>
            <a:off x="2339752" y="1653588"/>
            <a:ext cx="1206356" cy="307777"/>
          </a:xfrm>
          <a:prstGeom prst="rect">
            <a:avLst/>
          </a:prstGeom>
          <a:noFill/>
        </p:spPr>
        <p:txBody>
          <a:bodyPr wrap="none" rtlCol="0">
            <a:spAutoFit/>
          </a:bodyPr>
          <a:lstStyle/>
          <a:p>
            <a:r>
              <a:rPr lang="en-US" sz="1400" dirty="0" smtClean="0"/>
              <a:t>Hydro storage</a:t>
            </a:r>
            <a:endParaRPr lang="en-US" sz="1400" dirty="0"/>
          </a:p>
        </p:txBody>
      </p:sp>
      <p:sp>
        <p:nvSpPr>
          <p:cNvPr id="18" name="TextBox 17"/>
          <p:cNvSpPr txBox="1"/>
          <p:nvPr/>
        </p:nvSpPr>
        <p:spPr>
          <a:xfrm>
            <a:off x="7493395" y="3531356"/>
            <a:ext cx="1707262" cy="307777"/>
          </a:xfrm>
          <a:prstGeom prst="rect">
            <a:avLst/>
          </a:prstGeom>
          <a:noFill/>
        </p:spPr>
        <p:txBody>
          <a:bodyPr wrap="none" rtlCol="0">
            <a:spAutoFit/>
          </a:bodyPr>
          <a:lstStyle/>
          <a:p>
            <a:r>
              <a:rPr lang="en-US" sz="1400" dirty="0" smtClean="0">
                <a:solidFill>
                  <a:schemeClr val="bg1"/>
                </a:solidFill>
              </a:rPr>
              <a:t>Wave/stream energy</a:t>
            </a:r>
            <a:endParaRPr lang="en-US" sz="1400" dirty="0">
              <a:solidFill>
                <a:schemeClr val="bg1"/>
              </a:solidFill>
            </a:endParaRPr>
          </a:p>
        </p:txBody>
      </p:sp>
      <p:pic>
        <p:nvPicPr>
          <p:cNvPr id="2052" name="Picture 4" descr="http://www.grid4eu.eu/ImageGen.ashx?image=/media/4826/Grid4EU_Logo_4_3.png&amp;height=29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116" y="6021288"/>
            <a:ext cx="1264884" cy="9478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56376" y="6093296"/>
            <a:ext cx="912429" cy="261610"/>
          </a:xfrm>
          <a:prstGeom prst="rect">
            <a:avLst/>
          </a:prstGeom>
          <a:noFill/>
        </p:spPr>
        <p:txBody>
          <a:bodyPr wrap="none" rtlCol="0">
            <a:spAutoFit/>
          </a:bodyPr>
          <a:lstStyle/>
          <a:p>
            <a:r>
              <a:rPr lang="en-US" sz="1100" dirty="0" smtClean="0"/>
              <a:t>Courtesy of: </a:t>
            </a:r>
            <a:endParaRPr lang="en-US" sz="1100" dirty="0"/>
          </a:p>
        </p:txBody>
      </p:sp>
      <p:sp>
        <p:nvSpPr>
          <p:cNvPr id="19" name="TextBox 18"/>
          <p:cNvSpPr txBox="1"/>
          <p:nvPr/>
        </p:nvSpPr>
        <p:spPr>
          <a:xfrm>
            <a:off x="432258" y="3933056"/>
            <a:ext cx="1138517" cy="307777"/>
          </a:xfrm>
          <a:prstGeom prst="rect">
            <a:avLst/>
          </a:prstGeom>
          <a:noFill/>
        </p:spPr>
        <p:txBody>
          <a:bodyPr wrap="none" rtlCol="0">
            <a:spAutoFit/>
          </a:bodyPr>
          <a:lstStyle/>
          <a:p>
            <a:r>
              <a:rPr lang="en-US" sz="1400" dirty="0" smtClean="0">
                <a:solidFill>
                  <a:schemeClr val="bg1"/>
                </a:solidFill>
              </a:rPr>
              <a:t>Photovoltaic</a:t>
            </a:r>
            <a:endParaRPr lang="en-US" sz="1400" dirty="0">
              <a:solidFill>
                <a:schemeClr val="bg1"/>
              </a:solidFill>
            </a:endParaRPr>
          </a:p>
        </p:txBody>
      </p:sp>
      <p:sp>
        <p:nvSpPr>
          <p:cNvPr id="20" name="TextBox 19"/>
          <p:cNvSpPr txBox="1"/>
          <p:nvPr/>
        </p:nvSpPr>
        <p:spPr>
          <a:xfrm>
            <a:off x="2866551" y="3735126"/>
            <a:ext cx="2032992" cy="307777"/>
          </a:xfrm>
          <a:prstGeom prst="rect">
            <a:avLst/>
          </a:prstGeom>
          <a:noFill/>
        </p:spPr>
        <p:txBody>
          <a:bodyPr wrap="none" rtlCol="0">
            <a:spAutoFit/>
          </a:bodyPr>
          <a:lstStyle/>
          <a:p>
            <a:r>
              <a:rPr lang="en-US" sz="1400" dirty="0" smtClean="0">
                <a:solidFill>
                  <a:schemeClr val="bg1"/>
                </a:solidFill>
              </a:rPr>
              <a:t>Photovoltaic and thermal</a:t>
            </a:r>
            <a:endParaRPr lang="en-US" sz="1400" dirty="0">
              <a:solidFill>
                <a:schemeClr val="bg1"/>
              </a:solidFill>
            </a:endParaRPr>
          </a:p>
        </p:txBody>
      </p:sp>
      <p:sp>
        <p:nvSpPr>
          <p:cNvPr id="21" name="TextBox 20"/>
          <p:cNvSpPr txBox="1"/>
          <p:nvPr/>
        </p:nvSpPr>
        <p:spPr>
          <a:xfrm>
            <a:off x="7761865" y="4260044"/>
            <a:ext cx="1256241" cy="307777"/>
          </a:xfrm>
          <a:prstGeom prst="rect">
            <a:avLst/>
          </a:prstGeom>
          <a:noFill/>
        </p:spPr>
        <p:txBody>
          <a:bodyPr wrap="none" rtlCol="0">
            <a:spAutoFit/>
          </a:bodyPr>
          <a:lstStyle/>
          <a:p>
            <a:r>
              <a:rPr lang="en-US" sz="1400" dirty="0" smtClean="0">
                <a:solidFill>
                  <a:schemeClr val="bg1"/>
                </a:solidFill>
              </a:rPr>
              <a:t>He, H2 storage</a:t>
            </a:r>
            <a:endParaRPr lang="en-US" sz="1400" dirty="0">
              <a:solidFill>
                <a:schemeClr val="bg1"/>
              </a:solidFill>
            </a:endParaRPr>
          </a:p>
        </p:txBody>
      </p:sp>
      <p:sp>
        <p:nvSpPr>
          <p:cNvPr id="22" name="TextBox 21"/>
          <p:cNvSpPr txBox="1"/>
          <p:nvPr/>
        </p:nvSpPr>
        <p:spPr>
          <a:xfrm>
            <a:off x="1289615" y="3223579"/>
            <a:ext cx="1026243" cy="307777"/>
          </a:xfrm>
          <a:prstGeom prst="rect">
            <a:avLst/>
          </a:prstGeom>
          <a:noFill/>
        </p:spPr>
        <p:txBody>
          <a:bodyPr wrap="none" rtlCol="0">
            <a:spAutoFit/>
          </a:bodyPr>
          <a:lstStyle/>
          <a:p>
            <a:r>
              <a:rPr lang="en-US" sz="1400" dirty="0" smtClean="0">
                <a:solidFill>
                  <a:schemeClr val="bg1"/>
                </a:solidFill>
              </a:rPr>
              <a:t>Smart GRID</a:t>
            </a:r>
            <a:endParaRPr lang="en-US" sz="1400" dirty="0">
              <a:solidFill>
                <a:schemeClr val="bg1"/>
              </a:solidFill>
            </a:endParaRPr>
          </a:p>
        </p:txBody>
      </p:sp>
      <p:sp>
        <p:nvSpPr>
          <p:cNvPr id="23" name="TextBox 22"/>
          <p:cNvSpPr txBox="1"/>
          <p:nvPr/>
        </p:nvSpPr>
        <p:spPr>
          <a:xfrm>
            <a:off x="6509610" y="908719"/>
            <a:ext cx="2488951" cy="307777"/>
          </a:xfrm>
          <a:prstGeom prst="rect">
            <a:avLst/>
          </a:prstGeom>
          <a:noFill/>
        </p:spPr>
        <p:txBody>
          <a:bodyPr wrap="none" rtlCol="0">
            <a:spAutoFit/>
          </a:bodyPr>
          <a:lstStyle/>
          <a:p>
            <a:r>
              <a:rPr lang="en-US" sz="1400" dirty="0" smtClean="0"/>
              <a:t>Forecast and data management</a:t>
            </a:r>
            <a:endParaRPr lang="en-US" sz="1400" dirty="0"/>
          </a:p>
        </p:txBody>
      </p:sp>
    </p:spTree>
    <p:extLst>
      <p:ext uri="{BB962C8B-B14F-4D97-AF65-F5344CB8AC3E}">
        <p14:creationId xmlns:p14="http://schemas.microsoft.com/office/powerpoint/2010/main" val="2066175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AAA July 1st, 2014</a:t>
            </a:r>
            <a:endParaRPr lang="fr-BE" dirty="0"/>
          </a:p>
        </p:txBody>
      </p:sp>
      <p:sp>
        <p:nvSpPr>
          <p:cNvPr id="4" name="Footer Placeholder 3"/>
          <p:cNvSpPr>
            <a:spLocks noGrp="1"/>
          </p:cNvSpPr>
          <p:nvPr>
            <p:ph type="ftr" sz="quarter" idx="11"/>
          </p:nvPr>
        </p:nvSpPr>
        <p:spPr/>
        <p:txBody>
          <a:bodyPr/>
          <a:lstStyle/>
          <a:p>
            <a:r>
              <a:rPr lang="fr-BE" smtClean="0"/>
              <a:t>Denis Perret-Gallix@in2p3.fr CNRS/IN2P3LAPP - 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33</a:t>
            </a:fld>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30560"/>
            <a:ext cx="7083430" cy="5663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5536" y="149911"/>
            <a:ext cx="2255746"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none" rtlCol="0">
            <a:spAutoFit/>
          </a:bodyPr>
          <a:lstStyle/>
          <a:p>
            <a:r>
              <a:rPr lang="en-US" sz="1400" dirty="0">
                <a:solidFill>
                  <a:srgbClr val="FF0000"/>
                </a:solidFill>
                <a:latin typeface="Comic Sans MS" panose="030F0702030302020204" pitchFamily="66" charset="0"/>
              </a:rPr>
              <a:t>h</a:t>
            </a:r>
            <a:r>
              <a:rPr lang="en-US" sz="1400" dirty="0" smtClean="0">
                <a:solidFill>
                  <a:srgbClr val="FF0000"/>
                </a:solidFill>
                <a:latin typeface="Comic Sans MS" panose="030F0702030302020204" pitchFamily="66" charset="0"/>
              </a:rPr>
              <a:t>ttp://green-ilc.in2p3.fr</a:t>
            </a:r>
            <a:endParaRPr lang="fr-FR" sz="14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3150987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16632"/>
            <a:ext cx="8229600" cy="720080"/>
          </a:xfrm>
        </p:spPr>
        <p:txBody>
          <a:bodyPr>
            <a:normAutofit fontScale="90000"/>
          </a:bodyPr>
          <a:lstStyle/>
          <a:p>
            <a:r>
              <a:rPr lang="en-US" dirty="0" smtClean="0">
                <a:latin typeface="Comic Sans MS" panose="030F0702030302020204" pitchFamily="66" charset="0"/>
              </a:rPr>
              <a:t>Messages</a:t>
            </a:r>
            <a:endParaRPr lang="fr-FR" dirty="0">
              <a:latin typeface="Comic Sans MS" panose="030F0702030302020204" pitchFamily="66" charset="0"/>
            </a:endParaRPr>
          </a:p>
        </p:txBody>
      </p:sp>
      <p:sp>
        <p:nvSpPr>
          <p:cNvPr id="10" name="Content Placeholder 9"/>
          <p:cNvSpPr>
            <a:spLocks noGrp="1"/>
          </p:cNvSpPr>
          <p:nvPr>
            <p:ph idx="1"/>
          </p:nvPr>
        </p:nvSpPr>
        <p:spPr>
          <a:xfrm>
            <a:off x="457200" y="692696"/>
            <a:ext cx="8229600" cy="4752528"/>
          </a:xfrm>
        </p:spPr>
        <p:txBody>
          <a:bodyPr>
            <a:noAutofit/>
          </a:bodyPr>
          <a:lstStyle/>
          <a:p>
            <a:r>
              <a:rPr lang="en-US" sz="1600" dirty="0" smtClean="0">
                <a:latin typeface="Comic Sans MS" panose="030F0702030302020204" pitchFamily="66" charset="0"/>
              </a:rPr>
              <a:t>Energy consumption is a </a:t>
            </a:r>
            <a:r>
              <a:rPr lang="en-US" sz="1600" dirty="0" smtClean="0">
                <a:solidFill>
                  <a:srgbClr val="FF0000"/>
                </a:solidFill>
                <a:latin typeface="Comic Sans MS" panose="030F0702030302020204" pitchFamily="66" charset="0"/>
              </a:rPr>
              <a:t>burning hot </a:t>
            </a:r>
            <a:r>
              <a:rPr lang="en-US" sz="1600" dirty="0" smtClean="0">
                <a:latin typeface="Comic Sans MS" panose="030F0702030302020204" pitchFamily="66" charset="0"/>
              </a:rPr>
              <a:t>parameter </a:t>
            </a:r>
          </a:p>
          <a:p>
            <a:pPr lvl="1"/>
            <a:r>
              <a:rPr lang="en-US" sz="1400" dirty="0" smtClean="0">
                <a:latin typeface="Comic Sans MS" panose="030F0702030302020204" pitchFamily="66" charset="0"/>
              </a:rPr>
              <a:t>Linked to many scientific, technological, financial, societal, political issues</a:t>
            </a:r>
          </a:p>
          <a:p>
            <a:pPr lvl="1"/>
            <a:r>
              <a:rPr lang="en-US" sz="1400" dirty="0" smtClean="0">
                <a:latin typeface="Comic Sans MS" panose="030F0702030302020204" pitchFamily="66" charset="0"/>
              </a:rPr>
              <a:t>Could be a no-go for some projects</a:t>
            </a:r>
          </a:p>
          <a:p>
            <a:pPr lvl="1"/>
            <a:r>
              <a:rPr lang="en-US" sz="1400" dirty="0" smtClean="0">
                <a:latin typeface="Comic Sans MS" panose="030F0702030302020204" pitchFamily="66" charset="0"/>
              </a:rPr>
              <a:t>Not a taboo or worst a technical detail: must be bluntly addressed</a:t>
            </a:r>
          </a:p>
          <a:p>
            <a:pPr lvl="1"/>
            <a:endParaRPr lang="en-US" sz="1400" dirty="0" smtClean="0">
              <a:latin typeface="Comic Sans MS" panose="030F0702030302020204" pitchFamily="66" charset="0"/>
            </a:endParaRPr>
          </a:p>
          <a:p>
            <a:r>
              <a:rPr lang="en-US" sz="1600" dirty="0" smtClean="0">
                <a:latin typeface="Comic Sans MS" panose="030F0702030302020204" pitchFamily="66" charset="0"/>
              </a:rPr>
              <a:t>Future of HEP: Saving, recovery, recycling: a must, but not enough for sustainability, </a:t>
            </a:r>
            <a:br>
              <a:rPr lang="en-US" sz="1600" dirty="0" smtClean="0">
                <a:latin typeface="Comic Sans MS" panose="030F0702030302020204" pitchFamily="66" charset="0"/>
              </a:rPr>
            </a:br>
            <a:r>
              <a:rPr lang="en-US" sz="1600" dirty="0" smtClean="0">
                <a:latin typeface="Comic Sans MS" panose="030F0702030302020204" pitchFamily="66" charset="0"/>
              </a:rPr>
              <a:t>  </a:t>
            </a:r>
            <a:r>
              <a:rPr lang="en-US" sz="1600" dirty="0" smtClean="0">
                <a:latin typeface="Comic Sans MS" panose="030F0702030302020204" pitchFamily="66" charset="0"/>
                <a:sym typeface="Wingdings" panose="05000000000000000000" pitchFamily="2" charset="2"/>
              </a:rPr>
              <a:t> </a:t>
            </a:r>
            <a:r>
              <a:rPr lang="en-US" sz="1600" dirty="0" smtClean="0">
                <a:latin typeface="Comic Sans MS" panose="030F0702030302020204" pitchFamily="66" charset="0"/>
              </a:rPr>
              <a:t>renewable energy</a:t>
            </a:r>
          </a:p>
          <a:p>
            <a:pPr lvl="1"/>
            <a:r>
              <a:rPr lang="en-US" sz="1400" dirty="0" smtClean="0">
                <a:latin typeface="Comic Sans MS" panose="030F0702030302020204" pitchFamily="66" charset="0"/>
              </a:rPr>
              <a:t>Follow and contribute to energy/environment civilization shift</a:t>
            </a:r>
          </a:p>
          <a:p>
            <a:pPr lvl="1"/>
            <a:r>
              <a:rPr lang="en-US" sz="1400" dirty="0" smtClean="0">
                <a:solidFill>
                  <a:srgbClr val="FF0000"/>
                </a:solidFill>
                <a:latin typeface="Comic Sans MS" panose="030F0702030302020204" pitchFamily="66" charset="0"/>
              </a:rPr>
              <a:t>Storage</a:t>
            </a:r>
            <a:r>
              <a:rPr lang="en-US" sz="1400" dirty="0" smtClean="0">
                <a:latin typeface="Comic Sans MS" panose="030F0702030302020204" pitchFamily="66" charset="0"/>
              </a:rPr>
              <a:t>, a master word, needed for recycling and renewable energies.</a:t>
            </a:r>
          </a:p>
          <a:p>
            <a:pPr lvl="1"/>
            <a:r>
              <a:rPr lang="en-US" sz="1400" dirty="0" smtClean="0">
                <a:latin typeface="Comic Sans MS" panose="030F0702030302020204" pitchFamily="66" charset="0"/>
              </a:rPr>
              <a:t>E.g. LN</a:t>
            </a:r>
            <a:r>
              <a:rPr lang="en-US" sz="1400" baseline="-25000" dirty="0" smtClean="0">
                <a:latin typeface="Comic Sans MS" panose="030F0702030302020204" pitchFamily="66" charset="0"/>
              </a:rPr>
              <a:t>2</a:t>
            </a:r>
            <a:r>
              <a:rPr lang="en-US" sz="1400" dirty="0" smtClean="0">
                <a:latin typeface="Comic Sans MS" panose="030F0702030302020204" pitchFamily="66" charset="0"/>
              </a:rPr>
              <a:t> economy</a:t>
            </a:r>
          </a:p>
          <a:p>
            <a:pPr marL="457200" lvl="1" indent="0">
              <a:buNone/>
            </a:pPr>
            <a:endParaRPr lang="en-US" sz="1400" dirty="0" smtClean="0">
              <a:latin typeface="Comic Sans MS" panose="030F0702030302020204" pitchFamily="66" charset="0"/>
            </a:endParaRPr>
          </a:p>
          <a:p>
            <a:r>
              <a:rPr lang="en-US" sz="1600" dirty="0">
                <a:latin typeface="Comic Sans MS" panose="030F0702030302020204" pitchFamily="66" charset="0"/>
              </a:rPr>
              <a:t>E</a:t>
            </a:r>
            <a:r>
              <a:rPr lang="en-US" sz="1600" dirty="0" smtClean="0">
                <a:latin typeface="Comic Sans MS" panose="030F0702030302020204" pitchFamily="66" charset="0"/>
              </a:rPr>
              <a:t>nergy R&amp;D is core to HEP Research</a:t>
            </a:r>
          </a:p>
          <a:p>
            <a:pPr lvl="1"/>
            <a:r>
              <a:rPr lang="en-US" sz="1400" dirty="0">
                <a:latin typeface="Comic Sans MS" panose="030F0702030302020204" pitchFamily="66" charset="0"/>
              </a:rPr>
              <a:t>HEP is </a:t>
            </a:r>
            <a:r>
              <a:rPr lang="en-US" sz="1400" dirty="0" smtClean="0">
                <a:latin typeface="Comic Sans MS" panose="030F0702030302020204" pitchFamily="66" charset="0"/>
              </a:rPr>
              <a:t>all about energy</a:t>
            </a:r>
            <a:r>
              <a:rPr lang="en-US" sz="1400" dirty="0">
                <a:latin typeface="Comic Sans MS" panose="030F0702030302020204" pitchFamily="66" charset="0"/>
              </a:rPr>
              <a:t>, </a:t>
            </a:r>
            <a:r>
              <a:rPr lang="en-US" sz="1400" dirty="0" smtClean="0">
                <a:latin typeface="Comic Sans MS" panose="030F0702030302020204" pitchFamily="66" charset="0"/>
              </a:rPr>
              <a:t>HEP needs energy.</a:t>
            </a:r>
            <a:endParaRPr lang="en-US" sz="1400" dirty="0">
              <a:latin typeface="Comic Sans MS" panose="030F0702030302020204" pitchFamily="66" charset="0"/>
            </a:endParaRPr>
          </a:p>
          <a:p>
            <a:pPr lvl="1"/>
            <a:r>
              <a:rPr lang="en-US" sz="1400" dirty="0" smtClean="0">
                <a:latin typeface="Comic Sans MS" panose="030F0702030302020204" pitchFamily="66" charset="0"/>
              </a:rPr>
              <a:t>Must structure a Global effort: </a:t>
            </a:r>
          </a:p>
          <a:p>
            <a:pPr lvl="2"/>
            <a:r>
              <a:rPr lang="en-US" sz="1200" dirty="0" smtClean="0">
                <a:latin typeface="Comic Sans MS" panose="030F0702030302020204" pitchFamily="66" charset="0"/>
              </a:rPr>
              <a:t>Build on existing initiatives: Green-ILC, EUCARD2 </a:t>
            </a:r>
            <a:r>
              <a:rPr lang="en-US" sz="1200" dirty="0" err="1" smtClean="0">
                <a:latin typeface="Comic Sans MS" panose="030F0702030302020204" pitchFamily="66" charset="0"/>
              </a:rPr>
              <a:t>EnEfficient</a:t>
            </a:r>
            <a:r>
              <a:rPr lang="en-US" sz="1200" dirty="0" smtClean="0">
                <a:latin typeface="Comic Sans MS" panose="030F0702030302020204" pitchFamily="66" charset="0"/>
              </a:rPr>
              <a:t>, Sustainable Science </a:t>
            </a:r>
            <a:r>
              <a:rPr lang="en-US" sz="1200" dirty="0">
                <a:latin typeface="Comic Sans MS" panose="030F0702030302020204" pitchFamily="66" charset="0"/>
              </a:rPr>
              <a:t>W</a:t>
            </a:r>
            <a:r>
              <a:rPr lang="en-US" sz="1200" dirty="0" smtClean="0">
                <a:latin typeface="Comic Sans MS" panose="030F0702030302020204" pitchFamily="66" charset="0"/>
              </a:rPr>
              <a:t>orkshop,…</a:t>
            </a:r>
          </a:p>
          <a:p>
            <a:pPr lvl="2"/>
            <a:r>
              <a:rPr lang="en-US" sz="1200" dirty="0" smtClean="0">
                <a:latin typeface="Comic Sans MS" panose="030F0702030302020204" pitchFamily="66" charset="0"/>
              </a:rPr>
              <a:t>Collaboration with Energy R&amp;D and </a:t>
            </a:r>
            <a:r>
              <a:rPr lang="en-US" sz="1200" dirty="0">
                <a:latin typeface="Comic Sans MS" panose="030F0702030302020204" pitchFamily="66" charset="0"/>
              </a:rPr>
              <a:t>I</a:t>
            </a:r>
            <a:r>
              <a:rPr lang="en-US" sz="1200" dirty="0" smtClean="0">
                <a:latin typeface="Comic Sans MS" panose="030F0702030302020204" pitchFamily="66" charset="0"/>
              </a:rPr>
              <a:t>ndustry (Japan AAA Green-ILC)</a:t>
            </a:r>
          </a:p>
          <a:p>
            <a:pPr lvl="2"/>
            <a:r>
              <a:rPr lang="en-US" sz="1200" dirty="0" smtClean="0">
                <a:latin typeface="Comic Sans MS" panose="030F0702030302020204" pitchFamily="66" charset="0"/>
              </a:rPr>
              <a:t>ICFA could take initiative: sustainable accelerator panel</a:t>
            </a:r>
          </a:p>
          <a:p>
            <a:pPr lvl="1"/>
            <a:r>
              <a:rPr lang="en-US" sz="1400" dirty="0" smtClean="0">
                <a:latin typeface="Comic Sans MS" panose="030F0702030302020204" pitchFamily="66" charset="0"/>
              </a:rPr>
              <a:t>Next global infrastructure should be seen as an “Energy Center”</a:t>
            </a:r>
            <a:endParaRPr lang="en-US" sz="1400" dirty="0">
              <a:latin typeface="Comic Sans MS" panose="030F0702030302020204" pitchFamily="66" charset="0"/>
            </a:endParaRPr>
          </a:p>
          <a:p>
            <a:pPr lvl="1"/>
            <a:r>
              <a:rPr lang="en-US" sz="1400" dirty="0" smtClean="0">
                <a:latin typeface="Comic Sans MS" panose="030F0702030302020204" pitchFamily="66" charset="0"/>
              </a:rPr>
              <a:t>Make HEP a bright future and bring benefit to the society</a:t>
            </a:r>
            <a:endParaRPr lang="en-US" sz="1400" dirty="0">
              <a:latin typeface="Comic Sans MS" panose="030F0702030302020204" pitchFamily="66" charset="0"/>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dirty="0" smtClean="0">
                <a:hlinkClick r:id="rId2"/>
              </a:rPr>
              <a:t>Denis.Perret-Gallix@in2p3.fr</a:t>
            </a:r>
            <a:endParaRPr lang="fr-BE" dirty="0" smtClean="0"/>
          </a:p>
          <a:p>
            <a:r>
              <a:rPr lang="fr-BE" dirty="0" smtClean="0"/>
              <a:t>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34</a:t>
            </a:fld>
            <a:endParaRPr lang="fr-BE" dirty="0"/>
          </a:p>
        </p:txBody>
      </p:sp>
      <p:sp>
        <p:nvSpPr>
          <p:cNvPr id="2" name="Rectangle 1"/>
          <p:cNvSpPr/>
          <p:nvPr/>
        </p:nvSpPr>
        <p:spPr>
          <a:xfrm>
            <a:off x="1876749" y="5733256"/>
            <a:ext cx="5401159"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do it the smart way</a:t>
            </a:r>
            <a:endPar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542983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 calcmode="lin" valueType="num">
                                      <p:cBhvr additive="base">
                                        <p:cTn id="25"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 calcmode="lin" valueType="num">
                                      <p:cBhvr additive="base">
                                        <p:cTn id="29"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anim calcmode="lin" valueType="num">
                                      <p:cBhvr additive="base">
                                        <p:cTn id="33"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xEl>
                                              <p:pRg st="8" end="8"/>
                                            </p:txEl>
                                          </p:spTgt>
                                        </p:tgtEl>
                                        <p:attrNameLst>
                                          <p:attrName>style.visibility</p:attrName>
                                        </p:attrNameLst>
                                      </p:cBhvr>
                                      <p:to>
                                        <p:strVal val="visible"/>
                                      </p:to>
                                    </p:set>
                                    <p:anim calcmode="lin" valueType="num">
                                      <p:cBhvr additive="base">
                                        <p:cTn id="37"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anim calcmode="lin" valueType="num">
                                      <p:cBhvr additive="base">
                                        <p:cTn id="43" dur="500" fill="hold"/>
                                        <p:tgtEl>
                                          <p:spTgt spid="10">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xEl>
                                              <p:pRg st="11" end="11"/>
                                            </p:txEl>
                                          </p:spTgt>
                                        </p:tgtEl>
                                        <p:attrNameLst>
                                          <p:attrName>style.visibility</p:attrName>
                                        </p:attrNameLst>
                                      </p:cBhvr>
                                      <p:to>
                                        <p:strVal val="visible"/>
                                      </p:to>
                                    </p:set>
                                    <p:anim calcmode="lin" valueType="num">
                                      <p:cBhvr additive="base">
                                        <p:cTn id="47"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xEl>
                                              <p:pRg st="12" end="12"/>
                                            </p:txEl>
                                          </p:spTgt>
                                        </p:tgtEl>
                                        <p:attrNameLst>
                                          <p:attrName>style.visibility</p:attrName>
                                        </p:attrNameLst>
                                      </p:cBhvr>
                                      <p:to>
                                        <p:strVal val="visible"/>
                                      </p:to>
                                    </p:set>
                                    <p:anim calcmode="lin" valueType="num">
                                      <p:cBhvr additive="base">
                                        <p:cTn id="51" dur="500" fill="hold"/>
                                        <p:tgtEl>
                                          <p:spTgt spid="10">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0">
                                            <p:txEl>
                                              <p:pRg st="12" end="12"/>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0">
                                            <p:txEl>
                                              <p:pRg st="13" end="13"/>
                                            </p:txEl>
                                          </p:spTgt>
                                        </p:tgtEl>
                                        <p:attrNameLst>
                                          <p:attrName>style.visibility</p:attrName>
                                        </p:attrNameLst>
                                      </p:cBhvr>
                                      <p:to>
                                        <p:strVal val="visible"/>
                                      </p:to>
                                    </p:set>
                                    <p:anim calcmode="lin" valueType="num">
                                      <p:cBhvr additive="base">
                                        <p:cTn id="55" dur="500" fill="hold"/>
                                        <p:tgtEl>
                                          <p:spTgt spid="10">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13" end="13"/>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0">
                                            <p:txEl>
                                              <p:pRg st="14" end="14"/>
                                            </p:txEl>
                                          </p:spTgt>
                                        </p:tgtEl>
                                        <p:attrNameLst>
                                          <p:attrName>style.visibility</p:attrName>
                                        </p:attrNameLst>
                                      </p:cBhvr>
                                      <p:to>
                                        <p:strVal val="visible"/>
                                      </p:to>
                                    </p:set>
                                    <p:anim calcmode="lin" valueType="num">
                                      <p:cBhvr additive="base">
                                        <p:cTn id="59" dur="500" fill="hold"/>
                                        <p:tgtEl>
                                          <p:spTgt spid="10">
                                            <p:txEl>
                                              <p:pRg st="14" end="1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
                                            <p:txEl>
                                              <p:pRg st="14" end="14"/>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0">
                                            <p:txEl>
                                              <p:pRg st="15" end="15"/>
                                            </p:txEl>
                                          </p:spTgt>
                                        </p:tgtEl>
                                        <p:attrNameLst>
                                          <p:attrName>style.visibility</p:attrName>
                                        </p:attrNameLst>
                                      </p:cBhvr>
                                      <p:to>
                                        <p:strVal val="visible"/>
                                      </p:to>
                                    </p:set>
                                    <p:anim calcmode="lin" valueType="num">
                                      <p:cBhvr additive="base">
                                        <p:cTn id="63" dur="500" fill="hold"/>
                                        <p:tgtEl>
                                          <p:spTgt spid="10">
                                            <p:txEl>
                                              <p:pRg st="15" end="1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0">
                                            <p:txEl>
                                              <p:pRg st="15" end="15"/>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
                                            <p:txEl>
                                              <p:pRg st="16" end="16"/>
                                            </p:txEl>
                                          </p:spTgt>
                                        </p:tgtEl>
                                        <p:attrNameLst>
                                          <p:attrName>style.visibility</p:attrName>
                                        </p:attrNameLst>
                                      </p:cBhvr>
                                      <p:to>
                                        <p:strVal val="visible"/>
                                      </p:to>
                                    </p:set>
                                    <p:anim calcmode="lin" valueType="num">
                                      <p:cBhvr additive="base">
                                        <p:cTn id="67" dur="500" fill="hold"/>
                                        <p:tgtEl>
                                          <p:spTgt spid="10">
                                            <p:txEl>
                                              <p:pRg st="16" end="1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
                                            <p:txEl>
                                              <p:pRg st="16" end="16"/>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0">
                                            <p:txEl>
                                              <p:pRg st="17" end="17"/>
                                            </p:txEl>
                                          </p:spTgt>
                                        </p:tgtEl>
                                        <p:attrNameLst>
                                          <p:attrName>style.visibility</p:attrName>
                                        </p:attrNameLst>
                                      </p:cBhvr>
                                      <p:to>
                                        <p:strVal val="visible"/>
                                      </p:to>
                                    </p:set>
                                    <p:anim calcmode="lin" valueType="num">
                                      <p:cBhvr additive="base">
                                        <p:cTn id="71" dur="500" fill="hold"/>
                                        <p:tgtEl>
                                          <p:spTgt spid="10">
                                            <p:txEl>
                                              <p:pRg st="17" end="17"/>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0">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wipe(down)">
                                      <p:cBhvr>
                                        <p:cTn id="77" dur="580">
                                          <p:stCondLst>
                                            <p:cond delay="0"/>
                                          </p:stCondLst>
                                        </p:cTn>
                                        <p:tgtEl>
                                          <p:spTgt spid="2"/>
                                        </p:tgtEl>
                                      </p:cBhvr>
                                    </p:animEffect>
                                    <p:anim calcmode="lin" valueType="num">
                                      <p:cBhvr>
                                        <p:cTn id="7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83" dur="26">
                                          <p:stCondLst>
                                            <p:cond delay="650"/>
                                          </p:stCondLst>
                                        </p:cTn>
                                        <p:tgtEl>
                                          <p:spTgt spid="2"/>
                                        </p:tgtEl>
                                      </p:cBhvr>
                                      <p:to x="100000" y="60000"/>
                                    </p:animScale>
                                    <p:animScale>
                                      <p:cBhvr>
                                        <p:cTn id="84" dur="166" decel="50000">
                                          <p:stCondLst>
                                            <p:cond delay="676"/>
                                          </p:stCondLst>
                                        </p:cTn>
                                        <p:tgtEl>
                                          <p:spTgt spid="2"/>
                                        </p:tgtEl>
                                      </p:cBhvr>
                                      <p:to x="100000" y="100000"/>
                                    </p:animScale>
                                    <p:animScale>
                                      <p:cBhvr>
                                        <p:cTn id="85" dur="26">
                                          <p:stCondLst>
                                            <p:cond delay="1312"/>
                                          </p:stCondLst>
                                        </p:cTn>
                                        <p:tgtEl>
                                          <p:spTgt spid="2"/>
                                        </p:tgtEl>
                                      </p:cBhvr>
                                      <p:to x="100000" y="80000"/>
                                    </p:animScale>
                                    <p:animScale>
                                      <p:cBhvr>
                                        <p:cTn id="86" dur="166" decel="50000">
                                          <p:stCondLst>
                                            <p:cond delay="1338"/>
                                          </p:stCondLst>
                                        </p:cTn>
                                        <p:tgtEl>
                                          <p:spTgt spid="2"/>
                                        </p:tgtEl>
                                      </p:cBhvr>
                                      <p:to x="100000" y="100000"/>
                                    </p:animScale>
                                    <p:animScale>
                                      <p:cBhvr>
                                        <p:cTn id="87" dur="26">
                                          <p:stCondLst>
                                            <p:cond delay="1642"/>
                                          </p:stCondLst>
                                        </p:cTn>
                                        <p:tgtEl>
                                          <p:spTgt spid="2"/>
                                        </p:tgtEl>
                                      </p:cBhvr>
                                      <p:to x="100000" y="90000"/>
                                    </p:animScale>
                                    <p:animScale>
                                      <p:cBhvr>
                                        <p:cTn id="88" dur="166" decel="50000">
                                          <p:stCondLst>
                                            <p:cond delay="1668"/>
                                          </p:stCondLst>
                                        </p:cTn>
                                        <p:tgtEl>
                                          <p:spTgt spid="2"/>
                                        </p:tgtEl>
                                      </p:cBhvr>
                                      <p:to x="100000" y="100000"/>
                                    </p:animScale>
                                    <p:animScale>
                                      <p:cBhvr>
                                        <p:cTn id="89" dur="26">
                                          <p:stCondLst>
                                            <p:cond delay="1808"/>
                                          </p:stCondLst>
                                        </p:cTn>
                                        <p:tgtEl>
                                          <p:spTgt spid="2"/>
                                        </p:tgtEl>
                                      </p:cBhvr>
                                      <p:to x="100000" y="95000"/>
                                    </p:animScale>
                                    <p:animScale>
                                      <p:cBhvr>
                                        <p:cTn id="9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fr-F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LAPP/IN2P3/CNRS-KEK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35</a:t>
            </a:fld>
            <a:endParaRPr lang="fr-BE" dirty="0"/>
          </a:p>
        </p:txBody>
      </p:sp>
      <p:sp>
        <p:nvSpPr>
          <p:cNvPr id="6" name="Title 5"/>
          <p:cNvSpPr>
            <a:spLocks noGrp="1"/>
          </p:cNvSpPr>
          <p:nvPr>
            <p:ph type="title"/>
          </p:nvPr>
        </p:nvSpPr>
        <p:spPr>
          <a:xfrm>
            <a:off x="457200" y="2564904"/>
            <a:ext cx="8229600" cy="1143000"/>
          </a:xfrm>
        </p:spPr>
        <p:txBody>
          <a:bodyPr/>
          <a:lstStyle/>
          <a:p>
            <a:r>
              <a:rPr lang="en-US" dirty="0" smtClean="0"/>
              <a:t>Thank you for your attention</a:t>
            </a:r>
            <a:endParaRPr lang="fr-FR" dirty="0"/>
          </a:p>
        </p:txBody>
      </p:sp>
    </p:spTree>
    <p:extLst>
      <p:ext uri="{BB962C8B-B14F-4D97-AF65-F5344CB8AC3E}">
        <p14:creationId xmlns:p14="http://schemas.microsoft.com/office/powerpoint/2010/main" val="11918709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LAPP/IN2P3/CNRS-KEK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36</a:t>
            </a:fld>
            <a:endParaRPr lang="fr-B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8172400" cy="638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51723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67544" y="6356350"/>
            <a:ext cx="2304256" cy="365125"/>
          </a:xfrm>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37</a:t>
            </a:fld>
            <a:endParaRPr lang="fr-BE" dirty="0"/>
          </a:p>
        </p:txBody>
      </p:sp>
      <p:sp>
        <p:nvSpPr>
          <p:cNvPr id="3" name="Content Placeholder 2"/>
          <p:cNvSpPr>
            <a:spLocks noGrp="1"/>
          </p:cNvSpPr>
          <p:nvPr>
            <p:ph idx="4294967295"/>
          </p:nvPr>
        </p:nvSpPr>
        <p:spPr>
          <a:xfrm>
            <a:off x="410704" y="1052736"/>
            <a:ext cx="8229600" cy="2160017"/>
          </a:xfrm>
          <a:solidFill>
            <a:schemeClr val="accent6">
              <a:lumMod val="20000"/>
              <a:lumOff val="80000"/>
            </a:schemeClr>
          </a:solidFill>
        </p:spPr>
        <p:txBody>
          <a:bodyPr>
            <a:normAutofit lnSpcReduction="10000"/>
          </a:bodyPr>
          <a:lstStyle/>
          <a:p>
            <a:pPr>
              <a:spcBef>
                <a:spcPts val="300"/>
              </a:spcBef>
              <a:spcAft>
                <a:spcPts val="300"/>
              </a:spcAft>
            </a:pPr>
            <a:r>
              <a:rPr lang="en-US" sz="1600" dirty="0" smtClean="0">
                <a:solidFill>
                  <a:prstClr val="black"/>
                </a:solidFill>
              </a:rPr>
              <a:t>Identify the </a:t>
            </a:r>
            <a:r>
              <a:rPr lang="en-US" sz="1600" dirty="0" smtClean="0">
                <a:solidFill>
                  <a:srgbClr val="FF0000"/>
                </a:solidFill>
              </a:rPr>
              <a:t>energy saving, recycling and recovery </a:t>
            </a:r>
            <a:r>
              <a:rPr lang="en-US" sz="1600" dirty="0" smtClean="0">
                <a:solidFill>
                  <a:prstClr val="black"/>
                </a:solidFill>
              </a:rPr>
              <a:t>potentials for all major ILC components</a:t>
            </a:r>
            <a:r>
              <a:rPr lang="en-US" sz="1600" dirty="0">
                <a:solidFill>
                  <a:prstClr val="black"/>
                </a:solidFill>
              </a:rPr>
              <a:t>. </a:t>
            </a:r>
            <a:r>
              <a:rPr lang="en-US" sz="1600" dirty="0" smtClean="0">
                <a:solidFill>
                  <a:prstClr val="black"/>
                </a:solidFill>
              </a:rPr>
              <a:t/>
            </a:r>
            <a:br>
              <a:rPr lang="en-US" sz="1600" dirty="0" smtClean="0">
                <a:solidFill>
                  <a:prstClr val="black"/>
                </a:solidFill>
              </a:rPr>
            </a:br>
            <a:r>
              <a:rPr lang="en-US" sz="1400" dirty="0" smtClean="0">
                <a:solidFill>
                  <a:schemeClr val="accent1">
                    <a:lumMod val="75000"/>
                  </a:schemeClr>
                </a:solidFill>
              </a:rPr>
              <a:t>Base-line and Advanced-line </a:t>
            </a:r>
            <a:r>
              <a:rPr lang="en-US" sz="1400" dirty="0">
                <a:solidFill>
                  <a:schemeClr val="accent1">
                    <a:lumMod val="75000"/>
                  </a:schemeClr>
                </a:solidFill>
              </a:rPr>
              <a:t>on more innovative technologies</a:t>
            </a:r>
            <a:r>
              <a:rPr lang="en-US" sz="1400" dirty="0" smtClean="0">
                <a:solidFill>
                  <a:schemeClr val="accent1">
                    <a:lumMod val="75000"/>
                  </a:schemeClr>
                </a:solidFill>
              </a:rPr>
              <a:t>.</a:t>
            </a:r>
          </a:p>
          <a:p>
            <a:pPr lvl="1">
              <a:spcBef>
                <a:spcPts val="300"/>
              </a:spcBef>
              <a:spcAft>
                <a:spcPts val="300"/>
              </a:spcAft>
            </a:pPr>
            <a:r>
              <a:rPr lang="en-US" sz="1400" dirty="0">
                <a:solidFill>
                  <a:prstClr val="black"/>
                </a:solidFill>
              </a:rPr>
              <a:t>ILC Design </a:t>
            </a:r>
            <a:r>
              <a:rPr lang="en-US" sz="1400" dirty="0" smtClean="0">
                <a:solidFill>
                  <a:prstClr val="black"/>
                </a:solidFill>
              </a:rPr>
              <a:t>modifications: </a:t>
            </a:r>
          </a:p>
          <a:p>
            <a:pPr lvl="2">
              <a:spcBef>
                <a:spcPts val="300"/>
              </a:spcBef>
              <a:spcAft>
                <a:spcPts val="300"/>
              </a:spcAft>
            </a:pPr>
            <a:r>
              <a:rPr lang="en-US" sz="1200" dirty="0" smtClean="0">
                <a:solidFill>
                  <a:prstClr val="black"/>
                </a:solidFill>
              </a:rPr>
              <a:t>What can be implemented in the design before request for tenders ?</a:t>
            </a:r>
          </a:p>
          <a:p>
            <a:pPr lvl="2">
              <a:spcBef>
                <a:spcPts val="300"/>
              </a:spcBef>
              <a:spcAft>
                <a:spcPts val="300"/>
              </a:spcAft>
            </a:pPr>
            <a:r>
              <a:rPr lang="en-US" sz="1200" dirty="0" smtClean="0">
                <a:solidFill>
                  <a:prstClr val="black"/>
                </a:solidFill>
              </a:rPr>
              <a:t>What advanced R&amp;D should be carried out before future extensions ?</a:t>
            </a:r>
          </a:p>
          <a:p>
            <a:pPr lvl="1">
              <a:spcBef>
                <a:spcPts val="300"/>
              </a:spcBef>
              <a:spcAft>
                <a:spcPts val="300"/>
              </a:spcAft>
            </a:pPr>
            <a:r>
              <a:rPr lang="en-US" sz="1400" dirty="0" smtClean="0">
                <a:solidFill>
                  <a:prstClr val="black"/>
                </a:solidFill>
              </a:rPr>
              <a:t>Implementation timeline (minimum impact of the ILC planning)</a:t>
            </a:r>
          </a:p>
          <a:p>
            <a:pPr lvl="1">
              <a:spcBef>
                <a:spcPts val="300"/>
              </a:spcBef>
              <a:spcAft>
                <a:spcPts val="300"/>
              </a:spcAft>
            </a:pPr>
            <a:r>
              <a:rPr lang="en-US" sz="1400" dirty="0" smtClean="0">
                <a:solidFill>
                  <a:prstClr val="black"/>
                </a:solidFill>
              </a:rPr>
              <a:t>Budget assessment: </a:t>
            </a:r>
            <a:r>
              <a:rPr lang="en-US" sz="1400" dirty="0">
                <a:solidFill>
                  <a:prstClr val="black"/>
                </a:solidFill>
              </a:rPr>
              <a:t>additional spending and </a:t>
            </a:r>
            <a:r>
              <a:rPr lang="en-US" sz="1400" dirty="0" smtClean="0">
                <a:solidFill>
                  <a:prstClr val="black"/>
                </a:solidFill>
              </a:rPr>
              <a:t>saving</a:t>
            </a:r>
            <a:endParaRPr lang="en-US" sz="1200" dirty="0" smtClean="0">
              <a:solidFill>
                <a:prstClr val="black"/>
              </a:solidFill>
            </a:endParaRPr>
          </a:p>
        </p:txBody>
      </p:sp>
      <p:sp>
        <p:nvSpPr>
          <p:cNvPr id="2" name="Title 1"/>
          <p:cNvSpPr>
            <a:spLocks noGrp="1"/>
          </p:cNvSpPr>
          <p:nvPr>
            <p:ph type="title" idx="4294967295"/>
          </p:nvPr>
        </p:nvSpPr>
        <p:spPr>
          <a:xfrm>
            <a:off x="1691680" y="116632"/>
            <a:ext cx="5760640" cy="791418"/>
          </a:xfrm>
        </p:spPr>
        <p:txBody>
          <a:bodyPr>
            <a:noAutofit/>
          </a:bodyPr>
          <a:lstStyle/>
          <a:p>
            <a:r>
              <a:rPr lang="en-US" sz="3200" dirty="0" smtClean="0">
                <a:solidFill>
                  <a:srgbClr val="00B050"/>
                </a:solidFill>
              </a:rPr>
              <a:t>Green-ILC Roadmap</a:t>
            </a:r>
            <a:endParaRPr lang="en-US" sz="4000" dirty="0">
              <a:solidFill>
                <a:srgbClr val="00B050"/>
              </a:solidFill>
            </a:endParaRPr>
          </a:p>
        </p:txBody>
      </p:sp>
      <p:sp>
        <p:nvSpPr>
          <p:cNvPr id="7" name="Rectangle 6"/>
          <p:cNvSpPr/>
          <p:nvPr/>
        </p:nvSpPr>
        <p:spPr>
          <a:xfrm>
            <a:off x="1979712" y="5733256"/>
            <a:ext cx="5158785" cy="461665"/>
          </a:xfrm>
          <a:prstGeom prst="rect">
            <a:avLst/>
          </a:prstGeom>
        </p:spPr>
        <p:txBody>
          <a:bodyPr wrap="none">
            <a:spAutoFit/>
          </a:bodyPr>
          <a:lstStyle/>
          <a:p>
            <a:pPr lvl="0"/>
            <a:r>
              <a:rPr lang="en-US" dirty="0">
                <a:solidFill>
                  <a:srgbClr val="00B050"/>
                </a:solidFill>
              </a:rPr>
              <a:t> </a:t>
            </a:r>
            <a:r>
              <a:rPr lang="en-US" sz="2400" dirty="0" smtClean="0">
                <a:solidFill>
                  <a:srgbClr val="00B050"/>
                </a:solidFill>
                <a:latin typeface="Comic Sans MS" panose="030F0702030302020204" pitchFamily="66" charset="0"/>
              </a:rPr>
              <a:t>Green-ILC </a:t>
            </a:r>
            <a:r>
              <a:rPr lang="en-US" sz="2400" dirty="0" smtClean="0">
                <a:solidFill>
                  <a:srgbClr val="FF0000"/>
                </a:solidFill>
                <a:latin typeface="Comic Sans MS" panose="030F0702030302020204" pitchFamily="66" charset="0"/>
              </a:rPr>
              <a:t>project report </a:t>
            </a:r>
            <a:r>
              <a:rPr lang="en-US" sz="2400" dirty="0">
                <a:solidFill>
                  <a:srgbClr val="FF0000"/>
                </a:solidFill>
                <a:latin typeface="Comic Sans MS" panose="030F0702030302020204" pitchFamily="66" charset="0"/>
              </a:rPr>
              <a:t>by </a:t>
            </a:r>
            <a:r>
              <a:rPr lang="en-US" sz="2400" dirty="0" smtClean="0">
                <a:solidFill>
                  <a:srgbClr val="FF0000"/>
                </a:solidFill>
                <a:latin typeface="Comic Sans MS" panose="030F0702030302020204" pitchFamily="66" charset="0"/>
              </a:rPr>
              <a:t>2015</a:t>
            </a:r>
            <a:endParaRPr lang="en-US" sz="2400" dirty="0">
              <a:solidFill>
                <a:prstClr val="black"/>
              </a:solidFill>
              <a:latin typeface="Comic Sans MS" panose="030F0702030302020204" pitchFamily="66" charset="0"/>
            </a:endParaRPr>
          </a:p>
        </p:txBody>
      </p:sp>
      <p:sp>
        <p:nvSpPr>
          <p:cNvPr id="8" name="Content Placeholder 2"/>
          <p:cNvSpPr txBox="1">
            <a:spLocks/>
          </p:cNvSpPr>
          <p:nvPr/>
        </p:nvSpPr>
        <p:spPr>
          <a:xfrm>
            <a:off x="444304" y="3434226"/>
            <a:ext cx="8229600" cy="2151633"/>
          </a:xfrm>
          <a:prstGeom prst="rect">
            <a:avLst/>
          </a:prstGeom>
          <a:solidFill>
            <a:schemeClr val="accent6">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spcAft>
                <a:spcPts val="300"/>
              </a:spcAft>
            </a:pPr>
            <a:r>
              <a:rPr lang="en-US" sz="1600" dirty="0" smtClean="0">
                <a:solidFill>
                  <a:prstClr val="black"/>
                </a:solidFill>
              </a:rPr>
              <a:t>Design a </a:t>
            </a:r>
            <a:r>
              <a:rPr lang="en-US" sz="1600" dirty="0" smtClean="0">
                <a:solidFill>
                  <a:srgbClr val="FF0000"/>
                </a:solidFill>
              </a:rPr>
              <a:t>global sustainable energy </a:t>
            </a:r>
            <a:r>
              <a:rPr lang="en-US" sz="1600" dirty="0" smtClean="0">
                <a:solidFill>
                  <a:prstClr val="black"/>
                </a:solidFill>
              </a:rPr>
              <a:t>program for ILC</a:t>
            </a:r>
          </a:p>
          <a:p>
            <a:pPr lvl="1">
              <a:spcBef>
                <a:spcPts val="300"/>
              </a:spcBef>
              <a:spcAft>
                <a:spcPts val="300"/>
              </a:spcAft>
            </a:pPr>
            <a:r>
              <a:rPr lang="en-US" sz="1400" dirty="0" smtClean="0">
                <a:solidFill>
                  <a:prstClr val="black"/>
                </a:solidFill>
              </a:rPr>
              <a:t>Get the “Energy research” community and organization and the “Industry leaders” involved in a network.</a:t>
            </a:r>
          </a:p>
          <a:p>
            <a:pPr lvl="1">
              <a:spcBef>
                <a:spcPts val="300"/>
              </a:spcBef>
              <a:spcAft>
                <a:spcPts val="300"/>
              </a:spcAft>
            </a:pPr>
            <a:r>
              <a:rPr lang="en-US" sz="1400" dirty="0" smtClean="0">
                <a:solidFill>
                  <a:prstClr val="black"/>
                </a:solidFill>
              </a:rPr>
              <a:t>Propose a global governance scheme for the “ILC Energy Center”</a:t>
            </a:r>
          </a:p>
          <a:p>
            <a:pPr lvl="1">
              <a:spcBef>
                <a:spcPts val="300"/>
              </a:spcBef>
              <a:spcAft>
                <a:spcPts val="300"/>
              </a:spcAft>
            </a:pPr>
            <a:r>
              <a:rPr lang="en-US" sz="1400" dirty="0" smtClean="0">
                <a:solidFill>
                  <a:prstClr val="black"/>
                </a:solidFill>
              </a:rPr>
              <a:t>Form an additional budget for the “Sustainable Energy Center” (no ILC money)</a:t>
            </a:r>
          </a:p>
          <a:p>
            <a:pPr lvl="1">
              <a:spcBef>
                <a:spcPts val="300"/>
              </a:spcBef>
              <a:spcAft>
                <a:spcPts val="300"/>
              </a:spcAft>
            </a:pPr>
            <a:r>
              <a:rPr lang="en-US" sz="1400" dirty="0" smtClean="0">
                <a:solidFill>
                  <a:prstClr val="black"/>
                </a:solidFill>
              </a:rPr>
              <a:t>Identify short term renewable energy pilot plants with build-in upgradability</a:t>
            </a:r>
          </a:p>
          <a:p>
            <a:pPr lvl="1">
              <a:spcBef>
                <a:spcPts val="300"/>
              </a:spcBef>
              <a:spcAft>
                <a:spcPts val="300"/>
              </a:spcAft>
            </a:pPr>
            <a:r>
              <a:rPr lang="en-US" sz="1400" dirty="0" smtClean="0">
                <a:solidFill>
                  <a:prstClr val="black"/>
                </a:solidFill>
              </a:rPr>
              <a:t>Identify basic energy researches in line with the ILC project</a:t>
            </a:r>
          </a:p>
        </p:txBody>
      </p:sp>
    </p:spTree>
    <p:extLst>
      <p:ext uri="{BB962C8B-B14F-4D97-AF65-F5344CB8AC3E}">
        <p14:creationId xmlns:p14="http://schemas.microsoft.com/office/powerpoint/2010/main" val="39672902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386608" cy="365125"/>
          </a:xfrm>
        </p:spPr>
        <p:txBody>
          <a:bodyPr/>
          <a:lstStyle/>
          <a:p>
            <a:r>
              <a:rPr lang="fr-FR" smtClean="0"/>
              <a:t>LCWS, Belgrade, Oct. 2014</a:t>
            </a:r>
            <a:endParaRPr lang="fr-BE" dirty="0"/>
          </a:p>
        </p:txBody>
      </p:sp>
      <p:sp>
        <p:nvSpPr>
          <p:cNvPr id="5" name="Footer Placeholder 4"/>
          <p:cNvSpPr>
            <a:spLocks noGrp="1"/>
          </p:cNvSpPr>
          <p:nvPr>
            <p:ph type="ftr" sz="quarter" idx="11"/>
          </p:nvPr>
        </p:nvSpPr>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38</a:t>
            </a:fld>
            <a:endParaRPr lang="fr-BE" dirty="0"/>
          </a:p>
        </p:txBody>
      </p:sp>
      <p:sp>
        <p:nvSpPr>
          <p:cNvPr id="3" name="Content Placeholder 2"/>
          <p:cNvSpPr>
            <a:spLocks noGrp="1"/>
          </p:cNvSpPr>
          <p:nvPr>
            <p:ph idx="4294967295"/>
          </p:nvPr>
        </p:nvSpPr>
        <p:spPr>
          <a:xfrm>
            <a:off x="251520" y="1412776"/>
            <a:ext cx="6984776" cy="4608512"/>
          </a:xfrm>
          <a:solidFill>
            <a:schemeClr val="accent6">
              <a:lumMod val="20000"/>
              <a:lumOff val="80000"/>
            </a:schemeClr>
          </a:solidFill>
        </p:spPr>
        <p:txBody>
          <a:bodyPr>
            <a:normAutofit/>
          </a:bodyPr>
          <a:lstStyle/>
          <a:p>
            <a:pPr marL="571500" indent="-457200">
              <a:buFont typeface="+mj-lt"/>
              <a:buAutoNum type="arabicPeriod"/>
            </a:pPr>
            <a:r>
              <a:rPr lang="en-US" sz="1600" dirty="0" smtClean="0"/>
              <a:t>As a backup to the conventional power supply (diesel engines)</a:t>
            </a:r>
            <a:br>
              <a:rPr lang="en-US" sz="1600" dirty="0" smtClean="0"/>
            </a:br>
            <a:endParaRPr lang="en-US" sz="1600" dirty="0" smtClean="0"/>
          </a:p>
          <a:p>
            <a:pPr marL="571500" indent="-457200">
              <a:buFont typeface="+mj-lt"/>
              <a:buAutoNum type="arabicPeriod"/>
            </a:pPr>
            <a:r>
              <a:rPr lang="en-US" sz="1600" dirty="0" smtClean="0"/>
              <a:t>To cover buildings energy through recycling and storage (electricity and heating) (zero energy )</a:t>
            </a:r>
            <a:br>
              <a:rPr lang="en-US" sz="1600" dirty="0" smtClean="0"/>
            </a:br>
            <a:endParaRPr lang="en-US" sz="1600" dirty="0" smtClean="0"/>
          </a:p>
          <a:p>
            <a:pPr marL="571500" indent="-457200">
              <a:buFont typeface="+mj-lt"/>
              <a:buAutoNum type="arabicPeriod"/>
            </a:pPr>
            <a:r>
              <a:rPr lang="en-US" sz="1600" dirty="0" smtClean="0"/>
              <a:t>To cover some parts of the ILC: computers (fuel cells), water cooling,  part of the </a:t>
            </a:r>
            <a:r>
              <a:rPr lang="en-US" sz="1600" dirty="0" err="1" smtClean="0"/>
              <a:t>cryo</a:t>
            </a:r>
            <a:r>
              <a:rPr lang="en-US" sz="1600" dirty="0" smtClean="0"/>
              <a:t> plants</a:t>
            </a:r>
            <a:br>
              <a:rPr lang="en-US" sz="1600" dirty="0" smtClean="0"/>
            </a:br>
            <a:endParaRPr lang="en-US" sz="1600" dirty="0" smtClean="0"/>
          </a:p>
          <a:p>
            <a:pPr marL="571500" indent="-457200">
              <a:buFont typeface="+mj-lt"/>
              <a:buAutoNum type="arabicPeriod"/>
            </a:pPr>
            <a:r>
              <a:rPr lang="en-US" sz="1600" dirty="0" smtClean="0"/>
              <a:t>To power more of the previous components </a:t>
            </a:r>
            <a:br>
              <a:rPr lang="en-US" sz="1600" dirty="0" smtClean="0"/>
            </a:br>
            <a:endParaRPr lang="en-US" sz="1600" dirty="0" smtClean="0"/>
          </a:p>
          <a:p>
            <a:pPr marL="571500" indent="-457200">
              <a:buFont typeface="+mj-lt"/>
              <a:buAutoNum type="arabicPeriod"/>
            </a:pPr>
            <a:r>
              <a:rPr lang="en-US" sz="1600" dirty="0" smtClean="0"/>
              <a:t>To power some of the klystrons </a:t>
            </a:r>
            <a:br>
              <a:rPr lang="en-US" sz="1600" dirty="0" smtClean="0"/>
            </a:br>
            <a:endParaRPr lang="en-US" sz="1600" dirty="0" smtClean="0"/>
          </a:p>
          <a:p>
            <a:pPr marL="571500" indent="-457200">
              <a:buFont typeface="+mj-lt"/>
              <a:buAutoNum type="arabicPeriod"/>
            </a:pPr>
            <a:r>
              <a:rPr lang="en-US" sz="1600" dirty="0" smtClean="0"/>
              <a:t>All 500 GeV ILC electrical supply</a:t>
            </a:r>
          </a:p>
          <a:p>
            <a:pPr lvl="1"/>
            <a:r>
              <a:rPr lang="en-US" sz="1400" dirty="0"/>
              <a:t>C</a:t>
            </a:r>
            <a:r>
              <a:rPr lang="en-US" sz="1400" dirty="0" smtClean="0"/>
              <a:t>onventional power supply is now in backup mode</a:t>
            </a:r>
            <a:br>
              <a:rPr lang="en-US" sz="1400" dirty="0" smtClean="0"/>
            </a:br>
            <a:endParaRPr lang="en-US" sz="1400" dirty="0" smtClean="0"/>
          </a:p>
          <a:p>
            <a:pPr marL="571500" indent="-457200">
              <a:buFont typeface="+mj-lt"/>
              <a:buAutoNum type="arabicPeriod"/>
            </a:pPr>
            <a:r>
              <a:rPr lang="en-US" sz="1600" dirty="0" smtClean="0"/>
              <a:t>Get ready for the 1 TeV</a:t>
            </a:r>
          </a:p>
        </p:txBody>
      </p:sp>
      <p:sp>
        <p:nvSpPr>
          <p:cNvPr id="2" name="Title 1"/>
          <p:cNvSpPr>
            <a:spLocks noGrp="1"/>
          </p:cNvSpPr>
          <p:nvPr>
            <p:ph type="title" idx="4294967295"/>
          </p:nvPr>
        </p:nvSpPr>
        <p:spPr>
          <a:xfrm>
            <a:off x="827584" y="116632"/>
            <a:ext cx="7524328" cy="1008410"/>
          </a:xfrm>
        </p:spPr>
        <p:txBody>
          <a:bodyPr>
            <a:noAutofit/>
          </a:bodyPr>
          <a:lstStyle/>
          <a:p>
            <a:r>
              <a:rPr lang="en-US" sz="3600" dirty="0" smtClean="0">
                <a:solidFill>
                  <a:srgbClr val="00B050"/>
                </a:solidFill>
              </a:rPr>
              <a:t>Timeline for a sustainable ILC</a:t>
            </a:r>
            <a:r>
              <a:rPr lang="en-US" sz="3200" dirty="0" smtClean="0">
                <a:solidFill>
                  <a:srgbClr val="00B050"/>
                </a:solidFill>
              </a:rPr>
              <a:t/>
            </a:r>
            <a:br>
              <a:rPr lang="en-US" sz="3200" dirty="0" smtClean="0">
                <a:solidFill>
                  <a:srgbClr val="00B050"/>
                </a:solidFill>
              </a:rPr>
            </a:br>
            <a:r>
              <a:rPr lang="en-US" sz="2000" dirty="0" smtClean="0">
                <a:solidFill>
                  <a:srgbClr val="00B050"/>
                </a:solidFill>
              </a:rPr>
              <a:t>Gradual and Multi-Staged</a:t>
            </a:r>
            <a:br>
              <a:rPr lang="en-US" sz="2000" dirty="0" smtClean="0">
                <a:solidFill>
                  <a:srgbClr val="00B050"/>
                </a:solidFill>
              </a:rPr>
            </a:br>
            <a:r>
              <a:rPr lang="en-US" sz="2000" dirty="0" smtClean="0">
                <a:solidFill>
                  <a:srgbClr val="00B050"/>
                </a:solidFill>
              </a:rPr>
              <a:t>e.g.</a:t>
            </a:r>
            <a:endParaRPr lang="en-US" sz="3200" dirty="0">
              <a:solidFill>
                <a:srgbClr val="00B050"/>
              </a:solidFill>
            </a:endParaRPr>
          </a:p>
        </p:txBody>
      </p:sp>
      <p:sp>
        <p:nvSpPr>
          <p:cNvPr id="7" name="Content Placeholder 2"/>
          <p:cNvSpPr txBox="1">
            <a:spLocks/>
          </p:cNvSpPr>
          <p:nvPr/>
        </p:nvSpPr>
        <p:spPr>
          <a:xfrm>
            <a:off x="7380312" y="1412776"/>
            <a:ext cx="1359768" cy="4608512"/>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buNone/>
            </a:pPr>
            <a:r>
              <a:rPr lang="en-US" sz="1600" dirty="0" smtClean="0"/>
              <a:t>7 MW </a:t>
            </a:r>
            <a:br>
              <a:rPr lang="en-US" sz="1600" dirty="0" smtClean="0"/>
            </a:br>
            <a:endParaRPr lang="en-US" sz="1600" dirty="0" smtClean="0"/>
          </a:p>
          <a:p>
            <a:pPr marL="114300" indent="0">
              <a:buNone/>
            </a:pPr>
            <a:r>
              <a:rPr lang="en-US" sz="1600" dirty="0" smtClean="0"/>
              <a:t>10 MW</a:t>
            </a:r>
            <a:endParaRPr lang="en-US" sz="1600" dirty="0"/>
          </a:p>
          <a:p>
            <a:pPr marL="114300" indent="0">
              <a:buNone/>
            </a:pPr>
            <a:r>
              <a:rPr lang="en-US" sz="1600" dirty="0" smtClean="0"/>
              <a:t/>
            </a:r>
            <a:br>
              <a:rPr lang="en-US" sz="1600" dirty="0" smtClean="0"/>
            </a:br>
            <a:endParaRPr lang="en-US" sz="1600" dirty="0" smtClean="0"/>
          </a:p>
          <a:p>
            <a:pPr marL="114300" indent="0">
              <a:buNone/>
            </a:pPr>
            <a:r>
              <a:rPr lang="en-US" sz="1600" dirty="0" smtClean="0"/>
              <a:t>10-20 MW</a:t>
            </a:r>
            <a:endParaRPr lang="en-US" sz="1600" dirty="0"/>
          </a:p>
          <a:p>
            <a:pPr marL="114300" indent="0">
              <a:buNone/>
            </a:pPr>
            <a:r>
              <a:rPr lang="en-US" sz="1600" dirty="0" smtClean="0"/>
              <a:t/>
            </a:r>
            <a:br>
              <a:rPr lang="en-US" sz="1600" dirty="0" smtClean="0"/>
            </a:br>
            <a:endParaRPr lang="en-US" sz="1600" dirty="0" smtClean="0"/>
          </a:p>
          <a:p>
            <a:pPr marL="114300" indent="0">
              <a:buNone/>
            </a:pPr>
            <a:r>
              <a:rPr lang="en-US" sz="1600" dirty="0" smtClean="0"/>
              <a:t>30-40 MW</a:t>
            </a:r>
            <a:br>
              <a:rPr lang="en-US" sz="1600" dirty="0" smtClean="0"/>
            </a:br>
            <a:endParaRPr lang="en-US" sz="1600" dirty="0" smtClean="0"/>
          </a:p>
          <a:p>
            <a:pPr marL="114300" indent="0">
              <a:buNone/>
            </a:pPr>
            <a:r>
              <a:rPr lang="en-US" sz="1600" dirty="0" smtClean="0"/>
              <a:t>100 MW</a:t>
            </a:r>
            <a:br>
              <a:rPr lang="en-US" sz="1600" dirty="0" smtClean="0"/>
            </a:br>
            <a:endParaRPr lang="en-US" sz="1600" dirty="0" smtClean="0"/>
          </a:p>
          <a:p>
            <a:pPr marL="114300" indent="0">
              <a:buNone/>
            </a:pPr>
            <a:r>
              <a:rPr lang="en-US" sz="1600" dirty="0" smtClean="0"/>
              <a:t>170 MW</a:t>
            </a:r>
            <a:r>
              <a:rPr lang="en-US" sz="1400" dirty="0" smtClean="0"/>
              <a:t/>
            </a:r>
            <a:br>
              <a:rPr lang="en-US" sz="1400" dirty="0" smtClean="0"/>
            </a:br>
            <a:r>
              <a:rPr lang="en-US" sz="1400" dirty="0" smtClean="0"/>
              <a:t/>
            </a:r>
            <a:br>
              <a:rPr lang="en-US" sz="1400" dirty="0" smtClean="0"/>
            </a:br>
            <a:endParaRPr lang="en-US" sz="1400" dirty="0" smtClean="0"/>
          </a:p>
          <a:p>
            <a:pPr marL="114300" indent="0">
              <a:buNone/>
            </a:pPr>
            <a:r>
              <a:rPr lang="en-US" sz="1600" dirty="0"/>
              <a:t>+</a:t>
            </a:r>
            <a:r>
              <a:rPr lang="en-US" sz="1600" dirty="0" smtClean="0"/>
              <a:t>150 MW</a:t>
            </a:r>
          </a:p>
        </p:txBody>
      </p:sp>
    </p:spTree>
    <p:extLst>
      <p:ext uri="{BB962C8B-B14F-4D97-AF65-F5344CB8AC3E}">
        <p14:creationId xmlns:p14="http://schemas.microsoft.com/office/powerpoint/2010/main" val="8374940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39</a:t>
            </a:fld>
            <a:endParaRPr lang="fr-BE" dirty="0"/>
          </a:p>
        </p:txBody>
      </p:sp>
      <p:sp>
        <p:nvSpPr>
          <p:cNvPr id="7" name="TextBox 6"/>
          <p:cNvSpPr txBox="1"/>
          <p:nvPr/>
        </p:nvSpPr>
        <p:spPr>
          <a:xfrm>
            <a:off x="646645" y="3513175"/>
            <a:ext cx="2260555" cy="276999"/>
          </a:xfrm>
          <a:prstGeom prst="rect">
            <a:avLst/>
          </a:prstGeom>
          <a:noFill/>
        </p:spPr>
        <p:txBody>
          <a:bodyPr wrap="none" rtlCol="0">
            <a:spAutoFit/>
          </a:bodyPr>
          <a:lstStyle/>
          <a:p>
            <a:r>
              <a:rPr lang="en-US" sz="1200" dirty="0" smtClean="0">
                <a:latin typeface="Comic Sans MS" panose="030F0702030302020204" pitchFamily="66" charset="0"/>
              </a:rPr>
              <a:t>2 MW </a:t>
            </a:r>
            <a:r>
              <a:rPr lang="en-US" sz="1200" dirty="0" err="1" smtClean="0">
                <a:latin typeface="Comic Sans MS" panose="030F0702030302020204" pitchFamily="66" charset="0"/>
              </a:rPr>
              <a:t>Goto</a:t>
            </a:r>
            <a:r>
              <a:rPr lang="en-US" sz="1200" dirty="0" smtClean="0">
                <a:latin typeface="Comic Sans MS" panose="030F0702030302020204" pitchFamily="66" charset="0"/>
              </a:rPr>
              <a:t> island  prototype</a:t>
            </a:r>
            <a:endParaRPr lang="en-US" sz="1200" dirty="0">
              <a:latin typeface="Comic Sans MS" panose="030F0702030302020204" pitchFamily="66" charset="0"/>
            </a:endParaRPr>
          </a:p>
        </p:txBody>
      </p:sp>
      <p:sp>
        <p:nvSpPr>
          <p:cNvPr id="10" name="TextBox 9"/>
          <p:cNvSpPr txBox="1"/>
          <p:nvPr/>
        </p:nvSpPr>
        <p:spPr>
          <a:xfrm>
            <a:off x="107504" y="4221088"/>
            <a:ext cx="4475905" cy="369332"/>
          </a:xfrm>
          <a:prstGeom prst="rect">
            <a:avLst/>
          </a:prstGeom>
          <a:noFill/>
        </p:spPr>
        <p:txBody>
          <a:bodyPr wrap="none" rtlCol="0">
            <a:spAutoFit/>
          </a:bodyPr>
          <a:lstStyle/>
          <a:p>
            <a:r>
              <a:rPr lang="en-US" dirty="0" smtClean="0">
                <a:latin typeface="Comic Sans MS" panose="030F0702030302020204" pitchFamily="66" charset="0"/>
              </a:rPr>
              <a:t>2.3 GW installed, none failed after 3/11</a:t>
            </a:r>
            <a:endParaRPr lang="en-US" dirty="0">
              <a:latin typeface="Comic Sans MS" panose="030F0702030302020204" pitchFamily="66" charset="0"/>
            </a:endParaRPr>
          </a:p>
        </p:txBody>
      </p:sp>
      <p:sp>
        <p:nvSpPr>
          <p:cNvPr id="11" name="TextBox 10"/>
          <p:cNvSpPr txBox="1"/>
          <p:nvPr/>
        </p:nvSpPr>
        <p:spPr>
          <a:xfrm>
            <a:off x="2879812" y="101823"/>
            <a:ext cx="3384376" cy="461665"/>
          </a:xfrm>
          <a:prstGeom prst="rect">
            <a:avLst/>
          </a:prstGeom>
          <a:noFill/>
        </p:spPr>
        <p:txBody>
          <a:bodyPr wrap="square" rtlCol="0">
            <a:spAutoFit/>
          </a:bodyPr>
          <a:lstStyle/>
          <a:p>
            <a:pPr algn="ctr"/>
            <a:r>
              <a:rPr lang="en-US" sz="2400" dirty="0" smtClean="0">
                <a:solidFill>
                  <a:srgbClr val="00B050"/>
                </a:solidFill>
                <a:latin typeface="Comic Sans MS" pitchFamily="66" charset="0"/>
              </a:rPr>
              <a:t>Wind/Marine Energy</a:t>
            </a:r>
            <a:endParaRPr lang="en-US" sz="2400" dirty="0">
              <a:solidFill>
                <a:srgbClr val="00B050"/>
              </a:solidFill>
              <a:latin typeface="Comic Sans MS"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73257"/>
            <a:ext cx="3674324" cy="275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969" y="673257"/>
            <a:ext cx="3526532" cy="264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29" y="3555097"/>
            <a:ext cx="3933428" cy="2633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01867" y="4725144"/>
            <a:ext cx="5006499" cy="1200329"/>
          </a:xfrm>
          <a:prstGeom prst="rect">
            <a:avLst/>
          </a:prstGeom>
          <a:noFill/>
        </p:spPr>
        <p:txBody>
          <a:bodyPr wrap="none" rtlCol="0">
            <a:spAutoFit/>
          </a:bodyPr>
          <a:lstStyle/>
          <a:p>
            <a:r>
              <a:rPr lang="en-US" dirty="0" smtClean="0">
                <a:latin typeface="Comic Sans MS" panose="030F0702030302020204" pitchFamily="66" charset="0"/>
              </a:rPr>
              <a:t>Wind Projects</a:t>
            </a:r>
          </a:p>
          <a:p>
            <a:r>
              <a:rPr lang="en-US" dirty="0" smtClean="0">
                <a:latin typeface="Comic Sans MS" panose="030F0702030302020204" pitchFamily="66" charset="0"/>
              </a:rPr>
              <a:t>6 floating 2MW wind turbines off Fukushima</a:t>
            </a:r>
          </a:p>
          <a:p>
            <a:r>
              <a:rPr lang="en-US" dirty="0">
                <a:latin typeface="Comic Sans MS" panose="030F0702030302020204" pitchFamily="66" charset="0"/>
              </a:rPr>
              <a:t> </a:t>
            </a:r>
            <a:r>
              <a:rPr lang="en-US" dirty="0" smtClean="0">
                <a:latin typeface="Comic Sans MS" panose="030F0702030302020204" pitchFamily="66" charset="0"/>
              </a:rPr>
              <a:t>      up to 80 in 2020</a:t>
            </a:r>
          </a:p>
          <a:p>
            <a:endParaRPr lang="en-US" dirty="0"/>
          </a:p>
        </p:txBody>
      </p:sp>
      <p:sp>
        <p:nvSpPr>
          <p:cNvPr id="13" name="TextBox 12"/>
          <p:cNvSpPr txBox="1"/>
          <p:nvPr/>
        </p:nvSpPr>
        <p:spPr>
          <a:xfrm>
            <a:off x="5582036" y="3381085"/>
            <a:ext cx="1962397" cy="276999"/>
          </a:xfrm>
          <a:prstGeom prst="rect">
            <a:avLst/>
          </a:prstGeom>
          <a:noFill/>
        </p:spPr>
        <p:txBody>
          <a:bodyPr wrap="none" rtlCol="0">
            <a:spAutoFit/>
          </a:bodyPr>
          <a:lstStyle/>
          <a:p>
            <a:r>
              <a:rPr lang="en-US" sz="1200" dirty="0" smtClean="0">
                <a:latin typeface="Comic Sans MS" panose="030F0702030302020204" pitchFamily="66" charset="0"/>
              </a:rPr>
              <a:t>Tidal and marine stream </a:t>
            </a:r>
            <a:endParaRPr lang="en-US" sz="1200" dirty="0">
              <a:latin typeface="Comic Sans MS" panose="030F0702030302020204" pitchFamily="66" charset="0"/>
            </a:endParaRPr>
          </a:p>
        </p:txBody>
      </p:sp>
      <p:sp>
        <p:nvSpPr>
          <p:cNvPr id="14" name="TextBox 13"/>
          <p:cNvSpPr txBox="1"/>
          <p:nvPr/>
        </p:nvSpPr>
        <p:spPr>
          <a:xfrm>
            <a:off x="5796136" y="6196213"/>
            <a:ext cx="2106667" cy="276999"/>
          </a:xfrm>
          <a:prstGeom prst="rect">
            <a:avLst/>
          </a:prstGeom>
          <a:noFill/>
        </p:spPr>
        <p:txBody>
          <a:bodyPr wrap="none" rtlCol="0">
            <a:spAutoFit/>
          </a:bodyPr>
          <a:lstStyle/>
          <a:p>
            <a:r>
              <a:rPr lang="en-US" sz="1200" dirty="0" smtClean="0">
                <a:latin typeface="Comic Sans MS" panose="030F0702030302020204" pitchFamily="66" charset="0"/>
              </a:rPr>
              <a:t>Sea temperature gradient </a:t>
            </a:r>
            <a:endParaRPr lang="en-US" sz="1200" dirty="0">
              <a:latin typeface="Comic Sans MS" panose="030F0702030302020204" pitchFamily="66" charset="0"/>
            </a:endParaRPr>
          </a:p>
        </p:txBody>
      </p:sp>
    </p:spTree>
    <p:extLst>
      <p:ext uri="{BB962C8B-B14F-4D97-AF65-F5344CB8AC3E}">
        <p14:creationId xmlns:p14="http://schemas.microsoft.com/office/powerpoint/2010/main" val="24289098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3568" y="1412776"/>
            <a:ext cx="7088832" cy="3121124"/>
          </a:xfrm>
        </p:spPr>
        <p:txBody>
          <a:bodyPr>
            <a:noAutofit/>
          </a:bodyPr>
          <a:lstStyle/>
          <a:p>
            <a:pPr marL="457200" indent="-457200" algn="l">
              <a:buFont typeface="Arial" panose="020B0604020202020204" pitchFamily="34" charset="0"/>
              <a:buChar char="•"/>
            </a:pPr>
            <a:r>
              <a:rPr lang="en-US" sz="2000" dirty="0" smtClean="0">
                <a:solidFill>
                  <a:schemeClr val="tx1"/>
                </a:solidFill>
              </a:rPr>
              <a:t>Detailed studies on:</a:t>
            </a:r>
          </a:p>
          <a:p>
            <a:pPr marL="914400" lvl="1" indent="-457200" algn="l">
              <a:buFont typeface="Arial" panose="020B0604020202020204" pitchFamily="34" charset="0"/>
              <a:buChar char="•"/>
            </a:pPr>
            <a:r>
              <a:rPr lang="en-US" sz="1600" dirty="0" smtClean="0">
                <a:solidFill>
                  <a:schemeClr val="tx1"/>
                </a:solidFill>
              </a:rPr>
              <a:t>Beam Energy</a:t>
            </a:r>
          </a:p>
          <a:p>
            <a:pPr marL="914400" lvl="1" indent="-457200" algn="l">
              <a:buFont typeface="Arial" panose="020B0604020202020204" pitchFamily="34" charset="0"/>
              <a:buChar char="•"/>
            </a:pPr>
            <a:r>
              <a:rPr lang="en-US" sz="1600" dirty="0" smtClean="0">
                <a:solidFill>
                  <a:schemeClr val="tx1"/>
                </a:solidFill>
              </a:rPr>
              <a:t>Luminosity:</a:t>
            </a:r>
          </a:p>
          <a:p>
            <a:pPr marL="1371600" lvl="2" indent="-457200" algn="l">
              <a:buFont typeface="Arial" panose="020B0604020202020204" pitchFamily="34" charset="0"/>
              <a:buChar char="•"/>
            </a:pPr>
            <a:r>
              <a:rPr lang="en-US" sz="1400" dirty="0" smtClean="0">
                <a:solidFill>
                  <a:schemeClr val="tx1"/>
                </a:solidFill>
              </a:rPr>
              <a:t>Emittance</a:t>
            </a:r>
          </a:p>
          <a:p>
            <a:pPr marL="1371600" lvl="2" indent="-457200" algn="l">
              <a:buFont typeface="Arial" panose="020B0604020202020204" pitchFamily="34" charset="0"/>
              <a:buChar char="•"/>
            </a:pPr>
            <a:r>
              <a:rPr lang="en-US" sz="1400" dirty="0" smtClean="0">
                <a:solidFill>
                  <a:schemeClr val="tx1"/>
                </a:solidFill>
              </a:rPr>
              <a:t>spot size</a:t>
            </a:r>
          </a:p>
          <a:p>
            <a:pPr marL="1371600" lvl="2" indent="-457200" algn="l">
              <a:buFont typeface="Arial" panose="020B0604020202020204" pitchFamily="34" charset="0"/>
              <a:buChar char="•"/>
            </a:pPr>
            <a:r>
              <a:rPr lang="en-US" sz="1400" dirty="0" smtClean="0">
                <a:solidFill>
                  <a:schemeClr val="tx1"/>
                </a:solidFill>
              </a:rPr>
              <a:t>Bunches (</a:t>
            </a:r>
            <a:r>
              <a:rPr lang="en-US" sz="1400" dirty="0" err="1" smtClean="0">
                <a:solidFill>
                  <a:schemeClr val="tx1"/>
                </a:solidFill>
              </a:rPr>
              <a:t>nb</a:t>
            </a:r>
            <a:r>
              <a:rPr lang="en-US" sz="1400" dirty="0" smtClean="0">
                <a:solidFill>
                  <a:schemeClr val="tx1"/>
                </a:solidFill>
              </a:rPr>
              <a:t>, charge,…)</a:t>
            </a:r>
          </a:p>
          <a:p>
            <a:pPr marL="914400" lvl="1" indent="-457200" algn="l">
              <a:buFont typeface="Arial" panose="020B0604020202020204" pitchFamily="34" charset="0"/>
              <a:buChar char="•"/>
            </a:pPr>
            <a:r>
              <a:rPr lang="en-US" sz="1600" dirty="0" smtClean="0">
                <a:solidFill>
                  <a:schemeClr val="tx1"/>
                </a:solidFill>
              </a:rPr>
              <a:t>Chromaticity</a:t>
            </a:r>
          </a:p>
          <a:p>
            <a:pPr marL="914400" lvl="1" indent="-457200" algn="l">
              <a:buFont typeface="Arial" panose="020B0604020202020204" pitchFamily="34" charset="0"/>
              <a:buChar char="•"/>
            </a:pPr>
            <a:r>
              <a:rPr lang="en-US" sz="1600" dirty="0" smtClean="0">
                <a:solidFill>
                  <a:schemeClr val="tx1"/>
                </a:solidFill>
              </a:rPr>
              <a:t>Energy spread</a:t>
            </a:r>
            <a:endParaRPr lang="en-US" sz="1600" dirty="0">
              <a:solidFill>
                <a:schemeClr val="tx1"/>
              </a:solidFill>
            </a:endParaRPr>
          </a:p>
          <a:p>
            <a:pPr marL="914400" lvl="1" indent="-457200" algn="l">
              <a:buFont typeface="Arial" panose="020B0604020202020204" pitchFamily="34" charset="0"/>
              <a:buChar char="•"/>
            </a:pPr>
            <a:r>
              <a:rPr lang="en-US" sz="1600" dirty="0">
                <a:solidFill>
                  <a:schemeClr val="tx1"/>
                </a:solidFill>
              </a:rPr>
              <a:t>Beam purity </a:t>
            </a:r>
            <a:r>
              <a:rPr lang="en-US" sz="1600" dirty="0" smtClean="0">
                <a:solidFill>
                  <a:schemeClr val="tx1"/>
                </a:solidFill>
              </a:rPr>
              <a:t>at IP</a:t>
            </a:r>
            <a:endParaRPr lang="en-US" sz="1600" dirty="0">
              <a:solidFill>
                <a:schemeClr val="tx1"/>
              </a:solidFill>
            </a:endParaRPr>
          </a:p>
          <a:p>
            <a:pPr marL="914400" lvl="1" indent="-457200" algn="l">
              <a:buFont typeface="Arial" panose="020B0604020202020204" pitchFamily="34" charset="0"/>
              <a:buChar char="•"/>
            </a:pPr>
            <a:r>
              <a:rPr lang="en-US" sz="1600" dirty="0" smtClean="0">
                <a:solidFill>
                  <a:schemeClr val="tx1"/>
                </a:solidFill>
              </a:rPr>
              <a:t>Stability</a:t>
            </a:r>
          </a:p>
          <a:p>
            <a:pPr marL="914400" lvl="1" indent="-457200" algn="l">
              <a:buFont typeface="Arial" panose="020B0604020202020204" pitchFamily="34" charset="0"/>
              <a:buChar char="•"/>
            </a:pPr>
            <a:r>
              <a:rPr lang="en-US" sz="1600" dirty="0" smtClean="0">
                <a:solidFill>
                  <a:schemeClr val="tx1"/>
                </a:solidFill>
              </a:rPr>
              <a:t>Reliability </a:t>
            </a:r>
            <a:r>
              <a:rPr lang="en-US" sz="1600" dirty="0">
                <a:solidFill>
                  <a:schemeClr val="tx1"/>
                </a:solidFill>
              </a:rPr>
              <a:t>and </a:t>
            </a:r>
            <a:r>
              <a:rPr lang="en-US" sz="1600" dirty="0" smtClean="0">
                <a:solidFill>
                  <a:schemeClr val="tx1"/>
                </a:solidFill>
              </a:rPr>
              <a:t>availability</a:t>
            </a:r>
          </a:p>
          <a:p>
            <a:pPr marL="914400" lvl="1" indent="-457200" algn="l">
              <a:buFont typeface="Arial" panose="020B0604020202020204" pitchFamily="34" charset="0"/>
              <a:buChar char="•"/>
            </a:pPr>
            <a:r>
              <a:rPr lang="en-US" sz="1600" dirty="0" smtClean="0">
                <a:solidFill>
                  <a:schemeClr val="tx1"/>
                </a:solidFill>
              </a:rPr>
              <a:t>…</a:t>
            </a: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4</a:t>
            </a:fld>
            <a:endParaRPr lang="fr-BE" dirty="0"/>
          </a:p>
        </p:txBody>
      </p:sp>
      <p:sp>
        <p:nvSpPr>
          <p:cNvPr id="6" name="Title 5"/>
          <p:cNvSpPr>
            <a:spLocks noGrp="1"/>
          </p:cNvSpPr>
          <p:nvPr>
            <p:ph type="title"/>
          </p:nvPr>
        </p:nvSpPr>
        <p:spPr/>
        <p:txBody>
          <a:bodyPr>
            <a:normAutofit/>
          </a:bodyPr>
          <a:lstStyle/>
          <a:p>
            <a:r>
              <a:rPr lang="en-US" dirty="0" smtClean="0"/>
              <a:t>Colliders </a:t>
            </a:r>
            <a:r>
              <a:rPr lang="en-US" dirty="0"/>
              <a:t>h</a:t>
            </a:r>
            <a:r>
              <a:rPr lang="en-US" dirty="0" smtClean="0"/>
              <a:t>ot parameters</a:t>
            </a:r>
            <a:endParaRPr lang="fr-FR" dirty="0"/>
          </a:p>
        </p:txBody>
      </p:sp>
      <p:sp>
        <p:nvSpPr>
          <p:cNvPr id="7" name="Subtitle 1"/>
          <p:cNvSpPr txBox="1">
            <a:spLocks/>
          </p:cNvSpPr>
          <p:nvPr/>
        </p:nvSpPr>
        <p:spPr>
          <a:xfrm>
            <a:off x="683568" y="5229200"/>
            <a:ext cx="7088832" cy="913656"/>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Comic Sans MS" pitchFamily="66"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omic Sans MS" pitchFamily="66"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omic Sans MS" pitchFamily="66"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omic Sans MS" pitchFamily="66"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omic Sans MS" pitchFamily="66"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tx1"/>
                </a:solidFill>
              </a:rPr>
              <a:t>But P</a:t>
            </a:r>
            <a:r>
              <a:rPr lang="en-US" baseline="-25000" dirty="0" smtClean="0">
                <a:solidFill>
                  <a:schemeClr val="tx1"/>
                </a:solidFill>
              </a:rPr>
              <a:t>AC</a:t>
            </a:r>
            <a:r>
              <a:rPr lang="en-US" dirty="0" smtClean="0">
                <a:solidFill>
                  <a:schemeClr val="tx1"/>
                </a:solidFill>
              </a:rPr>
              <a:t>: </a:t>
            </a:r>
            <a:r>
              <a:rPr lang="en-US" dirty="0" smtClean="0">
                <a:solidFill>
                  <a:srgbClr val="FF0000"/>
                </a:solidFill>
              </a:rPr>
              <a:t>AC wall-plug power </a:t>
            </a:r>
            <a:r>
              <a:rPr lang="en-US" dirty="0" smtClean="0">
                <a:solidFill>
                  <a:schemeClr val="tx1"/>
                </a:solidFill>
              </a:rPr>
              <a:t>figures are often: </a:t>
            </a:r>
            <a:r>
              <a:rPr lang="en-US" dirty="0" smtClean="0">
                <a:solidFill>
                  <a:srgbClr val="FF0000"/>
                </a:solidFill>
              </a:rPr>
              <a:t>missing, partial or poorly documented</a:t>
            </a:r>
          </a:p>
          <a:p>
            <a:pPr algn="l"/>
            <a:endParaRPr lang="en-US" dirty="0" smtClean="0">
              <a:solidFill>
                <a:schemeClr val="tx1"/>
              </a:solidFill>
            </a:endParaRPr>
          </a:p>
        </p:txBody>
      </p:sp>
    </p:spTree>
    <p:custDataLst>
      <p:tags r:id="rId1"/>
    </p:custDataLst>
    <p:extLst>
      <p:ext uri="{BB962C8B-B14F-4D97-AF65-F5344CB8AC3E}">
        <p14:creationId xmlns:p14="http://schemas.microsoft.com/office/powerpoint/2010/main" val="1790267060"/>
      </p:ext>
    </p:extLst>
  </p:cSld>
  <p:clrMapOvr>
    <a:masterClrMapping/>
  </p:clrMapOvr>
  <mc:AlternateContent xmlns:mc="http://schemas.openxmlformats.org/markup-compatibility/2006" xmlns:p14="http://schemas.microsoft.com/office/powerpoint/2010/main">
    <mc:Choice Requires="p14">
      <p:transition spd="slow" p14:dur="2000" advTm="11965"/>
    </mc:Choice>
    <mc:Fallback xmlns="">
      <p:transition spd="slow" advTm="119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1000"/>
                                        <p:tgtEl>
                                          <p:spTgt spid="2">
                                            <p:txEl>
                                              <p:pRg st="10" end="10"/>
                                            </p:txEl>
                                          </p:spTgt>
                                        </p:tgtEl>
                                      </p:cBhvr>
                                    </p:animEffect>
                                    <p:anim calcmode="lin" valueType="num">
                                      <p:cBhvr>
                                        <p:cTn id="5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1000"/>
                                        <p:tgtEl>
                                          <p:spTgt spid="2">
                                            <p:txEl>
                                              <p:pRg st="11" end="11"/>
                                            </p:txEl>
                                          </p:spTgt>
                                        </p:tgtEl>
                                      </p:cBhvr>
                                    </p:animEffect>
                                    <p:anim calcmode="lin" valueType="num">
                                      <p:cBhvr>
                                        <p:cTn id="6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1000"/>
                                        <p:tgtEl>
                                          <p:spTgt spid="7"/>
                                        </p:tgtEl>
                                      </p:cBhvr>
                                    </p:animEffect>
                                    <p:anim calcmode="lin" valueType="num">
                                      <p:cBhvr>
                                        <p:cTn id="70" dur="1000" fill="hold"/>
                                        <p:tgtEl>
                                          <p:spTgt spid="7"/>
                                        </p:tgtEl>
                                        <p:attrNameLst>
                                          <p:attrName>ppt_x</p:attrName>
                                        </p:attrNameLst>
                                      </p:cBhvr>
                                      <p:tavLst>
                                        <p:tav tm="0">
                                          <p:val>
                                            <p:strVal val="#ppt_x"/>
                                          </p:val>
                                        </p:tav>
                                        <p:tav tm="100000">
                                          <p:val>
                                            <p:strVal val="#ppt_x"/>
                                          </p:val>
                                        </p:tav>
                                      </p:tavLst>
                                    </p:anim>
                                    <p:anim calcmode="lin" valueType="num">
                                      <p:cBhvr>
                                        <p:cTn id="7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40</a:t>
            </a:fld>
            <a:endParaRPr lang="fr-BE" dirty="0"/>
          </a:p>
        </p:txBody>
      </p:sp>
      <p:sp>
        <p:nvSpPr>
          <p:cNvPr id="11" name="TextBox 10"/>
          <p:cNvSpPr txBox="1"/>
          <p:nvPr/>
        </p:nvSpPr>
        <p:spPr>
          <a:xfrm>
            <a:off x="2289635" y="188640"/>
            <a:ext cx="4855533" cy="461665"/>
          </a:xfrm>
          <a:prstGeom prst="rect">
            <a:avLst/>
          </a:prstGeom>
          <a:noFill/>
        </p:spPr>
        <p:txBody>
          <a:bodyPr wrap="square" rtlCol="0">
            <a:spAutoFit/>
          </a:bodyPr>
          <a:lstStyle/>
          <a:p>
            <a:pPr algn="ctr"/>
            <a:r>
              <a:rPr lang="en-US" sz="2400" dirty="0" smtClean="0">
                <a:solidFill>
                  <a:srgbClr val="00B050"/>
                </a:solidFill>
                <a:latin typeface="Comic Sans MS" pitchFamily="66" charset="0"/>
              </a:rPr>
              <a:t>Biomass/biofuels Energy</a:t>
            </a:r>
            <a:endParaRPr lang="en-US" sz="2400" dirty="0">
              <a:solidFill>
                <a:srgbClr val="00B050"/>
              </a:solidFill>
              <a:latin typeface="Comic Sans MS" pitchFamily="66" charset="0"/>
            </a:endParaRPr>
          </a:p>
        </p:txBody>
      </p:sp>
      <p:sp>
        <p:nvSpPr>
          <p:cNvPr id="2" name="TextBox 1"/>
          <p:cNvSpPr txBox="1"/>
          <p:nvPr/>
        </p:nvSpPr>
        <p:spPr>
          <a:xfrm>
            <a:off x="4572000" y="3922913"/>
            <a:ext cx="3680816" cy="2123658"/>
          </a:xfrm>
          <a:prstGeom prst="rect">
            <a:avLst/>
          </a:prstGeom>
          <a:noFill/>
        </p:spPr>
        <p:txBody>
          <a:bodyPr wrap="none" rtlCol="0">
            <a:spAutoFit/>
          </a:bodyPr>
          <a:lstStyle/>
          <a:p>
            <a:r>
              <a:rPr lang="en-US" sz="1600" dirty="0" smtClean="0">
                <a:latin typeface="Comic Sans MS" panose="030F0702030302020204" pitchFamily="66" charset="0"/>
              </a:rPr>
              <a:t>Many sources including:</a:t>
            </a:r>
          </a:p>
          <a:p>
            <a:r>
              <a:rPr lang="en-US" sz="1600" dirty="0" smtClean="0">
                <a:latin typeface="Comic Sans MS" panose="030F0702030302020204" pitchFamily="66" charset="0"/>
              </a:rPr>
              <a:t>Rice, fishery and agricultural wastes</a:t>
            </a:r>
          </a:p>
          <a:p>
            <a:r>
              <a:rPr lang="en-US" sz="1600" dirty="0" smtClean="0">
                <a:latin typeface="Comic Sans MS" panose="030F0702030302020204" pitchFamily="66" charset="0"/>
              </a:rPr>
              <a:t>Algae</a:t>
            </a:r>
          </a:p>
          <a:p>
            <a:r>
              <a:rPr lang="en-US" sz="1600" dirty="0" smtClean="0">
                <a:latin typeface="Comic Sans MS" panose="030F0702030302020204" pitchFamily="66" charset="0"/>
              </a:rPr>
              <a:t>Other cattle and human wastes</a:t>
            </a:r>
          </a:p>
          <a:p>
            <a:endParaRPr lang="en-US" sz="1600" dirty="0" smtClean="0">
              <a:latin typeface="Comic Sans MS" panose="030F0702030302020204" pitchFamily="66" charset="0"/>
            </a:endParaRPr>
          </a:p>
          <a:p>
            <a:r>
              <a:rPr lang="en-US" sz="1600" dirty="0">
                <a:latin typeface="Comic Sans MS" panose="030F0702030302020204" pitchFamily="66" charset="0"/>
              </a:rPr>
              <a:t>Co-generations heat and electricity</a:t>
            </a:r>
          </a:p>
          <a:p>
            <a:endParaRPr lang="en-US" sz="1600" dirty="0" smtClean="0">
              <a:latin typeface="Comic Sans MS" panose="030F0702030302020204" pitchFamily="66" charset="0"/>
            </a:endParaRPr>
          </a:p>
          <a:p>
            <a:endParaRPr lang="en-US" dirty="0">
              <a:latin typeface="Comic Sans MS" panose="030F0702030302020204" pitchFamily="66" charset="0"/>
            </a:endParaRPr>
          </a:p>
        </p:txBody>
      </p:sp>
      <p:pic>
        <p:nvPicPr>
          <p:cNvPr id="2050" name="Picture 2" descr="Idemitsu Kosan Co. in biomass JV in Jap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10" y="828066"/>
            <a:ext cx="3905250"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7584" y="3491716"/>
            <a:ext cx="2031325" cy="276999"/>
          </a:xfrm>
          <a:prstGeom prst="rect">
            <a:avLst/>
          </a:prstGeom>
          <a:noFill/>
        </p:spPr>
        <p:txBody>
          <a:bodyPr wrap="none" rtlCol="0">
            <a:spAutoFit/>
          </a:bodyPr>
          <a:lstStyle/>
          <a:p>
            <a:r>
              <a:rPr lang="en-US" sz="1200" dirty="0" err="1">
                <a:latin typeface="Comic Sans MS" panose="030F0702030302020204" pitchFamily="66" charset="0"/>
              </a:rPr>
              <a:t>Idemitsu</a:t>
            </a:r>
            <a:r>
              <a:rPr lang="en-US" sz="1200" dirty="0">
                <a:latin typeface="Comic Sans MS" panose="030F0702030302020204" pitchFamily="66" charset="0"/>
              </a:rPr>
              <a:t> Kosan Co</a:t>
            </a:r>
            <a:r>
              <a:rPr lang="en-US" sz="1200" dirty="0" smtClean="0">
                <a:latin typeface="Comic Sans MS" panose="030F0702030302020204" pitchFamily="66" charset="0"/>
              </a:rPr>
              <a:t>. 5 MW</a:t>
            </a:r>
            <a:endParaRPr lang="en-US" sz="1200" dirty="0">
              <a:latin typeface="Comic Sans MS" panose="030F0702030302020204" pitchFamily="66" charset="0"/>
            </a:endParaRPr>
          </a:p>
        </p:txBody>
      </p:sp>
      <p:pic>
        <p:nvPicPr>
          <p:cNvPr id="2052" name="Picture 4" descr="http://www.industcards.com/miyaza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887257"/>
            <a:ext cx="3240360" cy="23762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48064" y="3429000"/>
            <a:ext cx="3392275" cy="307777"/>
          </a:xfrm>
          <a:prstGeom prst="rect">
            <a:avLst/>
          </a:prstGeom>
          <a:noFill/>
        </p:spPr>
        <p:txBody>
          <a:bodyPr wrap="none" rtlCol="0">
            <a:spAutoFit/>
          </a:bodyPr>
          <a:lstStyle/>
          <a:p>
            <a:r>
              <a:rPr lang="en-US" sz="1400" dirty="0" err="1" smtClean="0">
                <a:latin typeface="Comic Sans MS" panose="030F0702030302020204" pitchFamily="66" charset="0"/>
              </a:rPr>
              <a:t>Miyasaki</a:t>
            </a:r>
            <a:r>
              <a:rPr lang="en-US" sz="1400" dirty="0" smtClean="0">
                <a:latin typeface="Comic Sans MS" panose="030F0702030302020204" pitchFamily="66" charset="0"/>
              </a:rPr>
              <a:t>, </a:t>
            </a:r>
            <a:r>
              <a:rPr lang="en-US" sz="1050" dirty="0" err="1" smtClean="0">
                <a:latin typeface="Comic Sans MS" panose="030F0702030302020204" pitchFamily="66" charset="0"/>
              </a:rPr>
              <a:t>Nishinippon</a:t>
            </a:r>
            <a:r>
              <a:rPr lang="en-US" sz="1050" dirty="0" smtClean="0">
                <a:latin typeface="Comic Sans MS" panose="030F0702030302020204" pitchFamily="66" charset="0"/>
              </a:rPr>
              <a:t> </a:t>
            </a:r>
            <a:r>
              <a:rPr lang="en-US" sz="1050" dirty="0" err="1" smtClean="0">
                <a:latin typeface="Comic Sans MS" panose="030F0702030302020204" pitchFamily="66" charset="0"/>
              </a:rPr>
              <a:t>Env</a:t>
            </a:r>
            <a:r>
              <a:rPr lang="en-US" sz="1050" dirty="0" smtClean="0">
                <a:latin typeface="Comic Sans MS" panose="030F0702030302020204" pitchFamily="66" charset="0"/>
              </a:rPr>
              <a:t>. Energy co. 11.7 MW</a:t>
            </a:r>
            <a:endParaRPr lang="en-US" sz="1400" dirty="0">
              <a:latin typeface="Comic Sans MS" panose="030F0702030302020204" pitchFamily="66" charset="0"/>
            </a:endParaRPr>
          </a:p>
        </p:txBody>
      </p:sp>
      <p:sp>
        <p:nvSpPr>
          <p:cNvPr id="9" name="TextBox 8"/>
          <p:cNvSpPr txBox="1"/>
          <p:nvPr/>
        </p:nvSpPr>
        <p:spPr>
          <a:xfrm>
            <a:off x="357839" y="4005064"/>
            <a:ext cx="3074881" cy="584775"/>
          </a:xfrm>
          <a:prstGeom prst="rect">
            <a:avLst/>
          </a:prstGeom>
          <a:noFill/>
        </p:spPr>
        <p:txBody>
          <a:bodyPr wrap="none" rtlCol="0">
            <a:spAutoFit/>
          </a:bodyPr>
          <a:lstStyle/>
          <a:p>
            <a:r>
              <a:rPr lang="en-US" sz="1600" dirty="0" smtClean="0">
                <a:latin typeface="Comic Sans MS" panose="030F0702030302020204" pitchFamily="66" charset="0"/>
              </a:rPr>
              <a:t>Installed 2.3 GW (2011)</a:t>
            </a:r>
          </a:p>
          <a:p>
            <a:r>
              <a:rPr lang="en-US" sz="1600" dirty="0" smtClean="0">
                <a:latin typeface="Comic Sans MS" panose="030F0702030302020204" pitchFamily="66" charset="0"/>
              </a:rPr>
              <a:t>very little progress since 2011</a:t>
            </a:r>
            <a:endParaRPr lang="en-US" sz="1600" dirty="0">
              <a:latin typeface="Comic Sans MS" panose="030F0702030302020204" pitchFamily="66" charset="0"/>
            </a:endParaRPr>
          </a:p>
        </p:txBody>
      </p:sp>
    </p:spTree>
    <p:extLst>
      <p:ext uri="{BB962C8B-B14F-4D97-AF65-F5344CB8AC3E}">
        <p14:creationId xmlns:p14="http://schemas.microsoft.com/office/powerpoint/2010/main" val="3795942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41</a:t>
            </a:fld>
            <a:endParaRPr lang="fr-BE" dirty="0"/>
          </a:p>
        </p:txBody>
      </p:sp>
      <p:sp>
        <p:nvSpPr>
          <p:cNvPr id="7" name="TextBox 6"/>
          <p:cNvSpPr txBox="1"/>
          <p:nvPr/>
        </p:nvSpPr>
        <p:spPr>
          <a:xfrm>
            <a:off x="547565" y="3645024"/>
            <a:ext cx="1835759" cy="261610"/>
          </a:xfrm>
          <a:prstGeom prst="rect">
            <a:avLst/>
          </a:prstGeom>
          <a:noFill/>
        </p:spPr>
        <p:txBody>
          <a:bodyPr wrap="none" rtlCol="0">
            <a:spAutoFit/>
          </a:bodyPr>
          <a:lstStyle/>
          <a:p>
            <a:r>
              <a:rPr lang="en-US" sz="1100" dirty="0" smtClean="0">
                <a:latin typeface="Comic Sans MS" panose="030F0702030302020204" pitchFamily="66" charset="0"/>
              </a:rPr>
              <a:t>9.5MW 1967 Matsukawa </a:t>
            </a:r>
            <a:endParaRPr lang="en-US" sz="1100" dirty="0">
              <a:latin typeface="Comic Sans MS" panose="030F0702030302020204" pitchFamily="66" charset="0"/>
            </a:endParaRPr>
          </a:p>
        </p:txBody>
      </p:sp>
      <p:sp>
        <p:nvSpPr>
          <p:cNvPr id="10" name="TextBox 9"/>
          <p:cNvSpPr txBox="1"/>
          <p:nvPr/>
        </p:nvSpPr>
        <p:spPr>
          <a:xfrm>
            <a:off x="4695318" y="4110588"/>
            <a:ext cx="4022255" cy="1077218"/>
          </a:xfrm>
          <a:prstGeom prst="rect">
            <a:avLst/>
          </a:prstGeom>
          <a:noFill/>
        </p:spPr>
        <p:txBody>
          <a:bodyPr wrap="none" rtlCol="0">
            <a:spAutoFit/>
          </a:bodyPr>
          <a:lstStyle/>
          <a:p>
            <a:r>
              <a:rPr lang="en-US" sz="1600" dirty="0" smtClean="0">
                <a:latin typeface="Comic Sans MS" panose="030F0702030302020204" pitchFamily="66" charset="0"/>
              </a:rPr>
              <a:t>Installed 2011 : </a:t>
            </a:r>
            <a:r>
              <a:rPr lang="en-US" sz="1600" dirty="0" smtClean="0">
                <a:solidFill>
                  <a:srgbClr val="FF0000"/>
                </a:solidFill>
                <a:latin typeface="Comic Sans MS" panose="030F0702030302020204" pitchFamily="66" charset="0"/>
              </a:rPr>
              <a:t>0.5</a:t>
            </a:r>
            <a:r>
              <a:rPr lang="en-US" sz="1600" dirty="0" smtClean="0">
                <a:latin typeface="Comic Sans MS" panose="030F0702030302020204" pitchFamily="66" charset="0"/>
              </a:rPr>
              <a:t> GW.</a:t>
            </a:r>
          </a:p>
          <a:p>
            <a:r>
              <a:rPr lang="en-US" sz="1600" dirty="0" smtClean="0">
                <a:latin typeface="Comic Sans MS" panose="030F0702030302020204" pitchFamily="66" charset="0"/>
              </a:rPr>
              <a:t>Geothermal potential sources : ~ </a:t>
            </a:r>
            <a:r>
              <a:rPr lang="en-US" sz="1600" dirty="0" smtClean="0">
                <a:solidFill>
                  <a:srgbClr val="FF0000"/>
                </a:solidFill>
                <a:latin typeface="Comic Sans MS" panose="030F0702030302020204" pitchFamily="66" charset="0"/>
              </a:rPr>
              <a:t>20</a:t>
            </a:r>
            <a:r>
              <a:rPr lang="en-US" sz="1600" dirty="0" smtClean="0">
                <a:latin typeface="Comic Sans MS" panose="030F0702030302020204" pitchFamily="66" charset="0"/>
              </a:rPr>
              <a:t> GW</a:t>
            </a:r>
          </a:p>
          <a:p>
            <a:endParaRPr lang="en-US" sz="1600" dirty="0">
              <a:latin typeface="Comic Sans MS" panose="030F0702030302020204" pitchFamily="66" charset="0"/>
            </a:endParaRPr>
          </a:p>
          <a:p>
            <a:r>
              <a:rPr lang="en-US" sz="1600" dirty="0" smtClean="0">
                <a:latin typeface="Comic Sans MS" panose="030F0702030302020204" pitchFamily="66" charset="0"/>
              </a:rPr>
              <a:t>No substantial progress since 2011</a:t>
            </a:r>
            <a:endParaRPr lang="en-US" sz="1600" dirty="0">
              <a:latin typeface="Comic Sans MS" panose="030F0702030302020204" pitchFamily="66" charset="0"/>
            </a:endParaRPr>
          </a:p>
        </p:txBody>
      </p:sp>
      <p:sp>
        <p:nvSpPr>
          <p:cNvPr id="11" name="TextBox 10"/>
          <p:cNvSpPr txBox="1"/>
          <p:nvPr/>
        </p:nvSpPr>
        <p:spPr>
          <a:xfrm>
            <a:off x="2879812" y="188640"/>
            <a:ext cx="3384376" cy="461665"/>
          </a:xfrm>
          <a:prstGeom prst="rect">
            <a:avLst/>
          </a:prstGeom>
          <a:noFill/>
        </p:spPr>
        <p:txBody>
          <a:bodyPr wrap="square" rtlCol="0">
            <a:spAutoFit/>
          </a:bodyPr>
          <a:lstStyle/>
          <a:p>
            <a:pPr algn="ctr"/>
            <a:r>
              <a:rPr lang="en-US" sz="2400" dirty="0" smtClean="0">
                <a:solidFill>
                  <a:srgbClr val="00B050"/>
                </a:solidFill>
                <a:latin typeface="Comic Sans MS" pitchFamily="66" charset="0"/>
              </a:rPr>
              <a:t>Geothermal Energy</a:t>
            </a:r>
            <a:endParaRPr lang="en-US" sz="2400" dirty="0">
              <a:solidFill>
                <a:srgbClr val="00B050"/>
              </a:solidFill>
              <a:latin typeface="Comic Sans MS" pitchFamily="66"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94321"/>
            <a:ext cx="3671314" cy="275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File:Geothermal power plants in Japan 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529" y="908719"/>
            <a:ext cx="4369959" cy="31682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02345" y="5194403"/>
            <a:ext cx="4208203" cy="1077218"/>
          </a:xfrm>
          <a:prstGeom prst="rect">
            <a:avLst/>
          </a:prstGeom>
          <a:noFill/>
        </p:spPr>
        <p:txBody>
          <a:bodyPr wrap="none" rtlCol="0">
            <a:spAutoFit/>
          </a:bodyPr>
          <a:lstStyle/>
          <a:p>
            <a:r>
              <a:rPr lang="en-US" sz="1600" dirty="0" smtClean="0">
                <a:latin typeface="Comic Sans MS" panose="030F0702030302020204" pitchFamily="66" charset="0"/>
              </a:rPr>
              <a:t>But:</a:t>
            </a:r>
          </a:p>
          <a:p>
            <a:pPr marL="285750" indent="-285750">
              <a:buFont typeface="Arial" panose="020B0604020202020204" pitchFamily="34" charset="0"/>
              <a:buChar char="•"/>
            </a:pPr>
            <a:r>
              <a:rPr lang="en-US" sz="1600" dirty="0" smtClean="0">
                <a:latin typeface="Comic Sans MS" panose="030F0702030302020204" pitchFamily="66" charset="0"/>
              </a:rPr>
              <a:t>Avoid National Parks</a:t>
            </a:r>
          </a:p>
          <a:p>
            <a:pPr marL="285750" indent="-285750">
              <a:buFont typeface="Arial" panose="020B0604020202020204" pitchFamily="34" charset="0"/>
              <a:buChar char="•"/>
            </a:pPr>
            <a:r>
              <a:rPr lang="en-US" sz="1600" dirty="0" smtClean="0">
                <a:latin typeface="Comic Sans MS" panose="030F0702030302020204" pitchFamily="66" charset="0"/>
              </a:rPr>
              <a:t>Get agreement with the </a:t>
            </a:r>
            <a:r>
              <a:rPr lang="en-US" sz="1600" dirty="0" err="1" smtClean="0">
                <a:latin typeface="Comic Sans MS" panose="030F0702030302020204" pitchFamily="66" charset="0"/>
              </a:rPr>
              <a:t>onsen</a:t>
            </a:r>
            <a:r>
              <a:rPr lang="en-US" sz="1600" dirty="0" smtClean="0">
                <a:latin typeface="Comic Sans MS" panose="030F0702030302020204" pitchFamily="66" charset="0"/>
              </a:rPr>
              <a:t> industry</a:t>
            </a:r>
          </a:p>
          <a:p>
            <a:pPr marL="285750" indent="-285750">
              <a:buFont typeface="Arial" panose="020B0604020202020204" pitchFamily="34" charset="0"/>
              <a:buChar char="•"/>
            </a:pPr>
            <a:r>
              <a:rPr lang="en-US" sz="1600" dirty="0" smtClean="0">
                <a:latin typeface="Comic Sans MS" panose="030F0702030302020204" pitchFamily="66" charset="0"/>
              </a:rPr>
              <a:t>No </a:t>
            </a:r>
            <a:r>
              <a:rPr lang="en-US" sz="1600" dirty="0" err="1" smtClean="0">
                <a:latin typeface="Comic Sans MS" panose="030F0702030302020204" pitchFamily="66" charset="0"/>
              </a:rPr>
              <a:t>Fracking</a:t>
            </a:r>
            <a:endParaRPr lang="en-US" sz="1600" dirty="0">
              <a:latin typeface="Comic Sans MS" panose="030F0702030302020204" pitchFamily="66" charset="0"/>
            </a:endParaRPr>
          </a:p>
        </p:txBody>
      </p:sp>
      <p:pic>
        <p:nvPicPr>
          <p:cNvPr id="6" name="Picture 2" descr="http://www.kusuyama.jp/wp-content/uploads/2013/07/ons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601277"/>
            <a:ext cx="3384376" cy="26841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windsorstar.com/life/cms/binary/7669426.jpg?size=640x4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128" y="3557906"/>
            <a:ext cx="4294576" cy="277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57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42</a:t>
            </a:fld>
            <a:endParaRPr lang="fr-BE"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56" y="980728"/>
            <a:ext cx="3449960" cy="258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7565" y="3645024"/>
            <a:ext cx="4094391" cy="307777"/>
          </a:xfrm>
          <a:prstGeom prst="rect">
            <a:avLst/>
          </a:prstGeom>
          <a:noFill/>
        </p:spPr>
        <p:txBody>
          <a:bodyPr wrap="none" rtlCol="0">
            <a:spAutoFit/>
          </a:bodyPr>
          <a:lstStyle/>
          <a:p>
            <a:r>
              <a:rPr lang="en-US" sz="1400" dirty="0" smtClean="0">
                <a:latin typeface="Comic Sans MS" panose="030F0702030302020204" pitchFamily="66" charset="0"/>
              </a:rPr>
              <a:t>10 MW </a:t>
            </a:r>
            <a:r>
              <a:rPr lang="en-US" sz="1400" dirty="0" err="1" smtClean="0">
                <a:latin typeface="Comic Sans MS" panose="030F0702030302020204" pitchFamily="66" charset="0"/>
              </a:rPr>
              <a:t>Komekurayama</a:t>
            </a:r>
            <a:r>
              <a:rPr lang="en-US" sz="1400" dirty="0" smtClean="0">
                <a:latin typeface="Comic Sans MS" panose="030F0702030302020204" pitchFamily="66" charset="0"/>
              </a:rPr>
              <a:t> 30 km </a:t>
            </a:r>
            <a:r>
              <a:rPr lang="en-US" sz="1400" dirty="0">
                <a:latin typeface="Comic Sans MS" panose="030F0702030302020204" pitchFamily="66" charset="0"/>
              </a:rPr>
              <a:t>F</a:t>
            </a:r>
            <a:r>
              <a:rPr lang="en-US" sz="1400" dirty="0" smtClean="0">
                <a:latin typeface="Comic Sans MS" panose="030F0702030302020204" pitchFamily="66" charset="0"/>
              </a:rPr>
              <a:t>uji-san (TEPCO)</a:t>
            </a:r>
            <a:endParaRPr lang="en-US" sz="1400" dirty="0">
              <a:latin typeface="Comic Sans MS" panose="030F0702030302020204" pitchFamily="66" charset="0"/>
            </a:endParaRPr>
          </a:p>
        </p:txBody>
      </p:sp>
      <p:sp>
        <p:nvSpPr>
          <p:cNvPr id="10" name="TextBox 9"/>
          <p:cNvSpPr txBox="1"/>
          <p:nvPr/>
        </p:nvSpPr>
        <p:spPr>
          <a:xfrm>
            <a:off x="179512" y="4058488"/>
            <a:ext cx="4078361" cy="2246769"/>
          </a:xfrm>
          <a:prstGeom prst="rect">
            <a:avLst/>
          </a:prstGeom>
          <a:noFill/>
        </p:spPr>
        <p:txBody>
          <a:bodyPr wrap="none" rtlCol="0">
            <a:spAutoFit/>
          </a:bodyPr>
          <a:lstStyle/>
          <a:p>
            <a:r>
              <a:rPr lang="en-US" sz="1400" dirty="0" smtClean="0">
                <a:latin typeface="Comic Sans MS" panose="030F0702030302020204" pitchFamily="66" charset="0"/>
              </a:rPr>
              <a:t>Installed: 8.5 GW</a:t>
            </a:r>
          </a:p>
          <a:p>
            <a:r>
              <a:rPr lang="en-US" sz="1400" dirty="0" smtClean="0">
                <a:latin typeface="Comic Sans MS" panose="030F0702030302020204" pitchFamily="66" charset="0"/>
              </a:rPr>
              <a:t>Projects</a:t>
            </a:r>
            <a:r>
              <a:rPr lang="en-US" sz="1400" dirty="0">
                <a:latin typeface="Comic Sans MS" panose="030F0702030302020204" pitchFamily="66" charset="0"/>
              </a:rPr>
              <a:t>:</a:t>
            </a:r>
          </a:p>
          <a:p>
            <a:r>
              <a:rPr lang="en-US" sz="1400" dirty="0">
                <a:solidFill>
                  <a:srgbClr val="FF0000"/>
                </a:solidFill>
                <a:latin typeface="Comic Sans MS" panose="030F0702030302020204" pitchFamily="66" charset="0"/>
              </a:rPr>
              <a:t>341</a:t>
            </a:r>
            <a:r>
              <a:rPr lang="en-US" sz="1400" dirty="0">
                <a:latin typeface="Comic Sans MS" panose="030F0702030302020204" pitchFamily="66" charset="0"/>
              </a:rPr>
              <a:t> MW in </a:t>
            </a:r>
            <a:r>
              <a:rPr lang="en-US" sz="1400" dirty="0" err="1">
                <a:latin typeface="Comic Sans MS" panose="030F0702030302020204" pitchFamily="66" charset="0"/>
              </a:rPr>
              <a:t>Hokaido</a:t>
            </a:r>
            <a:endParaRPr lang="en-US" sz="1400" dirty="0">
              <a:latin typeface="Comic Sans MS" panose="030F0702030302020204" pitchFamily="66" charset="0"/>
            </a:endParaRPr>
          </a:p>
          <a:p>
            <a:r>
              <a:rPr lang="en-US" sz="1400" dirty="0">
                <a:solidFill>
                  <a:srgbClr val="FF0000"/>
                </a:solidFill>
                <a:latin typeface="Comic Sans MS" panose="030F0702030302020204" pitchFamily="66" charset="0"/>
              </a:rPr>
              <a:t>100</a:t>
            </a:r>
            <a:r>
              <a:rPr lang="en-US" sz="1400" dirty="0">
                <a:latin typeface="Comic Sans MS" panose="030F0702030302020204" pitchFamily="66" charset="0"/>
              </a:rPr>
              <a:t> MW Minami Soma</a:t>
            </a:r>
          </a:p>
          <a:p>
            <a:endParaRPr lang="en-US" sz="1400" dirty="0" smtClean="0">
              <a:latin typeface="Comic Sans MS" panose="030F0702030302020204" pitchFamily="66" charset="0"/>
            </a:endParaRPr>
          </a:p>
          <a:p>
            <a:r>
              <a:rPr lang="en-US" sz="1400" dirty="0" smtClean="0">
                <a:latin typeface="Comic Sans MS" panose="030F0702030302020204" pitchFamily="66" charset="0"/>
              </a:rPr>
              <a:t>2009 Target Japanese </a:t>
            </a:r>
            <a:r>
              <a:rPr lang="en-US" sz="1400" dirty="0" err="1" smtClean="0">
                <a:latin typeface="Comic Sans MS" panose="030F0702030302020204" pitchFamily="66" charset="0"/>
              </a:rPr>
              <a:t>gov.</a:t>
            </a:r>
            <a:endParaRPr lang="en-US" sz="1400" dirty="0" smtClean="0">
              <a:latin typeface="Comic Sans MS" panose="030F0702030302020204" pitchFamily="66" charset="0"/>
            </a:endParaRPr>
          </a:p>
          <a:p>
            <a:r>
              <a:rPr lang="en-US" sz="1400" dirty="0" smtClean="0">
                <a:solidFill>
                  <a:srgbClr val="FF0000"/>
                </a:solidFill>
                <a:latin typeface="Comic Sans MS" panose="030F0702030302020204" pitchFamily="66" charset="0"/>
              </a:rPr>
              <a:t>28</a:t>
            </a:r>
            <a:r>
              <a:rPr lang="en-US" sz="1400" dirty="0" smtClean="0">
                <a:latin typeface="Comic Sans MS" panose="030F0702030302020204" pitchFamily="66" charset="0"/>
              </a:rPr>
              <a:t> </a:t>
            </a:r>
            <a:r>
              <a:rPr lang="en-US" sz="1400" dirty="0">
                <a:latin typeface="Comic Sans MS" panose="030F0702030302020204" pitchFamily="66" charset="0"/>
              </a:rPr>
              <a:t>GW of solar PV capacity by 2020</a:t>
            </a:r>
          </a:p>
          <a:p>
            <a:r>
              <a:rPr lang="en-US" sz="1400" dirty="0">
                <a:solidFill>
                  <a:srgbClr val="FF0000"/>
                </a:solidFill>
                <a:latin typeface="Comic Sans MS" panose="030F0702030302020204" pitchFamily="66" charset="0"/>
              </a:rPr>
              <a:t>53</a:t>
            </a:r>
            <a:r>
              <a:rPr lang="en-US" sz="1400" dirty="0">
                <a:latin typeface="Comic Sans MS" panose="030F0702030302020204" pitchFamily="66" charset="0"/>
              </a:rPr>
              <a:t> GW of solar PV capacity by 2030</a:t>
            </a:r>
          </a:p>
          <a:p>
            <a:r>
              <a:rPr lang="en-US" sz="1400" dirty="0">
                <a:latin typeface="Comic Sans MS" panose="030F0702030302020204" pitchFamily="66" charset="0"/>
              </a:rPr>
              <a:t>10% of total domestic primary energy demand </a:t>
            </a:r>
            <a:endParaRPr lang="en-US" sz="1400" dirty="0" smtClean="0">
              <a:latin typeface="Comic Sans MS" panose="030F0702030302020204" pitchFamily="66" charset="0"/>
            </a:endParaRPr>
          </a:p>
          <a:p>
            <a:r>
              <a:rPr lang="en-US" sz="1400" dirty="0" smtClean="0">
                <a:latin typeface="Comic Sans MS" panose="030F0702030302020204" pitchFamily="66" charset="0"/>
              </a:rPr>
              <a:t>met </a:t>
            </a:r>
            <a:r>
              <a:rPr lang="en-US" sz="1400" dirty="0">
                <a:latin typeface="Comic Sans MS" panose="030F0702030302020204" pitchFamily="66" charset="0"/>
              </a:rPr>
              <a:t>with solar PV by 2050</a:t>
            </a:r>
          </a:p>
        </p:txBody>
      </p:sp>
      <p:sp>
        <p:nvSpPr>
          <p:cNvPr id="11" name="TextBox 10"/>
          <p:cNvSpPr txBox="1"/>
          <p:nvPr/>
        </p:nvSpPr>
        <p:spPr>
          <a:xfrm>
            <a:off x="1562946" y="101822"/>
            <a:ext cx="5976664" cy="461665"/>
          </a:xfrm>
          <a:prstGeom prst="rect">
            <a:avLst/>
          </a:prstGeom>
          <a:noFill/>
        </p:spPr>
        <p:txBody>
          <a:bodyPr wrap="square" rtlCol="0">
            <a:spAutoFit/>
          </a:bodyPr>
          <a:lstStyle/>
          <a:p>
            <a:pPr algn="ctr"/>
            <a:r>
              <a:rPr lang="en-US" sz="2400" dirty="0" smtClean="0">
                <a:solidFill>
                  <a:srgbClr val="00B050"/>
                </a:solidFill>
                <a:latin typeface="Comic Sans MS" pitchFamily="66" charset="0"/>
              </a:rPr>
              <a:t>Photovoltaic and Thermal Solar energy</a:t>
            </a:r>
            <a:endParaRPr lang="en-US" sz="2400" dirty="0">
              <a:solidFill>
                <a:srgbClr val="00B050"/>
              </a:solidFill>
              <a:latin typeface="Comic Sans MS" pitchFamily="66"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258"/>
          <a:stretch/>
        </p:blipFill>
        <p:spPr bwMode="auto">
          <a:xfrm>
            <a:off x="5220072" y="3700911"/>
            <a:ext cx="2960100" cy="317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1.bp.blogspot.com/-pzBDZSXi9MA/Ubepe3wBagI/AAAAAAAABIo/fPsMLMoAE88/s1600/solar-jap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464" y="542949"/>
            <a:ext cx="3542846" cy="31997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20272" y="4674040"/>
            <a:ext cx="1964769" cy="1015663"/>
          </a:xfrm>
          <a:prstGeom prst="rect">
            <a:avLst/>
          </a:prstGeom>
          <a:noFill/>
        </p:spPr>
        <p:txBody>
          <a:bodyPr wrap="none" rtlCol="0">
            <a:spAutoFit/>
          </a:bodyPr>
          <a:lstStyle/>
          <a:p>
            <a:r>
              <a:rPr lang="en-US" sz="1600" b="1" dirty="0" smtClean="0">
                <a:hlinkClick r:id="rId6" action="ppaction://hlinkfile"/>
              </a:rPr>
              <a:t>Solar thermal Energy</a:t>
            </a:r>
            <a:endParaRPr lang="en-US" sz="1600" b="1" dirty="0" smtClean="0"/>
          </a:p>
          <a:p>
            <a:endParaRPr lang="en-US" sz="1200" dirty="0" smtClean="0"/>
          </a:p>
          <a:p>
            <a:r>
              <a:rPr lang="en-US" sz="1600" b="1" dirty="0" smtClean="0"/>
              <a:t>C. </a:t>
            </a:r>
            <a:r>
              <a:rPr lang="en-US" sz="1600" b="1" dirty="0" err="1" smtClean="0"/>
              <a:t>Benvenuti</a:t>
            </a:r>
            <a:endParaRPr lang="en-US" sz="1600" b="1" dirty="0" smtClean="0"/>
          </a:p>
          <a:p>
            <a:r>
              <a:rPr lang="en-US" sz="1600" b="1" dirty="0" smtClean="0"/>
              <a:t>CERN Physicist</a:t>
            </a:r>
            <a:endParaRPr lang="en-US" sz="1600" b="1"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615427"/>
            <a:ext cx="4572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51278" y="748874"/>
            <a:ext cx="4043479" cy="369332"/>
          </a:xfrm>
          <a:prstGeom prst="rect">
            <a:avLst/>
          </a:prstGeom>
          <a:noFill/>
        </p:spPr>
        <p:txBody>
          <a:bodyPr wrap="none" rtlCol="0">
            <a:spAutoFit/>
          </a:bodyPr>
          <a:lstStyle/>
          <a:p>
            <a:r>
              <a:rPr lang="en-US" dirty="0" smtClean="0"/>
              <a:t>70 MW in </a:t>
            </a:r>
            <a:r>
              <a:rPr lang="en-US" smtClean="0"/>
              <a:t>Kagoshima started </a:t>
            </a:r>
            <a:r>
              <a:rPr lang="en-US" dirty="0" smtClean="0"/>
              <a:t>Nov. 7 2013</a:t>
            </a:r>
            <a:endParaRPr lang="en-US" dirty="0"/>
          </a:p>
        </p:txBody>
      </p:sp>
    </p:spTree>
    <p:extLst>
      <p:ext uri="{BB962C8B-B14F-4D97-AF65-F5344CB8AC3E}">
        <p14:creationId xmlns:p14="http://schemas.microsoft.com/office/powerpoint/2010/main" val="4199814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http://www.airliquideadvancedtechnologies.com/file/otherelementcontent/pj/schema_liquefaction_en565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7795" y="2176433"/>
            <a:ext cx="3296481" cy="23304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t1.gstatic.com/images?q=tbn:ANd9GcQcYnaEwSbL9KnsmUxj1Kbr5Grzp8PzBp10GiZUtZoW_HcIFt1O8NZ4NOn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951" y="4978021"/>
            <a:ext cx="3672408" cy="101724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fr-FR" smtClean="0"/>
              <a:t>AAA July 1st, 2014</a:t>
            </a:r>
            <a:endParaRPr lang="fr-BE" dirty="0"/>
          </a:p>
        </p:txBody>
      </p:sp>
      <p:sp>
        <p:nvSpPr>
          <p:cNvPr id="4" name="Footer Placeholder 3"/>
          <p:cNvSpPr>
            <a:spLocks noGrp="1"/>
          </p:cNvSpPr>
          <p:nvPr>
            <p:ph type="ftr" sz="quarter" idx="11"/>
          </p:nvPr>
        </p:nvSpPr>
        <p:spPr/>
        <p:txBody>
          <a:bodyPr/>
          <a:lstStyle/>
          <a:p>
            <a:r>
              <a:rPr lang="fr-BE" smtClean="0"/>
              <a:t>Denis Perret-Gallix@in2p3.fr CNRS/IN2P3LAPP - 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43</a:t>
            </a:fld>
            <a:endParaRPr lang="fr-BE" dirty="0"/>
          </a:p>
        </p:txBody>
      </p:sp>
      <p:sp>
        <p:nvSpPr>
          <p:cNvPr id="7" name="Title 1"/>
          <p:cNvSpPr>
            <a:spLocks noGrp="1"/>
          </p:cNvSpPr>
          <p:nvPr>
            <p:ph type="title" idx="4294967295"/>
          </p:nvPr>
        </p:nvSpPr>
        <p:spPr>
          <a:xfrm>
            <a:off x="1907704" y="44624"/>
            <a:ext cx="6336704" cy="512791"/>
          </a:xfrm>
        </p:spPr>
        <p:txBody>
          <a:bodyPr>
            <a:noAutofit/>
          </a:bodyPr>
          <a:lstStyle/>
          <a:p>
            <a:r>
              <a:rPr lang="en-US" sz="2400" dirty="0" smtClean="0">
                <a:solidFill>
                  <a:srgbClr val="00B050"/>
                </a:solidFill>
              </a:rPr>
              <a:t>LN</a:t>
            </a:r>
            <a:r>
              <a:rPr lang="en-US" sz="1800" dirty="0" smtClean="0">
                <a:solidFill>
                  <a:srgbClr val="00B050"/>
                </a:solidFill>
              </a:rPr>
              <a:t>2</a:t>
            </a:r>
            <a:r>
              <a:rPr lang="en-US" sz="2400" dirty="0" smtClean="0">
                <a:solidFill>
                  <a:srgbClr val="00B050"/>
                </a:solidFill>
              </a:rPr>
              <a:t> </a:t>
            </a:r>
            <a:r>
              <a:rPr lang="en-US" sz="2400" dirty="0">
                <a:solidFill>
                  <a:srgbClr val="00B050"/>
                </a:solidFill>
              </a:rPr>
              <a:t>E</a:t>
            </a:r>
            <a:r>
              <a:rPr lang="en-US" sz="2400" dirty="0" smtClean="0">
                <a:solidFill>
                  <a:srgbClr val="00B050"/>
                </a:solidFill>
              </a:rPr>
              <a:t>lectrical Production and Transport</a:t>
            </a:r>
            <a:endParaRPr lang="en-US" sz="3200" dirty="0">
              <a:solidFill>
                <a:srgbClr val="00B050"/>
              </a:solidFill>
            </a:endParaRPr>
          </a:p>
        </p:txBody>
      </p:sp>
      <p:pic>
        <p:nvPicPr>
          <p:cNvPr id="2052" name="Picture 4" descr="MS Merian in the Baltic 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4506875"/>
            <a:ext cx="2304256" cy="17281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xcellextech.com/Blog/wp-content/uploads/2011/08/WindDiagram_Lg.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6052" y="661886"/>
            <a:ext cx="2160240" cy="155902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nexteraenergyresources.com/images_redesign/solar_thermal_work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445109"/>
            <a:ext cx="2160240" cy="162738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www.nexteraenergyresources.com/images_redesign/solar_pv_works.jpg"/>
          <p:cNvPicPr>
            <a:picLocks noChangeAspect="1" noChangeArrowheads="1"/>
          </p:cNvPicPr>
          <p:nvPr/>
        </p:nvPicPr>
        <p:blipFill rotWithShape="1">
          <a:blip r:embed="rId7">
            <a:extLst>
              <a:ext uri="{28A0092B-C50C-407E-A947-70E740481C1C}">
                <a14:useLocalDpi xmlns:a14="http://schemas.microsoft.com/office/drawing/2010/main" val="0"/>
              </a:ext>
            </a:extLst>
          </a:blip>
          <a:srcRect r="42936"/>
          <a:stretch/>
        </p:blipFill>
        <p:spPr bwMode="auto">
          <a:xfrm>
            <a:off x="150675" y="2086499"/>
            <a:ext cx="1894562" cy="1737502"/>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391979" y="2750732"/>
            <a:ext cx="972109" cy="70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p:cNvSpPr txBox="1"/>
          <p:nvPr/>
        </p:nvSpPr>
        <p:spPr>
          <a:xfrm>
            <a:off x="928916" y="2016974"/>
            <a:ext cx="1338828" cy="307777"/>
          </a:xfrm>
          <a:prstGeom prst="rect">
            <a:avLst/>
          </a:prstGeom>
          <a:noFill/>
        </p:spPr>
        <p:txBody>
          <a:bodyPr wrap="none" rtlCol="0">
            <a:spAutoFit/>
          </a:bodyPr>
          <a:lstStyle/>
          <a:p>
            <a:r>
              <a:rPr lang="en-US" sz="1400" dirty="0" smtClean="0">
                <a:latin typeface="Comic Sans MS" panose="030F0702030302020204" pitchFamily="66" charset="0"/>
              </a:rPr>
              <a:t>Solar thermal</a:t>
            </a:r>
            <a:endParaRPr lang="fr-FR" sz="1400" dirty="0">
              <a:latin typeface="Comic Sans MS" panose="030F0702030302020204" pitchFamily="66" charset="0"/>
            </a:endParaRPr>
          </a:p>
        </p:txBody>
      </p:sp>
      <p:sp>
        <p:nvSpPr>
          <p:cNvPr id="17" name="TextBox 16"/>
          <p:cNvSpPr txBox="1"/>
          <p:nvPr/>
        </p:nvSpPr>
        <p:spPr>
          <a:xfrm>
            <a:off x="1401255" y="2404661"/>
            <a:ext cx="894797" cy="307777"/>
          </a:xfrm>
          <a:prstGeom prst="rect">
            <a:avLst/>
          </a:prstGeom>
          <a:noFill/>
        </p:spPr>
        <p:txBody>
          <a:bodyPr wrap="none" rtlCol="0">
            <a:spAutoFit/>
          </a:bodyPr>
          <a:lstStyle/>
          <a:p>
            <a:r>
              <a:rPr lang="en-US" sz="1400" dirty="0" smtClean="0">
                <a:latin typeface="Comic Sans MS" panose="030F0702030302020204" pitchFamily="66" charset="0"/>
              </a:rPr>
              <a:t>Solar PV</a:t>
            </a:r>
            <a:endParaRPr lang="fr-FR" sz="1400" dirty="0">
              <a:latin typeface="Comic Sans MS" panose="030F0702030302020204" pitchFamily="66" charset="0"/>
            </a:endParaRPr>
          </a:p>
        </p:txBody>
      </p:sp>
      <p:sp>
        <p:nvSpPr>
          <p:cNvPr id="18" name="TextBox 17"/>
          <p:cNvSpPr txBox="1"/>
          <p:nvPr/>
        </p:nvSpPr>
        <p:spPr>
          <a:xfrm>
            <a:off x="2361166" y="2276872"/>
            <a:ext cx="1912703" cy="523220"/>
          </a:xfrm>
          <a:prstGeom prst="rect">
            <a:avLst/>
          </a:prstGeom>
          <a:noFill/>
        </p:spPr>
        <p:txBody>
          <a:bodyPr wrap="none" rtlCol="0">
            <a:spAutoFit/>
          </a:bodyPr>
          <a:lstStyle/>
          <a:p>
            <a:r>
              <a:rPr lang="en-US" sz="1400" dirty="0" smtClean="0">
                <a:latin typeface="Comic Sans MS" panose="030F0702030302020204" pitchFamily="66" charset="0"/>
              </a:rPr>
              <a:t>Wind,</a:t>
            </a:r>
          </a:p>
          <a:p>
            <a:r>
              <a:rPr lang="en-US" sz="1400" dirty="0" smtClean="0">
                <a:latin typeface="Comic Sans MS" panose="030F0702030302020204" pitchFamily="66" charset="0"/>
              </a:rPr>
              <a:t>Geothermal, biomass</a:t>
            </a:r>
            <a:endParaRPr lang="fr-FR" sz="1400" dirty="0">
              <a:latin typeface="Comic Sans MS" panose="030F0702030302020204" pitchFamily="66" charset="0"/>
            </a:endParaRPr>
          </a:p>
        </p:txBody>
      </p:sp>
      <p:sp>
        <p:nvSpPr>
          <p:cNvPr id="8" name="TextBox 7"/>
          <p:cNvSpPr txBox="1"/>
          <p:nvPr/>
        </p:nvSpPr>
        <p:spPr>
          <a:xfrm>
            <a:off x="2545812" y="2751311"/>
            <a:ext cx="1717137" cy="461665"/>
          </a:xfrm>
          <a:prstGeom prst="rect">
            <a:avLst/>
          </a:prstGeom>
          <a:noFill/>
        </p:spPr>
        <p:txBody>
          <a:bodyPr wrap="none" rtlCol="0">
            <a:spAutoFit/>
          </a:bodyPr>
          <a:lstStyle/>
          <a:p>
            <a:r>
              <a:rPr lang="en-US" sz="2400" dirty="0" smtClean="0">
                <a:solidFill>
                  <a:srgbClr val="FF0000"/>
                </a:solidFill>
                <a:latin typeface="Comic Sans MS" panose="030F0702030302020204" pitchFamily="66" charset="0"/>
              </a:rPr>
              <a:t>Electricity</a:t>
            </a:r>
            <a:endParaRPr lang="fr-FR" sz="2400" dirty="0">
              <a:solidFill>
                <a:srgbClr val="FF0000"/>
              </a:solidFill>
              <a:latin typeface="Comic Sans MS" panose="030F0702030302020204" pitchFamily="66" charset="0"/>
            </a:endParaRPr>
          </a:p>
        </p:txBody>
      </p:sp>
      <p:sp>
        <p:nvSpPr>
          <p:cNvPr id="21" name="Title 1"/>
          <p:cNvSpPr>
            <a:spLocks noGrp="1"/>
          </p:cNvSpPr>
          <p:nvPr>
            <p:ph type="title" idx="4294967295"/>
          </p:nvPr>
        </p:nvSpPr>
        <p:spPr>
          <a:xfrm>
            <a:off x="2437305" y="3172604"/>
            <a:ext cx="2018987" cy="512791"/>
          </a:xfrm>
        </p:spPr>
        <p:txBody>
          <a:bodyPr>
            <a:noAutofit/>
          </a:bodyPr>
          <a:lstStyle/>
          <a:p>
            <a:r>
              <a:rPr lang="en-US" dirty="0" smtClean="0">
                <a:solidFill>
                  <a:srgbClr val="00B050"/>
                </a:solidFill>
              </a:rPr>
              <a:t>OR …..</a:t>
            </a:r>
            <a:endParaRPr lang="en-US" sz="5400" dirty="0">
              <a:solidFill>
                <a:srgbClr val="00B050"/>
              </a:solidFill>
            </a:endParaRPr>
          </a:p>
        </p:txBody>
      </p:sp>
      <p:sp>
        <p:nvSpPr>
          <p:cNvPr id="19" name="Right Arrow 18"/>
          <p:cNvSpPr/>
          <p:nvPr/>
        </p:nvSpPr>
        <p:spPr>
          <a:xfrm rot="18506630">
            <a:off x="4172560" y="2227151"/>
            <a:ext cx="1338939" cy="863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extBox 19"/>
          <p:cNvSpPr txBox="1"/>
          <p:nvPr/>
        </p:nvSpPr>
        <p:spPr>
          <a:xfrm>
            <a:off x="4350542" y="3049215"/>
            <a:ext cx="1085554" cy="307777"/>
          </a:xfrm>
          <a:prstGeom prst="rect">
            <a:avLst/>
          </a:prstGeom>
          <a:noFill/>
        </p:spPr>
        <p:txBody>
          <a:bodyPr wrap="none" rtlCol="0">
            <a:spAutoFit/>
          </a:bodyPr>
          <a:lstStyle/>
          <a:p>
            <a:r>
              <a:rPr lang="en-US" sz="1400" dirty="0" smtClean="0">
                <a:latin typeface="Comic Sans MS" panose="030F0702030302020204" pitchFamily="66" charset="0"/>
              </a:rPr>
              <a:t>Make LN</a:t>
            </a:r>
            <a:r>
              <a:rPr lang="en-US" sz="1100" dirty="0" smtClean="0">
                <a:latin typeface="Comic Sans MS" panose="030F0702030302020204" pitchFamily="66" charset="0"/>
              </a:rPr>
              <a:t>2</a:t>
            </a:r>
            <a:r>
              <a:rPr lang="en-US" sz="1400" dirty="0" smtClean="0">
                <a:latin typeface="Comic Sans MS" panose="030F0702030302020204" pitchFamily="66" charset="0"/>
              </a:rPr>
              <a:t> </a:t>
            </a:r>
            <a:endParaRPr lang="fr-FR" sz="1400" dirty="0">
              <a:latin typeface="Comic Sans MS" panose="030F0702030302020204" pitchFamily="66" charset="0"/>
            </a:endParaRPr>
          </a:p>
        </p:txBody>
      </p:sp>
      <p:sp>
        <p:nvSpPr>
          <p:cNvPr id="22" name="TextBox 21"/>
          <p:cNvSpPr txBox="1"/>
          <p:nvPr/>
        </p:nvSpPr>
        <p:spPr>
          <a:xfrm>
            <a:off x="4940528" y="1227618"/>
            <a:ext cx="944489" cy="307777"/>
          </a:xfrm>
          <a:prstGeom prst="rect">
            <a:avLst/>
          </a:prstGeom>
          <a:noFill/>
        </p:spPr>
        <p:txBody>
          <a:bodyPr wrap="none" rtlCol="0">
            <a:spAutoFit/>
          </a:bodyPr>
          <a:lstStyle/>
          <a:p>
            <a:r>
              <a:rPr lang="en-US" sz="1400" dirty="0" smtClean="0">
                <a:latin typeface="Comic Sans MS" panose="030F0702030302020204" pitchFamily="66" charset="0"/>
              </a:rPr>
              <a:t>Grid/ILC</a:t>
            </a:r>
            <a:endParaRPr lang="fr-FR" sz="1400" dirty="0">
              <a:latin typeface="Comic Sans MS" panose="030F0702030302020204" pitchFamily="66" charset="0"/>
            </a:endParaRPr>
          </a:p>
        </p:txBody>
      </p:sp>
      <p:pic>
        <p:nvPicPr>
          <p:cNvPr id="1026" name="Picture 2" descr="http://www.gatchina.biz/clients3/nedra48.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506072"/>
            <a:ext cx="1750482" cy="1649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6000" y="4581128"/>
            <a:ext cx="2710037" cy="1477328"/>
          </a:xfrm>
          <a:prstGeom prst="rect">
            <a:avLst/>
          </a:prstGeom>
          <a:noFill/>
        </p:spPr>
        <p:txBody>
          <a:bodyPr wrap="none" rtlCol="0">
            <a:spAutoFit/>
          </a:bodyPr>
          <a:lstStyle/>
          <a:p>
            <a:r>
              <a:rPr lang="en-US" dirty="0" smtClean="0"/>
              <a:t>By </a:t>
            </a:r>
            <a:r>
              <a:rPr lang="en-US" dirty="0" err="1"/>
              <a:t>C</a:t>
            </a:r>
            <a:r>
              <a:rPr lang="en-US" dirty="0" err="1" smtClean="0"/>
              <a:t>ryo</a:t>
            </a:r>
            <a:r>
              <a:rPr lang="en-US" dirty="0" smtClean="0"/>
              <a:t> Pipeline</a:t>
            </a:r>
          </a:p>
          <a:p>
            <a:r>
              <a:rPr lang="en-US" dirty="0" smtClean="0"/>
              <a:t>Longest LNG ~ 5 km</a:t>
            </a:r>
          </a:p>
          <a:p>
            <a:endParaRPr lang="en-US" dirty="0" smtClean="0"/>
          </a:p>
          <a:p>
            <a:r>
              <a:rPr lang="en-US" dirty="0" err="1" smtClean="0"/>
              <a:t>HTc</a:t>
            </a:r>
            <a:r>
              <a:rPr lang="en-US" dirty="0" smtClean="0"/>
              <a:t> SC power line </a:t>
            </a:r>
            <a:r>
              <a:rPr lang="en-US" dirty="0"/>
              <a:t>(</a:t>
            </a:r>
            <a:r>
              <a:rPr lang="en-US" dirty="0" smtClean="0"/>
              <a:t>project)</a:t>
            </a:r>
          </a:p>
          <a:p>
            <a:r>
              <a:rPr lang="en-US" dirty="0"/>
              <a:t>b</a:t>
            </a:r>
            <a:r>
              <a:rPr lang="en-US" dirty="0" smtClean="0"/>
              <a:t>y 20 Km long section</a:t>
            </a:r>
            <a:endParaRPr lang="fr-FR" dirty="0"/>
          </a:p>
        </p:txBody>
      </p:sp>
    </p:spTree>
    <p:extLst>
      <p:ext uri="{BB962C8B-B14F-4D97-AF65-F5344CB8AC3E}">
        <p14:creationId xmlns:p14="http://schemas.microsoft.com/office/powerpoint/2010/main" val="22764105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AAA July 1st, 2014</a:t>
            </a:r>
            <a:endParaRPr lang="fr-BE" dirty="0"/>
          </a:p>
        </p:txBody>
      </p:sp>
      <p:sp>
        <p:nvSpPr>
          <p:cNvPr id="4" name="Footer Placeholder 3"/>
          <p:cNvSpPr>
            <a:spLocks noGrp="1"/>
          </p:cNvSpPr>
          <p:nvPr>
            <p:ph type="ftr" sz="quarter" idx="11"/>
          </p:nvPr>
        </p:nvSpPr>
        <p:spPr/>
        <p:txBody>
          <a:bodyPr/>
          <a:lstStyle/>
          <a:p>
            <a:r>
              <a:rPr lang="fr-BE" smtClean="0"/>
              <a:t>Denis Perret-Gallix@in2p3.fr CNRS/IN2P3LAPP - 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44</a:t>
            </a:fld>
            <a:endParaRPr lang="fr-BE"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41" y="932103"/>
            <a:ext cx="1995292" cy="1704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33362" y="2996952"/>
            <a:ext cx="1989647" cy="369332"/>
          </a:xfrm>
          <a:prstGeom prst="rect">
            <a:avLst/>
          </a:prstGeom>
          <a:noFill/>
        </p:spPr>
        <p:txBody>
          <a:bodyPr wrap="none" rtlCol="0">
            <a:spAutoFit/>
          </a:bodyPr>
          <a:lstStyle/>
          <a:p>
            <a:r>
              <a:rPr lang="en-US" b="1" dirty="0" smtClean="0">
                <a:solidFill>
                  <a:srgbClr val="FF0000"/>
                </a:solidFill>
                <a:latin typeface="Comic Sans MS" panose="030F0702030302020204" pitchFamily="66" charset="0"/>
              </a:rPr>
              <a:t>LO</a:t>
            </a:r>
            <a:r>
              <a:rPr lang="en-US" sz="1200" b="1" dirty="0" smtClean="0">
                <a:solidFill>
                  <a:srgbClr val="FF0000"/>
                </a:solidFill>
                <a:latin typeface="Comic Sans MS" panose="030F0702030302020204" pitchFamily="66" charset="0"/>
              </a:rPr>
              <a:t>2</a:t>
            </a:r>
            <a:r>
              <a:rPr lang="en-US" b="1" dirty="0" smtClean="0">
                <a:solidFill>
                  <a:srgbClr val="FF0000"/>
                </a:solidFill>
                <a:latin typeface="Comic Sans MS" panose="030F0702030302020204" pitchFamily="66" charset="0"/>
              </a:rPr>
              <a:t>, </a:t>
            </a:r>
            <a:r>
              <a:rPr lang="en-US" b="1" dirty="0" err="1" smtClean="0">
                <a:solidFill>
                  <a:srgbClr val="FF0000"/>
                </a:solidFill>
                <a:latin typeface="Comic Sans MS" panose="030F0702030302020204" pitchFamily="66" charset="0"/>
              </a:rPr>
              <a:t>LAr</a:t>
            </a:r>
            <a:r>
              <a:rPr lang="en-US" b="1" dirty="0" smtClean="0">
                <a:solidFill>
                  <a:srgbClr val="FF0000"/>
                </a:solidFill>
                <a:latin typeface="Comic Sans MS" panose="030F0702030302020204" pitchFamily="66" charset="0"/>
              </a:rPr>
              <a:t>, SCO</a:t>
            </a:r>
            <a:r>
              <a:rPr lang="en-US" sz="1200" b="1" dirty="0" smtClean="0">
                <a:solidFill>
                  <a:srgbClr val="FF0000"/>
                </a:solidFill>
                <a:latin typeface="Comic Sans MS" panose="030F0702030302020204" pitchFamily="66" charset="0"/>
              </a:rPr>
              <a:t>2</a:t>
            </a:r>
            <a:endParaRPr lang="fr-FR" sz="1200" b="1" dirty="0">
              <a:solidFill>
                <a:srgbClr val="FF0000"/>
              </a:solidFill>
              <a:latin typeface="Comic Sans MS" panose="030F0702030302020204" pitchFamily="66" charset="0"/>
            </a:endParaRPr>
          </a:p>
        </p:txBody>
      </p:sp>
      <p:sp>
        <p:nvSpPr>
          <p:cNvPr id="8" name="TextBox 7"/>
          <p:cNvSpPr txBox="1"/>
          <p:nvPr/>
        </p:nvSpPr>
        <p:spPr>
          <a:xfrm>
            <a:off x="889880" y="687483"/>
            <a:ext cx="2175596" cy="276999"/>
          </a:xfrm>
          <a:prstGeom prst="rect">
            <a:avLst/>
          </a:prstGeom>
          <a:noFill/>
        </p:spPr>
        <p:txBody>
          <a:bodyPr wrap="none" rtlCol="0">
            <a:spAutoFit/>
          </a:bodyPr>
          <a:lstStyle/>
          <a:p>
            <a:r>
              <a:rPr lang="en-US" sz="1200" dirty="0" smtClean="0">
                <a:latin typeface="Comic Sans MS" panose="030F0702030302020204" pitchFamily="66" charset="0"/>
              </a:rPr>
              <a:t>Compressor/liquefier inside</a:t>
            </a:r>
            <a:endParaRPr lang="fr-FR" sz="1200" dirty="0">
              <a:latin typeface="Comic Sans MS" panose="030F0702030302020204" pitchFamily="66" charset="0"/>
            </a:endParaRPr>
          </a:p>
        </p:txBody>
      </p:sp>
      <p:pic>
        <p:nvPicPr>
          <p:cNvPr id="10" name="Picture 3"/>
          <p:cNvPicPr>
            <a:picLocks noChangeAspect="1" noChangeArrowheads="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00192" y="1420863"/>
            <a:ext cx="2808312" cy="1432073"/>
          </a:xfrm>
          <a:prstGeom prst="rect">
            <a:avLst/>
          </a:prstGeom>
          <a:solidFill>
            <a:schemeClr val="bg1"/>
          </a:solidFill>
          <a:ln>
            <a:noFill/>
          </a:ln>
          <a:scene3d>
            <a:camera prst="orthographicFront"/>
            <a:lightRig rig="threePt" dir="t"/>
          </a:scene3d>
          <a:extLst/>
        </p:spPr>
      </p:pic>
      <p:sp>
        <p:nvSpPr>
          <p:cNvPr id="18" name="Down Arrow 17"/>
          <p:cNvSpPr/>
          <p:nvPr/>
        </p:nvSpPr>
        <p:spPr>
          <a:xfrm>
            <a:off x="1380042" y="3386697"/>
            <a:ext cx="124592" cy="330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extBox 18"/>
          <p:cNvSpPr txBox="1"/>
          <p:nvPr/>
        </p:nvSpPr>
        <p:spPr>
          <a:xfrm>
            <a:off x="2153581" y="6011870"/>
            <a:ext cx="1681871" cy="369332"/>
          </a:xfrm>
          <a:prstGeom prst="rect">
            <a:avLst/>
          </a:prstGeom>
          <a:noFill/>
        </p:spPr>
        <p:txBody>
          <a:bodyPr wrap="none" rtlCol="0">
            <a:spAutoFit/>
          </a:bodyPr>
          <a:lstStyle/>
          <a:p>
            <a:r>
              <a:rPr lang="en-US" dirty="0" smtClean="0">
                <a:latin typeface="Comic Sans MS" panose="030F0702030302020204" pitchFamily="66" charset="0"/>
              </a:rPr>
              <a:t>Air cleaning !!!</a:t>
            </a:r>
            <a:endParaRPr lang="fr-FR" dirty="0">
              <a:latin typeface="Comic Sans MS" panose="030F0702030302020204" pitchFamily="66" charset="0"/>
            </a:endParaRPr>
          </a:p>
        </p:txBody>
      </p:sp>
      <p:sp>
        <p:nvSpPr>
          <p:cNvPr id="22" name="Down Arrow 21"/>
          <p:cNvSpPr/>
          <p:nvPr/>
        </p:nvSpPr>
        <p:spPr>
          <a:xfrm>
            <a:off x="827584" y="3386697"/>
            <a:ext cx="124592" cy="330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Down Arrow 23"/>
          <p:cNvSpPr/>
          <p:nvPr/>
        </p:nvSpPr>
        <p:spPr>
          <a:xfrm>
            <a:off x="2051721" y="3375960"/>
            <a:ext cx="124592" cy="3303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24"/>
          <p:cNvSpPr txBox="1"/>
          <p:nvPr/>
        </p:nvSpPr>
        <p:spPr>
          <a:xfrm>
            <a:off x="633362" y="3777307"/>
            <a:ext cx="1050288" cy="276999"/>
          </a:xfrm>
          <a:prstGeom prst="rect">
            <a:avLst/>
          </a:prstGeom>
          <a:noFill/>
        </p:spPr>
        <p:txBody>
          <a:bodyPr wrap="none" rtlCol="0">
            <a:spAutoFit/>
          </a:bodyPr>
          <a:lstStyle/>
          <a:p>
            <a:r>
              <a:rPr lang="en-US" sz="1200" dirty="0" smtClean="0">
                <a:latin typeface="Comic Sans MS" panose="030F0702030302020204" pitchFamily="66" charset="0"/>
              </a:rPr>
              <a:t>To </a:t>
            </a:r>
            <a:r>
              <a:rPr lang="en-US" sz="1200" dirty="0">
                <a:latin typeface="Comic Sans MS" panose="030F0702030302020204" pitchFamily="66" charset="0"/>
              </a:rPr>
              <a:t>I</a:t>
            </a:r>
            <a:r>
              <a:rPr lang="en-US" sz="1200" dirty="0" smtClean="0">
                <a:latin typeface="Comic Sans MS" panose="030F0702030302020204" pitchFamily="66" charset="0"/>
              </a:rPr>
              <a:t>ndustry</a:t>
            </a:r>
            <a:endParaRPr lang="fr-FR" sz="1200" dirty="0">
              <a:latin typeface="Comic Sans MS" panose="030F0702030302020204" pitchFamily="66" charset="0"/>
            </a:endParaRPr>
          </a:p>
        </p:txBody>
      </p:sp>
      <p:sp>
        <p:nvSpPr>
          <p:cNvPr id="26" name="TextBox 25"/>
          <p:cNvSpPr txBox="1"/>
          <p:nvPr/>
        </p:nvSpPr>
        <p:spPr>
          <a:xfrm>
            <a:off x="2573420" y="3061370"/>
            <a:ext cx="702436" cy="276999"/>
          </a:xfrm>
          <a:prstGeom prst="rect">
            <a:avLst/>
          </a:prstGeom>
          <a:noFill/>
        </p:spPr>
        <p:txBody>
          <a:bodyPr wrap="none" rtlCol="0">
            <a:spAutoFit/>
          </a:bodyPr>
          <a:lstStyle/>
          <a:p>
            <a:r>
              <a:rPr lang="en-US" sz="1200" dirty="0" smtClean="0">
                <a:latin typeface="Comic Sans MS" panose="030F0702030302020204" pitchFamily="66" charset="0"/>
              </a:rPr>
              <a:t>Dry ice</a:t>
            </a:r>
            <a:endParaRPr lang="fr-FR" sz="1200" dirty="0">
              <a:latin typeface="Comic Sans MS" panose="030F0702030302020204" pitchFamily="66" charset="0"/>
            </a:endParaRPr>
          </a:p>
        </p:txBody>
      </p:sp>
      <p:sp>
        <p:nvSpPr>
          <p:cNvPr id="27" name="TextBox 26"/>
          <p:cNvSpPr txBox="1"/>
          <p:nvPr/>
        </p:nvSpPr>
        <p:spPr>
          <a:xfrm>
            <a:off x="1763688" y="3781356"/>
            <a:ext cx="2223686" cy="276999"/>
          </a:xfrm>
          <a:prstGeom prst="rect">
            <a:avLst/>
          </a:prstGeom>
          <a:noFill/>
        </p:spPr>
        <p:txBody>
          <a:bodyPr wrap="none" rtlCol="0">
            <a:spAutoFit/>
          </a:bodyPr>
          <a:lstStyle/>
          <a:p>
            <a:r>
              <a:rPr lang="en-US" sz="1200" dirty="0" smtClean="0">
                <a:latin typeface="Comic Sans MS" panose="030F0702030302020204" pitchFamily="66" charset="0"/>
              </a:rPr>
              <a:t>For Cooling or </a:t>
            </a:r>
            <a:r>
              <a:rPr lang="en-US" sz="1200" dirty="0">
                <a:latin typeface="Comic Sans MS" panose="030F0702030302020204" pitchFamily="66" charset="0"/>
              </a:rPr>
              <a:t>S</a:t>
            </a:r>
            <a:r>
              <a:rPr lang="en-US" sz="1200" dirty="0" smtClean="0">
                <a:latin typeface="Comic Sans MS" panose="030F0702030302020204" pitchFamily="66" charset="0"/>
              </a:rPr>
              <a:t>equestration</a:t>
            </a:r>
            <a:endParaRPr lang="fr-FR" sz="1200" dirty="0">
              <a:latin typeface="Comic Sans MS" panose="030F0702030302020204" pitchFamily="66" charset="0"/>
            </a:endParaRPr>
          </a:p>
        </p:txBody>
      </p:sp>
      <p:sp>
        <p:nvSpPr>
          <p:cNvPr id="29" name="TextBox 28"/>
          <p:cNvSpPr txBox="1"/>
          <p:nvPr/>
        </p:nvSpPr>
        <p:spPr>
          <a:xfrm>
            <a:off x="5304942" y="256376"/>
            <a:ext cx="3865161" cy="954107"/>
          </a:xfrm>
          <a:prstGeom prst="rect">
            <a:avLst/>
          </a:prstGeom>
          <a:noFill/>
        </p:spPr>
        <p:txBody>
          <a:bodyPr wrap="none" rtlCol="0">
            <a:spAutoFit/>
          </a:bodyPr>
          <a:lstStyle/>
          <a:p>
            <a:pPr marL="171450" indent="-171450">
              <a:buFont typeface="Arial" panose="020B0604020202020204" pitchFamily="34" charset="0"/>
              <a:buChar char="•"/>
            </a:pPr>
            <a:r>
              <a:rPr lang="en-US" sz="1400" dirty="0" smtClean="0">
                <a:latin typeface="Comic Sans MS" panose="030F0702030302020204" pitchFamily="66" charset="0"/>
              </a:rPr>
              <a:t>Cryocooler may save 50% electrical power</a:t>
            </a:r>
          </a:p>
          <a:p>
            <a:pPr marL="171450" indent="-171450">
              <a:buFont typeface="Arial" panose="020B0604020202020204" pitchFamily="34" charset="0"/>
              <a:buChar char="•"/>
            </a:pPr>
            <a:r>
              <a:rPr lang="en-US" sz="1400" dirty="0" smtClean="0">
                <a:latin typeface="Comic Sans MS" panose="030F0702030302020204" pitchFamily="66" charset="0"/>
              </a:rPr>
              <a:t>Cooling NC magnets</a:t>
            </a:r>
          </a:p>
          <a:p>
            <a:pPr marL="171450" indent="-171450">
              <a:buFont typeface="Arial" panose="020B0604020202020204" pitchFamily="34" charset="0"/>
              <a:buChar char="•"/>
            </a:pPr>
            <a:r>
              <a:rPr lang="en-US" sz="1400" dirty="0" err="1" smtClean="0">
                <a:latin typeface="Comic Sans MS" panose="030F0702030302020204" pitchFamily="66" charset="0"/>
              </a:rPr>
              <a:t>HTc</a:t>
            </a:r>
            <a:r>
              <a:rPr lang="en-US" sz="1400" dirty="0" smtClean="0">
                <a:latin typeface="Comic Sans MS" panose="030F0702030302020204" pitchFamily="66" charset="0"/>
              </a:rPr>
              <a:t> power Transmission lines</a:t>
            </a:r>
          </a:p>
          <a:p>
            <a:pPr marL="171450" indent="-171450">
              <a:buFont typeface="Arial" panose="020B0604020202020204" pitchFamily="34" charset="0"/>
              <a:buChar char="•"/>
            </a:pPr>
            <a:r>
              <a:rPr lang="en-US" sz="1400" dirty="0" smtClean="0">
                <a:latin typeface="Comic Sans MS" panose="030F0702030302020204" pitchFamily="66" charset="0"/>
              </a:rPr>
              <a:t>Cooling electronics and computers</a:t>
            </a:r>
            <a:endParaRPr lang="fr-FR" sz="1400" dirty="0">
              <a:latin typeface="Comic Sans MS" panose="030F0702030302020204" pitchFamily="66" charset="0"/>
            </a:endParaRPr>
          </a:p>
        </p:txBody>
      </p:sp>
      <p:sp>
        <p:nvSpPr>
          <p:cNvPr id="30" name="TextBox 29"/>
          <p:cNvSpPr txBox="1"/>
          <p:nvPr/>
        </p:nvSpPr>
        <p:spPr>
          <a:xfrm>
            <a:off x="3850698" y="1661008"/>
            <a:ext cx="1454244" cy="307777"/>
          </a:xfrm>
          <a:prstGeom prst="rect">
            <a:avLst/>
          </a:prstGeom>
          <a:noFill/>
        </p:spPr>
        <p:txBody>
          <a:bodyPr wrap="none" rtlCol="0">
            <a:spAutoFit/>
          </a:bodyPr>
          <a:lstStyle/>
          <a:p>
            <a:r>
              <a:rPr lang="en-US" sz="1400" dirty="0" smtClean="0">
                <a:latin typeface="Comic Sans MS" panose="030F0702030302020204" pitchFamily="66" charset="0"/>
              </a:rPr>
              <a:t>Energy storage</a:t>
            </a:r>
            <a:endParaRPr lang="fr-FR" sz="1400" dirty="0">
              <a:latin typeface="Comic Sans MS" panose="030F0702030302020204" pitchFamily="66" charset="0"/>
            </a:endParaRPr>
          </a:p>
        </p:txBody>
      </p:sp>
      <p:sp>
        <p:nvSpPr>
          <p:cNvPr id="32" name="TextBox 31"/>
          <p:cNvSpPr txBox="1"/>
          <p:nvPr/>
        </p:nvSpPr>
        <p:spPr>
          <a:xfrm>
            <a:off x="5304942" y="3386697"/>
            <a:ext cx="2507418" cy="276999"/>
          </a:xfrm>
          <a:prstGeom prst="rect">
            <a:avLst/>
          </a:prstGeom>
          <a:noFill/>
          <a:ln>
            <a:solidFill>
              <a:srgbClr val="FF0000"/>
            </a:solidFill>
          </a:ln>
        </p:spPr>
        <p:txBody>
          <a:bodyPr wrap="none" rtlCol="0">
            <a:spAutoFit/>
          </a:bodyPr>
          <a:lstStyle/>
          <a:p>
            <a:r>
              <a:rPr lang="en-US" sz="1200" b="1" dirty="0">
                <a:solidFill>
                  <a:srgbClr val="FF0000"/>
                </a:solidFill>
                <a:latin typeface="Comic Sans MS" panose="030F0702030302020204" pitchFamily="66" charset="0"/>
              </a:rPr>
              <a:t>T</a:t>
            </a:r>
            <a:r>
              <a:rPr lang="en-US" sz="1200" b="1" dirty="0" smtClean="0">
                <a:solidFill>
                  <a:srgbClr val="FF0000"/>
                </a:solidFill>
                <a:latin typeface="Comic Sans MS" panose="030F0702030302020204" pitchFamily="66" charset="0"/>
              </a:rPr>
              <a:t>urbine </a:t>
            </a:r>
            <a:r>
              <a:rPr lang="en-US" sz="1200" b="1" dirty="0" smtClean="0">
                <a:solidFill>
                  <a:srgbClr val="FF0000"/>
                </a:solidFill>
                <a:latin typeface="Comic Sans MS" panose="030F0702030302020204" pitchFamily="66" charset="0"/>
                <a:sym typeface="Wingdings" panose="05000000000000000000" pitchFamily="2" charset="2"/>
              </a:rPr>
              <a:t> electrical generator</a:t>
            </a:r>
            <a:endParaRPr lang="fr-FR" sz="1200" b="1" dirty="0">
              <a:solidFill>
                <a:srgbClr val="FF0000"/>
              </a:solidFill>
              <a:latin typeface="Comic Sans MS" panose="030F0702030302020204" pitchFamily="66" charset="0"/>
            </a:endParaRPr>
          </a:p>
        </p:txBody>
      </p:sp>
      <p:pic>
        <p:nvPicPr>
          <p:cNvPr id="2052" name="Picture 4" descr="Schematic image of the carbon capture and sequestration process and typical depth at which carbon dioxide would be injected. It shows a cross section of the earth, from the surface down to eight thousand feet. On the surface, pipelines run from a power plant to injection wells that deposit the carbon dioxide seven thousand feet into the earth, below an impermeable layer of rock. To illustrate the scale, images of familiar tall buildings are superimposed underground. This visually shows that the injection zone for the carbon dioxide, at seven thousand feet deep, is far deeper in distance than the height of Earth's tallest buildings. For example, the distance between the surface of the earth and the injection zone is over five Empire State Buildings de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9170" y="4044159"/>
            <a:ext cx="1464681" cy="18262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highview-power.com/wp-content/uploads/banner-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8531" y="2085808"/>
            <a:ext cx="2761661" cy="76712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444208" y="2863969"/>
            <a:ext cx="1018227" cy="276999"/>
          </a:xfrm>
          <a:prstGeom prst="rect">
            <a:avLst/>
          </a:prstGeom>
          <a:noFill/>
        </p:spPr>
        <p:txBody>
          <a:bodyPr wrap="none" rtlCol="0">
            <a:spAutoFit/>
          </a:bodyPr>
          <a:lstStyle/>
          <a:p>
            <a:r>
              <a:rPr lang="en-US" sz="1200" dirty="0" smtClean="0">
                <a:latin typeface="Comic Sans MS" panose="030F0702030302020204" pitchFamily="66" charset="0"/>
              </a:rPr>
              <a:t> heat waste</a:t>
            </a:r>
            <a:endParaRPr lang="fr-FR" sz="1200" dirty="0">
              <a:latin typeface="Comic Sans MS" panose="030F0702030302020204" pitchFamily="66" charset="0"/>
            </a:endParaRPr>
          </a:p>
        </p:txBody>
      </p:sp>
      <p:sp>
        <p:nvSpPr>
          <p:cNvPr id="37" name="TextBox 36"/>
          <p:cNvSpPr txBox="1"/>
          <p:nvPr/>
        </p:nvSpPr>
        <p:spPr>
          <a:xfrm>
            <a:off x="5713496" y="2906798"/>
            <a:ext cx="487634" cy="276999"/>
          </a:xfrm>
          <a:prstGeom prst="rect">
            <a:avLst/>
          </a:prstGeom>
          <a:noFill/>
        </p:spPr>
        <p:txBody>
          <a:bodyPr wrap="none" rtlCol="0">
            <a:spAutoFit/>
          </a:bodyPr>
          <a:lstStyle/>
          <a:p>
            <a:r>
              <a:rPr lang="en-US" sz="1200" dirty="0" smtClean="0">
                <a:latin typeface="Comic Sans MS" panose="030F0702030302020204" pitchFamily="66" charset="0"/>
              </a:rPr>
              <a:t>LN2</a:t>
            </a:r>
            <a:endParaRPr lang="fr-FR" sz="1200" dirty="0">
              <a:latin typeface="Comic Sans MS" panose="030F0702030302020204" pitchFamily="66" charset="0"/>
            </a:endParaRPr>
          </a:p>
        </p:txBody>
      </p:sp>
      <p:cxnSp>
        <p:nvCxnSpPr>
          <p:cNvPr id="2051" name="Straight Arrow Connector 2050"/>
          <p:cNvCxnSpPr>
            <a:stCxn id="37" idx="2"/>
            <a:endCxn id="32" idx="0"/>
          </p:cNvCxnSpPr>
          <p:nvPr/>
        </p:nvCxnSpPr>
        <p:spPr>
          <a:xfrm>
            <a:off x="5957313" y="3183797"/>
            <a:ext cx="601338" cy="20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55" name="Straight Arrow Connector 2054"/>
          <p:cNvCxnSpPr>
            <a:stCxn id="35" idx="2"/>
            <a:endCxn id="32" idx="0"/>
          </p:cNvCxnSpPr>
          <p:nvPr/>
        </p:nvCxnSpPr>
        <p:spPr>
          <a:xfrm flipH="1">
            <a:off x="6558651" y="3140968"/>
            <a:ext cx="394671" cy="2457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076056" y="4364397"/>
            <a:ext cx="2839239" cy="276999"/>
          </a:xfrm>
          <a:prstGeom prst="rect">
            <a:avLst/>
          </a:prstGeom>
          <a:noFill/>
        </p:spPr>
        <p:txBody>
          <a:bodyPr wrap="none" rtlCol="0">
            <a:spAutoFit/>
          </a:bodyPr>
          <a:lstStyle/>
          <a:p>
            <a:r>
              <a:rPr lang="en-US" sz="1200" dirty="0" smtClean="0">
                <a:latin typeface="Comic Sans MS" panose="030F0702030302020204" pitchFamily="66" charset="0"/>
              </a:rPr>
              <a:t>i.e. Drying and preservation  industry</a:t>
            </a:r>
            <a:endParaRPr lang="fr-FR" sz="1200" dirty="0">
              <a:latin typeface="Comic Sans MS" panose="030F0702030302020204" pitchFamily="66" charset="0"/>
            </a:endParaRPr>
          </a:p>
        </p:txBody>
      </p:sp>
      <p:sp>
        <p:nvSpPr>
          <p:cNvPr id="51" name="TextBox 50"/>
          <p:cNvSpPr txBox="1"/>
          <p:nvPr/>
        </p:nvSpPr>
        <p:spPr>
          <a:xfrm>
            <a:off x="5098650" y="3794556"/>
            <a:ext cx="1566454" cy="276999"/>
          </a:xfrm>
          <a:prstGeom prst="rect">
            <a:avLst/>
          </a:prstGeom>
          <a:noFill/>
        </p:spPr>
        <p:txBody>
          <a:bodyPr wrap="none" rtlCol="0">
            <a:spAutoFit/>
          </a:bodyPr>
          <a:lstStyle/>
          <a:p>
            <a:r>
              <a:rPr lang="en-US" sz="1200" dirty="0" smtClean="0">
                <a:latin typeface="Comic Sans MS" panose="030F0702030302020204" pitchFamily="66" charset="0"/>
              </a:rPr>
              <a:t>N2 gas applications</a:t>
            </a:r>
            <a:endParaRPr lang="fr-FR" sz="1200" dirty="0">
              <a:latin typeface="Comic Sans MS" panose="030F0702030302020204" pitchFamily="66" charset="0"/>
            </a:endParaRPr>
          </a:p>
        </p:txBody>
      </p:sp>
      <p:pic>
        <p:nvPicPr>
          <p:cNvPr id="2063" name="Picture 10" descr="https://lh4.googleusercontent.com/-Vm5ENLMEKx8/TXWgpuRcfSI/AAAAAAAAAM8/XG0AZlMVBrU/s1600/CIMG685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8980" y="4869160"/>
            <a:ext cx="1581252" cy="118593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2" descr="http://image.shutterstock.com/display_pic_with_logo/255379/255379,1251135469,2/stock-photo-fish-drying-in-the-sun-drying-fish-meat-3584378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7903" y="4869160"/>
            <a:ext cx="1458513" cy="116032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6755986" y="3838664"/>
            <a:ext cx="2359941" cy="276999"/>
          </a:xfrm>
          <a:prstGeom prst="rect">
            <a:avLst/>
          </a:prstGeom>
          <a:noFill/>
        </p:spPr>
        <p:txBody>
          <a:bodyPr wrap="none" rtlCol="0">
            <a:spAutoFit/>
          </a:bodyPr>
          <a:lstStyle/>
          <a:p>
            <a:r>
              <a:rPr lang="en-US" sz="1200" dirty="0" smtClean="0">
                <a:latin typeface="Comic Sans MS" panose="030F0702030302020204" pitchFamily="66" charset="0"/>
              </a:rPr>
              <a:t>Electricity Back to ILC/GRID </a:t>
            </a:r>
            <a:endParaRPr lang="fr-FR" sz="1200" dirty="0">
              <a:latin typeface="Comic Sans MS" panose="030F0702030302020204" pitchFamily="66" charset="0"/>
            </a:endParaRPr>
          </a:p>
        </p:txBody>
      </p:sp>
      <p:sp>
        <p:nvSpPr>
          <p:cNvPr id="16" name="Rectangle 15"/>
          <p:cNvSpPr/>
          <p:nvPr/>
        </p:nvSpPr>
        <p:spPr>
          <a:xfrm>
            <a:off x="3776717" y="611396"/>
            <a:ext cx="643125" cy="400110"/>
          </a:xfrm>
          <a:prstGeom prst="rect">
            <a:avLst/>
          </a:prstGeom>
        </p:spPr>
        <p:txBody>
          <a:bodyPr wrap="none">
            <a:spAutoFit/>
          </a:bodyPr>
          <a:lstStyle/>
          <a:p>
            <a:r>
              <a:rPr lang="en-US" sz="2000" b="1" dirty="0" smtClean="0">
                <a:solidFill>
                  <a:srgbClr val="FF0000"/>
                </a:solidFill>
                <a:latin typeface="Comic Sans MS" panose="030F0702030302020204" pitchFamily="66" charset="0"/>
              </a:rPr>
              <a:t>LN</a:t>
            </a:r>
            <a:r>
              <a:rPr lang="en-US" sz="1400" b="1" dirty="0" smtClean="0">
                <a:solidFill>
                  <a:srgbClr val="FF0000"/>
                </a:solidFill>
                <a:latin typeface="Comic Sans MS" panose="030F0702030302020204" pitchFamily="66" charset="0"/>
              </a:rPr>
              <a:t>2</a:t>
            </a:r>
            <a:endParaRPr lang="fr-FR" sz="2000" b="1" dirty="0">
              <a:solidFill>
                <a:srgbClr val="FF0000"/>
              </a:solidFill>
            </a:endParaRPr>
          </a:p>
        </p:txBody>
      </p:sp>
      <p:sp>
        <p:nvSpPr>
          <p:cNvPr id="20" name="Right Arrow 19"/>
          <p:cNvSpPr/>
          <p:nvPr/>
        </p:nvSpPr>
        <p:spPr>
          <a:xfrm>
            <a:off x="4740072" y="791201"/>
            <a:ext cx="358578" cy="11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ight Arrow 45"/>
          <p:cNvSpPr/>
          <p:nvPr/>
        </p:nvSpPr>
        <p:spPr>
          <a:xfrm rot="5400000">
            <a:off x="3981849" y="1246735"/>
            <a:ext cx="358578" cy="117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Block Arc 30"/>
          <p:cNvSpPr/>
          <p:nvPr/>
        </p:nvSpPr>
        <p:spPr>
          <a:xfrm rot="7956306">
            <a:off x="211847" y="-384"/>
            <a:ext cx="3612668" cy="2740938"/>
          </a:xfrm>
          <a:prstGeom prst="blockArc">
            <a:avLst>
              <a:gd name="adj1" fmla="val 12100339"/>
              <a:gd name="adj2" fmla="val 21237211"/>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2076" name="Straight Arrow Connector 2075"/>
          <p:cNvCxnSpPr>
            <a:stCxn id="55" idx="0"/>
          </p:cNvCxnSpPr>
          <p:nvPr/>
        </p:nvCxnSpPr>
        <p:spPr>
          <a:xfrm flipV="1">
            <a:off x="7935957" y="2836068"/>
            <a:ext cx="124325" cy="10025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itle 1"/>
          <p:cNvSpPr>
            <a:spLocks noGrp="1"/>
          </p:cNvSpPr>
          <p:nvPr>
            <p:ph type="title" idx="4294967295"/>
          </p:nvPr>
        </p:nvSpPr>
        <p:spPr>
          <a:xfrm>
            <a:off x="1403648" y="16877"/>
            <a:ext cx="3821199" cy="531803"/>
          </a:xfrm>
        </p:spPr>
        <p:txBody>
          <a:bodyPr>
            <a:noAutofit/>
          </a:bodyPr>
          <a:lstStyle/>
          <a:p>
            <a:r>
              <a:rPr lang="en-US" sz="2400" dirty="0" smtClean="0">
                <a:solidFill>
                  <a:srgbClr val="00B050"/>
                </a:solidFill>
              </a:rPr>
              <a:t>LN</a:t>
            </a:r>
            <a:r>
              <a:rPr lang="en-US" sz="1800" dirty="0" smtClean="0">
                <a:solidFill>
                  <a:srgbClr val="00B050"/>
                </a:solidFill>
              </a:rPr>
              <a:t>2</a:t>
            </a:r>
            <a:r>
              <a:rPr lang="en-US" sz="2400" dirty="0" smtClean="0">
                <a:solidFill>
                  <a:srgbClr val="00B050"/>
                </a:solidFill>
              </a:rPr>
              <a:t> process cycle </a:t>
            </a:r>
            <a:endParaRPr lang="en-US" sz="3200" dirty="0">
              <a:solidFill>
                <a:srgbClr val="00B050"/>
              </a:solidFill>
            </a:endParaRPr>
          </a:p>
        </p:txBody>
      </p:sp>
      <p:pic>
        <p:nvPicPr>
          <p:cNvPr id="4098" name="Picture 2" descr="http://www.scmp.com/sites/default/files/styles/980w/public/2013/12/19/china_smog.jpg?itok=b5KtWfaq"/>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9321" y="4869160"/>
            <a:ext cx="1634331" cy="1075657"/>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a:off x="4161138" y="2863969"/>
            <a:ext cx="0" cy="1861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419872" y="4058355"/>
            <a:ext cx="0" cy="5830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32" idx="2"/>
            <a:endCxn id="51" idx="0"/>
          </p:cNvCxnSpPr>
          <p:nvPr/>
        </p:nvCxnSpPr>
        <p:spPr>
          <a:xfrm flipH="1">
            <a:off x="5881877" y="3663696"/>
            <a:ext cx="676774" cy="130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2" idx="2"/>
            <a:endCxn id="55" idx="0"/>
          </p:cNvCxnSpPr>
          <p:nvPr/>
        </p:nvCxnSpPr>
        <p:spPr>
          <a:xfrm>
            <a:off x="6558651" y="3663696"/>
            <a:ext cx="1377306" cy="1749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1" idx="2"/>
          </p:cNvCxnSpPr>
          <p:nvPr/>
        </p:nvCxnSpPr>
        <p:spPr>
          <a:xfrm>
            <a:off x="5881877" y="4071555"/>
            <a:ext cx="0" cy="2928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5959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fr-F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5</a:t>
            </a:fld>
            <a:endParaRPr lang="fr-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59" y="116632"/>
            <a:ext cx="7352481" cy="6087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922189" y="6050281"/>
            <a:ext cx="3198311" cy="307777"/>
          </a:xfrm>
          <a:prstGeom prst="rect">
            <a:avLst/>
          </a:prstGeom>
          <a:noFill/>
        </p:spPr>
        <p:txBody>
          <a:bodyPr wrap="none" lIns="91440" tIns="45720" rIns="91440" bIns="45720">
            <a:spAutoFit/>
          </a:bodyPr>
          <a:lstStyle/>
          <a:p>
            <a:pPr algn="ctr"/>
            <a:r>
              <a:rPr lang="en-US" sz="1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IPAC 2014, F. Zimmermann et al.</a:t>
            </a:r>
            <a:endParaRPr lang="en-US" sz="1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489854225"/>
      </p:ext>
    </p:extLst>
  </p:cSld>
  <p:clrMapOvr>
    <a:masterClrMapping/>
  </p:clrMapOvr>
  <mc:AlternateContent xmlns:mc="http://schemas.openxmlformats.org/markup-compatibility/2006" xmlns:p14="http://schemas.microsoft.com/office/powerpoint/2010/main">
    <mc:Choice Requires="p14">
      <p:transition spd="slow" p14:dur="2000" advTm="1261"/>
    </mc:Choice>
    <mc:Fallback xmlns="">
      <p:transition spd="slow" advTm="1261"/>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3568" y="1412776"/>
            <a:ext cx="5544616" cy="4176464"/>
          </a:xfrm>
        </p:spPr>
        <p:txBody>
          <a:bodyPr>
            <a:normAutofit fontScale="62500" lnSpcReduction="20000"/>
          </a:bodyPr>
          <a:lstStyle/>
          <a:p>
            <a:pPr marL="230188" indent="-230188" algn="l">
              <a:buFont typeface="Arial" panose="020B0604020202020204" pitchFamily="34" charset="0"/>
              <a:buChar char="•"/>
            </a:pPr>
            <a:r>
              <a:rPr lang="en-US" dirty="0" smtClean="0">
                <a:solidFill>
                  <a:schemeClr val="tx1"/>
                </a:solidFill>
              </a:rPr>
              <a:t>Future projects:</a:t>
            </a:r>
          </a:p>
          <a:p>
            <a:pPr marL="461963" lvl="1" indent="-231775" algn="l">
              <a:buFont typeface="Arial" panose="020B0604020202020204" pitchFamily="34" charset="0"/>
              <a:buChar char="•"/>
            </a:pPr>
            <a:r>
              <a:rPr lang="en-US" dirty="0" smtClean="0">
                <a:solidFill>
                  <a:schemeClr val="tx1"/>
                </a:solidFill>
              </a:rPr>
              <a:t>P</a:t>
            </a:r>
            <a:r>
              <a:rPr lang="en-US" baseline="-25000" dirty="0" smtClean="0">
                <a:solidFill>
                  <a:schemeClr val="tx1"/>
                </a:solidFill>
              </a:rPr>
              <a:t>AC </a:t>
            </a:r>
            <a:r>
              <a:rPr lang="en-US" dirty="0" smtClean="0">
                <a:solidFill>
                  <a:schemeClr val="tx1"/>
                </a:solidFill>
              </a:rPr>
              <a:t>often forgotten</a:t>
            </a:r>
          </a:p>
          <a:p>
            <a:pPr marL="461963" lvl="1" indent="-231775" algn="l">
              <a:buFont typeface="Arial" panose="020B0604020202020204" pitchFamily="34" charset="0"/>
              <a:buChar char="•"/>
            </a:pPr>
            <a:r>
              <a:rPr lang="en-US" dirty="0" smtClean="0">
                <a:solidFill>
                  <a:schemeClr val="tx1"/>
                </a:solidFill>
              </a:rPr>
              <a:t>A technical detail on the back burner</a:t>
            </a:r>
          </a:p>
          <a:p>
            <a:pPr marL="461963" lvl="1" indent="-231775" algn="l">
              <a:buFont typeface="Arial" panose="020B0604020202020204" pitchFamily="34" charset="0"/>
              <a:buChar char="•"/>
            </a:pPr>
            <a:endParaRPr lang="en-US" dirty="0" smtClean="0">
              <a:solidFill>
                <a:schemeClr val="tx1"/>
              </a:solidFill>
            </a:endParaRPr>
          </a:p>
          <a:p>
            <a:pPr marL="230188" indent="-230188" algn="l">
              <a:buFont typeface="Arial" panose="020B0604020202020204" pitchFamily="34" charset="0"/>
              <a:buChar char="•"/>
            </a:pPr>
            <a:r>
              <a:rPr lang="en-US" dirty="0">
                <a:solidFill>
                  <a:schemeClr val="tx1"/>
                </a:solidFill>
              </a:rPr>
              <a:t>In </a:t>
            </a:r>
            <a:r>
              <a:rPr lang="en-US" dirty="0" smtClean="0">
                <a:solidFill>
                  <a:schemeClr val="tx1"/>
                </a:solidFill>
              </a:rPr>
              <a:t>celebrated books: </a:t>
            </a:r>
            <a:r>
              <a:rPr lang="en-US" dirty="0">
                <a:solidFill>
                  <a:schemeClr val="tx1"/>
                </a:solidFill>
              </a:rPr>
              <a:t>no </a:t>
            </a:r>
            <a:r>
              <a:rPr lang="en-US" dirty="0" smtClean="0">
                <a:solidFill>
                  <a:schemeClr val="tx1"/>
                </a:solidFill>
              </a:rPr>
              <a:t>mention</a:t>
            </a:r>
          </a:p>
          <a:p>
            <a:pPr marL="230188" indent="-230188" algn="l">
              <a:buFont typeface="Arial" panose="020B0604020202020204" pitchFamily="34" charset="0"/>
              <a:buChar char="•"/>
            </a:pPr>
            <a:endParaRPr lang="en-US" dirty="0">
              <a:solidFill>
                <a:schemeClr val="tx1"/>
              </a:solidFill>
            </a:endParaRPr>
          </a:p>
          <a:p>
            <a:pPr marL="230188" indent="-230188" algn="l">
              <a:buFont typeface="Arial" panose="020B0604020202020204" pitchFamily="34" charset="0"/>
              <a:buChar char="•"/>
            </a:pPr>
            <a:r>
              <a:rPr lang="en-US" dirty="0" smtClean="0">
                <a:solidFill>
                  <a:schemeClr val="tx1"/>
                </a:solidFill>
              </a:rPr>
              <a:t>Past projects:</a:t>
            </a:r>
          </a:p>
          <a:p>
            <a:pPr marL="461963" lvl="1" indent="-231775" algn="l">
              <a:buFont typeface="Arial" panose="020B0604020202020204" pitchFamily="34" charset="0"/>
              <a:buChar char="•"/>
            </a:pPr>
            <a:r>
              <a:rPr lang="en-US" dirty="0">
                <a:solidFill>
                  <a:schemeClr val="tx1"/>
                </a:solidFill>
              </a:rPr>
              <a:t>D</a:t>
            </a:r>
            <a:r>
              <a:rPr lang="en-US" dirty="0" smtClean="0">
                <a:solidFill>
                  <a:schemeClr val="tx1"/>
                </a:solidFill>
              </a:rPr>
              <a:t>ifficult to get the estimated/measured figures.</a:t>
            </a:r>
          </a:p>
          <a:p>
            <a:pPr marL="461963" lvl="1" indent="-231775" algn="l">
              <a:buFont typeface="Arial" panose="020B0604020202020204" pitchFamily="34" charset="0"/>
              <a:buChar char="•"/>
            </a:pPr>
            <a:endParaRPr lang="en-US" dirty="0" smtClean="0">
              <a:solidFill>
                <a:schemeClr val="tx1"/>
              </a:solidFill>
            </a:endParaRPr>
          </a:p>
          <a:p>
            <a:pPr marL="230188" indent="-230188" algn="l">
              <a:buFont typeface="Arial" panose="020B0604020202020204" pitchFamily="34" charset="0"/>
              <a:buChar char="•"/>
            </a:pPr>
            <a:r>
              <a:rPr lang="en-US" dirty="0" smtClean="0">
                <a:solidFill>
                  <a:schemeClr val="tx1"/>
                </a:solidFill>
              </a:rPr>
              <a:t>One reason: Difficult to compute/estimate</a:t>
            </a:r>
          </a:p>
          <a:p>
            <a:pPr marL="461963" lvl="1" indent="-231775" algn="l">
              <a:buFont typeface="Arial" panose="020B0604020202020204" pitchFamily="34" charset="0"/>
              <a:buChar char="•"/>
            </a:pPr>
            <a:r>
              <a:rPr lang="en-US" dirty="0" smtClean="0">
                <a:solidFill>
                  <a:schemeClr val="tx1"/>
                </a:solidFill>
              </a:rPr>
              <a:t>Component by component (RF, </a:t>
            </a:r>
            <a:r>
              <a:rPr lang="en-US" dirty="0" err="1" smtClean="0">
                <a:solidFill>
                  <a:schemeClr val="tx1"/>
                </a:solidFill>
              </a:rPr>
              <a:t>Cryo</a:t>
            </a:r>
            <a:r>
              <a:rPr lang="en-US" dirty="0" smtClean="0">
                <a:solidFill>
                  <a:schemeClr val="tx1"/>
                </a:solidFill>
              </a:rPr>
              <a:t>, electronics, air cond., water cooling, ….)</a:t>
            </a:r>
          </a:p>
          <a:p>
            <a:pPr marL="461963" lvl="1" indent="-231775" algn="l">
              <a:buFont typeface="Arial" panose="020B0604020202020204" pitchFamily="34" charset="0"/>
              <a:buChar char="•"/>
            </a:pPr>
            <a:r>
              <a:rPr lang="en-US" dirty="0" smtClean="0">
                <a:solidFill>
                  <a:schemeClr val="tx1"/>
                </a:solidFill>
                <a:hlinkClick r:id="rId3" action="ppaction://hlinksldjump"/>
              </a:rPr>
              <a:t>General formulae and approximations </a:t>
            </a:r>
            <a:endParaRPr lang="en-US" dirty="0" smtClean="0">
              <a:solidFill>
                <a:schemeClr val="tx1"/>
              </a:solidFill>
            </a:endParaRPr>
          </a:p>
        </p:txBody>
      </p:sp>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6</a:t>
            </a:fld>
            <a:endParaRPr lang="fr-BE" dirty="0"/>
          </a:p>
        </p:txBody>
      </p:sp>
      <p:sp>
        <p:nvSpPr>
          <p:cNvPr id="6" name="Title 5"/>
          <p:cNvSpPr>
            <a:spLocks noGrp="1"/>
          </p:cNvSpPr>
          <p:nvPr>
            <p:ph type="title"/>
          </p:nvPr>
        </p:nvSpPr>
        <p:spPr/>
        <p:txBody>
          <a:bodyPr/>
          <a:lstStyle/>
          <a:p>
            <a:r>
              <a:rPr lang="en-US" dirty="0" smtClean="0"/>
              <a:t>P</a:t>
            </a:r>
            <a:r>
              <a:rPr lang="en-US" baseline="-25000" dirty="0" smtClean="0"/>
              <a:t>AC</a:t>
            </a:r>
            <a:r>
              <a:rPr lang="en-US" dirty="0" smtClean="0"/>
              <a:t>: wall-plug power</a:t>
            </a:r>
            <a:endParaRPr lang="fr-FR"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628800"/>
            <a:ext cx="1728192" cy="230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999020" y="5548064"/>
            <a:ext cx="5145960" cy="707886"/>
          </a:xfrm>
          <a:prstGeom prst="rect">
            <a:avLst/>
          </a:prstGeom>
          <a:noFill/>
        </p:spPr>
        <p:txBody>
          <a:bodyPr wrap="none" rtlCol="0">
            <a:spAutoFit/>
          </a:bodyPr>
          <a:lstStyle/>
          <a:p>
            <a:pPr algn="ctr"/>
            <a:r>
              <a:rPr lang="en-US" sz="2000" dirty="0" smtClean="0">
                <a:solidFill>
                  <a:srgbClr val="FF0000"/>
                </a:solidFill>
              </a:rPr>
              <a:t>However P</a:t>
            </a:r>
            <a:r>
              <a:rPr lang="en-US" sz="2000" baseline="-25000" dirty="0" smtClean="0">
                <a:solidFill>
                  <a:srgbClr val="FF0000"/>
                </a:solidFill>
              </a:rPr>
              <a:t>AC </a:t>
            </a:r>
            <a:r>
              <a:rPr lang="en-US" sz="2000" dirty="0" smtClean="0">
                <a:solidFill>
                  <a:srgbClr val="FF0000"/>
                </a:solidFill>
              </a:rPr>
              <a:t>is a key parameter to select </a:t>
            </a:r>
          </a:p>
          <a:p>
            <a:pPr algn="ctr"/>
            <a:r>
              <a:rPr lang="en-US" sz="2000" dirty="0" smtClean="0">
                <a:solidFill>
                  <a:srgbClr val="FF0000"/>
                </a:solidFill>
              </a:rPr>
              <a:t>a technology or a project.</a:t>
            </a:r>
            <a:endParaRPr lang="fr-FR" sz="2000" dirty="0">
              <a:solidFill>
                <a:srgbClr val="FF0000"/>
              </a:solidFill>
            </a:endParaRPr>
          </a:p>
        </p:txBody>
      </p:sp>
    </p:spTree>
    <p:custDataLst>
      <p:tags r:id="rId1"/>
    </p:custDataLst>
    <p:extLst>
      <p:ext uri="{BB962C8B-B14F-4D97-AF65-F5344CB8AC3E}">
        <p14:creationId xmlns:p14="http://schemas.microsoft.com/office/powerpoint/2010/main" val="3883524743"/>
      </p:ext>
    </p:extLst>
  </p:cSld>
  <p:clrMapOvr>
    <a:masterClrMapping/>
  </p:clrMapOvr>
  <mc:AlternateContent xmlns:mc="http://schemas.openxmlformats.org/markup-compatibility/2006" xmlns:p14="http://schemas.microsoft.com/office/powerpoint/2010/main">
    <mc:Choice Requires="p14">
      <p:transition spd="slow" p14:dur="2000" advTm="13083"/>
    </mc:Choice>
    <mc:Fallback xmlns="">
      <p:transition spd="slow" advTm="1308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 calcmode="lin" valueType="num">
                                      <p:cBhvr additive="base">
                                        <p:cTn id="4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ppt_w</p:attrName>
                                        </p:attrNameLst>
                                      </p:cBhvr>
                                      <p:tavLst>
                                        <p:tav tm="0">
                                          <p:val>
                                            <p:fltVal val="0"/>
                                          </p:val>
                                        </p:tav>
                                        <p:tav tm="100000">
                                          <p:val>
                                            <p:strVal val="#ppt_w"/>
                                          </p:val>
                                        </p:tav>
                                      </p:tavLst>
                                    </p:anim>
                                    <p:anim calcmode="lin" valueType="num">
                                      <p:cBhvr>
                                        <p:cTn id="56" dur="500" fill="hold"/>
                                        <p:tgtEl>
                                          <p:spTgt spid="8"/>
                                        </p:tgtEl>
                                        <p:attrNameLst>
                                          <p:attrName>ppt_h</p:attrName>
                                        </p:attrNameLst>
                                      </p:cBhvr>
                                      <p:tavLst>
                                        <p:tav tm="0">
                                          <p:val>
                                            <p:fltVal val="0"/>
                                          </p:val>
                                        </p:tav>
                                        <p:tav tm="100000">
                                          <p:val>
                                            <p:strVal val="#ppt_h"/>
                                          </p:val>
                                        </p:tav>
                                      </p:tavLst>
                                    </p:anim>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7</a:t>
            </a:fld>
            <a:endParaRPr lang="fr-BE" dirty="0"/>
          </a:p>
        </p:txBody>
      </p:sp>
      <p:sp>
        <p:nvSpPr>
          <p:cNvPr id="6" name="Title 5"/>
          <p:cNvSpPr>
            <a:spLocks noGrp="1"/>
          </p:cNvSpPr>
          <p:nvPr>
            <p:ph type="title"/>
          </p:nvPr>
        </p:nvSpPr>
        <p:spPr>
          <a:xfrm>
            <a:off x="457200" y="116632"/>
            <a:ext cx="8229600" cy="648072"/>
          </a:xfrm>
        </p:spPr>
        <p:txBody>
          <a:bodyPr>
            <a:normAutofit fontScale="90000"/>
          </a:bodyPr>
          <a:lstStyle/>
          <a:p>
            <a:r>
              <a:rPr lang="en-US" sz="2400" dirty="0" smtClean="0"/>
              <a:t>Scaling laws for e+/e- linear colliders</a:t>
            </a:r>
            <a:r>
              <a:rPr lang="en-US" sz="3200" dirty="0" smtClean="0"/>
              <a:t/>
            </a:r>
            <a:br>
              <a:rPr lang="en-US" sz="3200" dirty="0" smtClean="0"/>
            </a:br>
            <a:r>
              <a:rPr lang="fr-FR" sz="1400" dirty="0"/>
              <a:t>J.P. Delahaye, G. </a:t>
            </a:r>
            <a:r>
              <a:rPr lang="fr-FR" sz="1400" dirty="0" err="1" smtClean="0"/>
              <a:t>Guignard,T</a:t>
            </a:r>
            <a:r>
              <a:rPr lang="fr-FR" sz="1400" dirty="0"/>
              <a:t>. </a:t>
            </a:r>
            <a:r>
              <a:rPr lang="fr-FR" sz="1400" dirty="0" err="1"/>
              <a:t>Raubenheimer</a:t>
            </a:r>
            <a:r>
              <a:rPr lang="fr-FR" sz="1400" dirty="0"/>
              <a:t>, I. </a:t>
            </a:r>
            <a:r>
              <a:rPr lang="fr-FR" sz="1400" dirty="0" smtClean="0"/>
              <a:t>Wilson</a:t>
            </a:r>
            <a:endParaRPr lang="fr-FR" sz="1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40358"/>
            <a:ext cx="5867400" cy="532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220072" y="3511157"/>
            <a:ext cx="3632726" cy="1241365"/>
          </a:xfrm>
          <a:prstGeom prst="rect">
            <a:avLst/>
          </a:prstGeom>
          <a:solidFill>
            <a:schemeClr val="accent6">
              <a:lumMod val="20000"/>
              <a:lumOff val="80000"/>
            </a:schemeClr>
          </a:solidFill>
        </p:spPr>
        <p:txBody>
          <a:bodyPr wrap="none" rtlCol="0">
            <a:spAutoFit/>
          </a:bodyPr>
          <a:lstStyle/>
          <a:p>
            <a:r>
              <a:rPr lang="en-US" sz="1600" dirty="0" err="1" smtClean="0"/>
              <a:t>U</a:t>
            </a:r>
            <a:r>
              <a:rPr lang="en-US" sz="1600" baseline="-25000" dirty="0" err="1" smtClean="0"/>
              <a:t>f</a:t>
            </a:r>
            <a:r>
              <a:rPr lang="en-US" sz="1600" dirty="0" smtClean="0"/>
              <a:t>= </a:t>
            </a:r>
            <a:r>
              <a:rPr lang="en-US" sz="1600" dirty="0" err="1" smtClean="0"/>
              <a:t>E</a:t>
            </a:r>
            <a:r>
              <a:rPr lang="en-US" sz="1600" baseline="-25000" dirty="0" err="1" smtClean="0"/>
              <a:t>beam</a:t>
            </a:r>
            <a:endParaRPr lang="en-US" sz="1600" dirty="0" smtClean="0"/>
          </a:p>
          <a:p>
            <a:endParaRPr lang="en-US" sz="1600" dirty="0" smtClean="0"/>
          </a:p>
          <a:p>
            <a:r>
              <a:rPr lang="en-US" sz="1600" dirty="0" err="1" smtClean="0"/>
              <a:t>δ</a:t>
            </a:r>
            <a:r>
              <a:rPr lang="en-US" sz="1600" baseline="-25000" dirty="0" err="1" smtClean="0"/>
              <a:t>B</a:t>
            </a:r>
            <a:r>
              <a:rPr lang="en-US" sz="1600" baseline="-25000" dirty="0" smtClean="0"/>
              <a:t> </a:t>
            </a:r>
            <a:r>
              <a:rPr lang="en-US" sz="1600" dirty="0" smtClean="0"/>
              <a:t>=% loss  by </a:t>
            </a:r>
            <a:r>
              <a:rPr lang="en-US" sz="1600" dirty="0" err="1" smtClean="0"/>
              <a:t>beamstrahlung</a:t>
            </a:r>
            <a:endParaRPr lang="en-US" sz="1600" dirty="0" smtClean="0"/>
          </a:p>
          <a:p>
            <a:endParaRPr lang="en-US" sz="1600" baseline="-25000" dirty="0"/>
          </a:p>
          <a:p>
            <a:r>
              <a:rPr lang="en-US" sz="1600" dirty="0" err="1" smtClean="0"/>
              <a:t>η</a:t>
            </a:r>
            <a:r>
              <a:rPr lang="en-US" sz="1600" baseline="30000" dirty="0" err="1" smtClean="0"/>
              <a:t>AC</a:t>
            </a:r>
            <a:r>
              <a:rPr lang="en-US" sz="1600" baseline="-25000" dirty="0" err="1" smtClean="0"/>
              <a:t>RF</a:t>
            </a:r>
            <a:r>
              <a:rPr lang="en-US" sz="1600" dirty="0" smtClean="0"/>
              <a:t>=wall plug power to beam power</a:t>
            </a:r>
            <a:endParaRPr lang="fr-FR" sz="1600" baseline="-25000" dirty="0"/>
          </a:p>
        </p:txBody>
      </p:sp>
      <p:sp>
        <p:nvSpPr>
          <p:cNvPr id="10" name="Rounded Rectangle 9"/>
          <p:cNvSpPr/>
          <p:nvPr/>
        </p:nvSpPr>
        <p:spPr>
          <a:xfrm>
            <a:off x="1592936" y="3501008"/>
            <a:ext cx="2592288"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ounded Rectangle 12"/>
          <p:cNvSpPr/>
          <p:nvPr/>
        </p:nvSpPr>
        <p:spPr>
          <a:xfrm>
            <a:off x="1571378" y="5517232"/>
            <a:ext cx="2592288"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p:cNvSpPr txBox="1"/>
          <p:nvPr/>
        </p:nvSpPr>
        <p:spPr>
          <a:xfrm>
            <a:off x="4355976" y="5889820"/>
            <a:ext cx="4881465" cy="369332"/>
          </a:xfrm>
          <a:prstGeom prst="rect">
            <a:avLst/>
          </a:prstGeom>
          <a:noFill/>
        </p:spPr>
        <p:txBody>
          <a:bodyPr wrap="none" rtlCol="0">
            <a:spAutoFit/>
          </a:bodyPr>
          <a:lstStyle/>
          <a:p>
            <a:r>
              <a:rPr lang="en-US" dirty="0" smtClean="0"/>
              <a:t>Would be nice to compare with actual data..</a:t>
            </a:r>
            <a:endParaRPr lang="fr-FR" dirty="0"/>
          </a:p>
        </p:txBody>
      </p:sp>
    </p:spTree>
    <p:extLst>
      <p:ext uri="{BB962C8B-B14F-4D97-AF65-F5344CB8AC3E}">
        <p14:creationId xmlns:p14="http://schemas.microsoft.com/office/powerpoint/2010/main" val="1435285576"/>
      </p:ext>
    </p:extLst>
  </p:cSld>
  <p:clrMapOvr>
    <a:masterClrMapping/>
  </p:clrMapOvr>
  <mc:AlternateContent xmlns:mc="http://schemas.openxmlformats.org/markup-compatibility/2006" xmlns:p14="http://schemas.microsoft.com/office/powerpoint/2010/main">
    <mc:Choice Requires="p14">
      <p:transition spd="slow" p14:dur="2000" advTm="3457"/>
    </mc:Choice>
    <mc:Fallback xmlns="">
      <p:transition spd="slow" advTm="3457"/>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fr-FR" smtClean="0"/>
              <a:t>LCWS, Belgrade, Oct. 2014</a:t>
            </a:r>
            <a:endParaRPr lang="fr-BE" dirty="0"/>
          </a:p>
        </p:txBody>
      </p:sp>
      <p:sp>
        <p:nvSpPr>
          <p:cNvPr id="5" name="Footer Placeholder 4"/>
          <p:cNvSpPr>
            <a:spLocks noGrp="1"/>
          </p:cNvSpPr>
          <p:nvPr>
            <p:ph type="ftr" sz="quarter" idx="11"/>
          </p:nvPr>
        </p:nvSpPr>
        <p:spPr>
          <a:xfrm>
            <a:off x="3124200" y="6381328"/>
            <a:ext cx="2895600" cy="365125"/>
          </a:xfrm>
        </p:spPr>
        <p:txBody>
          <a:bodyPr/>
          <a:lstStyle/>
          <a:p>
            <a:r>
              <a:rPr lang="fr-BE" smtClean="0"/>
              <a:t>Denis.Perret-Gallix@in2p3.fr LAPP/IN2P3-KEK</a:t>
            </a:r>
            <a:endParaRPr lang="fr-BE" dirty="0"/>
          </a:p>
        </p:txBody>
      </p:sp>
      <p:sp>
        <p:nvSpPr>
          <p:cNvPr id="6" name="Slide Number Placeholder 5"/>
          <p:cNvSpPr>
            <a:spLocks noGrp="1"/>
          </p:cNvSpPr>
          <p:nvPr>
            <p:ph type="sldNum" sz="quarter" idx="12"/>
          </p:nvPr>
        </p:nvSpPr>
        <p:spPr/>
        <p:txBody>
          <a:bodyPr/>
          <a:lstStyle/>
          <a:p>
            <a:fld id="{CF4668DC-857F-487D-BFFA-8C0CA5037977}" type="slidenum">
              <a:rPr lang="fr-BE" smtClean="0"/>
              <a:t>8</a:t>
            </a:fld>
            <a:endParaRPr lang="fr-BE" dirty="0"/>
          </a:p>
        </p:txBody>
      </p:sp>
      <p:sp>
        <p:nvSpPr>
          <p:cNvPr id="2" name="Title 1"/>
          <p:cNvSpPr>
            <a:spLocks noGrp="1"/>
          </p:cNvSpPr>
          <p:nvPr>
            <p:ph type="title" idx="4294967295"/>
          </p:nvPr>
        </p:nvSpPr>
        <p:spPr>
          <a:xfrm>
            <a:off x="395536" y="116632"/>
            <a:ext cx="8208912" cy="647800"/>
          </a:xfrm>
        </p:spPr>
        <p:txBody>
          <a:bodyPr>
            <a:noAutofit/>
          </a:bodyPr>
          <a:lstStyle/>
          <a:p>
            <a:r>
              <a:rPr lang="en-US" sz="2400" dirty="0" smtClean="0">
                <a:solidFill>
                  <a:srgbClr val="00B050"/>
                </a:solidFill>
              </a:rPr>
              <a:t>High-Energy Physics is all about Energy</a:t>
            </a:r>
            <a:br>
              <a:rPr lang="en-US" sz="2400" dirty="0" smtClean="0">
                <a:solidFill>
                  <a:srgbClr val="00B050"/>
                </a:solidFill>
              </a:rPr>
            </a:br>
            <a:r>
              <a:rPr lang="en-US" sz="2400" dirty="0" smtClean="0">
                <a:solidFill>
                  <a:srgbClr val="00B050"/>
                </a:solidFill>
              </a:rPr>
              <a:t>From eV to TeV</a:t>
            </a:r>
            <a:endParaRPr lang="en-US" sz="2000" dirty="0">
              <a:solidFill>
                <a:schemeClr val="tx2">
                  <a:lumMod val="60000"/>
                  <a:lumOff val="40000"/>
                </a:schemeClr>
              </a:solidFill>
            </a:endParaRPr>
          </a:p>
        </p:txBody>
      </p:sp>
      <p:grpSp>
        <p:nvGrpSpPr>
          <p:cNvPr id="9" name="Group 8"/>
          <p:cNvGrpSpPr/>
          <p:nvPr/>
        </p:nvGrpSpPr>
        <p:grpSpPr>
          <a:xfrm>
            <a:off x="303103" y="1340768"/>
            <a:ext cx="8568952" cy="1868145"/>
            <a:chOff x="303103" y="1340768"/>
            <a:chExt cx="8568952" cy="1868145"/>
          </a:xfrm>
        </p:grpSpPr>
        <p:sp>
          <p:nvSpPr>
            <p:cNvPr id="7" name="TextBox 6"/>
            <p:cNvSpPr txBox="1"/>
            <p:nvPr/>
          </p:nvSpPr>
          <p:spPr>
            <a:xfrm>
              <a:off x="303103" y="1700808"/>
              <a:ext cx="8568952" cy="1508105"/>
            </a:xfrm>
            <a:prstGeom prst="rect">
              <a:avLst/>
            </a:prstGeom>
            <a:solidFill>
              <a:schemeClr val="accent6">
                <a:lumMod val="20000"/>
                <a:lumOff val="80000"/>
              </a:schemeClr>
            </a:solidFill>
          </p:spPr>
          <p:txBody>
            <a:bodyPr wrap="square" rtlCol="0">
              <a:spAutoFit/>
            </a:bodyPr>
            <a:lstStyle/>
            <a:p>
              <a:pPr lvl="0">
                <a:spcBef>
                  <a:spcPct val="20000"/>
                </a:spcBef>
              </a:pPr>
              <a:r>
                <a:rPr lang="en-US" sz="2000" dirty="0" smtClean="0">
                  <a:solidFill>
                    <a:schemeClr val="accent1">
                      <a:lumMod val="75000"/>
                    </a:schemeClr>
                  </a:solidFill>
                  <a:latin typeface="Comic Sans MS" pitchFamily="66" charset="0"/>
                </a:rPr>
                <a:t>Fix target to colliders exp.</a:t>
              </a:r>
            </a:p>
            <a:p>
              <a:pPr>
                <a:spcBef>
                  <a:spcPct val="20000"/>
                </a:spcBef>
              </a:pPr>
              <a:r>
                <a:rPr lang="en-US" sz="2000" dirty="0" smtClean="0">
                  <a:solidFill>
                    <a:schemeClr val="accent1">
                      <a:lumMod val="75000"/>
                    </a:schemeClr>
                  </a:solidFill>
                  <a:latin typeface="Comic Sans MS" pitchFamily="66" charset="0"/>
                </a:rPr>
                <a:t>NC to SC magnets</a:t>
              </a:r>
            </a:p>
            <a:p>
              <a:pPr>
                <a:spcBef>
                  <a:spcPct val="20000"/>
                </a:spcBef>
              </a:pPr>
              <a:r>
                <a:rPr lang="en-US" sz="2000" dirty="0">
                  <a:solidFill>
                    <a:schemeClr val="accent1">
                      <a:lumMod val="75000"/>
                    </a:schemeClr>
                  </a:solidFill>
                  <a:latin typeface="Comic Sans MS" pitchFamily="66" charset="0"/>
                </a:rPr>
                <a:t>W</a:t>
              </a:r>
              <a:r>
                <a:rPr lang="en-US" sz="2000" dirty="0" smtClean="0">
                  <a:solidFill>
                    <a:schemeClr val="accent1">
                      <a:lumMod val="75000"/>
                    </a:schemeClr>
                  </a:solidFill>
                  <a:latin typeface="Comic Sans MS" pitchFamily="66" charset="0"/>
                </a:rPr>
                <a:t>arm to cold RF (SC cavities)                             </a:t>
              </a:r>
              <a:endParaRPr lang="en-US" sz="2000" dirty="0">
                <a:solidFill>
                  <a:schemeClr val="accent1">
                    <a:lumMod val="75000"/>
                  </a:schemeClr>
                </a:solidFill>
                <a:latin typeface="Comic Sans MS" pitchFamily="66" charset="0"/>
              </a:endParaRPr>
            </a:p>
            <a:p>
              <a:pPr lvl="0">
                <a:spcBef>
                  <a:spcPct val="20000"/>
                </a:spcBef>
              </a:pPr>
              <a:r>
                <a:rPr lang="en-US" sz="2000" dirty="0">
                  <a:solidFill>
                    <a:schemeClr val="accent1">
                      <a:lumMod val="75000"/>
                    </a:schemeClr>
                  </a:solidFill>
                  <a:latin typeface="Comic Sans MS" pitchFamily="66" charset="0"/>
                </a:rPr>
                <a:t>C</a:t>
              </a:r>
              <a:r>
                <a:rPr lang="en-US" sz="2000" dirty="0" smtClean="0">
                  <a:solidFill>
                    <a:schemeClr val="accent1">
                      <a:lumMod val="75000"/>
                    </a:schemeClr>
                  </a:solidFill>
                  <a:latin typeface="Comic Sans MS" pitchFamily="66" charset="0"/>
                </a:rPr>
                <a:t>ircular (e+e-) to linear</a:t>
              </a:r>
            </a:p>
          </p:txBody>
        </p:sp>
        <p:sp>
          <p:nvSpPr>
            <p:cNvPr id="12" name="TextBox 11"/>
            <p:cNvSpPr txBox="1"/>
            <p:nvPr/>
          </p:nvSpPr>
          <p:spPr>
            <a:xfrm>
              <a:off x="3995936" y="1340768"/>
              <a:ext cx="893193" cy="1862048"/>
            </a:xfrm>
            <a:prstGeom prst="rect">
              <a:avLst/>
            </a:prstGeom>
            <a:noFill/>
          </p:spPr>
          <p:txBody>
            <a:bodyPr wrap="none" rtlCol="0">
              <a:spAutoFit/>
            </a:bodyPr>
            <a:lstStyle/>
            <a:p>
              <a:r>
                <a:rPr lang="en-US" sz="11500" dirty="0" smtClean="0">
                  <a:solidFill>
                    <a:srgbClr val="FF0000"/>
                  </a:solidFill>
                  <a:latin typeface="Times New Roman"/>
                  <a:cs typeface="Times New Roman"/>
                </a:rPr>
                <a:t>}</a:t>
              </a:r>
              <a:endParaRPr lang="en-US" sz="3200" dirty="0"/>
            </a:p>
          </p:txBody>
        </p:sp>
        <p:sp>
          <p:nvSpPr>
            <p:cNvPr id="3" name="TextBox 2"/>
            <p:cNvSpPr txBox="1"/>
            <p:nvPr/>
          </p:nvSpPr>
          <p:spPr>
            <a:xfrm>
              <a:off x="4788024" y="2204864"/>
              <a:ext cx="4069886" cy="400110"/>
            </a:xfrm>
            <a:prstGeom prst="rect">
              <a:avLst/>
            </a:prstGeom>
            <a:noFill/>
          </p:spPr>
          <p:txBody>
            <a:bodyPr wrap="square" rtlCol="0">
              <a:spAutoFit/>
            </a:bodyPr>
            <a:lstStyle/>
            <a:p>
              <a:r>
                <a:rPr lang="en-US" sz="2000" dirty="0" smtClean="0">
                  <a:solidFill>
                    <a:srgbClr val="FF0000"/>
                  </a:solidFill>
                  <a:latin typeface="Comic Sans MS" panose="030F0702030302020204" pitchFamily="66" charset="0"/>
                  <a:cs typeface="Times New Roman"/>
                </a:rPr>
                <a:t>Reducing Energy Consumption</a:t>
              </a:r>
              <a:endParaRPr lang="en-US" sz="1600" dirty="0">
                <a:latin typeface="Comic Sans MS" panose="030F0702030302020204" pitchFamily="66" charset="0"/>
              </a:endParaRPr>
            </a:p>
          </p:txBody>
        </p:sp>
      </p:grpSp>
      <p:sp>
        <p:nvSpPr>
          <p:cNvPr id="13" name="TextBox 12"/>
          <p:cNvSpPr txBox="1"/>
          <p:nvPr/>
        </p:nvSpPr>
        <p:spPr>
          <a:xfrm>
            <a:off x="287061" y="908720"/>
            <a:ext cx="8568952" cy="646331"/>
          </a:xfrm>
          <a:prstGeom prst="rect">
            <a:avLst/>
          </a:prstGeom>
          <a:solidFill>
            <a:schemeClr val="accent6">
              <a:lumMod val="20000"/>
              <a:lumOff val="80000"/>
            </a:schemeClr>
          </a:solidFill>
        </p:spPr>
        <p:txBody>
          <a:bodyPr wrap="square" rtlCol="0">
            <a:spAutoFit/>
          </a:bodyPr>
          <a:lstStyle/>
          <a:p>
            <a:pPr lvl="0">
              <a:spcBef>
                <a:spcPct val="20000"/>
              </a:spcBef>
            </a:pPr>
            <a:r>
              <a:rPr lang="en-US" dirty="0" smtClean="0">
                <a:latin typeface="Comic Sans MS" pitchFamily="66" charset="0"/>
              </a:rPr>
              <a:t>Great saving achieved: technology improvement, operation optimization, disruptive technology shift:</a:t>
            </a:r>
          </a:p>
        </p:txBody>
      </p:sp>
      <p:sp>
        <p:nvSpPr>
          <p:cNvPr id="15" name="TextBox 14"/>
          <p:cNvSpPr txBox="1"/>
          <p:nvPr/>
        </p:nvSpPr>
        <p:spPr>
          <a:xfrm>
            <a:off x="287524" y="3274414"/>
            <a:ext cx="8568952" cy="695575"/>
          </a:xfrm>
          <a:prstGeom prst="rect">
            <a:avLst/>
          </a:prstGeom>
          <a:solidFill>
            <a:schemeClr val="accent6">
              <a:lumMod val="20000"/>
              <a:lumOff val="80000"/>
            </a:schemeClr>
          </a:solidFill>
        </p:spPr>
        <p:txBody>
          <a:bodyPr wrap="square" rtlCol="0">
            <a:spAutoFit/>
          </a:bodyPr>
          <a:lstStyle/>
          <a:p>
            <a:pPr algn="ctr">
              <a:spcBef>
                <a:spcPct val="20000"/>
              </a:spcBef>
            </a:pPr>
            <a:r>
              <a:rPr lang="en-US" sz="2000" dirty="0">
                <a:solidFill>
                  <a:schemeClr val="accent1">
                    <a:lumMod val="75000"/>
                  </a:schemeClr>
                </a:solidFill>
                <a:latin typeface="Comic Sans MS" pitchFamily="66" charset="0"/>
              </a:rPr>
              <a:t>Next paradigm shift </a:t>
            </a:r>
            <a:r>
              <a:rPr lang="en-US" sz="2000" dirty="0" smtClean="0">
                <a:solidFill>
                  <a:schemeClr val="accent1">
                    <a:lumMod val="75000"/>
                  </a:schemeClr>
                </a:solidFill>
                <a:latin typeface="Comic Sans MS" pitchFamily="66" charset="0"/>
              </a:rPr>
              <a:t>for higher energies ? </a:t>
            </a:r>
          </a:p>
          <a:p>
            <a:pPr algn="ctr">
              <a:spcBef>
                <a:spcPct val="20000"/>
              </a:spcBef>
            </a:pPr>
            <a:r>
              <a:rPr lang="en-US" sz="1600" dirty="0" smtClean="0">
                <a:solidFill>
                  <a:schemeClr val="accent1">
                    <a:lumMod val="75000"/>
                  </a:schemeClr>
                </a:solidFill>
                <a:latin typeface="Comic Sans MS" pitchFamily="66" charset="0"/>
              </a:rPr>
              <a:t>(Acceleration in plasma (laser, proton), crystal channels, muon colliders, … ??)</a:t>
            </a:r>
            <a:endParaRPr lang="en-US" sz="2400" dirty="0" smtClean="0">
              <a:solidFill>
                <a:schemeClr val="accent1">
                  <a:lumMod val="75000"/>
                </a:schemeClr>
              </a:solidFill>
              <a:latin typeface="Comic Sans MS" pitchFamily="66" charset="0"/>
            </a:endParaRPr>
          </a:p>
        </p:txBody>
      </p:sp>
      <p:sp>
        <p:nvSpPr>
          <p:cNvPr id="14" name="TextBox 13"/>
          <p:cNvSpPr txBox="1"/>
          <p:nvPr/>
        </p:nvSpPr>
        <p:spPr>
          <a:xfrm>
            <a:off x="303103" y="4061971"/>
            <a:ext cx="8757914" cy="2031325"/>
          </a:xfrm>
          <a:prstGeom prst="rect">
            <a:avLst/>
          </a:prstGeom>
          <a:solidFill>
            <a:schemeClr val="accent6">
              <a:lumMod val="20000"/>
              <a:lumOff val="80000"/>
            </a:schemeClr>
          </a:solidFill>
        </p:spPr>
        <p:txBody>
          <a:bodyPr wrap="square" rtlCol="0">
            <a:spAutoFit/>
          </a:bodyPr>
          <a:lstStyle/>
          <a:p>
            <a:pPr marL="230188" indent="-230188">
              <a:buFont typeface="Arial" panose="020B0604020202020204" pitchFamily="34" charset="0"/>
              <a:buChar char="•"/>
            </a:pPr>
            <a:r>
              <a:rPr lang="en-US" dirty="0" smtClean="0"/>
              <a:t>Scaling with CM energy, the next </a:t>
            </a:r>
            <a:r>
              <a:rPr lang="en-US" dirty="0"/>
              <a:t>colliders </a:t>
            </a:r>
            <a:r>
              <a:rPr lang="en-US" dirty="0" smtClean="0"/>
              <a:t>linear </a:t>
            </a:r>
            <a:r>
              <a:rPr lang="en-US" dirty="0"/>
              <a:t>or </a:t>
            </a:r>
            <a:r>
              <a:rPr lang="en-US" dirty="0" smtClean="0"/>
              <a:t>circular: </a:t>
            </a:r>
            <a:endParaRPr lang="en-US" dirty="0"/>
          </a:p>
          <a:p>
            <a:pPr marL="461963" lvl="1" indent="-231775">
              <a:buFont typeface="Arial" panose="020B0604020202020204" pitchFamily="34" charset="0"/>
              <a:buChar char="•"/>
            </a:pPr>
            <a:r>
              <a:rPr lang="en-US" dirty="0" smtClean="0"/>
              <a:t>Will consume </a:t>
            </a:r>
            <a:r>
              <a:rPr lang="en-US" dirty="0"/>
              <a:t>more </a:t>
            </a:r>
            <a:r>
              <a:rPr lang="en-US" dirty="0" smtClean="0"/>
              <a:t>energy</a:t>
            </a:r>
            <a:endParaRPr lang="en-US" dirty="0"/>
          </a:p>
          <a:p>
            <a:pPr marL="461963" lvl="1" indent="-231775">
              <a:buFont typeface="Arial" panose="020B0604020202020204" pitchFamily="34" charset="0"/>
              <a:buChar char="•"/>
            </a:pPr>
            <a:r>
              <a:rPr lang="en-US" dirty="0"/>
              <a:t>And </a:t>
            </a:r>
            <a:r>
              <a:rPr lang="en-US" dirty="0" smtClean="0"/>
              <a:t>more, </a:t>
            </a:r>
            <a:r>
              <a:rPr lang="en-US" dirty="0"/>
              <a:t>relatively to other consumers</a:t>
            </a:r>
          </a:p>
          <a:p>
            <a:pPr marL="684213" lvl="2" indent="-171450">
              <a:buFont typeface="Arial" panose="020B0604020202020204" pitchFamily="34" charset="0"/>
              <a:buChar char="•"/>
            </a:pPr>
            <a:r>
              <a:rPr lang="en-US" dirty="0"/>
              <a:t>People are saving, industry is saving</a:t>
            </a:r>
          </a:p>
          <a:p>
            <a:pPr marL="684213" lvl="2" indent="-171450">
              <a:buFont typeface="Arial" panose="020B0604020202020204" pitchFamily="34" charset="0"/>
              <a:buChar char="•"/>
            </a:pPr>
            <a:r>
              <a:rPr lang="en-US" dirty="0"/>
              <a:t>Sustainable energy are part of people life</a:t>
            </a:r>
          </a:p>
          <a:p>
            <a:pPr marL="230188" indent="-230188">
              <a:buFont typeface="Arial" panose="020B0604020202020204" pitchFamily="34" charset="0"/>
              <a:buChar char="•"/>
            </a:pPr>
            <a:r>
              <a:rPr lang="en-US" dirty="0"/>
              <a:t>Energy </a:t>
            </a:r>
            <a:r>
              <a:rPr lang="en-US" dirty="0" smtClean="0"/>
              <a:t>will be more expensive</a:t>
            </a:r>
          </a:p>
          <a:p>
            <a:pPr marL="230188" indent="-230188">
              <a:buFont typeface="Arial" panose="020B0604020202020204" pitchFamily="34" charset="0"/>
              <a:buChar char="•"/>
            </a:pPr>
            <a:r>
              <a:rPr lang="en-US" dirty="0" smtClean="0"/>
              <a:t>Environmental issues</a:t>
            </a:r>
            <a:endParaRPr lang="en-US" sz="2400" dirty="0">
              <a:solidFill>
                <a:schemeClr val="accent1">
                  <a:lumMod val="75000"/>
                </a:schemeClr>
              </a:solidFill>
              <a:latin typeface="Comic Sans MS" pitchFamily="66" charset="0"/>
            </a:endParaRPr>
          </a:p>
        </p:txBody>
      </p:sp>
      <p:sp>
        <p:nvSpPr>
          <p:cNvPr id="10" name="TextBox 9"/>
          <p:cNvSpPr txBox="1"/>
          <p:nvPr/>
        </p:nvSpPr>
        <p:spPr>
          <a:xfrm>
            <a:off x="179512" y="6105490"/>
            <a:ext cx="5832648" cy="707886"/>
          </a:xfrm>
          <a:prstGeom prst="rect">
            <a:avLst/>
          </a:prstGeom>
          <a:solidFill>
            <a:schemeClr val="accent6">
              <a:lumMod val="40000"/>
              <a:lumOff val="60000"/>
            </a:schemeClr>
          </a:solidFill>
        </p:spPr>
        <p:txBody>
          <a:bodyPr wrap="square" rtlCol="0">
            <a:spAutoFit/>
          </a:bodyPr>
          <a:lstStyle/>
          <a:p>
            <a:r>
              <a:rPr lang="en-US" sz="4000" dirty="0" smtClean="0">
                <a:solidFill>
                  <a:srgbClr val="FF0000"/>
                </a:solidFill>
              </a:rPr>
              <a:t>HEP got to be involved</a:t>
            </a:r>
            <a:endParaRPr lang="fr-FR" sz="4000" dirty="0">
              <a:solidFill>
                <a:srgbClr val="FF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7608" y="4365104"/>
            <a:ext cx="3054872" cy="2387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75885886"/>
      </p:ext>
    </p:extLst>
  </p:cSld>
  <p:clrMapOvr>
    <a:masterClrMapping/>
  </p:clrMapOvr>
  <mc:AlternateContent xmlns:mc="http://schemas.openxmlformats.org/markup-compatibility/2006" xmlns:p14="http://schemas.microsoft.com/office/powerpoint/2010/main">
    <mc:Choice Requires="p14">
      <p:transition spd="slow" p14:dur="2000" advTm="3071"/>
    </mc:Choice>
    <mc:Fallback xmlns="">
      <p:transition spd="slow" advTm="307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fr-FR" smtClean="0"/>
              <a:t>LCWS, Belgrade, Oct. 2014</a:t>
            </a:r>
            <a:endParaRPr lang="fr-BE" dirty="0"/>
          </a:p>
        </p:txBody>
      </p:sp>
      <p:sp>
        <p:nvSpPr>
          <p:cNvPr id="4" name="Footer Placeholder 3"/>
          <p:cNvSpPr>
            <a:spLocks noGrp="1"/>
          </p:cNvSpPr>
          <p:nvPr>
            <p:ph type="ftr" sz="quarter" idx="11"/>
          </p:nvPr>
        </p:nvSpPr>
        <p:spPr/>
        <p:txBody>
          <a:bodyPr/>
          <a:lstStyle/>
          <a:p>
            <a:r>
              <a:rPr lang="fr-BE" smtClean="0"/>
              <a:t>Denis.Perret-Gallix@in2p3.fr LAPP/IN2P3-KEK</a:t>
            </a:r>
            <a:endParaRPr lang="fr-BE" dirty="0"/>
          </a:p>
        </p:txBody>
      </p:sp>
      <p:sp>
        <p:nvSpPr>
          <p:cNvPr id="5" name="Slide Number Placeholder 4"/>
          <p:cNvSpPr>
            <a:spLocks noGrp="1"/>
          </p:cNvSpPr>
          <p:nvPr>
            <p:ph type="sldNum" sz="quarter" idx="12"/>
          </p:nvPr>
        </p:nvSpPr>
        <p:spPr/>
        <p:txBody>
          <a:bodyPr/>
          <a:lstStyle/>
          <a:p>
            <a:fld id="{CF4668DC-857F-487D-BFFA-8C0CA5037977}" type="slidenum">
              <a:rPr lang="fr-BE" smtClean="0"/>
              <a:t>9</a:t>
            </a:fld>
            <a:endParaRPr lang="fr-BE" dirty="0"/>
          </a:p>
        </p:txBody>
      </p:sp>
      <p:sp>
        <p:nvSpPr>
          <p:cNvPr id="2" name="Title 1"/>
          <p:cNvSpPr>
            <a:spLocks noGrp="1"/>
          </p:cNvSpPr>
          <p:nvPr>
            <p:ph type="title"/>
          </p:nvPr>
        </p:nvSpPr>
        <p:spPr>
          <a:xfrm>
            <a:off x="457200" y="116632"/>
            <a:ext cx="8229600" cy="1143000"/>
          </a:xfrm>
        </p:spPr>
        <p:txBody>
          <a:bodyPr>
            <a:noAutofit/>
          </a:bodyPr>
          <a:lstStyle/>
          <a:p>
            <a:r>
              <a:rPr lang="en-US" sz="3200" dirty="0"/>
              <a:t>e</a:t>
            </a:r>
            <a:r>
              <a:rPr lang="en-US" sz="3200" dirty="0" smtClean="0"/>
              <a:t>+/e- Colliders: P</a:t>
            </a:r>
            <a:r>
              <a:rPr lang="en-US" sz="3200" baseline="-25000" dirty="0" smtClean="0"/>
              <a:t>AC</a:t>
            </a:r>
            <a:r>
              <a:rPr lang="en-US" sz="3200" dirty="0"/>
              <a:t> </a:t>
            </a:r>
            <a:r>
              <a:rPr lang="en-US" sz="3200" dirty="0" smtClean="0"/>
              <a:t>vs E</a:t>
            </a:r>
            <a:r>
              <a:rPr lang="en-US" sz="3200" baseline="-25000" dirty="0" smtClean="0"/>
              <a:t>CM</a:t>
            </a:r>
            <a:endParaRPr lang="fr-FR" sz="3200" baseline="-25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3"/>
            <a:ext cx="8424936" cy="477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524655"/>
      </p:ext>
    </p:extLst>
  </p:cSld>
  <p:clrMapOvr>
    <a:masterClrMapping/>
  </p:clrMapOvr>
  <mc:AlternateContent xmlns:mc="http://schemas.openxmlformats.org/markup-compatibility/2006" xmlns:p14="http://schemas.microsoft.com/office/powerpoint/2010/main">
    <mc:Choice Requires="p14">
      <p:transition spd="slow" p14:dur="2000" advTm="903"/>
    </mc:Choice>
    <mc:Fallback xmlns="">
      <p:transition spd="slow" advTm="903"/>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
</p:tagLst>
</file>

<file path=ppt/tags/tag2.xml><?xml version="1.0" encoding="utf-8"?>
<p:tagLst xmlns:a="http://schemas.openxmlformats.org/drawingml/2006/main" xmlns:r="http://schemas.openxmlformats.org/officeDocument/2006/relationships" xmlns:p="http://schemas.openxmlformats.org/presentationml/2006/main">
  <p:tag name="TIMING" val="|7.3|2.3"/>
</p:tagLst>
</file>

<file path=ppt/tags/tag3.xml><?xml version="1.0" encoding="utf-8"?>
<p:tagLst xmlns:a="http://schemas.openxmlformats.org/drawingml/2006/main" xmlns:r="http://schemas.openxmlformats.org/officeDocument/2006/relationships" xmlns:p="http://schemas.openxmlformats.org/presentationml/2006/main">
  <p:tag name="TIMING" val="|10.6|1"/>
</p:tagLst>
</file>

<file path=ppt/tags/tag4.xml><?xml version="1.0" encoding="utf-8"?>
<p:tagLst xmlns:a="http://schemas.openxmlformats.org/drawingml/2006/main" xmlns:r="http://schemas.openxmlformats.org/officeDocument/2006/relationships" xmlns:p="http://schemas.openxmlformats.org/presentationml/2006/main">
  <p:tag name="TIMING" val="|1.1|0.8"/>
</p:tagLst>
</file>

<file path=ppt/tags/tag5.xml><?xml version="1.0" encoding="utf-8"?>
<p:tagLst xmlns:a="http://schemas.openxmlformats.org/drawingml/2006/main" xmlns:r="http://schemas.openxmlformats.org/officeDocument/2006/relationships" xmlns:p="http://schemas.openxmlformats.org/presentationml/2006/main">
  <p:tag name="TIMING" val="|0.9|1|0.7|0.7|0.7"/>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EuCARD-2">
      <a:dk1>
        <a:srgbClr val="0070C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FFC000"/>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29539</TotalTime>
  <Words>3403</Words>
  <Application>Microsoft Macintosh PowerPoint</Application>
  <PresentationFormat>On-screen Show (4:3)</PresentationFormat>
  <Paragraphs>577</Paragraphs>
  <Slides>44</Slides>
  <Notes>3</Notes>
  <HiddenSlides>0</HiddenSlides>
  <MMClips>0</MMClips>
  <ScaleCrop>false</ScaleCrop>
  <HeadingPairs>
    <vt:vector size="4" baseType="variant">
      <vt:variant>
        <vt:lpstr>Theme</vt:lpstr>
      </vt:variant>
      <vt:variant>
        <vt:i4>11</vt:i4>
      </vt:variant>
      <vt:variant>
        <vt:lpstr>Slide Titles</vt:lpstr>
      </vt:variant>
      <vt:variant>
        <vt:i4>44</vt:i4>
      </vt:variant>
    </vt:vector>
  </HeadingPairs>
  <TitlesOfParts>
    <vt:vector size="55" baseType="lpstr">
      <vt:lpstr>Thème Office</vt:lpstr>
      <vt:lpstr>Custom Design</vt:lpstr>
      <vt:lpstr>1_Custom Design</vt:lpstr>
      <vt:lpstr>2_Custom Design</vt:lpstr>
      <vt:lpstr>3_Custom Design</vt:lpstr>
      <vt:lpstr>4_Custom Design</vt:lpstr>
      <vt:lpstr>1_Thème Office</vt:lpstr>
      <vt:lpstr>2_Thème Office</vt:lpstr>
      <vt:lpstr>3_Thème Office</vt:lpstr>
      <vt:lpstr>4_Thème Office</vt:lpstr>
      <vt:lpstr>Office Theme</vt:lpstr>
      <vt:lpstr>PowerPoint Presentation</vt:lpstr>
      <vt:lpstr>PowerPoint Presentation</vt:lpstr>
      <vt:lpstr>Content</vt:lpstr>
      <vt:lpstr>Colliders hot parameters</vt:lpstr>
      <vt:lpstr>PowerPoint Presentation</vt:lpstr>
      <vt:lpstr>PAC: wall-plug power</vt:lpstr>
      <vt:lpstr>Scaling laws for e+/e- linear colliders J.P. Delahaye, G. Guignard,T. Raubenheimer, I. Wilson</vt:lpstr>
      <vt:lpstr>High-Energy Physics is all about Energy From eV to TeV</vt:lpstr>
      <vt:lpstr>e+/e- Colliders: PAC vs ECM</vt:lpstr>
      <vt:lpstr>Power and Energy</vt:lpstr>
      <vt:lpstr>PAC, EAC, ECAC  are technology driven</vt:lpstr>
      <vt:lpstr>K/W: Knowledge per Watt Reducing entropy</vt:lpstr>
      <vt:lpstr>PowerPoint Presentation</vt:lpstr>
      <vt:lpstr>Energy for Sustainable Science 23-25 October 2013 CERN</vt:lpstr>
      <vt:lpstr>PowerPoint Presentation</vt:lpstr>
      <vt:lpstr>European Spallation Source - 4R neutron source</vt:lpstr>
      <vt:lpstr>EnEfficient WG</vt:lpstr>
      <vt:lpstr>The Green-ILC initiative </vt:lpstr>
      <vt:lpstr>ILC baseline energy budget 164 MW @ 500 GeV</vt:lpstr>
      <vt:lpstr>Green ILC (1) Energy Saving </vt:lpstr>
      <vt:lpstr>Recover non-used RF power: Smart RF loads</vt:lpstr>
      <vt:lpstr>PowerPoint Presentation</vt:lpstr>
      <vt:lpstr>Green ILC (2) Energy Recovery and Recycling </vt:lpstr>
      <vt:lpstr>PowerPoint Presentation</vt:lpstr>
      <vt:lpstr>PowerPoint Presentation</vt:lpstr>
      <vt:lpstr>How much will we save ?</vt:lpstr>
      <vt:lpstr>Green ILC (3) Sustainable Energies </vt:lpstr>
      <vt:lpstr>Example: An LN2 Economy for ILC</vt:lpstr>
      <vt:lpstr>LN2 as energy storage </vt:lpstr>
      <vt:lpstr>Global Energy Center</vt:lpstr>
      <vt:lpstr>PowerPoint Presentation</vt:lpstr>
      <vt:lpstr>PowerPoint Presentation</vt:lpstr>
      <vt:lpstr>PowerPoint Presentation</vt:lpstr>
      <vt:lpstr>Messages</vt:lpstr>
      <vt:lpstr>Thank you for your attention</vt:lpstr>
      <vt:lpstr>PowerPoint Presentation</vt:lpstr>
      <vt:lpstr>Green-ILC Roadmap</vt:lpstr>
      <vt:lpstr>Timeline for a sustainable ILC Gradual and Multi-Staged e.g.</vt:lpstr>
      <vt:lpstr>PowerPoint Presentation</vt:lpstr>
      <vt:lpstr>PowerPoint Presentation</vt:lpstr>
      <vt:lpstr>PowerPoint Presentation</vt:lpstr>
      <vt:lpstr>PowerPoint Presentation</vt:lpstr>
      <vt:lpstr>LN2 Electrical Production and Transport</vt:lpstr>
      <vt:lpstr>LN2 process cycle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PERRET-GALLIX</dc:creator>
  <cp:lastModifiedBy>Steve Peggs</cp:lastModifiedBy>
  <cp:revision>890</cp:revision>
  <dcterms:created xsi:type="dcterms:W3CDTF">2012-10-27T08:59:55Z</dcterms:created>
  <dcterms:modified xsi:type="dcterms:W3CDTF">2014-10-09T13:52:46Z</dcterms:modified>
</cp:coreProperties>
</file>