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2" r:id="rId3"/>
    <p:sldId id="299" r:id="rId4"/>
    <p:sldId id="258" r:id="rId5"/>
    <p:sldId id="262" r:id="rId6"/>
    <p:sldId id="263" r:id="rId7"/>
    <p:sldId id="265" r:id="rId8"/>
    <p:sldId id="297" r:id="rId9"/>
    <p:sldId id="298" r:id="rId10"/>
    <p:sldId id="264" r:id="rId11"/>
    <p:sldId id="289" r:id="rId12"/>
    <p:sldId id="292" r:id="rId13"/>
    <p:sldId id="281" r:id="rId14"/>
    <p:sldId id="282" r:id="rId15"/>
    <p:sldId id="283" r:id="rId16"/>
    <p:sldId id="287" r:id="rId17"/>
    <p:sldId id="279" r:id="rId18"/>
    <p:sldId id="293" r:id="rId19"/>
    <p:sldId id="294" r:id="rId20"/>
    <p:sldId id="259" r:id="rId21"/>
    <p:sldId id="270" r:id="rId22"/>
    <p:sldId id="290" r:id="rId23"/>
    <p:sldId id="276" r:id="rId24"/>
    <p:sldId id="278" r:id="rId25"/>
    <p:sldId id="306" r:id="rId26"/>
    <p:sldId id="305" r:id="rId27"/>
    <p:sldId id="268" r:id="rId28"/>
    <p:sldId id="300" r:id="rId29"/>
    <p:sldId id="274" r:id="rId30"/>
    <p:sldId id="272" r:id="rId31"/>
    <p:sldId id="271" r:id="rId32"/>
    <p:sldId id="311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1983" autoAdjust="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6DAC2-EC0E-4A63-B91B-76D80B54B44E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DBE0-596B-43D3-84C5-68C42F014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Experimentalists love high energy machines</a:t>
            </a:r>
          </a:p>
          <a:p>
            <a:r>
              <a:rPr lang="en-GB" dirty="0" smtClean="0"/>
              <a:t>People</a:t>
            </a:r>
            <a:r>
              <a:rPr lang="en-GB" baseline="0" dirty="0" smtClean="0"/>
              <a:t> like working together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7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three pure ones of</a:t>
            </a:r>
            <a:r>
              <a:rPr lang="en-GB" baseline="0" dirty="0" smtClean="0"/>
              <a:t> the</a:t>
            </a:r>
            <a:r>
              <a:rPr lang="en-GB" dirty="0" smtClean="0"/>
              <a:t> Taoist</a:t>
            </a:r>
            <a:r>
              <a:rPr lang="en-GB" baseline="0" dirty="0" smtClean="0"/>
              <a:t> trinity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9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know what the solution is</a:t>
            </a:r>
          </a:p>
          <a:p>
            <a:r>
              <a:rPr lang="en-GB" dirty="0" smtClean="0"/>
              <a:t>But we have good motivation to keep looking just around the next corner…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0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Plots from</a:t>
            </a:r>
            <a:r>
              <a:rPr lang="en-GB" baseline="0" dirty="0" smtClean="0"/>
              <a:t> my Higgs self-coupling talk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3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ALICE</a:t>
            </a:r>
            <a:r>
              <a:rPr lang="en-GB" baseline="0" dirty="0" smtClean="0"/>
              <a:t> CMOS tracker: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X/X0 = 0.282%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0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High</a:t>
            </a:r>
            <a:r>
              <a:rPr lang="en-GB" baseline="0" dirty="0" smtClean="0"/>
              <a:t> energy colliders make experimentalists happy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Have not discovered dark matter.</a:t>
            </a:r>
          </a:p>
          <a:p>
            <a:r>
              <a:rPr lang="en-GB" dirty="0" smtClean="0"/>
              <a:t>Have not discovered </a:t>
            </a:r>
            <a:r>
              <a:rPr lang="en-GB" dirty="0" err="1" smtClean="0"/>
              <a:t>higgs</a:t>
            </a:r>
            <a:r>
              <a:rPr lang="en-GB" dirty="0" smtClean="0"/>
              <a:t>.</a:t>
            </a:r>
          </a:p>
          <a:p>
            <a:r>
              <a:rPr lang="en-GB" dirty="0" smtClean="0"/>
              <a:t>Have</a:t>
            </a:r>
            <a:r>
              <a:rPr lang="en-GB" baseline="0" dirty="0" smtClean="0"/>
              <a:t> not achieved world’s highest energy collisions.</a:t>
            </a:r>
          </a:p>
          <a:p>
            <a:r>
              <a:rPr lang="en-GB" baseline="0" dirty="0" smtClean="0"/>
              <a:t>Have not achieved collisions at all.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Experimentalists</a:t>
            </a:r>
            <a:r>
              <a:rPr lang="en-GB" baseline="0" dirty="0" smtClean="0"/>
              <a:t> love the range of physics that can be followed</a:t>
            </a:r>
            <a:endParaRPr lang="en-GB" dirty="0" smtClean="0"/>
          </a:p>
          <a:p>
            <a:r>
              <a:rPr lang="en-GB" dirty="0" smtClean="0"/>
              <a:t>Number</a:t>
            </a:r>
            <a:r>
              <a:rPr lang="en-GB" baseline="0" dirty="0" smtClean="0"/>
              <a:t> of papers (ATLAS, CMS, </a:t>
            </a:r>
            <a:r>
              <a:rPr lang="en-GB" baseline="0" dirty="0" err="1" smtClean="0"/>
              <a:t>LHCb</a:t>
            </a:r>
            <a:r>
              <a:rPr lang="en-GB" baseline="0" dirty="0" smtClean="0"/>
              <a:t>, ALICE)</a:t>
            </a:r>
          </a:p>
          <a:p>
            <a:r>
              <a:rPr lang="en-GB" baseline="0" dirty="0" smtClean="0"/>
              <a:t>Number of CONF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3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9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Experimentalists love a challenge</a:t>
            </a:r>
          </a:p>
          <a:p>
            <a:r>
              <a:rPr lang="en-GB" dirty="0" smtClean="0"/>
              <a:t>Boosted</a:t>
            </a:r>
            <a:r>
              <a:rPr lang="en-GB" baseline="0" dirty="0" smtClean="0"/>
              <a:t> states….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5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love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5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world loves discovery machines</a:t>
            </a:r>
          </a:p>
          <a:p>
            <a:r>
              <a:rPr lang="en-GB" baseline="0" dirty="0" smtClean="0"/>
              <a:t>The energy frontier remains the discovery frontier</a:t>
            </a:r>
          </a:p>
          <a:p>
            <a:r>
              <a:rPr lang="en-GB" baseline="0" dirty="0" smtClean="0"/>
              <a:t>Kids on the street ask about Higgs bosons, Dark Matter, extra dimensions</a:t>
            </a:r>
          </a:p>
          <a:p>
            <a:r>
              <a:rPr lang="en-GB" baseline="0" dirty="0" smtClean="0"/>
              <a:t>Science is cool!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DBE0-596B-43D3-84C5-68C42F0149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</a:t>
            </a:r>
            <a:r>
              <a:rPr lang="en-GB" smtClean="0"/>
              <a:t>no funding!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0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</a:t>
            </a:r>
            <a:r>
              <a:rPr lang="en-GB" smtClean="0"/>
              <a:t>no funding!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0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1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4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g2-1vzbfhn.jpg"/>
          <p:cNvPicPr/>
          <p:nvPr userDrawn="1"/>
        </p:nvPicPr>
        <p:blipFill rotWithShape="1"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837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741676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 dirty="0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304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6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0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6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4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09D6-FAE0-4948-A934-563E8B96B983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5CB1-91D0-434D-8924-80F0E2FFF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2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chep2014.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ico.cern.ch/event/304759/other-view?view=standar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en-GB" dirty="0" smtClean="0"/>
              <a:t>An experimental perspective on</a:t>
            </a:r>
            <a:br>
              <a:rPr lang="en-GB" dirty="0" smtClean="0"/>
            </a:br>
            <a:r>
              <a:rPr lang="en-GB" dirty="0" smtClean="0"/>
              <a:t>very high-energy colliders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502747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/>
              <a:t>Alan Barr</a:t>
            </a:r>
            <a:endParaRPr lang="en-GB" sz="3600" i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55" y="5517232"/>
            <a:ext cx="3513179" cy="10796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7578"/>
            <a:ext cx="5402072" cy="7043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H(125) discovery &amp; more…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36"/>
          <a:stretch/>
        </p:blipFill>
        <p:spPr>
          <a:xfrm>
            <a:off x="82045" y="1222883"/>
            <a:ext cx="5138027" cy="5158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5372" y="1414517"/>
            <a:ext cx="9861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Spin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29114" y="1398250"/>
            <a:ext cx="126316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Parity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05461" y="478413"/>
            <a:ext cx="11624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Mass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25600" y="2352361"/>
            <a:ext cx="272222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3800000" scaled="0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SM Couplings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437387" y="3216458"/>
            <a:ext cx="23759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Uniqueness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7339" y="4024735"/>
            <a:ext cx="24070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Naturalness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8871" y="4844878"/>
            <a:ext cx="322921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Exotic Couplings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1492" y="5734997"/>
            <a:ext cx="280397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Self Couplings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692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su.se/polopoly_fs/1.111474!/image/image.jpg_gen/derivatives/article_50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http://www.su.se/polopoly_fs/1.111474!/image/image.jpg_gen/derivatives/article_50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476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988183" y="266720"/>
            <a:ext cx="516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EPS Conference, 2013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489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su.se/polopoly_fs/1.111474!/image/image.jpg_gen/derivatives/article_505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http://www.su.se/polopoly_fs/1.111474!/image/image.jpg_gen/derivatives/article_50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476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3144856" y="2156415"/>
            <a:ext cx="2880320" cy="912545"/>
          </a:xfrm>
          <a:prstGeom prst="wedgeRoundRectCallout">
            <a:avLst>
              <a:gd name="adj1" fmla="val 87207"/>
              <a:gd name="adj2" fmla="val 6990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What’s next?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88183" y="266720"/>
            <a:ext cx="516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EPS Conference, 2013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522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ston plot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6" y="1054834"/>
            <a:ext cx="6822422" cy="5363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6450468"/>
            <a:ext cx="24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Walker, ICHEP, July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5483" y="203506"/>
            <a:ext cx="45406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The high energy future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163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ston plot 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6" y="1054832"/>
            <a:ext cx="6822422" cy="536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9487" y="4710709"/>
            <a:ext cx="2680309" cy="68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5" tIns="35715" rIns="35715" bIns="35715" numCol="1" spcCol="26787" rtlCol="0" anchor="t">
            <a:spAutoFit/>
          </a:bodyPr>
          <a:lstStyle/>
          <a:p>
            <a:pPr defTabSz="410730" latinLnBrk="1" hangingPunct="0"/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Arial"/>
                <a:cs typeface="Arial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Arial"/>
                <a:cs typeface="Arial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 Linear Colliders</a:t>
            </a:r>
          </a:p>
          <a:p>
            <a:pPr defTabSz="410730" latinLnBrk="1" hangingPunct="0"/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HE 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Arial"/>
                <a:cs typeface="Arial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Arial"/>
                <a:cs typeface="Arial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 Storage 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5483" y="203506"/>
            <a:ext cx="45406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The high energy future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212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ston plot 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6" y="1054832"/>
            <a:ext cx="6822422" cy="5363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9487" y="4710709"/>
            <a:ext cx="2680309" cy="995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5" tIns="35715" rIns="35715" bIns="35715" numCol="1" spcCol="26787" rtlCol="0" anchor="t">
            <a:spAutoFit/>
          </a:bodyPr>
          <a:lstStyle/>
          <a:p>
            <a:pPr defTabSz="410730" latinLnBrk="1" hangingPunct="0"/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Arial"/>
                <a:cs typeface="Arial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Arial"/>
                <a:cs typeface="Arial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 Linear Colliders</a:t>
            </a:r>
          </a:p>
          <a:p>
            <a:pPr defTabSz="410730" latinLnBrk="1" hangingPunct="0"/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HE 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Arial"/>
                <a:cs typeface="Arial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Arial"/>
                <a:cs typeface="Arial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 Storage Rings</a:t>
            </a:r>
          </a:p>
          <a:p>
            <a:pPr defTabSz="410730" latinLnBrk="1" hangingPunct="0"/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HE </a:t>
            </a:r>
            <a:r>
              <a:rPr lang="en-GB" sz="2000" dirty="0" err="1">
                <a:solidFill>
                  <a:srgbClr val="A61702"/>
                </a:solidFill>
                <a:latin typeface="Arial"/>
                <a:cs typeface="Arial"/>
              </a:rPr>
              <a:t>pp</a:t>
            </a:r>
            <a:r>
              <a:rPr lang="en-GB" sz="2000" dirty="0">
                <a:solidFill>
                  <a:srgbClr val="A61702"/>
                </a:solidFill>
                <a:latin typeface="Arial"/>
                <a:cs typeface="Arial"/>
              </a:rPr>
              <a:t> Colliders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5483" y="203506"/>
            <a:ext cx="45406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The high energy future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049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6" y="116632"/>
            <a:ext cx="8229600" cy="1143000"/>
          </a:xfrm>
        </p:spPr>
        <p:txBody>
          <a:bodyPr/>
          <a:lstStyle/>
          <a:p>
            <a:r>
              <a:rPr lang="en-GB" dirty="0" smtClean="0"/>
              <a:t>Making a statement</a:t>
            </a:r>
            <a:endParaRPr lang="en-GB" dirty="0"/>
          </a:p>
        </p:txBody>
      </p:sp>
      <p:pic>
        <p:nvPicPr>
          <p:cNvPr id="4098" name="Picture 2" descr="http://londonbusroutesbylawrenceliving.zenfolio.com/img/s11/v35/p106776926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43" y="1585912"/>
            <a:ext cx="6819527" cy="4550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ounded Rectangular Callout 6"/>
          <p:cNvSpPr/>
          <p:nvPr/>
        </p:nvSpPr>
        <p:spPr>
          <a:xfrm>
            <a:off x="5292080" y="1700808"/>
            <a:ext cx="3312368" cy="1080120"/>
          </a:xfrm>
          <a:prstGeom prst="wedgeRoundRectCallout">
            <a:avLst>
              <a:gd name="adj1" fmla="val -3913"/>
              <a:gd name="adj2" fmla="val 1894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 </a:t>
            </a:r>
            <a:r>
              <a:rPr lang="en-GB" sz="3200" u="sng" dirty="0" smtClean="0"/>
              <a:t>bigger</a:t>
            </a:r>
            <a:r>
              <a:rPr lang="en-GB" sz="3200" dirty="0" smtClean="0"/>
              <a:t> collider?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55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Pillars of a “100 </a:t>
            </a:r>
            <a:r>
              <a:rPr lang="en-GB" dirty="0" err="1" smtClean="0"/>
              <a:t>TeV</a:t>
            </a:r>
            <a:r>
              <a:rPr lang="en-GB" dirty="0" smtClean="0"/>
              <a:t>” pp machine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97644" y="2427373"/>
            <a:ext cx="29753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4400" dirty="0" smtClean="0"/>
              <a:t>Dark Matter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77164" y="2576263"/>
            <a:ext cx="290579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4400" dirty="0" smtClean="0"/>
              <a:t>Naturalness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605714" y="5040144"/>
            <a:ext cx="422474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4400" dirty="0" smtClean="0"/>
              <a:t>Vacuum potential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198581" y="3697432"/>
            <a:ext cx="8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Flavour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05714" y="4003610"/>
            <a:ext cx="17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Proton structure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58114" y="1772816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Boosted objects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74590" y="1588150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Weak bosons in jets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3319" y="6205954"/>
            <a:ext cx="244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Strongly coupled matter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2874" y="6034444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Precision Higgs tests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22673" y="4209147"/>
            <a:ext cx="221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Physics above the EW</a:t>
            </a:r>
            <a:br>
              <a:rPr lang="en-GB" dirty="0" smtClean="0"/>
            </a:br>
            <a:r>
              <a:rPr lang="en-GB" dirty="0" smtClean="0"/>
              <a:t>phase transition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3860" y="4670812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Precision top physics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8080"/>
            <a:ext cx="8486775" cy="535208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195736" y="6341258"/>
            <a:ext cx="517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Savas</a:t>
            </a:r>
            <a:r>
              <a:rPr lang="en-GB" sz="2400" dirty="0" smtClean="0"/>
              <a:t> </a:t>
            </a:r>
            <a:r>
              <a:rPr lang="en-GB" sz="2400" dirty="0" err="1" smtClean="0"/>
              <a:t>Dimopoulus</a:t>
            </a:r>
            <a:r>
              <a:rPr lang="en-GB" sz="2400" dirty="0" smtClean="0"/>
              <a:t>, CFHEP,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workshop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58033" y="67271"/>
            <a:ext cx="290579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4400" dirty="0" smtClean="0"/>
              <a:t>Naturalness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6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1517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Naturalness – an experimental perspective</a:t>
            </a:r>
            <a:endParaRPr lang="en-GB" sz="3600" dirty="0"/>
          </a:p>
        </p:txBody>
      </p:sp>
      <p:pic>
        <p:nvPicPr>
          <p:cNvPr id="16386" name="Picture 2" descr="https://encrypted-tbn2.gstatic.com/images?q=tbn:ANd9GcS6dFEKDVhtlpJC70gxRL7XEZ7bid1CrsgIbV2VEeBceHF6bsdB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5" y="1556792"/>
            <a:ext cx="6840760" cy="4280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9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www.atlas.ch/photos/atlas_photos/selected-photos/detector-site/surface/0107014_01old-A4-at-144-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93002"/>
            <a:ext cx="9468544" cy="80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b="1" dirty="0" smtClean="0"/>
              <a:t>Dark Matter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835695" cy="56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98" y="188640"/>
            <a:ext cx="8229600" cy="1143000"/>
          </a:xfrm>
        </p:spPr>
        <p:txBody>
          <a:bodyPr/>
          <a:lstStyle/>
          <a:p>
            <a:r>
              <a:rPr lang="en-GB" dirty="0" smtClean="0"/>
              <a:t>The advantages of energy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66"/>
          <a:stretch/>
        </p:blipFill>
        <p:spPr bwMode="auto">
          <a:xfrm>
            <a:off x="971600" y="1088904"/>
            <a:ext cx="6916266" cy="49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902" y="6030580"/>
            <a:ext cx="753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Liantao</a:t>
            </a:r>
            <a:r>
              <a:rPr lang="en-GB" dirty="0" smtClean="0"/>
              <a:t> Wang, </a:t>
            </a:r>
            <a:r>
              <a:rPr lang="en-GB" dirty="0"/>
              <a:t>1st CFHEP Symposium on circular collider physics, Feb. 24, 2014</a:t>
            </a:r>
          </a:p>
        </p:txBody>
      </p:sp>
    </p:spTree>
    <p:extLst>
      <p:ext uri="{BB962C8B-B14F-4D97-AF65-F5344CB8AC3E}">
        <p14:creationId xmlns:p14="http://schemas.microsoft.com/office/powerpoint/2010/main" val="41969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2656"/>
            <a:ext cx="8191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11960" y="2924944"/>
            <a:ext cx="2405701" cy="19069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87624" y="4990381"/>
            <a:ext cx="673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Bino</a:t>
            </a:r>
            <a:r>
              <a:rPr lang="en-GB" sz="3200" dirty="0" smtClean="0"/>
              <a:t>-like points?</a:t>
            </a:r>
          </a:p>
          <a:p>
            <a:r>
              <a:rPr lang="en-GB" sz="3200" dirty="0" smtClean="0"/>
              <a:t>Not uncommon, and hard</a:t>
            </a:r>
          </a:p>
          <a:p>
            <a:r>
              <a:rPr lang="en-GB" sz="3200" dirty="0" smtClean="0">
                <a:sym typeface="Wingdings" panose="05000000000000000000" pitchFamily="2" charset="2"/>
              </a:rPr>
              <a:t> Experimental challenge (i.e. GOOD!)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41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323" y="6243232"/>
            <a:ext cx="506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Matthew Low and </a:t>
            </a:r>
            <a:r>
              <a:rPr lang="en-GB" sz="2400" dirty="0" err="1"/>
              <a:t>Lian</a:t>
            </a:r>
            <a:r>
              <a:rPr lang="en-GB" sz="2400" dirty="0"/>
              <a:t>-Tao Wang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4365104"/>
            <a:ext cx="62879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Dominated </a:t>
            </a:r>
            <a:r>
              <a:rPr lang="en-GB" sz="2400" b="1" dirty="0"/>
              <a:t>by </a:t>
            </a:r>
            <a:r>
              <a:rPr lang="en-GB" sz="2400" b="1" dirty="0" smtClean="0"/>
              <a:t>systematic error </a:t>
            </a:r>
            <a:r>
              <a:rPr lang="en-GB" sz="2400" b="1" dirty="0"/>
              <a:t>of </a:t>
            </a:r>
            <a:r>
              <a:rPr lang="en-GB" sz="2400" b="1" dirty="0" smtClean="0"/>
              <a:t>background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202778"/>
            <a:ext cx="497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GB" sz="2800" b="1" dirty="0" smtClean="0">
                <a:sym typeface="Wingdings" panose="05000000000000000000" pitchFamily="2" charset="2"/>
              </a:rPr>
              <a:t>Challenge to experimentalists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38" y="150558"/>
            <a:ext cx="471976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" y="150558"/>
            <a:ext cx="4577941" cy="32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5654" y="1377492"/>
            <a:ext cx="14571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err="1" smtClean="0"/>
              <a:t>Higgsino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3589" y="1394107"/>
            <a:ext cx="98296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Wino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830078" y="3395073"/>
            <a:ext cx="2501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400" b="1" dirty="0" smtClean="0"/>
              <a:t>1 – 2 % systematic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280243" y="3379081"/>
            <a:ext cx="2501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400" b="1" dirty="0" smtClean="0"/>
              <a:t>1 – 2 % systematic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5210" y="5158933"/>
            <a:ext cx="15472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GOOD!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0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6480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Vacuum potential</a:t>
            </a:r>
            <a:endParaRPr lang="en-GB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" y="4149080"/>
            <a:ext cx="8056306" cy="187203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higgs potent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" y="1268760"/>
            <a:ext cx="3622757" cy="23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33352" y="1490279"/>
            <a:ext cx="3531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VACUUM is a </a:t>
            </a:r>
            <a:br>
              <a:rPr lang="en-GB" sz="2800" dirty="0" smtClean="0"/>
            </a:br>
            <a:r>
              <a:rPr lang="en-GB" sz="2800" dirty="0" smtClean="0"/>
              <a:t>region of space</a:t>
            </a:r>
            <a:br>
              <a:rPr lang="en-GB" sz="2800" dirty="0" smtClean="0"/>
            </a:br>
            <a:r>
              <a:rPr lang="en-GB" sz="2800" dirty="0" smtClean="0"/>
              <a:t>filled with </a:t>
            </a:r>
            <a:r>
              <a:rPr lang="en-GB" sz="2800" u="sng" dirty="0" smtClean="0"/>
              <a:t>HIGGS FIELD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597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5" y="854490"/>
            <a:ext cx="8180078" cy="33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84887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Vacuum potential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943" y="4356685"/>
            <a:ext cx="31583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>
                <a:sym typeface="Symbol"/>
              </a:rPr>
              <a:t></a:t>
            </a:r>
            <a:r>
              <a:rPr lang="en-GB" sz="2800" baseline="-25000" dirty="0" smtClean="0"/>
              <a:t>SM</a:t>
            </a:r>
            <a:r>
              <a:rPr lang="en-GB" sz="2800" dirty="0" smtClean="0"/>
              <a:t> (14 </a:t>
            </a:r>
            <a:r>
              <a:rPr lang="en-GB" sz="2800" dirty="0" err="1" smtClean="0"/>
              <a:t>TeV</a:t>
            </a:r>
            <a:r>
              <a:rPr lang="en-GB" sz="2800" dirty="0" smtClean="0"/>
              <a:t>) ~ 34 fb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8190" y="4295130"/>
                <a:ext cx="2611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/>
                        </a:rPr>
                        <m:t>𝒃𝒃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𝝉𝝉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   ~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90" y="4295130"/>
                <a:ext cx="26116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72200" y="4221088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AJB et al.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8190" y="4933330"/>
                <a:ext cx="25955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/>
                        </a:rPr>
                        <m:t>𝒃𝒃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  ~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90" y="4933330"/>
                <a:ext cx="259558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2142852" y="5117996"/>
            <a:ext cx="1060995" cy="66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3/ab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6352530" y="4491990"/>
            <a:ext cx="27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Phys. </a:t>
            </a:r>
            <a:r>
              <a:rPr lang="en-GB" dirty="0" err="1"/>
              <a:t>Lett</a:t>
            </a:r>
            <a:r>
              <a:rPr lang="en-GB" dirty="0"/>
              <a:t>. B 728 (2014) 308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52530" y="4933330"/>
            <a:ext cx="147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V. </a:t>
            </a:r>
            <a:r>
              <a:rPr lang="en-GB" dirty="0" smtClean="0"/>
              <a:t>Barger et al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71250" y="6259378"/>
            <a:ext cx="298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</a:t>
            </a:r>
            <a:r>
              <a:rPr lang="en-GB" dirty="0" err="1" smtClean="0"/>
              <a:t>hh</a:t>
            </a:r>
            <a:r>
              <a:rPr lang="en-GB" dirty="0" smtClean="0"/>
              <a:t> coupling precision @ LHC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71643" y="5159827"/>
            <a:ext cx="28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Phys. </a:t>
            </a:r>
            <a:r>
              <a:rPr lang="en-GB" dirty="0" err="1"/>
              <a:t>Lett</a:t>
            </a:r>
            <a:r>
              <a:rPr lang="en-GB" dirty="0"/>
              <a:t>. B 728 (2014) 433.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1085" y="5579948"/>
            <a:ext cx="269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D. E. Ferreira de </a:t>
            </a:r>
            <a:r>
              <a:rPr lang="pt-BR" dirty="0" smtClean="0"/>
              <a:t>Lima et al.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47864" y="5572101"/>
                <a:ext cx="31550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/>
                        </a:rPr>
                        <m:t>𝒃𝒃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𝑾𝑾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  ~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GB" sz="3200" b="1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72101"/>
                <a:ext cx="315503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451" y="6444044"/>
            <a:ext cx="264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Review: </a:t>
            </a:r>
            <a:r>
              <a:rPr lang="en-GB" dirty="0" err="1" smtClean="0"/>
              <a:t>Baglio</a:t>
            </a:r>
            <a:r>
              <a:rPr lang="en-GB" dirty="0" smtClean="0"/>
              <a:t>, </a:t>
            </a:r>
            <a:r>
              <a:rPr lang="en-GB" dirty="0"/>
              <a:t>1407.1045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5795972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arXiv:1404.7139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881" y="5159827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(HL-LHC)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7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9" y="150151"/>
            <a:ext cx="8229600" cy="1143000"/>
          </a:xfrm>
        </p:spPr>
        <p:txBody>
          <a:bodyPr/>
          <a:lstStyle/>
          <a:p>
            <a:r>
              <a:rPr lang="en-GB" dirty="0" smtClean="0"/>
              <a:t>Some extra </a:t>
            </a:r>
            <a:r>
              <a:rPr lang="en-GB" dirty="0"/>
              <a:t>e</a:t>
            </a:r>
            <a:r>
              <a:rPr lang="en-GB" dirty="0" smtClean="0"/>
              <a:t>nergy helps a lot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1657"/>
            <a:ext cx="6950583" cy="47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1817" y="6035912"/>
            <a:ext cx="2905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Baglio</a:t>
            </a:r>
            <a:r>
              <a:rPr lang="en-GB" dirty="0" smtClean="0"/>
              <a:t> et al, arXiv:1212.5581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996" y="6098727"/>
            <a:ext cx="264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Review: </a:t>
            </a:r>
            <a:r>
              <a:rPr lang="en-GB" dirty="0" err="1" smtClean="0"/>
              <a:t>Baglio</a:t>
            </a:r>
            <a:r>
              <a:rPr lang="en-GB" dirty="0" smtClean="0"/>
              <a:t>, </a:t>
            </a:r>
            <a:r>
              <a:rPr lang="en-GB" dirty="0"/>
              <a:t>1407.1045</a:t>
            </a:r>
          </a:p>
        </p:txBody>
      </p:sp>
    </p:spTree>
    <p:extLst>
      <p:ext uri="{BB962C8B-B14F-4D97-AF65-F5344CB8AC3E}">
        <p14:creationId xmlns:p14="http://schemas.microsoft.com/office/powerpoint/2010/main" val="6415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17" y="260648"/>
            <a:ext cx="6840760" cy="792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We love making difficult things</a:t>
            </a:r>
            <a:endParaRPr lang="en-GB" sz="4000" b="1" dirty="0"/>
          </a:p>
        </p:txBody>
      </p:sp>
      <p:pic>
        <p:nvPicPr>
          <p:cNvPr id="1030" name="Picture 6" descr="https://www.nikhef.nl/typo3temp/pics/0a5030a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04754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07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0" y="1196752"/>
            <a:ext cx="8329111" cy="44644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12160" y="6017512"/>
            <a:ext cx="2649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technologies, see also </a:t>
            </a:r>
            <a:br>
              <a:rPr lang="en-GB" dirty="0" smtClean="0"/>
            </a:br>
            <a:r>
              <a:rPr lang="en-GB" dirty="0" smtClean="0"/>
              <a:t>Phil </a:t>
            </a:r>
            <a:r>
              <a:rPr lang="en-GB" dirty="0" err="1" smtClean="0"/>
              <a:t>Allport</a:t>
            </a:r>
            <a:r>
              <a:rPr lang="en-GB" dirty="0" smtClean="0"/>
              <a:t>, </a:t>
            </a:r>
            <a:r>
              <a:rPr lang="en-GB" dirty="0" smtClean="0">
                <a:hlinkClick r:id="rId3"/>
              </a:rPr>
              <a:t>ICHEP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60485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FCC </a:t>
            </a:r>
            <a:r>
              <a:rPr lang="en-GB" dirty="0">
                <a:hlinkClick r:id="rId4"/>
              </a:rPr>
              <a:t>Workshop @ CERN, 27 May 2014 </a:t>
            </a:r>
            <a:r>
              <a:rPr lang="en-GB" b="1" dirty="0" smtClean="0">
                <a:hlinkClick r:id="rId4"/>
              </a:rPr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7445" y="375082"/>
            <a:ext cx="754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First thoughts on a detector for a 100 </a:t>
            </a:r>
            <a:r>
              <a:rPr lang="en-GB" sz="2800" dirty="0" err="1" smtClean="0"/>
              <a:t>TeV</a:t>
            </a:r>
            <a:r>
              <a:rPr lang="en-GB" sz="2800" dirty="0" smtClean="0"/>
              <a:t> machine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3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Magnets…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10320" y="634067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also Phil </a:t>
            </a:r>
            <a:r>
              <a:rPr lang="en-GB" dirty="0" err="1" smtClean="0"/>
              <a:t>Allport</a:t>
            </a:r>
            <a:r>
              <a:rPr lang="en-GB" dirty="0" smtClean="0"/>
              <a:t>, ICHEP 2014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6" y="1413542"/>
            <a:ext cx="40576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5" y="1438275"/>
            <a:ext cx="4242794" cy="36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573864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Herman ten </a:t>
            </a:r>
            <a:r>
              <a:rPr lang="en-GB" b="1" dirty="0" smtClean="0"/>
              <a:t>Kate </a:t>
            </a:r>
            <a:endParaRPr lang="en-GB" dirty="0"/>
          </a:p>
          <a:p>
            <a:r>
              <a:rPr lang="en-GB" dirty="0"/>
              <a:t> FCC Workshop @ CERN, 27 May 2014 </a:t>
            </a:r>
            <a:r>
              <a:rPr lang="en-GB" b="1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Experimentalists at a collider</a:t>
            </a:r>
            <a:endParaRPr lang="en-GB" dirty="0"/>
          </a:p>
        </p:txBody>
      </p:sp>
      <p:pic>
        <p:nvPicPr>
          <p:cNvPr id="4" name="Picture 3" descr="0809003_09-A5-at-72-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930" y="1628800"/>
            <a:ext cx="6984776" cy="46433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8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02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Tracker…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0290" y="6237312"/>
            <a:ext cx="710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Rad-hard CMOS could revolutionise tracker technology</a:t>
            </a:r>
            <a:endParaRPr lang="en-GB" sz="24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2" y="1116921"/>
            <a:ext cx="3964911" cy="37630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429279" y="5013176"/>
            <a:ext cx="26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</a:t>
            </a:r>
            <a:r>
              <a:rPr lang="en-GB" dirty="0"/>
              <a:t> </a:t>
            </a:r>
            <a:r>
              <a:rPr lang="en-GB" dirty="0" smtClean="0"/>
              <a:t>CMOS Tracker</a:t>
            </a:r>
            <a:endParaRPr lang="en-GB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72" y="1116921"/>
            <a:ext cx="4006092" cy="37630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4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2"/>
          <a:stretch/>
        </p:blipFill>
        <p:spPr bwMode="auto">
          <a:xfrm>
            <a:off x="251520" y="1072360"/>
            <a:ext cx="3366120" cy="33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9" y="9925"/>
            <a:ext cx="8229600" cy="1143000"/>
          </a:xfrm>
        </p:spPr>
        <p:txBody>
          <a:bodyPr/>
          <a:lstStyle/>
          <a:p>
            <a:r>
              <a:rPr lang="en-GB" dirty="0" smtClean="0"/>
              <a:t>Calorimeter…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7"/>
          <a:stretch/>
        </p:blipFill>
        <p:spPr bwMode="auto">
          <a:xfrm>
            <a:off x="4067944" y="1249435"/>
            <a:ext cx="4859175" cy="36042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23928" y="4603885"/>
            <a:ext cx="33123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HCAL deep enough to </a:t>
            </a:r>
            <a:br>
              <a:rPr lang="en-GB" sz="2400" dirty="0" smtClean="0"/>
            </a:br>
            <a:r>
              <a:rPr lang="en-GB" sz="2400" dirty="0" smtClean="0"/>
              <a:t>prevent punch-through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039" y="6444044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Clement </a:t>
            </a:r>
            <a:r>
              <a:rPr lang="en-GB" dirty="0" err="1" smtClean="0"/>
              <a:t>Helsens</a:t>
            </a:r>
            <a:r>
              <a:rPr lang="en-GB" dirty="0" smtClean="0"/>
              <a:t>, </a:t>
            </a:r>
            <a:r>
              <a:rPr lang="en-GB" dirty="0" err="1" smtClean="0"/>
              <a:t>Steinar</a:t>
            </a:r>
            <a:r>
              <a:rPr lang="en-GB" dirty="0" smtClean="0"/>
              <a:t> </a:t>
            </a:r>
            <a:r>
              <a:rPr lang="en-GB" dirty="0" err="1" smtClean="0"/>
              <a:t>Stapnes</a:t>
            </a:r>
            <a:r>
              <a:rPr lang="en-GB" dirty="0" smtClean="0"/>
              <a:t>: FCC workshop, CERN, May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5921" y="45115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Tracking ECAL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658" y="4973217"/>
            <a:ext cx="313120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 smtClean="0"/>
              <a:t>Δ</a:t>
            </a:r>
            <a:r>
              <a:rPr lang="en-GB" sz="2400" dirty="0"/>
              <a:t>E/E ~ 16%/√</a:t>
            </a:r>
            <a:r>
              <a:rPr lang="en-GB" sz="2400" dirty="0" smtClean="0"/>
              <a:t>E ⊕ 1.1</a:t>
            </a:r>
            <a:r>
              <a:rPr lang="en-GB" sz="2400" dirty="0"/>
              <a:t>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4" y="5559623"/>
            <a:ext cx="48220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 smtClean="0"/>
              <a:t>Δ</a:t>
            </a:r>
            <a:r>
              <a:rPr lang="en-GB" sz="2400" dirty="0"/>
              <a:t>E/E ~ </a:t>
            </a:r>
            <a:r>
              <a:rPr lang="en-GB" sz="2400" dirty="0" smtClean="0"/>
              <a:t>35-60%/</a:t>
            </a:r>
            <a:r>
              <a:rPr lang="en-GB" sz="2400" dirty="0"/>
              <a:t>√</a:t>
            </a:r>
            <a:r>
              <a:rPr lang="en-GB" sz="2400" dirty="0" smtClean="0"/>
              <a:t>E ⊕ 3%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51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Dedicated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Fixed target?</a:t>
            </a:r>
          </a:p>
          <a:p>
            <a:r>
              <a:rPr lang="en-GB" dirty="0" smtClean="0"/>
              <a:t>Forward?</a:t>
            </a:r>
          </a:p>
          <a:p>
            <a:r>
              <a:rPr lang="en-GB" dirty="0" smtClean="0"/>
              <a:t>Late decaying?</a:t>
            </a:r>
          </a:p>
          <a:p>
            <a:r>
              <a:rPr lang="en-GB" dirty="0" smtClean="0"/>
              <a:t>Beam dump?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2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0"/>
            <a:ext cx="5493296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980728"/>
            <a:ext cx="5832648" cy="540060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Particle physics needs a strong vision for the future</a:t>
            </a:r>
          </a:p>
          <a:p>
            <a:r>
              <a:rPr lang="en-GB" b="1" dirty="0" smtClean="0"/>
              <a:t>A very high energy hadron-hadron collider is extremely compelling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Naturalness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Dark Matter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Vacuum potential</a:t>
            </a:r>
          </a:p>
          <a:p>
            <a:r>
              <a:rPr lang="en-GB" b="1" dirty="0" smtClean="0"/>
              <a:t>Such a machine will certainly lead the world</a:t>
            </a:r>
          </a:p>
          <a:p>
            <a:pPr lvl="1"/>
            <a:r>
              <a:rPr lang="en-GB" b="1" dirty="0" smtClean="0"/>
              <a:t>And educate a large number of very happy experimentalists</a:t>
            </a:r>
          </a:p>
          <a:p>
            <a:endParaRPr lang="en-GB" dirty="0"/>
          </a:p>
        </p:txBody>
      </p:sp>
      <p:pic>
        <p:nvPicPr>
          <p:cNvPr id="28674" name="Picture 2" descr="http://www.sanqing.com/images/beauty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28"/>
            <a:ext cx="2741849" cy="66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>
          <a:xfrm>
            <a:off x="18256" y="908720"/>
            <a:ext cx="9125744" cy="5884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32848" cy="6480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It’s great having a </a:t>
            </a:r>
            <a:r>
              <a:rPr lang="en-GB" b="1" dirty="0" smtClean="0"/>
              <a:t>big </a:t>
            </a:r>
            <a:r>
              <a:rPr lang="en-GB" dirty="0" smtClean="0"/>
              <a:t>programme…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Strong interactions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036733" cy="29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9595"/>
            <a:ext cx="4319191" cy="29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9347" y="4675278"/>
            <a:ext cx="30770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Non-</a:t>
            </a:r>
            <a:r>
              <a:rPr lang="en-GB" sz="3200" dirty="0" err="1" smtClean="0"/>
              <a:t>perterbative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30111" y="4690066"/>
            <a:ext cx="22589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err="1" smtClean="0"/>
              <a:t>Perturbative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551786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Gluon PDF with </a:t>
            </a:r>
            <a:br>
              <a:rPr lang="en-GB" dirty="0" smtClean="0"/>
            </a:br>
            <a:r>
              <a:rPr lang="en-GB" dirty="0" smtClean="0"/>
              <a:t>unprecedented </a:t>
            </a:r>
            <a:br>
              <a:rPr lang="en-GB" dirty="0" smtClean="0"/>
            </a:br>
            <a:r>
              <a:rPr lang="en-GB" dirty="0" smtClean="0"/>
              <a:t>accuracy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00008" y="5548346"/>
            <a:ext cx="211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Multiple consistent</a:t>
            </a:r>
            <a:br>
              <a:rPr lang="en-GB" dirty="0" smtClean="0"/>
            </a:br>
            <a:r>
              <a:rPr lang="en-GB" dirty="0" smtClean="0"/>
              <a:t>measurements of </a:t>
            </a:r>
            <a:r>
              <a:rPr lang="en-GB" dirty="0" smtClean="0">
                <a:sym typeface="Symbol"/>
              </a:rPr>
              <a:t></a:t>
            </a:r>
            <a:r>
              <a:rPr lang="en-GB" dirty="0" smtClean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interactions</a:t>
            </a:r>
            <a:endParaRPr lang="en-GB" dirty="0"/>
          </a:p>
        </p:txBody>
      </p:sp>
      <p:pic>
        <p:nvPicPr>
          <p:cNvPr id="12290" name="Picture 2" descr="WW scattering candi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6984776" cy="41908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619672" y="5893285"/>
            <a:ext cx="616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3.6 </a:t>
            </a:r>
            <a:r>
              <a:rPr lang="en-GB" sz="2400" dirty="0" smtClean="0">
                <a:sym typeface="Symbol"/>
              </a:rPr>
              <a:t> evidence for electroweak </a:t>
            </a:r>
            <a:r>
              <a:rPr lang="en-GB" sz="2400" dirty="0" smtClean="0"/>
              <a:t>W</a:t>
            </a:r>
            <a:r>
              <a:rPr lang="en-GB" sz="2400" baseline="30000" dirty="0" smtClean="0"/>
              <a:t>±</a:t>
            </a:r>
            <a:r>
              <a:rPr lang="en-GB" sz="2400" dirty="0" smtClean="0"/>
              <a:t>W</a:t>
            </a:r>
            <a:r>
              <a:rPr lang="en-GB" sz="2400" baseline="30000" dirty="0" smtClean="0"/>
              <a:t>±</a:t>
            </a:r>
            <a:r>
              <a:rPr lang="en-GB" sz="2400" dirty="0" smtClean="0"/>
              <a:t> scattering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-70" r="2445" b="4473"/>
          <a:stretch/>
        </p:blipFill>
        <p:spPr bwMode="auto">
          <a:xfrm>
            <a:off x="899592" y="461590"/>
            <a:ext cx="7292679" cy="23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51" y="3969114"/>
            <a:ext cx="461457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8816" y="3234402"/>
            <a:ext cx="26260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Exotic hadrons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188640"/>
            <a:ext cx="29400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Strong dynamics</a:t>
            </a:r>
            <a:endParaRPr lang="en-GB" sz="32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3856048"/>
            <a:ext cx="3524638" cy="28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62761" y="3234402"/>
            <a:ext cx="14164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Flavour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80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55160" cy="6340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Searching for surprises</a:t>
            </a:r>
            <a:endParaRPr lang="en-GB" dirty="0"/>
          </a:p>
        </p:txBody>
      </p:sp>
      <p:pic>
        <p:nvPicPr>
          <p:cNvPr id="11268" name="Picture 4" descr="https://atlas.web.cern.ch/Atlas/GROUPS/PHYSICS/CombinedSummaryPlots/EXOTICS/ATLAS_Exotics_Summary/ATLAS_Exotics_Summ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5742"/>
            <a:ext cx="7676778" cy="57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02" y="332656"/>
            <a:ext cx="5915000" cy="77809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The world’s attention…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484784"/>
            <a:ext cx="8193701" cy="460851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37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662</Words>
  <Application>Microsoft Office PowerPoint</Application>
  <PresentationFormat>On-screen Show (4:3)</PresentationFormat>
  <Paragraphs>155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An experimental perspective on very high-energy colliders</vt:lpstr>
      <vt:lpstr>PowerPoint Presentation</vt:lpstr>
      <vt:lpstr>Experimentalists at a collider</vt:lpstr>
      <vt:lpstr>It’s great having a big programme…</vt:lpstr>
      <vt:lpstr>Strong interactions</vt:lpstr>
      <vt:lpstr>Weak interactions</vt:lpstr>
      <vt:lpstr>PowerPoint Presentation</vt:lpstr>
      <vt:lpstr>Searching for surprises</vt:lpstr>
      <vt:lpstr>The world’s attention…</vt:lpstr>
      <vt:lpstr>H(125) discovery &amp; more…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statement</vt:lpstr>
      <vt:lpstr>Pillars of a “100 TeV” pp machine</vt:lpstr>
      <vt:lpstr>PowerPoint Presentation</vt:lpstr>
      <vt:lpstr>PowerPoint Presentation</vt:lpstr>
      <vt:lpstr>Dark Matter</vt:lpstr>
      <vt:lpstr>The advantages of energy</vt:lpstr>
      <vt:lpstr>PowerPoint Presentation</vt:lpstr>
      <vt:lpstr>PowerPoint Presentation</vt:lpstr>
      <vt:lpstr>Vacuum potential</vt:lpstr>
      <vt:lpstr>PowerPoint Presentation</vt:lpstr>
      <vt:lpstr>Some extra energy helps a lot</vt:lpstr>
      <vt:lpstr>We love making difficult things</vt:lpstr>
      <vt:lpstr>PowerPoint Presentation</vt:lpstr>
      <vt:lpstr>Magnets…</vt:lpstr>
      <vt:lpstr>Tracker…</vt:lpstr>
      <vt:lpstr>Calorimeter…</vt:lpstr>
      <vt:lpstr>Dedicated detectors</vt:lpstr>
      <vt:lpstr>Conclusion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experimentalists like high-energy colliders</dc:title>
  <dc:creator>Alan Barr</dc:creator>
  <cp:lastModifiedBy>Alan Barr</cp:lastModifiedBy>
  <cp:revision>178</cp:revision>
  <dcterms:created xsi:type="dcterms:W3CDTF">2014-08-09T15:44:58Z</dcterms:created>
  <dcterms:modified xsi:type="dcterms:W3CDTF">2014-08-11T02:27:04Z</dcterms:modified>
</cp:coreProperties>
</file>