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8" r:id="rId3"/>
    <p:sldId id="546" r:id="rId4"/>
    <p:sldId id="547" r:id="rId5"/>
    <p:sldId id="548" r:id="rId6"/>
    <p:sldId id="551" r:id="rId7"/>
    <p:sldId id="552" r:id="rId8"/>
    <p:sldId id="553" r:id="rId9"/>
    <p:sldId id="401" r:id="rId10"/>
    <p:sldId id="402" r:id="rId11"/>
    <p:sldId id="475" r:id="rId12"/>
    <p:sldId id="476" r:id="rId13"/>
    <p:sldId id="355" r:id="rId14"/>
    <p:sldId id="357" r:id="rId15"/>
    <p:sldId id="555" r:id="rId16"/>
    <p:sldId id="556" r:id="rId17"/>
    <p:sldId id="562" r:id="rId18"/>
    <p:sldId id="563" r:id="rId19"/>
    <p:sldId id="564" r:id="rId20"/>
    <p:sldId id="557" r:id="rId21"/>
    <p:sldId id="558" r:id="rId22"/>
    <p:sldId id="559" r:id="rId23"/>
    <p:sldId id="560" r:id="rId24"/>
    <p:sldId id="565" r:id="rId25"/>
    <p:sldId id="524" r:id="rId26"/>
    <p:sldId id="366" r:id="rId27"/>
    <p:sldId id="508" r:id="rId28"/>
    <p:sldId id="349" r:id="rId29"/>
    <p:sldId id="503" r:id="rId30"/>
    <p:sldId id="504" r:id="rId31"/>
    <p:sldId id="505" r:id="rId32"/>
    <p:sldId id="507" r:id="rId33"/>
    <p:sldId id="522" r:id="rId34"/>
    <p:sldId id="523" r:id="rId35"/>
    <p:sldId id="520" r:id="rId36"/>
    <p:sldId id="527" r:id="rId37"/>
    <p:sldId id="530" r:id="rId38"/>
    <p:sldId id="531" r:id="rId39"/>
    <p:sldId id="532" r:id="rId40"/>
    <p:sldId id="542" r:id="rId41"/>
    <p:sldId id="536" r:id="rId42"/>
    <p:sldId id="385" r:id="rId43"/>
    <p:sldId id="561" r:id="rId44"/>
    <p:sldId id="440" r:id="rId45"/>
    <p:sldId id="460" r:id="rId4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3CB4"/>
    <a:srgbClr val="080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3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11FA911-F075-4827-B47F-87FD5EC7C81B}" type="datetimeFigureOut">
              <a:rPr lang="zh-CN" altLang="en-US"/>
              <a:pPr>
                <a:defRPr/>
              </a:pPr>
              <a:t>2014-8-12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E8B343D-A3B2-4E20-9B70-A7AF18696C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047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fld id="{32F29F7B-3BFC-4FE8-9828-EDA1085C8584}" type="slidenum">
              <a:rPr kumimoji="0" lang="en-US" altLang="zh-CN" sz="1200" smtClean="0"/>
              <a:pPr>
                <a:defRPr/>
              </a:pPr>
              <a:t>15</a:t>
            </a:fld>
            <a:endParaRPr kumimoji="0" lang="en-US" altLang="zh-CN" sz="12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fld id="{628C0FA7-1A68-40CB-B1E8-67C0A5240587}" type="slidenum">
              <a:rPr kumimoji="0" lang="en-US" altLang="zh-CN" sz="1200" smtClean="0"/>
              <a:pPr>
                <a:defRPr/>
              </a:pPr>
              <a:t>16</a:t>
            </a:fld>
            <a:endParaRPr kumimoji="0" lang="en-US" altLang="zh-CN" sz="12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fld id="{06AAE210-A2B2-4903-A08D-F7F2D8E64A17}" type="slidenum">
              <a:rPr kumimoji="0" lang="en-US" altLang="zh-CN" sz="1200" smtClean="0"/>
              <a:pPr>
                <a:defRPr/>
              </a:pPr>
              <a:t>20</a:t>
            </a:fld>
            <a:endParaRPr kumimoji="0" lang="en-US" altLang="zh-CN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fld id="{FA5DF42B-88AA-43D3-BDE9-3AAA6AD0EF7D}" type="slidenum">
              <a:rPr kumimoji="0" lang="en-US" altLang="zh-CN" sz="1200" smtClean="0"/>
              <a:pPr>
                <a:defRPr/>
              </a:pPr>
              <a:t>21</a:t>
            </a:fld>
            <a:endParaRPr kumimoji="0" lang="en-US" altLang="zh-CN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3A4E-B3D5-4D91-B830-3DFE1739788A}" type="datetimeFigureOut">
              <a:rPr lang="zh-CN" altLang="en-US"/>
              <a:pPr>
                <a:defRPr/>
              </a:pPr>
              <a:t>2014-8-12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957D3-BE13-446A-9FCF-332EB71020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77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62964-40EA-4425-A384-6DDABF9628BD}" type="datetimeFigureOut">
              <a:rPr lang="zh-CN" altLang="en-US"/>
              <a:pPr>
                <a:defRPr/>
              </a:pPr>
              <a:t>2014-8-12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EC88-4EE3-4587-8214-22E5699D60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961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58112-A162-4244-91B4-D03A5575F9C8}" type="datetimeFigureOut">
              <a:rPr lang="zh-CN" altLang="en-US"/>
              <a:pPr>
                <a:defRPr/>
              </a:pPr>
              <a:t>2014-8-12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4DFD5-AD86-4F37-BDC0-2F486828C6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423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9B15A-22A3-4DA2-AFE7-6030211E26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928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BD811-2379-42B0-8491-19AFC4C67115}" type="datetimeFigureOut">
              <a:rPr lang="zh-CN" altLang="en-US"/>
              <a:pPr>
                <a:defRPr/>
              </a:pPr>
              <a:t>2014-8-12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E7559-987D-44F6-A3E6-BA5F3233A0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54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048AF-A7A3-4029-B238-E94AB7267857}" type="datetimeFigureOut">
              <a:rPr lang="zh-CN" altLang="en-US"/>
              <a:pPr>
                <a:defRPr/>
              </a:pPr>
              <a:t>2014-8-12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3159-C50F-46F3-95AC-A64EFDB6CA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53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56560-CB23-4591-962C-2C739FEB5BDE}" type="datetimeFigureOut">
              <a:rPr lang="zh-CN" altLang="en-US"/>
              <a:pPr>
                <a:defRPr/>
              </a:pPr>
              <a:t>2014-8-12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3F04-62D4-40C0-8D65-40343A8A23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56FC2-8B6E-4E9E-90CD-7C87E9AE21A5}" type="datetimeFigureOut">
              <a:rPr lang="zh-CN" altLang="en-US"/>
              <a:pPr>
                <a:defRPr/>
              </a:pPr>
              <a:t>2014-8-12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6D03-FEB7-465E-9891-62811861DE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12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A1A7B-3E54-4462-8156-8E1C01464337}" type="datetimeFigureOut">
              <a:rPr lang="zh-CN" altLang="en-US"/>
              <a:pPr>
                <a:defRPr/>
              </a:pPr>
              <a:t>2014-8-12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92C04-C233-4CF7-A63B-DDD93692F2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79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66390-E267-4C51-BA75-8C32F0C9664F}" type="datetimeFigureOut">
              <a:rPr lang="zh-CN" altLang="en-US"/>
              <a:pPr>
                <a:defRPr/>
              </a:pPr>
              <a:t>2014-8-12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F2268-B3CB-4A3C-87F0-580660991C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29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0CFCA-D360-4A71-92EE-7FFCBF67CB40}" type="datetimeFigureOut">
              <a:rPr lang="zh-CN" altLang="en-US"/>
              <a:pPr>
                <a:defRPr/>
              </a:pPr>
              <a:t>2014-8-12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78683-BCCC-46ED-93CD-31CAD58365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DB2FE-E6A6-4919-9B03-366F06FC9E8E}" type="datetimeFigureOut">
              <a:rPr lang="zh-CN" altLang="en-US"/>
              <a:pPr>
                <a:defRPr/>
              </a:pPr>
              <a:t>2014-8-12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2F6DD-39F2-47AB-B6BF-58D27A8EB5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7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FA9B9CC-F275-4854-9823-3E92AB56E5C8}" type="datetimeFigureOut">
              <a:rPr lang="zh-CN" altLang="en-US"/>
              <a:pPr>
                <a:defRPr/>
              </a:pPr>
              <a:t>2014-8-12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19C3291-9831-4C8D-AF95-523386DB68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emf"/><Relationship Id="rId5" Type="http://schemas.openxmlformats.org/officeDocument/2006/relationships/image" Target="../media/image25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emf"/><Relationship Id="rId5" Type="http://schemas.openxmlformats.org/officeDocument/2006/relationships/image" Target="../media/image27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9.wmf"/><Relationship Id="rId10" Type="http://schemas.openxmlformats.org/officeDocument/2006/relationships/image" Target="../media/image32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11" Type="http://schemas.openxmlformats.org/officeDocument/2006/relationships/image" Target="../media/image39.wmf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/>
          </p:cNvSpPr>
          <p:nvPr>
            <p:ph type="ctrTitle"/>
          </p:nvPr>
        </p:nvSpPr>
        <p:spPr>
          <a:xfrm>
            <a:off x="611188" y="1341438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C00000"/>
                </a:solidFill>
              </a:rPr>
              <a:t>Introduction on CEPC Accelerator Design Status</a:t>
            </a:r>
            <a:endParaRPr lang="zh-CN" altLang="en-US" b="1" dirty="0" smtClean="0">
              <a:solidFill>
                <a:srgbClr val="C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58888" y="3429000"/>
            <a:ext cx="6400800" cy="23034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b="1" dirty="0">
                <a:solidFill>
                  <a:srgbClr val="003CB4"/>
                </a:solidFill>
              </a:rPr>
              <a:t>H</a:t>
            </a:r>
            <a:r>
              <a:rPr lang="en-US" altLang="zh-CN" b="1" dirty="0" smtClean="0">
                <a:solidFill>
                  <a:srgbClr val="003CB4"/>
                </a:solidFill>
              </a:rPr>
              <a:t>. </a:t>
            </a:r>
            <a:r>
              <a:rPr lang="en-US" altLang="zh-CN" b="1" dirty="0" err="1" smtClean="0">
                <a:solidFill>
                  <a:srgbClr val="003CB4"/>
                </a:solidFill>
              </a:rPr>
              <a:t>Geng</a:t>
            </a:r>
            <a:r>
              <a:rPr lang="en-US" altLang="zh-CN" b="1" dirty="0" smtClean="0">
                <a:solidFill>
                  <a:srgbClr val="003CB4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400" b="1" dirty="0" smtClean="0">
                <a:solidFill>
                  <a:srgbClr val="003CB4"/>
                </a:solidFill>
              </a:rPr>
              <a:t>for the CEPC accelerator design group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600" b="1" dirty="0" smtClean="0">
                <a:solidFill>
                  <a:schemeClr val="tx1"/>
                </a:solidFill>
              </a:rPr>
              <a:t>IHEP, CAS, China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sz="2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600" b="1" dirty="0" smtClean="0">
                <a:solidFill>
                  <a:schemeClr val="tx1"/>
                </a:solidFill>
              </a:rPr>
              <a:t>2</a:t>
            </a:r>
            <a:r>
              <a:rPr lang="en-US" altLang="zh-CN" sz="2600" b="1" baseline="30000" dirty="0" smtClean="0">
                <a:solidFill>
                  <a:schemeClr val="tx1"/>
                </a:solidFill>
              </a:rPr>
              <a:t>nd</a:t>
            </a:r>
            <a:r>
              <a:rPr lang="en-US" altLang="zh-CN" sz="2600" b="1" dirty="0" smtClean="0">
                <a:solidFill>
                  <a:schemeClr val="tx1"/>
                </a:solidFill>
              </a:rPr>
              <a:t> CFHEP Symposium on circular collider physics</a:t>
            </a:r>
            <a:endParaRPr lang="en-US" altLang="zh-CN" sz="26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 dirty="0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805488"/>
            <a:ext cx="677862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781675"/>
            <a:ext cx="1042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Lattice of straight sections</a:t>
            </a:r>
            <a:endParaRPr lang="zh-CN" altLang="en-US" b="1" dirty="0" smtClean="0"/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395288" y="1412875"/>
            <a:ext cx="3816350" cy="13684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CN" sz="2400" smtClean="0"/>
              <a:t>Length straight: 144m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2400" smtClean="0"/>
              <a:t>Phase advance of FODO cells: 60/60 degrees </a:t>
            </a:r>
            <a:endParaRPr lang="zh-CN" altLang="en-US" sz="2400" smtClean="0"/>
          </a:p>
        </p:txBody>
      </p:sp>
      <p:sp>
        <p:nvSpPr>
          <p:cNvPr id="20484" name="内容占位符 2"/>
          <p:cNvSpPr txBox="1">
            <a:spLocks/>
          </p:cNvSpPr>
          <p:nvPr/>
        </p:nvSpPr>
        <p:spPr bwMode="auto">
          <a:xfrm>
            <a:off x="4716463" y="1484313"/>
            <a:ext cx="417353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zh-CN" sz="2000"/>
              <a:t>FFS is temporarily replaced by FODO cells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zh-CN" sz="2000"/>
              <a:t>Length of each IP section: 576m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zh-CN" sz="2000"/>
              <a:t>Used for workpoint adjustment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874963"/>
            <a:ext cx="40259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874963"/>
            <a:ext cx="40290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灯片编号占位符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fld id="{C5FC44FB-4E17-408E-A5AD-EE991A3BFA7E}" type="slidenum">
              <a:rPr lang="en-US" altLang="zh-CN" sz="1200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t>11</a:t>
            </a:fld>
            <a:endParaRPr lang="en-US" altLang="zh-CN" sz="1200" smtClean="0">
              <a:latin typeface="Arial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71472" y="159229"/>
            <a:ext cx="76327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400" b="1" dirty="0">
                <a:latin typeface="+mj-lt"/>
                <a:ea typeface="+mj-ea"/>
                <a:cs typeface="+mj-cs"/>
              </a:rPr>
              <a:t>Dynamic aperture of the MR</a:t>
            </a:r>
            <a:endParaRPr lang="zh-CN" alt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3225" y="1354138"/>
            <a:ext cx="8208963" cy="1138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2000" kern="0" dirty="0">
                <a:latin typeface="Arial" charset="0"/>
                <a:ea typeface="宋体" charset="-122"/>
              </a:rPr>
              <a:t> </a:t>
            </a:r>
            <a:r>
              <a:rPr lang="en-US" altLang="zh-CN" sz="2000" kern="0" dirty="0">
                <a:latin typeface="Arial" charset="0"/>
                <a:ea typeface="宋体" charset="-122"/>
              </a:rPr>
              <a:t>2 families of </a:t>
            </a:r>
            <a:r>
              <a:rPr lang="en-US" altLang="zh-CN" sz="2000" kern="0" dirty="0" err="1">
                <a:latin typeface="Arial" charset="0"/>
                <a:ea typeface="宋体" charset="-122"/>
              </a:rPr>
              <a:t>sextupoles</a:t>
            </a:r>
            <a:r>
              <a:rPr lang="en-US" altLang="zh-CN" sz="2000" kern="0" dirty="0">
                <a:latin typeface="Arial" charset="0"/>
                <a:ea typeface="宋体" charset="-122"/>
              </a:rPr>
              <a:t> are used for chromaticity correction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zh-CN" sz="2000" kern="0" dirty="0">
                <a:latin typeface="Arial" charset="0"/>
                <a:ea typeface="宋体" charset="-122"/>
              </a:rPr>
              <a:t>Working point of the ring (.08,.22)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zh-CN" sz="2000" kern="0" dirty="0">
                <a:latin typeface="Arial" charset="0"/>
                <a:ea typeface="宋体" charset="-122"/>
              </a:rPr>
              <a:t> Achieved dynamic aperture</a:t>
            </a:r>
            <a:r>
              <a:rPr lang="zh-CN" altLang="en-US" sz="2000" kern="0" dirty="0">
                <a:latin typeface="Arial" charset="0"/>
                <a:ea typeface="宋体" charset="-122"/>
              </a:rPr>
              <a:t>： </a:t>
            </a:r>
            <a:r>
              <a:rPr lang="en-US" altLang="zh-CN" sz="2000" kern="0" dirty="0">
                <a:latin typeface="Arial" charset="0"/>
                <a:ea typeface="宋体" charset="-122"/>
              </a:rPr>
              <a:t>~100</a:t>
            </a:r>
            <a:r>
              <a:rPr lang="en-US" altLang="zh-CN" sz="2000" kern="0" dirty="0">
                <a:latin typeface="Symbol" panose="05050102010706020507" pitchFamily="18" charset="2"/>
                <a:ea typeface="宋体" charset="-122"/>
              </a:rPr>
              <a:t>s</a:t>
            </a:r>
            <a:r>
              <a:rPr lang="en-US" altLang="zh-CN" sz="2000" kern="0" baseline="-25000" dirty="0">
                <a:latin typeface="Arial" charset="0"/>
                <a:ea typeface="宋体" charset="-122"/>
              </a:rPr>
              <a:t>x</a:t>
            </a:r>
            <a:r>
              <a:rPr lang="en-US" altLang="zh-CN" sz="2000" kern="0" dirty="0">
                <a:latin typeface="Arial" charset="0"/>
                <a:ea typeface="宋体" charset="-122"/>
              </a:rPr>
              <a:t>/1500</a:t>
            </a:r>
            <a:r>
              <a:rPr lang="en-US" altLang="zh-CN" sz="2000" kern="0" dirty="0">
                <a:latin typeface="Symbol" panose="05050102010706020507" pitchFamily="18" charset="2"/>
                <a:ea typeface="宋体" charset="-122"/>
              </a:rPr>
              <a:t>s</a:t>
            </a:r>
            <a:r>
              <a:rPr lang="en-US" altLang="zh-CN" sz="2000" kern="0" baseline="-25000" dirty="0">
                <a:latin typeface="Arial" charset="0"/>
                <a:ea typeface="宋体" charset="-122"/>
              </a:rPr>
              <a:t>y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584450"/>
            <a:ext cx="4321175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2593975"/>
            <a:ext cx="40259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785786" y="114298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296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39750" y="1354138"/>
            <a:ext cx="8208963" cy="1138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zh-CN" sz="2000" b="1" kern="0" dirty="0">
                <a:latin typeface="Arial" charset="0"/>
                <a:ea typeface="宋体" charset="-122"/>
              </a:rPr>
              <a:t> </a:t>
            </a:r>
            <a:r>
              <a:rPr lang="en-US" altLang="zh-CN" sz="2000" kern="0" dirty="0">
                <a:latin typeface="Arial" charset="0"/>
                <a:ea typeface="宋体" charset="-122"/>
              </a:rPr>
              <a:t>Use 2 pairs of electrostatic separators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zh-CN" sz="2000" kern="0" dirty="0">
                <a:latin typeface="Arial" charset="0"/>
                <a:ea typeface="宋体" charset="-122"/>
              </a:rPr>
              <a:t> Beam separated at horizontal plane with orbit offset of 5</a:t>
            </a:r>
            <a:r>
              <a:rPr lang="en-US" altLang="zh-CN" sz="2000" kern="0" dirty="0">
                <a:latin typeface="Symbol" panose="05050102010706020507" pitchFamily="18" charset="2"/>
                <a:ea typeface="宋体" charset="-122"/>
              </a:rPr>
              <a:t>s</a:t>
            </a:r>
            <a:r>
              <a:rPr lang="en-US" altLang="zh-CN" sz="2000" kern="0" baseline="-25000" dirty="0">
                <a:latin typeface="Arial" charset="0"/>
                <a:ea typeface="宋体" charset="-122"/>
              </a:rPr>
              <a:t>x</a:t>
            </a:r>
            <a:r>
              <a:rPr lang="en-US" altLang="zh-CN" sz="2000" kern="0" dirty="0">
                <a:latin typeface="Arial" charset="0"/>
                <a:ea typeface="宋体" charset="-122"/>
              </a:rPr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zh-CN" altLang="en-US" sz="2000" kern="0" dirty="0">
                <a:latin typeface="Arial" charset="0"/>
                <a:ea typeface="宋体" charset="-122"/>
              </a:rPr>
              <a:t> </a:t>
            </a:r>
            <a:r>
              <a:rPr lang="en-US" altLang="zh-CN" sz="2000" kern="0" dirty="0">
                <a:latin typeface="Arial" charset="0"/>
                <a:ea typeface="宋体" charset="-122"/>
              </a:rPr>
              <a:t>Maximum bunch number: 96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08275"/>
            <a:ext cx="3640138" cy="3776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86050"/>
            <a:ext cx="4135437" cy="3776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Pretzel scheme</a:t>
            </a:r>
            <a:endParaRPr lang="zh-CN" altLang="en-US" b="1" dirty="0" smtClean="0"/>
          </a:p>
        </p:txBody>
      </p:sp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179" r="30704" b="33298"/>
          <a:stretch>
            <a:fillRect/>
          </a:stretch>
        </p:blipFill>
        <p:spPr bwMode="auto">
          <a:xfrm>
            <a:off x="684213" y="1095395"/>
            <a:ext cx="691197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6792913" y="1285860"/>
            <a:ext cx="2339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000000"/>
                </a:solidFill>
              </a:rPr>
              <a:t>Half Quad of dispersion suppressor</a:t>
            </a:r>
            <a:endParaRPr lang="zh-CN" altLang="en-US" sz="1800" dirty="0">
              <a:solidFill>
                <a:srgbClr val="000000"/>
              </a:solidFill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>
            <a:off x="6443663" y="1123950"/>
            <a:ext cx="215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1273175" y="771525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</a:rPr>
              <a:t>IP</a:t>
            </a: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4751388" y="2041525"/>
            <a:ext cx="23764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</a:rPr>
              <a:t>FFS entrance condition: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</a:rPr>
              <a:t>    DX=DPX=0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sym typeface="Symbol" pitchFamily="18" charset="2"/>
              </a:rPr>
              <a:t>    x=y=0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sym typeface="Symbol" pitchFamily="18" charset="2"/>
              </a:rPr>
              <a:t>    betax=84m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0000"/>
                </a:solidFill>
                <a:sym typeface="Symbol" pitchFamily="18" charset="2"/>
              </a:rPr>
              <a:t>    betaY=28m</a:t>
            </a:r>
            <a:endParaRPr lang="zh-CN" altLang="en-US" sz="1800">
              <a:solidFill>
                <a:srgbClr val="000000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5724525" y="1484313"/>
            <a:ext cx="574675" cy="649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5" name="TextBox 9"/>
          <p:cNvSpPr txBox="1">
            <a:spLocks noChangeArrowheads="1"/>
          </p:cNvSpPr>
          <p:nvPr/>
        </p:nvSpPr>
        <p:spPr bwMode="auto">
          <a:xfrm>
            <a:off x="268272" y="1428736"/>
            <a:ext cx="2160588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3CB4"/>
                </a:solidFill>
              </a:rPr>
              <a:t>betaX*=0.8m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3CB4"/>
                </a:solidFill>
              </a:rPr>
              <a:t>betaY*=0.0012m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3CB4"/>
                </a:solidFill>
              </a:rPr>
              <a:t>L*=2.5m</a:t>
            </a:r>
            <a:endParaRPr lang="zh-CN" altLang="en-US" sz="2000" b="1" dirty="0">
              <a:solidFill>
                <a:srgbClr val="003CB4"/>
              </a:solidFill>
            </a:endParaRPr>
          </a:p>
        </p:txBody>
      </p:sp>
      <p:sp>
        <p:nvSpPr>
          <p:cNvPr id="24586" name="TextBox 3"/>
          <p:cNvSpPr txBox="1">
            <a:spLocks noChangeArrowheads="1"/>
          </p:cNvSpPr>
          <p:nvPr/>
        </p:nvSpPr>
        <p:spPr bwMode="auto">
          <a:xfrm>
            <a:off x="395288" y="6308725"/>
            <a:ext cx="828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1800">
                <a:solidFill>
                  <a:srgbClr val="000000"/>
                </a:solidFill>
              </a:rPr>
              <a:t>We use the same method as Yunhai’s example to make a new design of CEPC FFS.</a:t>
            </a: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4587" name="灯片编号占位符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2E298D33-E2E1-43F3-8821-607F2AE6E1F8}" type="slidenum">
              <a:rPr lang="zh-CN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zh-CN" altLang="en-US" sz="1200" smtClean="0">
              <a:solidFill>
                <a:srgbClr val="898989"/>
              </a:solidFill>
            </a:endParaRPr>
          </a:p>
        </p:txBody>
      </p:sp>
      <p:sp>
        <p:nvSpPr>
          <p:cNvPr id="24588" name="矩形 10"/>
          <p:cNvSpPr>
            <a:spLocks noChangeArrowheads="1"/>
          </p:cNvSpPr>
          <p:nvPr/>
        </p:nvSpPr>
        <p:spPr bwMode="auto">
          <a:xfrm>
            <a:off x="285720" y="4572008"/>
            <a:ext cx="2017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rgbClr val="003CB4"/>
                </a:solidFill>
              </a:rPr>
              <a:t>Total length: 170 m</a:t>
            </a: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500034" y="28573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FFS design</a:t>
            </a:r>
            <a:endParaRPr kumimoji="0" lang="zh-CN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4561733" cy="385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Lattice of the whole ring</a:t>
            </a:r>
            <a:endParaRPr kumimoji="0" lang="zh-CN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71612"/>
            <a:ext cx="450779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500034" y="5572140"/>
            <a:ext cx="8483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zh-CN" sz="2400" b="1" kern="0" dirty="0" smtClean="0">
                <a:latin typeface="Arial" charset="0"/>
                <a:ea typeface="宋体" charset="-122"/>
              </a:rPr>
              <a:t> </a:t>
            </a:r>
            <a:r>
              <a:rPr lang="en-US" altLang="zh-CN" sz="2400" kern="0" dirty="0" smtClean="0">
                <a:latin typeface="Arial" charset="0"/>
                <a:ea typeface="宋体" charset="-122"/>
              </a:rPr>
              <a:t>Dynamic aperture: 16</a:t>
            </a:r>
            <a:r>
              <a:rPr lang="en-US" altLang="zh-CN" sz="2400" kern="0" dirty="0" smtClean="0">
                <a:latin typeface="Symbol" pitchFamily="18" charset="2"/>
                <a:ea typeface="宋体" charset="-122"/>
              </a:rPr>
              <a:t>s</a:t>
            </a:r>
            <a:r>
              <a:rPr lang="en-US" altLang="zh-CN" sz="2400" kern="0" dirty="0" smtClean="0">
                <a:latin typeface="Arial" charset="0"/>
                <a:ea typeface="宋体" charset="-122"/>
              </a:rPr>
              <a:t>x/ 30</a:t>
            </a:r>
            <a:r>
              <a:rPr lang="en-US" altLang="zh-CN" sz="2400" kern="0" dirty="0" smtClean="0">
                <a:latin typeface="Symbol" pitchFamily="18" charset="2"/>
                <a:ea typeface="宋体" charset="-122"/>
              </a:rPr>
              <a:t>s</a:t>
            </a:r>
            <a:r>
              <a:rPr lang="en-US" altLang="zh-CN" sz="2400" kern="0" dirty="0" smtClean="0">
                <a:latin typeface="Arial" charset="0"/>
                <a:ea typeface="宋体" charset="-122"/>
              </a:rPr>
              <a:t>y for on momentum particles</a:t>
            </a:r>
            <a:endParaRPr lang="en-US" altLang="zh-CN" sz="2400" kern="0" dirty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6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Impedance budget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zh-CN" sz="2000" smtClean="0"/>
              <a:t>Resistive wall impedance is calculated with analytical formulas</a:t>
            </a:r>
          </a:p>
          <a:p>
            <a:pPr eaLnBrk="1" hangingPunct="1"/>
            <a:r>
              <a:rPr lang="en-US" altLang="zh-CN" sz="2000" smtClean="0"/>
              <a:t>Impedance of the RF cavities is calculated with ABCI</a:t>
            </a:r>
          </a:p>
        </p:txBody>
      </p:sp>
      <p:graphicFrame>
        <p:nvGraphicFramePr>
          <p:cNvPr id="5" name="Group 43"/>
          <p:cNvGraphicFramePr>
            <a:graphicFrameLocks noGrp="1"/>
          </p:cNvGraphicFramePr>
          <p:nvPr/>
        </p:nvGraphicFramePr>
        <p:xfrm>
          <a:off x="609600" y="2209800"/>
          <a:ext cx="8077200" cy="1976888"/>
        </p:xfrm>
        <a:graphic>
          <a:graphicData uri="http://schemas.openxmlformats.org/drawingml/2006/table">
            <a:tbl>
              <a:tblPr/>
              <a:tblGrid>
                <a:gridCol w="2076450"/>
                <a:gridCol w="1154113"/>
                <a:gridCol w="1614487"/>
                <a:gridCol w="1616075"/>
                <a:gridCol w="1616075"/>
              </a:tblGrid>
              <a:tr h="380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Object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Contributions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2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 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R [k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Symbol" pitchFamily="18" charset="2"/>
                        </a:rPr>
                        <a:t>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]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8400" marR="68400" marT="35944" marB="35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L [nH]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8400" marR="68400" marT="35944" marB="35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k</a:t>
                      </a:r>
                      <a:r>
                        <a:rPr kumimoji="0" lang="en-US" altLang="zh-CN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loss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[V/pC]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8400" marR="68400" marT="35944" marB="35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|Z</a:t>
                      </a:r>
                      <a:r>
                        <a:rPr kumimoji="0" lang="en-US" altLang="zh-CN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//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/n|</a:t>
                      </a:r>
                      <a:r>
                        <a:rPr kumimoji="0" lang="en-US" altLang="zh-CN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eff 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[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sym typeface="Symbol" pitchFamily="18" charset="2"/>
                        </a:rPr>
                        <a:t>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]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8400" marR="68400" marT="35944" marB="35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0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Resistive wall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 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(Al)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16.8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400" marR="68400" marT="35944" marB="35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214.4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400" marR="68400" marT="35944" marB="35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552.1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400" marR="68400" marT="35944" marB="35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0.0075</a:t>
                      </a:r>
                    </a:p>
                  </a:txBody>
                  <a:tcPr marL="68400" marR="68400" marT="35944" marB="35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0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RF cavities (N=378)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40.1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400" marR="68400" marT="35944" marB="35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--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400" marR="68400" marT="35944" marB="35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1313.6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400" marR="68400" marT="35944" marB="35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---</a:t>
                      </a:r>
                    </a:p>
                  </a:txBody>
                  <a:tcPr marL="68400" marR="68400" marT="35944" marB="35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0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T</a:t>
                      </a:r>
                      <a:r>
                        <a:rPr kumimoji="0" lang="en-US" altLang="zh-CN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otal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56.9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400" marR="68400" marT="35944" marB="35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214.4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400" marR="68400" marT="35944" marB="35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1865.7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68400" marR="68400" marT="35944" marB="35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0.0075</a:t>
                      </a:r>
                    </a:p>
                  </a:txBody>
                  <a:tcPr marL="68400" marR="68400" marT="35944" marB="3594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095" name="Object 44"/>
          <p:cNvGraphicFramePr>
            <a:graphicFrameLocks noChangeAspect="1"/>
          </p:cNvGraphicFramePr>
          <p:nvPr/>
        </p:nvGraphicFramePr>
        <p:xfrm>
          <a:off x="5059363" y="6340475"/>
          <a:ext cx="27130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4" name="公式" r:id="rId4" imgW="1689100" imgH="228600" progId="Equation.3">
                  <p:embed/>
                </p:oleObj>
              </mc:Choice>
              <mc:Fallback>
                <p:oleObj name="公式" r:id="rId4" imgW="16891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6340475"/>
                        <a:ext cx="271303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9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292600"/>
            <a:ext cx="2995612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7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3054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Single-bunch effects</a:t>
            </a:r>
          </a:p>
        </p:txBody>
      </p:sp>
      <p:graphicFrame>
        <p:nvGraphicFramePr>
          <p:cNvPr id="6149" name="Group 5"/>
          <p:cNvGraphicFramePr>
            <a:graphicFrameLocks noGrp="1"/>
          </p:cNvGraphicFramePr>
          <p:nvPr/>
        </p:nvGraphicFramePr>
        <p:xfrm>
          <a:off x="1395413" y="1371600"/>
          <a:ext cx="6376987" cy="4889500"/>
        </p:xfrm>
        <a:graphic>
          <a:graphicData uri="http://schemas.openxmlformats.org/drawingml/2006/table">
            <a:tbl>
              <a:tblPr/>
              <a:tblGrid>
                <a:gridCol w="3184525"/>
                <a:gridCol w="1662112"/>
                <a:gridCol w="1530350"/>
              </a:tblGrid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Parameter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Symbol, unit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Value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Beam energy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E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, GeV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Circumference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C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, km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Beam current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I</a:t>
                      </a:r>
                      <a:r>
                        <a:rPr kumimoji="0" lang="en-US" altLang="zh-CN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0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, mA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16.6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Bunch number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n</a:t>
                      </a:r>
                      <a:r>
                        <a:rPr kumimoji="0" lang="en-US" altLang="zh-CN" sz="16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b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Natural bunch length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altLang="zh-CN" sz="16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l</a:t>
                      </a:r>
                      <a:r>
                        <a:rPr kumimoji="0" lang="en-US" altLang="zh-CN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0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,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Emittance (horz./vert.)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en-US" altLang="zh-CN" sz="16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x</a:t>
                      </a:r>
                      <a:r>
                        <a:rPr kumimoji="0" lang="en-US" altLang="zh-CN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/</a:t>
                      </a:r>
                      <a:r>
                        <a:rPr kumimoji="0" lang="en-US" altLang="zh-CN" sz="16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, </a:t>
                      </a:r>
                      <a:r>
                        <a:rPr kumimoji="0" lang="de-DE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n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6.79/0.02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RF frequency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f</a:t>
                      </a:r>
                      <a:r>
                        <a:rPr kumimoji="0" lang="en-US" altLang="zh-CN" sz="16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rf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, GHz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Harmonic number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h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125208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Natural energy spread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altLang="zh-CN" sz="16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e</a:t>
                      </a:r>
                      <a:r>
                        <a:rPr kumimoji="0" lang="en-US" altLang="zh-CN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0</a:t>
                      </a:r>
                      <a:endParaRPr kumimoji="0" lang="en-US" altLang="zh-CN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1.5E3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Momentum compaction factor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altLang="zh-CN" sz="16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p</a:t>
                      </a:r>
                      <a:endParaRPr kumimoji="0" lang="en-US" altLang="zh-CN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4.15E5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Betatron tune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</a:t>
                      </a:r>
                      <a:r>
                        <a:rPr kumimoji="0" lang="en-US" altLang="zh-CN" sz="16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x</a:t>
                      </a:r>
                      <a:r>
                        <a:rPr kumimoji="0" lang="en-US" altLang="zh-CN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/</a:t>
                      </a:r>
                      <a:r>
                        <a:rPr kumimoji="0" lang="en-US" altLang="zh-CN" sz="16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y</a:t>
                      </a:r>
                      <a:endParaRPr kumimoji="0" lang="en-US" altLang="zh-CN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179.08/179.22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Synchrotron tune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</a:t>
                      </a:r>
                      <a:r>
                        <a:rPr kumimoji="0" lang="en-US" altLang="zh-CN" sz="16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s</a:t>
                      </a:r>
                      <a:endParaRPr kumimoji="0" lang="en-US" altLang="zh-CN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0.206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Damping time (H/V/s)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</a:t>
                      </a:r>
                      <a:r>
                        <a:rPr kumimoji="0" lang="en-US" altLang="zh-CN" sz="16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x</a:t>
                      </a:r>
                      <a:r>
                        <a:rPr kumimoji="0" lang="en-US" altLang="zh-CN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/</a:t>
                      </a:r>
                      <a:r>
                        <a:rPr kumimoji="0" lang="en-US" altLang="zh-CN" sz="16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y</a:t>
                      </a:r>
                      <a:r>
                        <a:rPr kumimoji="0" lang="en-US" altLang="zh-CN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/</a:t>
                      </a:r>
                      <a:r>
                        <a:rPr kumimoji="0" lang="en-US" altLang="zh-CN" sz="16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</a:rPr>
                        <a:t>z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, ms</a:t>
                      </a:r>
                      <a:endParaRPr kumimoji="0" lang="en-US" altLang="zh-CN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宋体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14/14/7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 txBox="1">
            <a:spLocks noChangeArrowheads="1"/>
          </p:cNvSpPr>
          <p:nvPr/>
        </p:nvSpPr>
        <p:spPr bwMode="auto">
          <a:xfrm>
            <a:off x="1293813" y="5894388"/>
            <a:ext cx="38877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10000"/>
              </a:spcAft>
              <a:buFontTx/>
              <a:buNone/>
            </a:pPr>
            <a:r>
              <a:rPr lang="en-US" altLang="zh-CN" sz="1700">
                <a:solidFill>
                  <a:srgbClr val="FF0000"/>
                </a:solidFill>
              </a:rPr>
              <a:t>Pseudo-Green function wake (</a:t>
            </a:r>
            <a:r>
              <a:rPr lang="en-US" altLang="zh-CN" sz="1700">
                <a:solidFill>
                  <a:srgbClr val="FF0000"/>
                </a:solidFill>
                <a:sym typeface="Symbol" pitchFamily="18" charset="2"/>
              </a:rPr>
              <a:t>z=0.5mm</a:t>
            </a:r>
            <a:r>
              <a:rPr lang="en-US" altLang="zh-CN" sz="170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47107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805238"/>
            <a:ext cx="28575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3805238"/>
            <a:ext cx="2851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3"/>
          <p:cNvSpPr txBox="1">
            <a:spLocks noChangeArrowheads="1"/>
          </p:cNvSpPr>
          <p:nvPr/>
        </p:nvSpPr>
        <p:spPr bwMode="auto">
          <a:xfrm>
            <a:off x="5410200" y="5867400"/>
            <a:ext cx="2667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10000"/>
              </a:spcAft>
              <a:buFontTx/>
              <a:buNone/>
            </a:pPr>
            <a:r>
              <a:rPr lang="en-US" altLang="zh-CN" sz="1700">
                <a:solidFill>
                  <a:srgbClr val="FF0000"/>
                </a:solidFill>
              </a:rPr>
              <a:t>Steady-state bunch shape</a:t>
            </a:r>
          </a:p>
        </p:txBody>
      </p:sp>
      <p:sp>
        <p:nvSpPr>
          <p:cNvPr id="47110" name="Rectangle 3"/>
          <p:cNvSpPr txBox="1">
            <a:spLocks noChangeArrowheads="1"/>
          </p:cNvSpPr>
          <p:nvPr/>
        </p:nvSpPr>
        <p:spPr bwMode="auto">
          <a:xfrm>
            <a:off x="457200" y="685800"/>
            <a:ext cx="50292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CN" sz="2400">
                <a:solidFill>
                  <a:schemeClr val="accent2"/>
                </a:solidFill>
              </a:rPr>
              <a:t>Longitudinal microwave instability</a:t>
            </a:r>
          </a:p>
          <a:p>
            <a:pPr lvl="1" eaLnBrk="1" hangingPunct="1">
              <a:buFontTx/>
              <a:buChar char="–"/>
            </a:pPr>
            <a:r>
              <a:rPr lang="en-US" altLang="zh-CN" sz="2000"/>
              <a:t>Keil-Schnell criterion:</a:t>
            </a:r>
            <a:endParaRPr lang="en-US" altLang="zh-CN" sz="2400">
              <a:solidFill>
                <a:schemeClr val="accent2"/>
              </a:solidFill>
            </a:endParaRPr>
          </a:p>
          <a:p>
            <a:pPr lvl="1" eaLnBrk="1" hangingPunct="1">
              <a:buFontTx/>
              <a:buChar char="–"/>
            </a:pPr>
            <a:endParaRPr lang="en-US" altLang="zh-CN" sz="2000"/>
          </a:p>
          <a:p>
            <a:pPr lvl="1" eaLnBrk="1" hangingPunct="1">
              <a:buFontTx/>
              <a:buChar char="–"/>
            </a:pPr>
            <a:r>
              <a:rPr lang="en-US" altLang="zh-CN" sz="2000"/>
              <a:t>The threshold of the longitudinal impedance is </a:t>
            </a:r>
            <a:r>
              <a:rPr lang="en-US" altLang="zh-CN" sz="2000">
                <a:solidFill>
                  <a:srgbClr val="FF0000"/>
                </a:solidFill>
              </a:rPr>
              <a:t>|</a:t>
            </a:r>
            <a:r>
              <a:rPr lang="en-US" altLang="zh-CN" sz="2000" i="1">
                <a:solidFill>
                  <a:srgbClr val="FF0000"/>
                </a:solidFill>
              </a:rPr>
              <a:t>Z</a:t>
            </a:r>
            <a:r>
              <a:rPr lang="en-US" altLang="zh-CN" sz="2000" baseline="-25000">
                <a:solidFill>
                  <a:srgbClr val="FF0000"/>
                </a:solidFill>
              </a:rPr>
              <a:t>//</a:t>
            </a:r>
            <a:r>
              <a:rPr lang="en-US" altLang="zh-CN" sz="2000">
                <a:solidFill>
                  <a:srgbClr val="FF0000"/>
                </a:solidFill>
              </a:rPr>
              <a:t>/</a:t>
            </a:r>
            <a:r>
              <a:rPr lang="en-US" altLang="zh-CN" sz="2000" i="1">
                <a:solidFill>
                  <a:srgbClr val="FF0000"/>
                </a:solidFill>
              </a:rPr>
              <a:t>n</a:t>
            </a:r>
            <a:r>
              <a:rPr lang="en-US" altLang="zh-CN" sz="2000">
                <a:solidFill>
                  <a:srgbClr val="FF0000"/>
                </a:solidFill>
              </a:rPr>
              <a:t>| &lt; 0.026 </a:t>
            </a:r>
            <a:r>
              <a:rPr lang="en-US" altLang="zh-CN" sz="2000">
                <a:solidFill>
                  <a:srgbClr val="FF0000"/>
                </a:solidFill>
                <a:sym typeface="Symbol" pitchFamily="18" charset="2"/>
              </a:rPr>
              <a:t>.</a:t>
            </a:r>
          </a:p>
        </p:txBody>
      </p:sp>
      <p:graphicFrame>
        <p:nvGraphicFramePr>
          <p:cNvPr id="47111" name="Object 5"/>
          <p:cNvGraphicFramePr>
            <a:graphicFrameLocks noChangeAspect="1"/>
          </p:cNvGraphicFramePr>
          <p:nvPr/>
        </p:nvGraphicFramePr>
        <p:xfrm>
          <a:off x="5359400" y="1209675"/>
          <a:ext cx="21844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9" name="公式" r:id="rId6" imgW="1447172" imgH="761669" progId="Equation.3">
                  <p:embed/>
                </p:oleObj>
              </mc:Choice>
              <mc:Fallback>
                <p:oleObj name="公式" r:id="rId6" imgW="1447172" imgH="7616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1209675"/>
                        <a:ext cx="218440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04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 txBox="1">
            <a:spLocks noChangeArrowheads="1"/>
          </p:cNvSpPr>
          <p:nvPr/>
        </p:nvSpPr>
        <p:spPr bwMode="auto">
          <a:xfrm>
            <a:off x="457200" y="4267200"/>
            <a:ext cx="8229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CN" sz="2400">
                <a:solidFill>
                  <a:schemeClr val="accent2"/>
                </a:solidFill>
              </a:rPr>
              <a:t>Space charge tune shift</a:t>
            </a:r>
          </a:p>
          <a:p>
            <a:pPr eaLnBrk="1" hangingPunct="1">
              <a:buFontTx/>
              <a:buChar char="•"/>
            </a:pPr>
            <a:endParaRPr lang="en-US" altLang="zh-CN" sz="2400">
              <a:solidFill>
                <a:schemeClr val="accent2"/>
              </a:solidFill>
            </a:endParaRPr>
          </a:p>
          <a:p>
            <a:pPr eaLnBrk="1" hangingPunct="1">
              <a:buFontTx/>
              <a:buChar char="•"/>
            </a:pPr>
            <a:endParaRPr lang="en-US" altLang="zh-CN" sz="2400">
              <a:solidFill>
                <a:schemeClr val="accent2"/>
              </a:solidFill>
            </a:endParaRPr>
          </a:p>
          <a:p>
            <a:pPr eaLnBrk="1" hangingPunct="1">
              <a:buFontTx/>
              <a:buChar char="•"/>
            </a:pPr>
            <a:endParaRPr lang="en-US" altLang="zh-CN" sz="240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altLang="zh-CN" sz="1000">
              <a:solidFill>
                <a:schemeClr val="accent2"/>
              </a:solidFill>
            </a:endParaRPr>
          </a:p>
          <a:p>
            <a:pPr lvl="1" eaLnBrk="1" hangingPunct="1">
              <a:buFontTx/>
              <a:buChar char="–"/>
            </a:pP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48131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2296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spcAft>
                <a:spcPct val="10000"/>
              </a:spcAft>
              <a:buFontTx/>
              <a:buChar char="•"/>
            </a:pPr>
            <a:r>
              <a:rPr lang="en-US" altLang="zh-CN" sz="2400">
                <a:solidFill>
                  <a:schemeClr val="accent2"/>
                </a:solidFill>
              </a:rPr>
              <a:t>Coherent synchrotron radiation</a:t>
            </a:r>
          </a:p>
          <a:p>
            <a:pPr lvl="1" eaLnBrk="1" hangingPunct="1">
              <a:spcAft>
                <a:spcPct val="10000"/>
              </a:spcAft>
              <a:buFontTx/>
              <a:buChar char="–"/>
            </a:pPr>
            <a:r>
              <a:rPr lang="en-US" altLang="zh-CN" sz="2000" i="1">
                <a:sym typeface="Symbol" pitchFamily="18" charset="2"/>
              </a:rPr>
              <a:t></a:t>
            </a:r>
            <a:r>
              <a:rPr lang="en-US" altLang="zh-CN" sz="2000" baseline="-25000">
                <a:sym typeface="Symbol" pitchFamily="18" charset="2"/>
              </a:rPr>
              <a:t>z</a:t>
            </a:r>
            <a:r>
              <a:rPr lang="en-US" altLang="zh-CN" sz="2000" i="1">
                <a:sym typeface="Symbol" pitchFamily="18" charset="2"/>
              </a:rPr>
              <a:t></a:t>
            </a:r>
            <a:r>
              <a:rPr lang="en-US" altLang="zh-CN" sz="2000" baseline="30000">
                <a:sym typeface="Symbol" pitchFamily="18" charset="2"/>
              </a:rPr>
              <a:t>1/2</a:t>
            </a:r>
            <a:r>
              <a:rPr lang="en-US" altLang="zh-CN" sz="2000">
                <a:sym typeface="Symbol" pitchFamily="18" charset="2"/>
              </a:rPr>
              <a:t>/</a:t>
            </a:r>
            <a:r>
              <a:rPr lang="en-US" altLang="zh-CN" sz="2000" i="1">
                <a:sym typeface="Symbol" pitchFamily="18" charset="2"/>
              </a:rPr>
              <a:t>h</a:t>
            </a:r>
            <a:r>
              <a:rPr lang="en-US" altLang="zh-CN" sz="2000" baseline="30000">
                <a:sym typeface="Symbol" pitchFamily="18" charset="2"/>
              </a:rPr>
              <a:t>3/2</a:t>
            </a:r>
            <a:r>
              <a:rPr lang="en-US" altLang="zh-CN" sz="2000">
                <a:sym typeface="Symbol" pitchFamily="18" charset="2"/>
              </a:rPr>
              <a:t>=35.2 (=&gt; CSR shielded)</a:t>
            </a:r>
            <a:endParaRPr lang="en-US" altLang="zh-CN" sz="2000"/>
          </a:p>
          <a:p>
            <a:pPr lvl="1" eaLnBrk="1" hangingPunct="1">
              <a:spcAft>
                <a:spcPct val="10000"/>
              </a:spcAft>
              <a:buFontTx/>
              <a:buChar char="–"/>
            </a:pPr>
            <a:r>
              <a:rPr lang="en-US" altLang="zh-CN" sz="2000"/>
              <a:t>The threshold of bunch population for CSR is given by</a:t>
            </a:r>
          </a:p>
          <a:p>
            <a:pPr lvl="1" eaLnBrk="1" hangingPunct="1">
              <a:spcAft>
                <a:spcPct val="10000"/>
              </a:spcAft>
              <a:buFontTx/>
              <a:buChar char="–"/>
            </a:pPr>
            <a:endParaRPr lang="en-US" altLang="zh-CN" sz="2000"/>
          </a:p>
          <a:p>
            <a:pPr lvl="1" eaLnBrk="1" hangingPunct="1">
              <a:spcAft>
                <a:spcPct val="10000"/>
              </a:spcAft>
              <a:buFontTx/>
              <a:buChar char="–"/>
            </a:pPr>
            <a:endParaRPr lang="en-US" altLang="zh-CN" sz="2000"/>
          </a:p>
          <a:p>
            <a:pPr lvl="1" eaLnBrk="1" hangingPunct="1">
              <a:spcAft>
                <a:spcPct val="10000"/>
              </a:spcAft>
              <a:buFontTx/>
              <a:buChar char="–"/>
            </a:pPr>
            <a:r>
              <a:rPr lang="en-US" altLang="zh-CN" sz="2000"/>
              <a:t>The CSR threshold in BAPS is </a:t>
            </a:r>
            <a:r>
              <a:rPr lang="en-US" altLang="zh-CN" sz="2000" i="1">
                <a:solidFill>
                  <a:srgbClr val="FF0000"/>
                </a:solidFill>
              </a:rPr>
              <a:t>N</a:t>
            </a:r>
            <a:r>
              <a:rPr lang="en-US" altLang="zh-CN" sz="2000" baseline="-25000">
                <a:solidFill>
                  <a:srgbClr val="FF0000"/>
                </a:solidFill>
              </a:rPr>
              <a:t>b,Th</a:t>
            </a:r>
            <a:r>
              <a:rPr lang="en-US" altLang="zh-CN" sz="2000">
                <a:solidFill>
                  <a:srgbClr val="FF0000"/>
                </a:solidFill>
              </a:rPr>
              <a:t> = </a:t>
            </a:r>
            <a:r>
              <a:rPr lang="en-US" altLang="zh-CN" sz="2000">
                <a:solidFill>
                  <a:srgbClr val="FF0000"/>
                </a:solidFill>
                <a:cs typeface="Times New Roman" pitchFamily="18" charset="0"/>
              </a:rPr>
              <a:t>1.5</a:t>
            </a:r>
            <a:r>
              <a:rPr lang="en-US" altLang="zh-CN" sz="200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</a:t>
            </a:r>
            <a:r>
              <a:rPr lang="en-US" altLang="zh-CN" sz="2000">
                <a:solidFill>
                  <a:srgbClr val="FF0000"/>
                </a:solidFill>
                <a:cs typeface="Times New Roman" pitchFamily="18" charset="0"/>
              </a:rPr>
              <a:t>10</a:t>
            </a:r>
            <a:r>
              <a:rPr lang="en-US" altLang="zh-CN" sz="2000" baseline="3000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13</a:t>
            </a:r>
            <a:r>
              <a:rPr lang="en-US" altLang="zh-CN" sz="2000"/>
              <a:t> &gt;&gt; </a:t>
            </a:r>
            <a:r>
              <a:rPr lang="en-US" altLang="zh-CN" sz="2000" i="1"/>
              <a:t>N</a:t>
            </a:r>
            <a:r>
              <a:rPr lang="en-US" altLang="zh-CN" sz="2000" baseline="-25000"/>
              <a:t>b</a:t>
            </a:r>
            <a:r>
              <a:rPr lang="en-US" altLang="zh-CN" sz="2000"/>
              <a:t> = </a:t>
            </a:r>
            <a:r>
              <a:rPr lang="en-US" altLang="zh-CN" sz="2000">
                <a:cs typeface="Times New Roman" pitchFamily="18" charset="0"/>
              </a:rPr>
              <a:t>3.7</a:t>
            </a:r>
            <a:r>
              <a:rPr lang="en-US" altLang="zh-CN" sz="2000">
                <a:cs typeface="Times New Roman" pitchFamily="18" charset="0"/>
                <a:sym typeface="Symbol" pitchFamily="18" charset="2"/>
              </a:rPr>
              <a:t></a:t>
            </a:r>
            <a:r>
              <a:rPr lang="en-US" altLang="zh-CN" sz="2000">
                <a:cs typeface="Times New Roman" pitchFamily="18" charset="0"/>
              </a:rPr>
              <a:t>10</a:t>
            </a:r>
            <a:r>
              <a:rPr lang="en-US" altLang="zh-CN" sz="2000" baseline="30000">
                <a:cs typeface="Times New Roman" pitchFamily="18" charset="0"/>
                <a:sym typeface="Symbol" pitchFamily="18" charset="2"/>
              </a:rPr>
              <a:t>11</a:t>
            </a:r>
            <a:r>
              <a:rPr lang="en-US" altLang="zh-CN" sz="2000"/>
              <a:t>.</a:t>
            </a:r>
          </a:p>
          <a:p>
            <a:pPr lvl="1" eaLnBrk="1" hangingPunct="1">
              <a:spcAft>
                <a:spcPct val="10000"/>
              </a:spcAft>
              <a:buFontTx/>
              <a:buChar char="–"/>
            </a:pPr>
            <a:r>
              <a:rPr lang="en-US" altLang="zh-CN" sz="2000">
                <a:solidFill>
                  <a:srgbClr val="FF0000"/>
                </a:solidFill>
              </a:rPr>
              <a:t>CSR is not supposed to be a problem in BAPS.</a:t>
            </a:r>
          </a:p>
        </p:txBody>
      </p:sp>
      <p:graphicFrame>
        <p:nvGraphicFramePr>
          <p:cNvPr id="48132" name="Object 6"/>
          <p:cNvGraphicFramePr>
            <a:graphicFrameLocks noChangeAspect="1"/>
          </p:cNvGraphicFramePr>
          <p:nvPr/>
        </p:nvGraphicFramePr>
        <p:xfrm>
          <a:off x="3924300" y="2386013"/>
          <a:ext cx="33401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7" name="公式" r:id="rId4" imgW="2120900" imgH="457200" progId="Equation.3">
                  <p:embed/>
                </p:oleObj>
              </mc:Choice>
              <mc:Fallback>
                <p:oleObj name="公式" r:id="rId4" imgW="2120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386013"/>
                        <a:ext cx="334010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矩形 9"/>
          <p:cNvSpPr>
            <a:spLocks noChangeArrowheads="1"/>
          </p:cNvSpPr>
          <p:nvPr/>
        </p:nvSpPr>
        <p:spPr bwMode="auto">
          <a:xfrm>
            <a:off x="1763713" y="5424488"/>
            <a:ext cx="5832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1800">
                <a:solidFill>
                  <a:srgbClr val="FF0000"/>
                </a:solidFill>
                <a:sym typeface="Symbol" pitchFamily="18" charset="2"/>
              </a:rPr>
              <a:t></a:t>
            </a:r>
            <a:r>
              <a:rPr lang="en-US" altLang="zh-CN" sz="1800" baseline="-25000">
                <a:solidFill>
                  <a:srgbClr val="FF0000"/>
                </a:solidFill>
              </a:rPr>
              <a:t>y</a:t>
            </a:r>
            <a:r>
              <a:rPr lang="en-US" altLang="zh-CN" sz="1800">
                <a:solidFill>
                  <a:srgbClr val="FF0000"/>
                </a:solidFill>
              </a:rPr>
              <a:t> = </a:t>
            </a:r>
            <a:r>
              <a:rPr lang="en-US" altLang="zh-CN" sz="1800">
                <a:solidFill>
                  <a:srgbClr val="FF0000"/>
                </a:solidFill>
                <a:sym typeface="Symbol" pitchFamily="18" charset="2"/>
              </a:rPr>
              <a:t>1.8</a:t>
            </a:r>
            <a:r>
              <a:rPr lang="en-US" altLang="zh-CN" sz="1800">
                <a:solidFill>
                  <a:srgbClr val="FF0000"/>
                </a:solidFill>
              </a:rPr>
              <a:t>e</a:t>
            </a:r>
            <a:r>
              <a:rPr lang="en-US" altLang="zh-CN" sz="1800">
                <a:solidFill>
                  <a:srgbClr val="FF0000"/>
                </a:solidFill>
                <a:sym typeface="Symbol" pitchFamily="18" charset="2"/>
              </a:rPr>
              <a:t>4</a:t>
            </a:r>
            <a:r>
              <a:rPr lang="en-US" altLang="zh-CN" sz="1800">
                <a:solidFill>
                  <a:srgbClr val="FF0000"/>
                </a:solidFill>
              </a:rPr>
              <a:t>,      </a:t>
            </a:r>
            <a:r>
              <a:rPr lang="en-US" altLang="zh-CN" sz="1800">
                <a:solidFill>
                  <a:srgbClr val="FF0000"/>
                </a:solidFill>
                <a:sym typeface="Symbol" pitchFamily="18" charset="2"/>
              </a:rPr>
              <a:t></a:t>
            </a:r>
            <a:r>
              <a:rPr lang="en-US" altLang="zh-CN" sz="1800" baseline="-25000">
                <a:solidFill>
                  <a:srgbClr val="FF0000"/>
                </a:solidFill>
              </a:rPr>
              <a:t>x</a:t>
            </a:r>
            <a:r>
              <a:rPr lang="en-US" altLang="zh-CN" sz="1800">
                <a:solidFill>
                  <a:srgbClr val="FF0000"/>
                </a:solidFill>
              </a:rPr>
              <a:t> = </a:t>
            </a:r>
            <a:r>
              <a:rPr lang="en-US" altLang="zh-CN" sz="1800">
                <a:solidFill>
                  <a:srgbClr val="FF0000"/>
                </a:solidFill>
                <a:sym typeface="Symbol" pitchFamily="18" charset="2"/>
              </a:rPr>
              <a:t>5.2</a:t>
            </a:r>
            <a:r>
              <a:rPr lang="en-US" altLang="zh-CN" sz="1800">
                <a:solidFill>
                  <a:srgbClr val="FF0000"/>
                </a:solidFill>
              </a:rPr>
              <a:t>e</a:t>
            </a:r>
            <a:r>
              <a:rPr lang="en-US" altLang="zh-CN" sz="1800">
                <a:solidFill>
                  <a:srgbClr val="FF0000"/>
                </a:solidFill>
                <a:sym typeface="Symbol" pitchFamily="18" charset="2"/>
              </a:rPr>
              <a:t>6</a:t>
            </a:r>
            <a:r>
              <a:rPr lang="en-US" altLang="zh-CN" sz="1800"/>
              <a:t>	</a:t>
            </a:r>
            <a:endParaRPr lang="zh-CN" altLang="en-US" sz="1800"/>
          </a:p>
        </p:txBody>
      </p:sp>
      <p:graphicFrame>
        <p:nvGraphicFramePr>
          <p:cNvPr id="48134" name="Object 8"/>
          <p:cNvGraphicFramePr>
            <a:graphicFrameLocks noChangeAspect="1"/>
          </p:cNvGraphicFramePr>
          <p:nvPr/>
        </p:nvGraphicFramePr>
        <p:xfrm>
          <a:off x="1514475" y="2557463"/>
          <a:ext cx="186055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8" name="公式" r:id="rId6" imgW="1180588" imgH="203112" progId="Equation.3">
                  <p:embed/>
                </p:oleObj>
              </mc:Choice>
              <mc:Fallback>
                <p:oleObj name="公式" r:id="rId6" imgW="118058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2557463"/>
                        <a:ext cx="1860550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Box 23"/>
          <p:cNvSpPr txBox="1">
            <a:spLocks noChangeArrowheads="1"/>
          </p:cNvSpPr>
          <p:nvPr/>
        </p:nvSpPr>
        <p:spPr bwMode="auto">
          <a:xfrm>
            <a:off x="5292725" y="1162050"/>
            <a:ext cx="335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0070C0"/>
                </a:solidFill>
                <a:latin typeface="Arial" charset="0"/>
              </a:rPr>
              <a:t>(K. Bane, Y. Cai, G. Stupakov, PRST-AB, 2010)</a:t>
            </a:r>
          </a:p>
        </p:txBody>
      </p:sp>
      <p:graphicFrame>
        <p:nvGraphicFramePr>
          <p:cNvPr id="48136" name="Object 10"/>
          <p:cNvGraphicFramePr>
            <a:graphicFrameLocks noChangeAspect="1"/>
          </p:cNvGraphicFramePr>
          <p:nvPr/>
        </p:nvGraphicFramePr>
        <p:xfrm>
          <a:off x="1763713" y="4668838"/>
          <a:ext cx="476091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9" name="公式" r:id="rId8" imgW="3022600" imgH="469900" progId="Equation.3">
                  <p:embed/>
                </p:oleObj>
              </mc:Choice>
              <mc:Fallback>
                <p:oleObj name="公式" r:id="rId8" imgW="3022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668838"/>
                        <a:ext cx="4760912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38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 txBox="1">
            <a:spLocks noChangeArrowheads="1"/>
          </p:cNvSpPr>
          <p:nvPr/>
        </p:nvSpPr>
        <p:spPr bwMode="auto">
          <a:xfrm>
            <a:off x="457200" y="981075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CN" sz="2400">
                <a:solidFill>
                  <a:schemeClr val="accent2"/>
                </a:solidFill>
              </a:rPr>
              <a:t>Transverse mode coupling instability (TMCI)</a:t>
            </a:r>
          </a:p>
          <a:p>
            <a:pPr lvl="1" eaLnBrk="1" hangingPunct="1">
              <a:buFontTx/>
              <a:buChar char="–"/>
            </a:pPr>
            <a:endParaRPr lang="en-US" altLang="zh-CN" sz="2000">
              <a:solidFill>
                <a:schemeClr val="accent2"/>
              </a:solidFill>
            </a:endParaRPr>
          </a:p>
          <a:p>
            <a:pPr lvl="1" eaLnBrk="1" hangingPunct="1">
              <a:buFontTx/>
              <a:buChar char="–"/>
            </a:pPr>
            <a:endParaRPr lang="en-US" altLang="zh-CN" sz="2200">
              <a:solidFill>
                <a:schemeClr val="accent2"/>
              </a:solidFill>
            </a:endParaRPr>
          </a:p>
          <a:p>
            <a:pPr lvl="1" eaLnBrk="1" hangingPunct="1">
              <a:buFontTx/>
              <a:buChar char="–"/>
            </a:pPr>
            <a:r>
              <a:rPr lang="en-US" altLang="zh-CN" sz="2000"/>
              <a:t>The threshold of transverse impedance is </a:t>
            </a:r>
            <a:r>
              <a:rPr lang="en-US" altLang="zh-CN" sz="2000">
                <a:solidFill>
                  <a:srgbClr val="FF0000"/>
                </a:solidFill>
              </a:rPr>
              <a:t>|</a:t>
            </a:r>
            <a:r>
              <a:rPr lang="en-US" altLang="zh-CN" sz="2000" i="1">
                <a:solidFill>
                  <a:srgbClr val="FF0000"/>
                </a:solidFill>
              </a:rPr>
              <a:t>Z</a:t>
            </a:r>
            <a:r>
              <a:rPr lang="en-US" altLang="zh-CN" sz="2000" baseline="-25000">
                <a:solidFill>
                  <a:srgbClr val="FF0000"/>
                </a:solidFill>
                <a:sym typeface="Symbol" pitchFamily="18" charset="2"/>
              </a:rPr>
              <a:t></a:t>
            </a:r>
            <a:r>
              <a:rPr lang="en-US" altLang="zh-CN" sz="2000">
                <a:solidFill>
                  <a:srgbClr val="FF0000"/>
                </a:solidFill>
              </a:rPr>
              <a:t>| &lt; 11.7 M</a:t>
            </a:r>
            <a:r>
              <a:rPr lang="en-US" altLang="zh-CN" sz="2000">
                <a:solidFill>
                  <a:srgbClr val="FF0000"/>
                </a:solidFill>
                <a:sym typeface="Symbol" pitchFamily="18" charset="2"/>
              </a:rPr>
              <a:t>/m.</a:t>
            </a:r>
          </a:p>
          <a:p>
            <a:pPr lvl="1" eaLnBrk="1" hangingPunct="1">
              <a:buFontTx/>
              <a:buChar char="–"/>
            </a:pPr>
            <a:r>
              <a:rPr lang="en-US" altLang="zh-CN" sz="2000">
                <a:sym typeface="Symbol" pitchFamily="18" charset="2"/>
              </a:rPr>
              <a:t>The equivalent longitudinal impedance is </a:t>
            </a:r>
            <a:r>
              <a:rPr lang="en-US" altLang="zh-CN" sz="2000">
                <a:solidFill>
                  <a:srgbClr val="FF0000"/>
                </a:solidFill>
                <a:sym typeface="Symbol" pitchFamily="18" charset="2"/>
              </a:rPr>
              <a:t>0.18 </a:t>
            </a:r>
            <a:r>
              <a:rPr lang="en-US" altLang="zh-CN" sz="2000">
                <a:sym typeface="Symbol" pitchFamily="18" charset="2"/>
              </a:rPr>
              <a:t>, which is much larger than that of the longitudinal instability.</a:t>
            </a:r>
            <a:endParaRPr lang="en-US" altLang="zh-CN" sz="2000">
              <a:solidFill>
                <a:srgbClr val="FF0000"/>
              </a:solidFill>
              <a:sym typeface="Symbol" pitchFamily="18" charset="2"/>
            </a:endParaRPr>
          </a:p>
        </p:txBody>
      </p:sp>
      <p:graphicFrame>
        <p:nvGraphicFramePr>
          <p:cNvPr id="49155" name="Object 5"/>
          <p:cNvGraphicFramePr>
            <a:graphicFrameLocks noChangeAspect="1"/>
          </p:cNvGraphicFramePr>
          <p:nvPr/>
        </p:nvGraphicFramePr>
        <p:xfrm>
          <a:off x="3276600" y="1438275"/>
          <a:ext cx="193992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7" name="公式" r:id="rId4" imgW="1218671" imgH="444307" progId="Equation.3">
                  <p:embed/>
                </p:oleObj>
              </mc:Choice>
              <mc:Fallback>
                <p:oleObj name="公式" r:id="rId4" imgW="1218671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38275"/>
                        <a:ext cx="193992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矩形 8"/>
          <p:cNvSpPr>
            <a:spLocks noChangeArrowheads="1"/>
          </p:cNvSpPr>
          <p:nvPr/>
        </p:nvSpPr>
        <p:spPr bwMode="auto">
          <a:xfrm>
            <a:off x="609600" y="3617913"/>
            <a:ext cx="4321175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CN" sz="2200">
                <a:solidFill>
                  <a:srgbClr val="6600CC"/>
                </a:solidFill>
              </a:rPr>
              <a:t>Eigen mode analysis </a:t>
            </a:r>
          </a:p>
          <a:p>
            <a:pPr lvl="1" eaLnBrk="1" hangingPunct="1">
              <a:buFontTx/>
              <a:buChar char="•"/>
            </a:pPr>
            <a:r>
              <a:rPr lang="en-US" altLang="zh-CN" sz="2000"/>
              <a:t>Considering only resistive wall impedance</a:t>
            </a:r>
          </a:p>
          <a:p>
            <a:pPr lvl="1" eaLnBrk="1" hangingPunct="1">
              <a:buFontTx/>
              <a:buChar char="•"/>
            </a:pPr>
            <a:r>
              <a:rPr lang="en-US" altLang="zh-CN" sz="2000"/>
              <a:t>Beam current threshold:</a:t>
            </a:r>
          </a:p>
          <a:p>
            <a:pPr lvl="1" eaLnBrk="1" hangingPunct="1">
              <a:buFontTx/>
              <a:buNone/>
            </a:pPr>
            <a:r>
              <a:rPr lang="en-US" altLang="zh-CN" sz="2000">
                <a:solidFill>
                  <a:srgbClr val="FF0000"/>
                </a:solidFill>
              </a:rPr>
              <a:t>	I</a:t>
            </a:r>
            <a:r>
              <a:rPr lang="en-US" altLang="zh-CN" sz="2000" baseline="-25000">
                <a:solidFill>
                  <a:srgbClr val="FF0000"/>
                </a:solidFill>
              </a:rPr>
              <a:t>b</a:t>
            </a:r>
            <a:r>
              <a:rPr lang="en-US" altLang="zh-CN" sz="2000" baseline="30000">
                <a:solidFill>
                  <a:srgbClr val="FF0000"/>
                </a:solidFill>
              </a:rPr>
              <a:t>th</a:t>
            </a:r>
            <a:r>
              <a:rPr lang="en-US" altLang="zh-CN" sz="2000">
                <a:solidFill>
                  <a:srgbClr val="FF0000"/>
                </a:solidFill>
              </a:rPr>
              <a:t>=0.76mA (I</a:t>
            </a:r>
            <a:r>
              <a:rPr lang="en-US" altLang="zh-CN" sz="2000" baseline="-25000">
                <a:solidFill>
                  <a:srgbClr val="FF0000"/>
                </a:solidFill>
              </a:rPr>
              <a:t>0</a:t>
            </a:r>
            <a:r>
              <a:rPr lang="en-US" altLang="zh-CN" sz="2000" baseline="30000">
                <a:solidFill>
                  <a:srgbClr val="FF0000"/>
                </a:solidFill>
              </a:rPr>
              <a:t>th</a:t>
            </a:r>
            <a:r>
              <a:rPr lang="en-US" altLang="zh-CN" sz="2000">
                <a:solidFill>
                  <a:srgbClr val="FF0000"/>
                </a:solidFill>
              </a:rPr>
              <a:t>=38mA)</a:t>
            </a:r>
          </a:p>
        </p:txBody>
      </p:sp>
      <p:pic>
        <p:nvPicPr>
          <p:cNvPr id="49157" name="Picture 9" descr="TMC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7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1907704" y="149815"/>
            <a:ext cx="4968726" cy="1008113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altLang="zh-CN" b="1" dirty="0" smtClean="0"/>
              <a:t>Contents</a:t>
            </a:r>
            <a:endParaRPr lang="zh-CN" altLang="en-US" b="1" dirty="0" smtClean="0"/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1187450" y="1700213"/>
            <a:ext cx="538321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zh-CN" sz="2800" b="1" dirty="0"/>
              <a:t>Introduction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en-US" altLang="zh-CN" sz="2800" b="1" dirty="0"/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zh-CN" sz="2800" b="1" dirty="0" smtClean="0"/>
              <a:t>CEPC accelerator design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en-US" altLang="zh-CN" sz="2800" b="1" dirty="0"/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zh-CN" sz="2800" b="1" dirty="0" smtClean="0"/>
              <a:t>Pre-CDR status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en-US" altLang="zh-CN" sz="2800" b="1" dirty="0"/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zh-CN" sz="2800" b="1" dirty="0" smtClean="0"/>
              <a:t>Summary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en-US" altLang="zh-CN" sz="2800" b="1" dirty="0" smtClean="0"/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en-US" altLang="zh-CN" sz="2800" b="1" dirty="0"/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en-US" altLang="zh-C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Multi-bunch effects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8112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CN" smtClean="0"/>
              <a:t>Transverse resistive wall instability</a:t>
            </a:r>
          </a:p>
          <a:p>
            <a:pPr eaLnBrk="1" hangingPunct="1"/>
            <a:endParaRPr lang="zh-CN" altLang="en-US" sz="3000" smtClean="0"/>
          </a:p>
          <a:p>
            <a:pPr eaLnBrk="1" hangingPunct="1"/>
            <a:endParaRPr lang="zh-CN" altLang="en-US" smtClean="0"/>
          </a:p>
          <a:p>
            <a:pPr eaLnBrk="1" hangingPunct="1">
              <a:buFontTx/>
              <a:buNone/>
            </a:pPr>
            <a:r>
              <a:rPr lang="en-US" altLang="zh-CN" sz="2000" smtClean="0">
                <a:solidFill>
                  <a:srgbClr val="000000"/>
                </a:solidFill>
                <a:latin typeface="Times New Roman" pitchFamily="18" charset="0"/>
              </a:rPr>
              <a:t>	with </a:t>
            </a:r>
            <a:r>
              <a:rPr lang="en-US" altLang="zh-CN" sz="2000" i="1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altLang="zh-CN" sz="2000" i="1" baseline="-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pn </a:t>
            </a:r>
            <a:r>
              <a:rPr lang="en-US" altLang="zh-CN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en-US" altLang="zh-CN" sz="2000" i="1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altLang="zh-CN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000" i="1" baseline="-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rev </a:t>
            </a:r>
            <a:r>
              <a:rPr lang="en-US" altLang="zh-CN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altLang="zh-CN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pn</a:t>
            </a:r>
            <a:r>
              <a:rPr lang="en-US" altLang="zh-CN" sz="2000" i="1" baseline="-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altLang="zh-CN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zh-CN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zh-CN" sz="2000" i="1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altLang="zh-CN" sz="2000" i="1" baseline="-30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altLang="zh-CN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000" smtClean="0">
                <a:solidFill>
                  <a:srgbClr val="000000"/>
                </a:solidFill>
              </a:rPr>
              <a:t> </a:t>
            </a:r>
          </a:p>
          <a:p>
            <a:pPr eaLnBrk="1" hangingPunct="1"/>
            <a:endParaRPr lang="zh-CN" altLang="zh-CN" smtClean="0"/>
          </a:p>
        </p:txBody>
      </p:sp>
      <p:graphicFrame>
        <p:nvGraphicFramePr>
          <p:cNvPr id="50180" name="Object 5"/>
          <p:cNvGraphicFramePr>
            <a:graphicFrameLocks noChangeAspect="1"/>
          </p:cNvGraphicFramePr>
          <p:nvPr/>
        </p:nvGraphicFramePr>
        <p:xfrm>
          <a:off x="827088" y="2060575"/>
          <a:ext cx="472916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8" name="公式" r:id="rId4" imgW="2946400" imgH="457200" progId="Equation.3">
                  <p:embed/>
                </p:oleObj>
              </mc:Choice>
              <mc:Fallback>
                <p:oleObj name="公式" r:id="rId4" imgW="29464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060575"/>
                        <a:ext cx="4729162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381000" y="3644900"/>
            <a:ext cx="4475163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en-US" altLang="zh-CN" sz="1900"/>
              <a:t> The growth rate for the most dangerous instability mode is </a:t>
            </a:r>
            <a:r>
              <a:rPr lang="en-US" altLang="zh-CN" sz="1900">
                <a:solidFill>
                  <a:srgbClr val="FF0000"/>
                </a:solidFill>
              </a:rPr>
              <a:t>36 Hz (</a:t>
            </a:r>
            <a:r>
              <a:rPr lang="en-US" altLang="zh-CN" sz="1900">
                <a:solidFill>
                  <a:srgbClr val="FF0000"/>
                </a:solidFill>
                <a:sym typeface="Symbol" pitchFamily="18" charset="2"/>
              </a:rPr>
              <a:t>=</a:t>
            </a:r>
            <a:r>
              <a:rPr lang="en-US" altLang="zh-CN" sz="1900">
                <a:solidFill>
                  <a:srgbClr val="FF0000"/>
                </a:solidFill>
              </a:rPr>
              <a:t>28 ms)</a:t>
            </a:r>
            <a:r>
              <a:rPr lang="en-US" altLang="zh-CN" sz="1900">
                <a:solidFill>
                  <a:srgbClr val="1404EA"/>
                </a:solidFill>
              </a:rPr>
              <a:t> </a:t>
            </a:r>
            <a:r>
              <a:rPr lang="en-US" altLang="zh-CN" sz="1900"/>
              <a:t>in the vertical plane with mode number of </a:t>
            </a:r>
            <a:r>
              <a:rPr lang="en-US" altLang="zh-CN" sz="1900" i="1">
                <a:solidFill>
                  <a:srgbClr val="FF0000"/>
                </a:solidFill>
                <a:sym typeface="Symbol" pitchFamily="18" charset="2"/>
              </a:rPr>
              <a:t></a:t>
            </a:r>
            <a:r>
              <a:rPr lang="en-US" altLang="zh-CN" sz="1900">
                <a:solidFill>
                  <a:srgbClr val="FF0000"/>
                </a:solidFill>
                <a:sym typeface="Symbol" pitchFamily="18" charset="2"/>
              </a:rPr>
              <a:t> = </a:t>
            </a:r>
            <a:r>
              <a:rPr lang="en-US" altLang="zh-CN" sz="1900">
                <a:solidFill>
                  <a:srgbClr val="FF0000"/>
                </a:solidFill>
              </a:rPr>
              <a:t>21.</a:t>
            </a:r>
          </a:p>
          <a:p>
            <a:pPr eaLnBrk="1" hangingPunct="1"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en-US" altLang="zh-CN" sz="1900"/>
              <a:t>The growth time is higher than the transverse radiation damping time. </a:t>
            </a:r>
          </a:p>
          <a:p>
            <a:pPr eaLnBrk="1" hangingPunct="1"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en-US" altLang="zh-CN" sz="1900">
                <a:solidFill>
                  <a:srgbClr val="FF0000"/>
                </a:solidFill>
              </a:rPr>
              <a:t>The resistive wall instability is not supposed to happen  in the main ring! </a:t>
            </a:r>
          </a:p>
        </p:txBody>
      </p:sp>
      <p:sp>
        <p:nvSpPr>
          <p:cNvPr id="50182" name="Rectangle 8"/>
          <p:cNvSpPr>
            <a:spLocks noChangeArrowheads="1"/>
          </p:cNvSpPr>
          <p:nvPr/>
        </p:nvSpPr>
        <p:spPr bwMode="auto">
          <a:xfrm>
            <a:off x="5651500" y="5656263"/>
            <a:ext cx="27320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/>
              <a:t>Growth rate vs. mode number in the vertical plane</a:t>
            </a:r>
          </a:p>
        </p:txBody>
      </p:sp>
      <p:pic>
        <p:nvPicPr>
          <p:cNvPr id="50183" name="Picture 9" descr="TCBI_R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527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827584" y="114298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b="1" smtClean="0"/>
              <a:t>Electron cloud instability</a:t>
            </a:r>
          </a:p>
        </p:txBody>
      </p:sp>
      <p:graphicFrame>
        <p:nvGraphicFramePr>
          <p:cNvPr id="8302" name="Group 110"/>
          <p:cNvGraphicFramePr>
            <a:graphicFrameLocks noGrp="1"/>
          </p:cNvGraphicFramePr>
          <p:nvPr/>
        </p:nvGraphicFramePr>
        <p:xfrm>
          <a:off x="304800" y="1219200"/>
          <a:ext cx="8610600" cy="4508550"/>
        </p:xfrm>
        <a:graphic>
          <a:graphicData uri="http://schemas.openxmlformats.org/drawingml/2006/table">
            <a:tbl>
              <a:tblPr/>
              <a:tblGrid>
                <a:gridCol w="2803525"/>
                <a:gridCol w="1450975"/>
                <a:gridCol w="1452563"/>
                <a:gridCol w="1450975"/>
                <a:gridCol w="1452562"/>
              </a:tblGrid>
              <a:tr h="300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KEKB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SuperKEKB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SuperB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CEPC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Beam energy </a:t>
                      </a: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, GeV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3.5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4.0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6.7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120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Circumference </a:t>
                      </a: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L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, m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3016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3016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1370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53600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Number of e</a:t>
                      </a:r>
                      <a:r>
                        <a:rPr kumimoji="0" lang="en-US" altLang="zh-CN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+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/bunch, 10</a:t>
                      </a:r>
                      <a:r>
                        <a:rPr kumimoji="0" lang="en-US" altLang="zh-CN" sz="15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3.3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5.74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37.1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Emittance H/V </a:t>
                      </a: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pt-BR" altLang="zh-CN" sz="15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x</a:t>
                      </a:r>
                      <a:r>
                        <a:rPr kumimoji="0" lang="pt-BR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pt-BR" altLang="zh-CN" sz="15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y</a:t>
                      </a:r>
                      <a:r>
                        <a:rPr kumimoji="0" lang="pt-BR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, nm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18/0.36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3.2/0.01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1.6/0.004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6.79/0.02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Bunch length </a:t>
                      </a: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altLang="zh-CN" sz="15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z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, mm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2.58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Bunch space Lsp, ns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3575.8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567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Single bunch effect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0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Electron freq. 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</a:t>
                      </a:r>
                      <a:r>
                        <a:rPr kumimoji="0" lang="en-US" altLang="zh-CN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/2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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, GHz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35.1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150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272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191.4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Phase angle 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</a:t>
                      </a:r>
                      <a:r>
                        <a:rPr kumimoji="0" lang="en-US" altLang="zh-CN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</a:t>
                      </a: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altLang="zh-CN" sz="15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z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en-US" altLang="zh-CN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2.94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18.8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28.5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10.4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Threshold density </a:t>
                      </a: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</a:t>
                      </a:r>
                      <a:r>
                        <a:rPr kumimoji="0" lang="en-US" altLang="zh-CN" sz="15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e,th</a:t>
                      </a: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, 10</a:t>
                      </a:r>
                      <a:r>
                        <a:rPr kumimoji="0" lang="en-US" altLang="zh-CN" sz="15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12</a:t>
                      </a: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</a:t>
                      </a:r>
                      <a:r>
                        <a:rPr kumimoji="0" lang="en-US" altLang="zh-CN" sz="15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-3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0.7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0.27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0.4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1.15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567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Multi-bunch effect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0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p-e per meter n</a:t>
                      </a:r>
                      <a:r>
                        <a:rPr kumimoji="0" lang="en-US" altLang="zh-CN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</a:t>
                      </a:r>
                      <a:r>
                        <a:rPr kumimoji="0" lang="nl-NL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, p/(m)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5.0E8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1.5E9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3.6E9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1.1E10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Characteristic frequency 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</a:t>
                      </a:r>
                      <a:r>
                        <a:rPr kumimoji="0" lang="en-US" altLang="zh-CN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G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, MHz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62.83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87.2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69.6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5.92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Phase angle </a:t>
                      </a: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</a:t>
                      </a:r>
                      <a:r>
                        <a:rPr kumimoji="0" lang="en-US" altLang="zh-CN" sz="15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G</a:t>
                      </a:r>
                      <a:r>
                        <a:rPr kumimoji="0" lang="en-US" altLang="zh-CN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L</a:t>
                      </a:r>
                      <a:r>
                        <a:rPr kumimoji="0" lang="en-US" altLang="zh-CN" sz="15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sp</a:t>
                      </a: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en-US" altLang="zh-CN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0.13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0.35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0.28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21.2</a:t>
                      </a:r>
                      <a:endParaRPr kumimoji="0" lang="zh-CN" altLang="zh-CN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400" marR="68400" marT="35985" marB="359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606" name="Rectangle 3"/>
          <p:cNvSpPr>
            <a:spLocks noChangeArrowheads="1"/>
          </p:cNvSpPr>
          <p:nvPr/>
        </p:nvSpPr>
        <p:spPr bwMode="auto">
          <a:xfrm>
            <a:off x="304800" y="5791200"/>
            <a:ext cx="8534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zh-CN">
                <a:solidFill>
                  <a:srgbClr val="0000FF"/>
                </a:solidFill>
                <a:latin typeface="+mn-lt"/>
                <a:ea typeface="+mn-ea"/>
              </a:rPr>
              <a:t>Threshold density for the single bunch effect is considerable high.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zh-CN">
                <a:solidFill>
                  <a:srgbClr val="0000FF"/>
                </a:solidFill>
                <a:latin typeface="+mn-lt"/>
                <a:ea typeface="+mn-ea"/>
              </a:rPr>
              <a:t>The phase angle for the multi-bunch effect is about two orders higher, so the electrons are not supposed to accumulate and the multipacting effects is low.</a:t>
            </a:r>
            <a:endParaRPr lang="zh-CN" altLang="zh-CN">
              <a:solidFill>
                <a:srgbClr val="0000FF"/>
              </a:solidFill>
              <a:latin typeface="+mn-lt"/>
              <a:ea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b="1" dirty="0" smtClean="0"/>
              <a:t>Beam ion instability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/>
              <a:t>Ion trapping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With uniform filling pattern, the ions with a relative molecular mass larger than </a:t>
            </a:r>
            <a:r>
              <a:rPr lang="en-US" altLang="zh-CN" i="1" dirty="0" err="1" smtClean="0">
                <a:solidFill>
                  <a:srgbClr val="000000"/>
                </a:solidFill>
              </a:rPr>
              <a:t>A</a:t>
            </a:r>
            <a:r>
              <a:rPr lang="en-US" altLang="zh-CN" baseline="-25000" dirty="0" err="1" smtClean="0">
                <a:solidFill>
                  <a:srgbClr val="000000"/>
                </a:solidFill>
              </a:rPr>
              <a:t>x,y</a:t>
            </a:r>
            <a:r>
              <a:rPr lang="en-US" altLang="zh-CN" dirty="0" smtClean="0">
                <a:solidFill>
                  <a:srgbClr val="000000"/>
                </a:solidFill>
              </a:rPr>
              <a:t> will be trapped.</a:t>
            </a:r>
            <a:endParaRPr lang="en-US" altLang="zh-CN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/>
              <a:t>Fast beam ion instability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With uniform </a:t>
            </a:r>
            <a:r>
              <a:rPr lang="en-US" altLang="zh-CN" dirty="0" smtClean="0"/>
              <a:t>filling, the growth time considering ion oscillation frequency spread is 11ms, which is lower than the damping time.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Fast beam ion instability could occur with uniform filling.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CN" altLang="zh-CN" sz="2000" dirty="0" smtClean="0"/>
          </a:p>
        </p:txBody>
      </p:sp>
      <p:graphicFrame>
        <p:nvGraphicFramePr>
          <p:cNvPr id="52228" name="Object 5"/>
          <p:cNvGraphicFramePr>
            <a:graphicFrameLocks noChangeAspect="1"/>
          </p:cNvGraphicFramePr>
          <p:nvPr/>
        </p:nvGraphicFramePr>
        <p:xfrm>
          <a:off x="1752600" y="2438400"/>
          <a:ext cx="217328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8" name="公式" r:id="rId4" imgW="1358900" imgH="469900" progId="Equation.3">
                  <p:embed/>
                </p:oleObj>
              </mc:Choice>
              <mc:Fallback>
                <p:oleObj name="公式" r:id="rId4" imgW="1358900" imgH="469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438400"/>
                        <a:ext cx="2173288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7"/>
          <p:cNvGraphicFramePr>
            <a:graphicFrameLocks noChangeAspect="1"/>
          </p:cNvGraphicFramePr>
          <p:nvPr/>
        </p:nvGraphicFramePr>
        <p:xfrm>
          <a:off x="827088" y="5949950"/>
          <a:ext cx="43656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9" name="公式" r:id="rId6" imgW="2755900" imgH="482600" progId="Equation.3">
                  <p:embed/>
                </p:oleObj>
              </mc:Choice>
              <mc:Fallback>
                <p:oleObj name="公式" r:id="rId6" imgW="2755900" imgH="482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949950"/>
                        <a:ext cx="4365625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8"/>
          <p:cNvGraphicFramePr>
            <a:graphicFrameLocks noChangeAspect="1"/>
          </p:cNvGraphicFramePr>
          <p:nvPr/>
        </p:nvGraphicFramePr>
        <p:xfrm>
          <a:off x="5508625" y="5949950"/>
          <a:ext cx="268128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0" name="公式" r:id="rId8" imgW="1676400" imgH="457200" progId="Equation.3">
                  <p:embed/>
                </p:oleObj>
              </mc:Choice>
              <mc:Fallback>
                <p:oleObj name="公式" r:id="rId8" imgW="167640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5949950"/>
                        <a:ext cx="2681288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Rectangle 3"/>
          <p:cNvSpPr txBox="1">
            <a:spLocks noChangeArrowheads="1"/>
          </p:cNvSpPr>
          <p:nvPr/>
        </p:nvSpPr>
        <p:spPr bwMode="auto">
          <a:xfrm>
            <a:off x="457200" y="3200400"/>
            <a:ext cx="44037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1" eaLnBrk="1" hangingPunct="1">
              <a:lnSpc>
                <a:spcPct val="105000"/>
              </a:lnSpc>
              <a:spcAft>
                <a:spcPct val="20000"/>
              </a:spcAft>
              <a:buFontTx/>
              <a:buChar char="–"/>
            </a:pPr>
            <a:r>
              <a:rPr lang="en-US" altLang="zh-CN" sz="2000">
                <a:solidFill>
                  <a:srgbClr val="FF0000"/>
                </a:solidFill>
                <a:sym typeface="Symbol" pitchFamily="18" charset="2"/>
              </a:rPr>
              <a:t>The ions will not be trapped by the beam.</a:t>
            </a:r>
          </a:p>
        </p:txBody>
      </p:sp>
      <p:pic>
        <p:nvPicPr>
          <p:cNvPr id="52232" name="Picture 12" descr="Ax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4"/>
          <p:cNvSpPr txBox="1">
            <a:spLocks noChangeArrowheads="1"/>
          </p:cNvSpPr>
          <p:nvPr/>
        </p:nvSpPr>
        <p:spPr bwMode="auto">
          <a:xfrm>
            <a:off x="179388" y="357166"/>
            <a:ext cx="89646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latin typeface="+mj-lt"/>
                <a:ea typeface="+mj-ea"/>
                <a:cs typeface="+mj-cs"/>
              </a:rPr>
              <a:t>Beam lifetimes caused by different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400" b="1" dirty="0">
                <a:latin typeface="+mj-lt"/>
                <a:ea typeface="+mj-ea"/>
                <a:cs typeface="+mj-cs"/>
              </a:rPr>
              <a:t>sources in CEPC</a:t>
            </a:r>
            <a:endParaRPr lang="zh-CN" altLang="en-U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4925" y="1855788"/>
            <a:ext cx="6286500" cy="347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CN" sz="2000" dirty="0">
                <a:latin typeface="+mn-lt"/>
                <a:ea typeface="+mn-ea"/>
              </a:rPr>
              <a:t>Quantum lifetime</a:t>
            </a:r>
          </a:p>
          <a:p>
            <a:pPr marL="0" lvl="1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endParaRPr lang="en-US" altLang="zh-CN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</a:endParaRPr>
          </a:p>
          <a:p>
            <a:pPr marL="0" lvl="1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endParaRPr lang="en-US" altLang="zh-CN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</a:endParaRPr>
          </a:p>
          <a:p>
            <a:pPr marL="0" lvl="1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endParaRPr lang="en-US" altLang="zh-CN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</a:endParaRPr>
          </a:p>
          <a:p>
            <a:pPr marL="0" lvl="1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endParaRPr lang="en-US" altLang="zh-CN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endParaRPr lang="en-US" altLang="zh-CN" sz="2000" dirty="0">
              <a:latin typeface="+mn-lt"/>
              <a:ea typeface="+mn-ea"/>
            </a:endParaRPr>
          </a:p>
          <a:p>
            <a:pPr marL="0" lvl="1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CN" sz="2000" dirty="0">
                <a:latin typeface="+mn-lt"/>
                <a:ea typeface="+mn-ea"/>
              </a:rPr>
              <a:t>Radiation </a:t>
            </a:r>
            <a:r>
              <a:rPr lang="en-US" altLang="zh-CN" sz="2000" dirty="0" err="1">
                <a:latin typeface="+mn-lt"/>
                <a:ea typeface="+mn-ea"/>
              </a:rPr>
              <a:t>Bhabha</a:t>
            </a:r>
            <a:r>
              <a:rPr lang="en-US" altLang="zh-CN" sz="2000" dirty="0">
                <a:latin typeface="+mn-lt"/>
                <a:ea typeface="+mn-ea"/>
              </a:rPr>
              <a:t> lifetime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zh-CN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Simulated by BBBREM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+mn-lt"/>
                <a:ea typeface="+mn-ea"/>
              </a:rPr>
              <a:t> </a:t>
            </a:r>
          </a:p>
        </p:txBody>
      </p:sp>
      <p:graphicFrame>
        <p:nvGraphicFramePr>
          <p:cNvPr id="53252" name="对象 1"/>
          <p:cNvGraphicFramePr>
            <a:graphicFrameLocks noChangeAspect="1"/>
          </p:cNvGraphicFramePr>
          <p:nvPr/>
        </p:nvGraphicFramePr>
        <p:xfrm>
          <a:off x="4508500" y="3859213"/>
          <a:ext cx="127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0" name="公式" r:id="rId3" imgW="126780" imgH="215526" progId="Equation.3">
                  <p:embed/>
                </p:oleObj>
              </mc:Choice>
              <mc:Fallback>
                <p:oleObj name="公式" r:id="rId3" imgW="126780" imgH="215526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859213"/>
                        <a:ext cx="1270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对象 2"/>
          <p:cNvGraphicFramePr>
            <a:graphicFrameLocks noChangeAspect="1"/>
          </p:cNvGraphicFramePr>
          <p:nvPr/>
        </p:nvGraphicFramePr>
        <p:xfrm>
          <a:off x="1692275" y="2309813"/>
          <a:ext cx="233362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1" name="公式" r:id="rId5" imgW="927100" imgH="457200" progId="Equation.3">
                  <p:embed/>
                </p:oleObj>
              </mc:Choice>
              <mc:Fallback>
                <p:oleObj name="公式" r:id="rId5" imgW="9271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309813"/>
                        <a:ext cx="2333625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右箭头 3"/>
          <p:cNvSpPr/>
          <p:nvPr/>
        </p:nvSpPr>
        <p:spPr>
          <a:xfrm>
            <a:off x="4067175" y="2781300"/>
            <a:ext cx="1225550" cy="28892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aphicFrame>
        <p:nvGraphicFramePr>
          <p:cNvPr id="53255" name="对象 6"/>
          <p:cNvGraphicFramePr>
            <a:graphicFrameLocks noChangeAspect="1"/>
          </p:cNvGraphicFramePr>
          <p:nvPr/>
        </p:nvGraphicFramePr>
        <p:xfrm>
          <a:off x="5795963" y="2533650"/>
          <a:ext cx="201136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2" name="公式" r:id="rId7" imgW="583947" imgH="241195" progId="Equation.3">
                  <p:embed/>
                </p:oleObj>
              </mc:Choice>
              <mc:Fallback>
                <p:oleObj name="公式" r:id="rId7" imgW="583947" imgH="241195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533650"/>
                        <a:ext cx="2011362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6" name="对象 7"/>
          <p:cNvGraphicFramePr>
            <a:graphicFrameLocks noChangeAspect="1"/>
          </p:cNvGraphicFramePr>
          <p:nvPr/>
        </p:nvGraphicFramePr>
        <p:xfrm>
          <a:off x="1908175" y="4614863"/>
          <a:ext cx="29511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3" name="公式" r:id="rId9" imgW="1168400" imgH="228600" progId="Equation.3">
                  <p:embed/>
                </p:oleObj>
              </mc:Choice>
              <mc:Fallback>
                <p:oleObj name="公式" r:id="rId9" imgW="11684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614863"/>
                        <a:ext cx="2951163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1619250" y="2309813"/>
            <a:ext cx="6265863" cy="1368425"/>
          </a:xfrm>
          <a:prstGeom prst="rect">
            <a:avLst/>
          </a:prstGeom>
          <a:noFill/>
          <a:ln w="222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619250" y="4541838"/>
            <a:ext cx="3673475" cy="792162"/>
          </a:xfrm>
          <a:prstGeom prst="rect">
            <a:avLst/>
          </a:prstGeom>
          <a:noFill/>
          <a:ln w="222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4"/>
          <p:cNvSpPr txBox="1">
            <a:spLocks noChangeArrowheads="1"/>
          </p:cNvSpPr>
          <p:nvPr/>
        </p:nvSpPr>
        <p:spPr bwMode="auto">
          <a:xfrm>
            <a:off x="665163" y="476672"/>
            <a:ext cx="8394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 dirty="0">
                <a:cs typeface="Times New Roman" pitchFamily="18" charset="0"/>
              </a:rPr>
              <a:t>Beam lifetimes caused by different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 dirty="0">
                <a:cs typeface="Times New Roman" pitchFamily="18" charset="0"/>
              </a:rPr>
              <a:t>sources in CEPC</a:t>
            </a:r>
            <a:endParaRPr lang="zh-CN" altLang="en-US" sz="3600" b="1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3800" y="1336675"/>
            <a:ext cx="6286500" cy="3756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CN" sz="2000" dirty="0">
                <a:latin typeface="+mn-lt"/>
                <a:ea typeface="+mn-ea"/>
              </a:rPr>
              <a:t>Beam-gas lifetime</a:t>
            </a:r>
          </a:p>
          <a:p>
            <a:pPr marL="0" lvl="1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endParaRPr lang="en-US" altLang="zh-CN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</a:endParaRPr>
          </a:p>
          <a:p>
            <a:pPr marL="0" lvl="1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endParaRPr lang="en-US" altLang="zh-CN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</a:endParaRPr>
          </a:p>
          <a:p>
            <a:pPr marL="0" lvl="1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endParaRPr lang="en-US" altLang="zh-CN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</a:endParaRPr>
          </a:p>
          <a:p>
            <a:pPr marL="0" lvl="1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endParaRPr lang="en-US" altLang="zh-CN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endParaRPr lang="en-US" altLang="zh-CN" dirty="0">
              <a:latin typeface="+mn-lt"/>
              <a:ea typeface="+mn-ea"/>
            </a:endParaRPr>
          </a:p>
          <a:p>
            <a:pPr marL="0" lvl="1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CN" sz="2000" dirty="0" err="1">
                <a:latin typeface="+mn-lt"/>
                <a:ea typeface="+mn-ea"/>
              </a:rPr>
              <a:t>Touschek</a:t>
            </a:r>
            <a:r>
              <a:rPr lang="en-US" altLang="zh-CN" sz="2000" dirty="0">
                <a:latin typeface="+mn-lt"/>
                <a:ea typeface="+mn-ea"/>
              </a:rPr>
              <a:t> lifetime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+mn-lt"/>
                <a:ea typeface="+mn-ea"/>
              </a:rPr>
              <a:t> </a:t>
            </a:r>
          </a:p>
        </p:txBody>
      </p:sp>
      <p:graphicFrame>
        <p:nvGraphicFramePr>
          <p:cNvPr id="54276" name="对象 1"/>
          <p:cNvGraphicFramePr>
            <a:graphicFrameLocks noChangeAspect="1"/>
          </p:cNvGraphicFramePr>
          <p:nvPr/>
        </p:nvGraphicFramePr>
        <p:xfrm>
          <a:off x="4397375" y="3546475"/>
          <a:ext cx="127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0" name="公式" r:id="rId3" imgW="126780" imgH="215526" progId="Equation.3">
                  <p:embed/>
                </p:oleObj>
              </mc:Choice>
              <mc:Fallback>
                <p:oleObj name="公式" r:id="rId3" imgW="126780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75" y="3546475"/>
                        <a:ext cx="127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右箭头 3"/>
          <p:cNvSpPr/>
          <p:nvPr/>
        </p:nvSpPr>
        <p:spPr>
          <a:xfrm>
            <a:off x="1292225" y="3065463"/>
            <a:ext cx="1223963" cy="28892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aphicFrame>
        <p:nvGraphicFramePr>
          <p:cNvPr id="54278" name="对象 8"/>
          <p:cNvGraphicFramePr>
            <a:graphicFrameLocks noChangeAspect="1"/>
          </p:cNvGraphicFramePr>
          <p:nvPr/>
        </p:nvGraphicFramePr>
        <p:xfrm>
          <a:off x="1193800" y="1985963"/>
          <a:ext cx="679450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1" name="公式" r:id="rId5" imgW="3416300" imgH="457200" progId="Equation.3">
                  <p:embed/>
                </p:oleObj>
              </mc:Choice>
              <mc:Fallback>
                <p:oleObj name="公式" r:id="rId5" imgW="3416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1985963"/>
                        <a:ext cx="6794500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对象 9"/>
          <p:cNvGraphicFramePr>
            <a:graphicFrameLocks noChangeAspect="1"/>
          </p:cNvGraphicFramePr>
          <p:nvPr/>
        </p:nvGraphicFramePr>
        <p:xfrm>
          <a:off x="2805113" y="3040063"/>
          <a:ext cx="182721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2" name="公式" r:id="rId7" imgW="774364" imgH="253890" progId="Equation.3">
                  <p:embed/>
                </p:oleObj>
              </mc:Choice>
              <mc:Fallback>
                <p:oleObj name="公式" r:id="rId7" imgW="774364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13" y="3040063"/>
                        <a:ext cx="1827212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1193800" y="1863725"/>
            <a:ext cx="6938963" cy="1871663"/>
          </a:xfrm>
          <a:prstGeom prst="rect">
            <a:avLst/>
          </a:prstGeom>
          <a:noFill/>
          <a:ln w="222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aphicFrame>
        <p:nvGraphicFramePr>
          <p:cNvPr id="54281" name="对象 14"/>
          <p:cNvGraphicFramePr>
            <a:graphicFrameLocks noChangeAspect="1"/>
          </p:cNvGraphicFramePr>
          <p:nvPr/>
        </p:nvGraphicFramePr>
        <p:xfrm>
          <a:off x="4003675" y="3546475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3" name="公式" r:id="rId9" imgW="126780" imgH="215526" progId="Equation.3">
                  <p:embed/>
                </p:oleObj>
              </mc:Choice>
              <mc:Fallback>
                <p:oleObj name="公式" r:id="rId9" imgW="126780" imgH="21552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3546475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2" name="对象 15"/>
          <p:cNvGraphicFramePr>
            <a:graphicFrameLocks noChangeAspect="1"/>
          </p:cNvGraphicFramePr>
          <p:nvPr/>
        </p:nvGraphicFramePr>
        <p:xfrm>
          <a:off x="1193800" y="4240213"/>
          <a:ext cx="6938963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4" name="公式" r:id="rId10" imgW="5473700" imgH="990600" progId="Equation.3">
                  <p:embed/>
                </p:oleObj>
              </mc:Choice>
              <mc:Fallback>
                <p:oleObj name="公式" r:id="rId10" imgW="5473700" imgH="990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4240213"/>
                        <a:ext cx="6938963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右箭头 16"/>
          <p:cNvSpPr/>
          <p:nvPr/>
        </p:nvSpPr>
        <p:spPr>
          <a:xfrm>
            <a:off x="1292225" y="5599113"/>
            <a:ext cx="1223963" cy="28733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aphicFrame>
        <p:nvGraphicFramePr>
          <p:cNvPr id="54284" name="对象 17"/>
          <p:cNvGraphicFramePr>
            <a:graphicFrameLocks noChangeAspect="1"/>
          </p:cNvGraphicFramePr>
          <p:nvPr/>
        </p:nvGraphicFramePr>
        <p:xfrm>
          <a:off x="2949575" y="5592763"/>
          <a:ext cx="24479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5" name="公式" r:id="rId12" imgW="990600" imgH="228600" progId="Equation.3">
                  <p:embed/>
                </p:oleObj>
              </mc:Choice>
              <mc:Fallback>
                <p:oleObj name="公式" r:id="rId12" imgW="990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5592763"/>
                        <a:ext cx="24479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1193800" y="4230688"/>
            <a:ext cx="7011988" cy="1873250"/>
          </a:xfrm>
          <a:prstGeom prst="rect">
            <a:avLst/>
          </a:prstGeom>
          <a:noFill/>
          <a:ln w="222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3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>
          <a:xfrm>
            <a:off x="428596" y="71422"/>
            <a:ext cx="8901146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CEPC Beam-beam simulation (Ohmi)</a:t>
            </a:r>
            <a:endParaRPr lang="zh-CN" altLang="en-US" b="1" dirty="0" smtClean="0"/>
          </a:p>
        </p:txBody>
      </p:sp>
      <p:pic>
        <p:nvPicPr>
          <p:cNvPr id="32771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6780213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矩形 3"/>
          <p:cNvSpPr>
            <a:spLocks noChangeArrowheads="1"/>
          </p:cNvSpPr>
          <p:nvPr/>
        </p:nvSpPr>
        <p:spPr bwMode="auto">
          <a:xfrm>
            <a:off x="5857852" y="2428868"/>
            <a:ext cx="328614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/>
              <a:t>The current main parameters has been checked with beam-beam simulation, proved the reasonability.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800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125538"/>
            <a:ext cx="6384925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标题 1"/>
          <p:cNvSpPr>
            <a:spLocks noGrp="1"/>
          </p:cNvSpPr>
          <p:nvPr>
            <p:ph type="title"/>
          </p:nvPr>
        </p:nvSpPr>
        <p:spPr>
          <a:xfrm>
            <a:off x="465138" y="285750"/>
            <a:ext cx="7583487" cy="612775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Tune diagram of CEPC lattice</a:t>
            </a:r>
            <a:endParaRPr lang="zh-CN" altLang="en-US" b="1" dirty="0" smtClean="0"/>
          </a:p>
        </p:txBody>
      </p:sp>
      <p:sp>
        <p:nvSpPr>
          <p:cNvPr id="5" name="菱形 4"/>
          <p:cNvSpPr/>
          <p:nvPr/>
        </p:nvSpPr>
        <p:spPr>
          <a:xfrm>
            <a:off x="3721100" y="2803525"/>
            <a:ext cx="288925" cy="287338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6429375" y="1593850"/>
            <a:ext cx="2349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/>
              <a:t>According to Ohmi’s simulation results, we choose the Work point: (179.08, 179.22)</a:t>
            </a:r>
            <a:endParaRPr lang="zh-CN" altLang="en-US" sz="1800" b="1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28950" y="647382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IHEP, Beijing, China</a:t>
            </a:r>
            <a:endParaRPr 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500034" y="-7145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200" b="1" dirty="0" smtClean="0"/>
              <a:t>CEPC Magnets’ specifications</a:t>
            </a:r>
            <a:endParaRPr lang="zh-CN" altLang="en-US" sz="3200" b="1" dirty="0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54"/>
          <a:stretch>
            <a:fillRect/>
          </a:stretch>
        </p:blipFill>
        <p:spPr bwMode="auto">
          <a:xfrm>
            <a:off x="357159" y="928670"/>
            <a:ext cx="8429684" cy="578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928662" y="857232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692275" y="1039841"/>
          <a:ext cx="5327650" cy="5532431"/>
        </p:xfrm>
        <a:graphic>
          <a:graphicData uri="http://schemas.openxmlformats.org/drawingml/2006/table">
            <a:tbl>
              <a:tblPr/>
              <a:tblGrid>
                <a:gridCol w="2807816"/>
                <a:gridCol w="1215338"/>
                <a:gridCol w="1304496"/>
              </a:tblGrid>
              <a:tr h="403027">
                <a:tc>
                  <a:txBody>
                    <a:bodyPr/>
                    <a:lstStyle/>
                    <a:p>
                      <a:pPr marL="72000"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349" marR="6349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Symbol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349" marR="6349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Value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349" marR="6349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8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MHz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</a:t>
                      </a:r>
                      <a:r>
                        <a:rPr lang="en-US" sz="14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700 </a:t>
                      </a: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6386">
                <a:tc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Voltage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GV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V</a:t>
                      </a:r>
                      <a:r>
                        <a:rPr lang="en-US" sz="14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RF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6.87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6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</a:t>
                      </a:r>
                      <a:r>
                        <a:rPr lang="en-US" altLang="zh-CN" sz="14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Numbers</a:t>
                      </a:r>
                      <a:endParaRPr lang="zh-CN" altLang="zh-CN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</a:t>
                      </a:r>
                      <a:r>
                        <a:rPr lang="en-US" sz="1400" b="1" i="0" u="none" strike="noStrike" baseline="-25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cav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433 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6386">
                <a:tc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Synchrotron phase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deg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4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φ</a:t>
                      </a:r>
                      <a:r>
                        <a:rPr lang="en-US" sz="1400" b="1" i="0" u="none" strike="noStrike" kern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s</a:t>
                      </a:r>
                    </a:p>
                  </a:txBody>
                  <a:tcPr marL="6349" marR="6349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154.01</a:t>
                      </a:r>
                      <a:endParaRPr lang="zh-CN" altLang="zh-CN" sz="14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49" marR="6349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638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Power/cavity 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(kW)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P</a:t>
                      </a:r>
                      <a:r>
                        <a:rPr lang="en-US" altLang="zh-CN" sz="1400" b="1" i="0" u="none" strike="noStrike" kern="1200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0</a:t>
                      </a:r>
                      <a:r>
                        <a:rPr lang="zh-CN" alt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　</a:t>
                      </a:r>
                    </a:p>
                  </a:txBody>
                  <a:tcPr marL="6349" marR="6349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231</a:t>
                      </a:r>
                      <a:endParaRPr lang="en-US" altLang="zh-CN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349" marR="6349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638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power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(MW</a:t>
                      </a:r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</a:t>
                      </a:r>
                      <a:r>
                        <a:rPr lang="en-US" sz="14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108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6386">
                <a:tc>
                  <a:txBody>
                    <a:bodyPr/>
                    <a:lstStyle/>
                    <a:p>
                      <a:pPr marL="36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Klystron </a:t>
                      </a:r>
                      <a:r>
                        <a:rPr lang="en-US" altLang="zh-CN" sz="14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Numbers (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1MW </a:t>
                      </a:r>
                      <a:r>
                        <a:rPr lang="en-US" altLang="zh-CN" sz="1400" b="1" kern="1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zh-CN" sz="1400" b="1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</a:t>
                      </a:r>
                      <a:r>
                        <a:rPr lang="en-US" sz="1400" b="1" i="0" u="none" strike="noStrike" baseline="-25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kly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109 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638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temperature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(K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</a:t>
                      </a: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638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Quality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factor 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Q</a:t>
                      </a:r>
                      <a:r>
                        <a:rPr lang="en-US" sz="14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 </a:t>
                      </a: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638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Ω)</a:t>
                      </a: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470 </a:t>
                      </a: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638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loss on cavity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kW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</a:t>
                      </a:r>
                      <a:r>
                        <a:rPr lang="en-US" sz="14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11.08 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638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2K 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heat load</a:t>
                      </a: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(kW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  <a:r>
                        <a:rPr lang="en-US" altLang="zh-CN" sz="1400" b="1" i="0" u="none" strike="noStrike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2K</a:t>
                      </a:r>
                      <a:endParaRPr lang="zh-CN" altLang="en-US" sz="1400" b="1" i="0" u="none" strike="noStrike" baseline="-25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14.1 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638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5K 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heat load </a:t>
                      </a: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kW)</a:t>
                      </a: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  <a:r>
                        <a:rPr lang="en-US" altLang="zh-CN" sz="1400" b="1" i="0" u="none" strike="noStrike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5K</a:t>
                      </a:r>
                      <a:endParaRPr lang="zh-CN" altLang="en-US" sz="1400" b="1" i="0" u="none" strike="noStrike" baseline="-25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3.7 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638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 </a:t>
                      </a:r>
                      <a:r>
                        <a:rPr lang="en-US" sz="14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altLang="zh-CN" sz="14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heat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load </a:t>
                      </a: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kW) </a:t>
                      </a: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</a:t>
                      </a:r>
                      <a:r>
                        <a:rPr lang="en-US" altLang="zh-CN" sz="1400" b="1" i="0" u="none" strike="noStrike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80K</a:t>
                      </a:r>
                      <a:endParaRPr lang="zh-CN" altLang="en-US" sz="1400" b="1" i="0" u="none" strike="noStrike" baseline="-25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47.1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47" marR="4947" marT="49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004" name="标题 1"/>
          <p:cNvSpPr>
            <a:spLocks noGrp="1"/>
          </p:cNvSpPr>
          <p:nvPr>
            <p:ph type="title"/>
          </p:nvPr>
        </p:nvSpPr>
        <p:spPr>
          <a:xfrm>
            <a:off x="1116013" y="115888"/>
            <a:ext cx="7467600" cy="706437"/>
          </a:xfrm>
        </p:spPr>
        <p:txBody>
          <a:bodyPr anchor="t"/>
          <a:lstStyle/>
          <a:p>
            <a:pPr algn="l" eaLnBrk="1" hangingPunct="1"/>
            <a:r>
              <a:rPr lang="en-GB" altLang="zh-CN" sz="3600" b="1" dirty="0" smtClean="0"/>
              <a:t>Parameters Related to RF System </a:t>
            </a:r>
            <a:endParaRPr lang="zh-CN" altLang="en-US" sz="3600" b="1" dirty="0" smtClean="0"/>
          </a:p>
        </p:txBody>
      </p:sp>
      <p:sp>
        <p:nvSpPr>
          <p:cNvPr id="3" name="左箭头 2"/>
          <p:cNvSpPr/>
          <p:nvPr/>
        </p:nvSpPr>
        <p:spPr>
          <a:xfrm>
            <a:off x="7092950" y="3668741"/>
            <a:ext cx="647700" cy="250825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左箭头 5"/>
          <p:cNvSpPr/>
          <p:nvPr/>
        </p:nvSpPr>
        <p:spPr>
          <a:xfrm>
            <a:off x="7102475" y="2263803"/>
            <a:ext cx="585788" cy="2159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857224" y="78579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1"/>
          <p:cNvSpPr>
            <a:spLocks noGrp="1"/>
          </p:cNvSpPr>
          <p:nvPr>
            <p:ph type="title"/>
          </p:nvPr>
        </p:nvSpPr>
        <p:spPr>
          <a:xfrm>
            <a:off x="785786" y="-142900"/>
            <a:ext cx="7258072" cy="1143000"/>
          </a:xfrm>
        </p:spPr>
        <p:txBody>
          <a:bodyPr/>
          <a:lstStyle/>
          <a:p>
            <a:pPr eaLnBrk="1" hangingPunct="1"/>
            <a:r>
              <a:rPr lang="en-US" altLang="zh-CN" sz="3600" b="1" dirty="0" smtClean="0"/>
              <a:t>Cavity design</a:t>
            </a:r>
            <a:endParaRPr lang="zh-CN" altLang="en-US" sz="3600" b="1" dirty="0" smtClean="0"/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8794" y="714356"/>
            <a:ext cx="4033838" cy="1163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552768"/>
              </p:ext>
            </p:extLst>
          </p:nvPr>
        </p:nvGraphicFramePr>
        <p:xfrm>
          <a:off x="1500166" y="1857364"/>
          <a:ext cx="4681539" cy="46894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44639"/>
                <a:gridCol w="1368450"/>
                <a:gridCol w="1368450"/>
              </a:tblGrid>
              <a:tr h="37425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(MHz)</a:t>
                      </a: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1400" b="1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</a:t>
                      </a:r>
                      <a:endParaRPr lang="en-US" altLang="zh-CN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</a:tr>
              <a:tr h="37425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Gradient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MV/m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b="1" i="1" kern="1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200" b="1" kern="1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acc</a:t>
                      </a:r>
                      <a:endParaRPr lang="zh-CN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15MV/m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</a:tr>
              <a:tr h="374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voltage</a:t>
                      </a:r>
                      <a:endParaRPr lang="zh-CN" altLang="zh-CN" sz="1400" b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b="1" i="1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1400" b="1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15.885MV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</a:tr>
              <a:tr h="374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</a:t>
                      </a:r>
                      <a:r>
                        <a:rPr lang="en-US" sz="1400" b="1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b="1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zh-CN" altLang="zh-CN" sz="1400" b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b="1" i="1" kern="1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100" b="1" kern="1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cell</a:t>
                      </a:r>
                      <a:endParaRPr lang="zh-CN" sz="11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</a:tr>
              <a:tr h="374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Effective length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b="1" i="1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altLang="zh-CN" sz="1400" b="1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1059mm</a:t>
                      </a:r>
                      <a:endParaRPr lang="zh-CN" sz="14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</a:tr>
              <a:tr h="374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Equator diameter(mm)</a:t>
                      </a:r>
                      <a:endParaRPr lang="zh-CN" altLang="zh-CN" sz="1400" b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b="1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D</a:t>
                      </a:r>
                      <a:endParaRPr lang="zh-CN" sz="1400" b="1" i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386.2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</a:tr>
              <a:tr h="374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Iris diameter (mm)</a:t>
                      </a:r>
                      <a:endParaRPr lang="zh-CN" altLang="zh-CN" sz="1400" b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b="1" i="1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altLang="zh-CN" sz="1100" b="1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iris</a:t>
                      </a:r>
                      <a:endParaRPr lang="zh-CN" sz="11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</a:tr>
              <a:tr h="374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Module length(m)</a:t>
                      </a:r>
                      <a:endParaRPr lang="zh-CN" altLang="zh-CN" sz="1400" b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b="1" i="1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altLang="zh-CN" sz="1100" b="1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module</a:t>
                      </a:r>
                      <a:endParaRPr lang="zh-CN" sz="11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</a:tr>
              <a:tr h="4267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Module </a:t>
                      </a:r>
                      <a:r>
                        <a:rPr lang="en-US" altLang="zh-CN" sz="1400" b="1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US" altLang="zh-CN" sz="1400" b="1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b="1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 cavities/ module)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b="1" i="1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100" b="1" kern="100" dirty="0" err="1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module</a:t>
                      </a:r>
                      <a:endParaRPr lang="zh-CN" sz="11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109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</a:tr>
              <a:tr h="4472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R/Q(</a:t>
                      </a:r>
                      <a:r>
                        <a:rPr lang="zh-CN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Ω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b="1" i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R/Q</a:t>
                      </a:r>
                      <a:endParaRPr lang="zh-CN" sz="1400" b="1" i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492.904 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</a:tr>
              <a:tr h="374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Quality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factor </a:t>
                      </a: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(2K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400" b="1" i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altLang="zh-CN" sz="1400" b="1" kern="1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1400" b="1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=2*10</a:t>
                      </a:r>
                      <a:r>
                        <a:rPr lang="en-US" sz="1400" b="1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</a:tr>
              <a:tr h="4472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coupler</a:t>
                      </a:r>
                      <a:r>
                        <a:rPr lang="en-US" altLang="zh-CN" sz="1400" b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1400" b="1" kern="100" baseline="-25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1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altLang="zh-CN" sz="1400" b="1" kern="100" baseline="-25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endParaRPr lang="zh-CN" altLang="zh-CN" sz="1400" b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2.22*10</a:t>
                      </a:r>
                      <a:r>
                        <a:rPr lang="en-US" sz="1400" b="1" kern="1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sz="14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noFill/>
                  </a:tcPr>
                </a:tc>
              </a:tr>
            </a:tbl>
          </a:graphicData>
        </a:graphic>
      </p:graphicFrame>
      <p:cxnSp>
        <p:nvCxnSpPr>
          <p:cNvPr id="5" name="直接连接符 4"/>
          <p:cNvCxnSpPr/>
          <p:nvPr/>
        </p:nvCxnSpPr>
        <p:spPr>
          <a:xfrm>
            <a:off x="857224" y="78579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1907704" y="149815"/>
            <a:ext cx="4968726" cy="1008113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altLang="zh-CN" b="1" dirty="0" smtClean="0"/>
              <a:t>Introduction</a:t>
            </a:r>
            <a:endParaRPr lang="zh-CN" altLang="en-US" b="1" dirty="0" smtClean="0"/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3930649" y="1268760"/>
            <a:ext cx="5033839" cy="4949160"/>
            <a:chOff x="3635896" y="1268760"/>
            <a:chExt cx="5033839" cy="4949160"/>
          </a:xfrm>
        </p:grpSpPr>
        <p:grpSp>
          <p:nvGrpSpPr>
            <p:cNvPr id="4" name="组合 3"/>
            <p:cNvGrpSpPr/>
            <p:nvPr/>
          </p:nvGrpSpPr>
          <p:grpSpPr>
            <a:xfrm>
              <a:off x="3635896" y="1268760"/>
              <a:ext cx="5033839" cy="4949160"/>
              <a:chOff x="3635896" y="1268760"/>
              <a:chExt cx="5033839" cy="4949160"/>
            </a:xfrm>
          </p:grpSpPr>
          <p:pic>
            <p:nvPicPr>
              <p:cNvPr id="109572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45" b="7545"/>
              <a:stretch/>
            </p:blipFill>
            <p:spPr bwMode="auto">
              <a:xfrm>
                <a:off x="3635896" y="1268760"/>
                <a:ext cx="5033839" cy="4949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573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3193" y="3528252"/>
                <a:ext cx="3275567" cy="330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5972256" y="1840528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3CB4"/>
                  </a:solidFill>
                </a:rPr>
                <a:t>IP1</a:t>
              </a:r>
              <a:endParaRPr lang="zh-CN" altLang="en-US" sz="2000" b="1" dirty="0">
                <a:solidFill>
                  <a:srgbClr val="003CB4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02632" y="5463242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3CB4"/>
                  </a:solidFill>
                </a:rPr>
                <a:t>IP2</a:t>
              </a:r>
              <a:endParaRPr lang="zh-CN" altLang="en-US" sz="2000" b="1" dirty="0">
                <a:solidFill>
                  <a:srgbClr val="003CB4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32240" y="51179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24328" y="299695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24328" y="437156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36672" y="218094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6056" y="5264964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21804" y="437156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57928" y="299695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10544" y="204206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38240" y="1428736"/>
            <a:ext cx="4215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Critical parameters for CEPC:</a:t>
            </a:r>
            <a:endParaRPr lang="zh-CN" altLang="en-US" sz="2400" dirty="0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434976" y="2078541"/>
            <a:ext cx="4425056" cy="364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dirty="0" smtClean="0"/>
              <a:t>Circumference: 50 km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smtClean="0"/>
              <a:t>SR power: 50 MW/bea</a:t>
            </a:r>
            <a:r>
              <a:rPr lang="en-US" altLang="zh-CN" sz="2000" dirty="0"/>
              <a:t>m</a:t>
            </a:r>
            <a:endParaRPr lang="en-US" altLang="zh-CN" sz="2000" dirty="0" smtClean="0"/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smtClean="0"/>
              <a:t>16*arcs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smtClean="0"/>
              <a:t>2*IPs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smtClean="0"/>
              <a:t>8 RF cavity sections (distributed)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smtClean="0"/>
              <a:t>6 </a:t>
            </a:r>
            <a:r>
              <a:rPr lang="en-US" altLang="zh-CN" sz="2000" dirty="0"/>
              <a:t>straights </a:t>
            </a:r>
            <a:r>
              <a:rPr lang="en-US" altLang="zh-CN" sz="2000" dirty="0" smtClean="0"/>
              <a:t> (for </a:t>
            </a:r>
            <a:r>
              <a:rPr lang="en-US" altLang="zh-CN" sz="2000" dirty="0"/>
              <a:t>injection and </a:t>
            </a:r>
            <a:r>
              <a:rPr lang="en-US" altLang="zh-CN" sz="2000" dirty="0" smtClean="0"/>
              <a:t>dump)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smtClean="0"/>
              <a:t>Filling factor of the ring: ~80%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001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600" b="1" dirty="0" smtClean="0"/>
              <a:t>RF System Distribution</a:t>
            </a:r>
            <a:endParaRPr lang="zh-CN" altLang="en-US" sz="3600" b="1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module: 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</a:p>
          <a:p>
            <a:pPr marL="7200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cavities/module, 7m/module</a:t>
            </a:r>
          </a:p>
          <a:p>
            <a:pPr marL="7200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length: 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7m*109=763m</a:t>
            </a:r>
          </a:p>
          <a:p>
            <a:pPr marL="3420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RF districts</a:t>
            </a:r>
          </a:p>
          <a:p>
            <a:pPr marL="7200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module/district*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module/district*</a:t>
            </a:r>
            <a:r>
              <a:rPr lang="en-US" altLang="zh-C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7200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district: 98m&amp;91m</a:t>
            </a:r>
          </a:p>
          <a:p>
            <a:pPr marL="3420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Klystron number:</a:t>
            </a:r>
            <a:r>
              <a:rPr lang="en-US" altLang="zh-CN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</a:p>
          <a:p>
            <a:pPr marL="72000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klystron/module</a:t>
            </a:r>
          </a:p>
          <a:p>
            <a:pPr marL="1971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28662" y="150017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Grp="1"/>
          </p:cNvSpPr>
          <p:nvPr>
            <p:ph type="title"/>
          </p:nvPr>
        </p:nvSpPr>
        <p:spPr>
          <a:xfrm>
            <a:off x="1258888" y="0"/>
            <a:ext cx="8229600" cy="777875"/>
          </a:xfrm>
        </p:spPr>
        <p:txBody>
          <a:bodyPr/>
          <a:lstStyle/>
          <a:p>
            <a:pPr algn="l" eaLnBrk="1" hangingPunct="1"/>
            <a:r>
              <a:rPr lang="en-US" altLang="zh-CN" sz="3600" b="1" dirty="0" smtClean="0"/>
              <a:t>CEPC RF System Cryogenic Loss</a:t>
            </a:r>
            <a:endParaRPr lang="zh-CN" altLang="en-US" sz="3600" b="1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55650" y="981075"/>
          <a:ext cx="4824413" cy="555783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72314"/>
                <a:gridCol w="1152099"/>
              </a:tblGrid>
              <a:tr h="2880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3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16.60</a:t>
                      </a:r>
                      <a:endParaRPr lang="zh-CN" sz="13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 anchorCtr="1"/>
                </a:tc>
              </a:tr>
              <a:tr h="2034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300" b="1" kern="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3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cavity (W)</a:t>
                      </a:r>
                      <a:endParaRPr lang="zh-CN" sz="13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25.6</a:t>
                      </a:r>
                      <a:endParaRPr lang="zh-CN" sz="13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 anchorCtr="1"/>
                </a:tc>
              </a:tr>
              <a:tr h="2034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300" b="1" kern="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lang="en-US" sz="13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(kW)</a:t>
                      </a:r>
                      <a:endParaRPr lang="zh-CN" sz="13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300" b="1" kern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11.08</a:t>
                      </a:r>
                      <a:endParaRPr lang="zh-CN" sz="13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 anchorCtr="1"/>
                </a:tc>
              </a:tr>
              <a:tr h="2034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300" b="1" kern="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</a:t>
                      </a:r>
                      <a:r>
                        <a:rPr lang="en-US" sz="13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cavity (kW)</a:t>
                      </a:r>
                      <a:endParaRPr lang="zh-CN" sz="13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300" b="1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4.9</a:t>
                      </a:r>
                      <a:endParaRPr lang="zh-CN" sz="13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 anchorCtr="1"/>
                </a:tc>
              </a:tr>
              <a:tr h="2034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300" b="1" kern="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 total </a:t>
                      </a:r>
                      <a:r>
                        <a:rPr lang="en-US" sz="13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(MW)</a:t>
                      </a:r>
                      <a:endParaRPr lang="zh-CN" sz="13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sz="13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 anchorCtr="1"/>
                </a:tc>
              </a:tr>
              <a:tr h="2034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 power(MW/2 beam)</a:t>
                      </a:r>
                      <a:endParaRPr lang="zh-CN" sz="13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zh-CN" sz="13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 anchorCtr="1"/>
                </a:tc>
              </a:tr>
              <a:tr h="2034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RF-beam power efficiency</a:t>
                      </a:r>
                      <a:endParaRPr lang="zh-CN" sz="13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zh-CN" sz="13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 anchorCtr="1"/>
                </a:tc>
              </a:tr>
              <a:tr h="2034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 source efficiency</a:t>
                      </a:r>
                      <a:endParaRPr lang="zh-CN" sz="13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zh-CN" sz="13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 anchorCtr="1"/>
                </a:tc>
              </a:tr>
              <a:tr h="2034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2K efficiency W/W</a:t>
                      </a:r>
                      <a:endParaRPr lang="zh-CN" sz="13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zh-CN" sz="13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 anchorCtr="1"/>
                </a:tc>
              </a:tr>
              <a:tr h="2034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5K efficiency W/W</a:t>
                      </a:r>
                      <a:endParaRPr lang="zh-CN" sz="13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zh-CN" sz="13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 anchorCtr="1"/>
                </a:tc>
              </a:tr>
              <a:tr h="2034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80K efficiency W/W</a:t>
                      </a:r>
                      <a:endParaRPr lang="zh-CN" sz="13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zh-CN" sz="13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 anchorCtr="1"/>
                </a:tc>
              </a:tr>
              <a:tr h="2034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Cryogenic safty factor</a:t>
                      </a:r>
                      <a:endParaRPr lang="zh-CN" sz="13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sz="13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 anchorCtr="1"/>
                </a:tc>
              </a:tr>
              <a:tr h="2034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2K AC power (MW)</a:t>
                      </a:r>
                      <a:endParaRPr lang="zh-CN" sz="13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14.8</a:t>
                      </a:r>
                      <a:endParaRPr lang="zh-CN" sz="13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 anchorCtr="1"/>
                </a:tc>
              </a:tr>
              <a:tr h="2034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5K AC power (MW)</a:t>
                      </a:r>
                      <a:endParaRPr lang="zh-CN" sz="13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300" b="1" kern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1.1</a:t>
                      </a:r>
                      <a:endParaRPr lang="zh-CN" sz="13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 anchorCtr="1"/>
                </a:tc>
              </a:tr>
              <a:tr h="2835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80K AC power (MW cold HOM absorber)  </a:t>
                      </a:r>
                      <a:endParaRPr lang="zh-CN" sz="13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50.8</a:t>
                      </a:r>
                      <a:endParaRPr lang="zh-CN" sz="13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 anchorCtr="1"/>
                </a:tc>
              </a:tr>
              <a:tr h="4069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80K heat load (MW)  </a:t>
                      </a:r>
                      <a:endParaRPr lang="en-US" sz="1300" b="1" kern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3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 coupler and warm absorber)</a:t>
                      </a:r>
                      <a:endParaRPr lang="zh-CN" sz="13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3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 anchorCtr="1"/>
                </a:tc>
              </a:tr>
              <a:tr h="4801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Cryogenic AC power (MW) </a:t>
                      </a:r>
                      <a:endParaRPr lang="en-US" sz="1300" b="1" kern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3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cold HOM absorber scheme)</a:t>
                      </a:r>
                      <a:endParaRPr lang="zh-CN" sz="13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kern="1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zh-CN" sz="13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 anchorCtr="1"/>
                </a:tc>
              </a:tr>
              <a:tr h="5737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Cryogenic AC power (MW)</a:t>
                      </a:r>
                      <a:endParaRPr lang="zh-CN" sz="1300" b="1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(HOM coupler and warm absorber scheme)</a:t>
                      </a:r>
                      <a:endParaRPr lang="zh-CN" sz="13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kern="1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zh-CN" sz="13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 anchorCtr="1"/>
                </a:tc>
              </a:tr>
              <a:tr h="2400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 AC power (MW)</a:t>
                      </a:r>
                      <a:endParaRPr lang="zh-CN" sz="1300" b="1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kern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165.2</a:t>
                      </a:r>
                      <a:endParaRPr lang="zh-CN" sz="13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 anchorCtr="1"/>
                </a:tc>
              </a:tr>
              <a:tr h="320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AC power(MW </a:t>
                      </a:r>
                      <a:r>
                        <a:rPr lang="en-US" altLang="zh-CN" sz="1300" b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cold </a:t>
                      </a:r>
                      <a:r>
                        <a:rPr lang="en-US" sz="1300" b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absorber</a:t>
                      </a:r>
                      <a:r>
                        <a:rPr lang="en-US" sz="13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3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3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232.2</a:t>
                      </a:r>
                      <a:endParaRPr lang="zh-CN" altLang="en-US" sz="13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 anchorCtr="1"/>
                </a:tc>
              </a:tr>
              <a:tr h="320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AC </a:t>
                      </a:r>
                      <a:r>
                        <a:rPr lang="en-US" sz="1300" b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power(MW </a:t>
                      </a:r>
                      <a:r>
                        <a:rPr lang="en-US" altLang="zh-CN" sz="1300" b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warm</a:t>
                      </a:r>
                      <a:r>
                        <a:rPr lang="en-US" sz="1300" b="1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absorber</a:t>
                      </a:r>
                      <a:r>
                        <a:rPr lang="en-US" sz="13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3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3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181.2</a:t>
                      </a:r>
                      <a:endParaRPr lang="zh-CN" altLang="en-US" sz="13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26" marR="37526" marT="0" marB="0" anchor="ctr" anchorCtr="1"/>
                </a:tc>
              </a:tr>
            </a:tbl>
          </a:graphicData>
        </a:graphic>
      </p:graphicFrame>
      <p:sp>
        <p:nvSpPr>
          <p:cNvPr id="43079" name="文本框 5"/>
          <p:cNvSpPr txBox="1">
            <a:spLocks noChangeArrowheads="1"/>
          </p:cNvSpPr>
          <p:nvPr/>
        </p:nvSpPr>
        <p:spPr bwMode="auto">
          <a:xfrm>
            <a:off x="5697538" y="765175"/>
            <a:ext cx="32400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zh-CN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CEPC four 5-cell 700 MHz cavity string (moderate technical challenge):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HOM coupler (modes below cut-off frequency &lt; ~ kW; or larger beam pipe, no cut-off); extra cryogenic load to be calculated. 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HOM damper at room temperature (4.9 kW each damper); HOM damper at 80-100 K (forbidden by cryogenics load: 80 K cryo efficiency 16 W/W)</a:t>
            </a:r>
            <a:endParaRPr lang="zh-CN" altLang="en-US" sz="2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57224" y="78579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72"/>
          <p:cNvSpPr txBox="1">
            <a:spLocks noChangeArrowheads="1"/>
          </p:cNvSpPr>
          <p:nvPr/>
        </p:nvSpPr>
        <p:spPr bwMode="auto">
          <a:xfrm>
            <a:off x="2915816" y="334963"/>
            <a:ext cx="41103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+mj-lt"/>
                <a:ea typeface="+mj-ea"/>
                <a:cs typeface="+mj-cs"/>
              </a:rPr>
              <a:t>CEPC </a:t>
            </a:r>
            <a:r>
              <a:rPr lang="en-US" altLang="zh-CN" sz="3600" b="1" dirty="0" smtClean="0">
                <a:latin typeface="+mj-lt"/>
                <a:ea typeface="+mj-ea"/>
                <a:cs typeface="+mj-cs"/>
              </a:rPr>
              <a:t>booster Layout</a:t>
            </a:r>
            <a:endParaRPr lang="zh-CN" altLang="en-US" sz="3600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55299" name="组合 45"/>
          <p:cNvGrpSpPr>
            <a:grpSpLocks/>
          </p:cNvGrpSpPr>
          <p:nvPr/>
        </p:nvGrpSpPr>
        <p:grpSpPr bwMode="auto">
          <a:xfrm>
            <a:off x="777875" y="1736725"/>
            <a:ext cx="7624763" cy="4271963"/>
            <a:chOff x="778460" y="1736327"/>
            <a:chExt cx="7623872" cy="4272767"/>
          </a:xfrm>
        </p:grpSpPr>
        <p:sp>
          <p:nvSpPr>
            <p:cNvPr id="55300" name="TextBox 78"/>
            <p:cNvSpPr txBox="1">
              <a:spLocks noChangeArrowheads="1"/>
            </p:cNvSpPr>
            <p:nvPr/>
          </p:nvSpPr>
          <p:spPr bwMode="auto">
            <a:xfrm>
              <a:off x="778460" y="5301208"/>
              <a:ext cx="192392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latin typeface="Times New Roman" pitchFamily="18" charset="0"/>
                  <a:cs typeface="Times New Roman" pitchFamily="18" charset="0"/>
                </a:rPr>
                <a:t>LTB : Linac to Booster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CN" sz="10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latin typeface="Times New Roman" pitchFamily="18" charset="0"/>
                  <a:cs typeface="Times New Roman" pitchFamily="18" charset="0"/>
                </a:rPr>
                <a:t>BTC : Booster to Collider Ring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7426133" y="2665190"/>
              <a:ext cx="566672" cy="315971"/>
            </a:xfrm>
            <a:custGeom>
              <a:avLst/>
              <a:gdLst>
                <a:gd name="connsiteX0" fmla="*/ 523875 w 525249"/>
                <a:gd name="connsiteY0" fmla="*/ 315699 h 315699"/>
                <a:gd name="connsiteX1" fmla="*/ 523875 w 525249"/>
                <a:gd name="connsiteY1" fmla="*/ 239499 h 315699"/>
                <a:gd name="connsiteX2" fmla="*/ 509587 w 525249"/>
                <a:gd name="connsiteY2" fmla="*/ 215687 h 315699"/>
                <a:gd name="connsiteX3" fmla="*/ 495300 w 525249"/>
                <a:gd name="connsiteY3" fmla="*/ 172824 h 315699"/>
                <a:gd name="connsiteX4" fmla="*/ 442912 w 525249"/>
                <a:gd name="connsiteY4" fmla="*/ 120437 h 315699"/>
                <a:gd name="connsiteX5" fmla="*/ 395287 w 525249"/>
                <a:gd name="connsiteY5" fmla="*/ 91862 h 315699"/>
                <a:gd name="connsiteX6" fmla="*/ 309562 w 525249"/>
                <a:gd name="connsiteY6" fmla="*/ 63287 h 315699"/>
                <a:gd name="connsiteX7" fmla="*/ 247650 w 525249"/>
                <a:gd name="connsiteY7" fmla="*/ 44237 h 315699"/>
                <a:gd name="connsiteX8" fmla="*/ 185737 w 525249"/>
                <a:gd name="connsiteY8" fmla="*/ 34712 h 315699"/>
                <a:gd name="connsiteX9" fmla="*/ 95250 w 525249"/>
                <a:gd name="connsiteY9" fmla="*/ 20424 h 315699"/>
                <a:gd name="connsiteX10" fmla="*/ 42862 w 525249"/>
                <a:gd name="connsiteY10" fmla="*/ 15662 h 315699"/>
                <a:gd name="connsiteX11" fmla="*/ 23812 w 525249"/>
                <a:gd name="connsiteY11" fmla="*/ 1374 h 315699"/>
                <a:gd name="connsiteX12" fmla="*/ 0 w 525249"/>
                <a:gd name="connsiteY12" fmla="*/ 1374 h 31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5249" h="315699">
                  <a:moveTo>
                    <a:pt x="523875" y="315699"/>
                  </a:moveTo>
                  <a:cubicBezTo>
                    <a:pt x="525065" y="285933"/>
                    <a:pt x="526256" y="256168"/>
                    <a:pt x="523875" y="239499"/>
                  </a:cubicBezTo>
                  <a:cubicBezTo>
                    <a:pt x="521494" y="222830"/>
                    <a:pt x="514349" y="226799"/>
                    <a:pt x="509587" y="215687"/>
                  </a:cubicBezTo>
                  <a:cubicBezTo>
                    <a:pt x="504825" y="204575"/>
                    <a:pt x="506412" y="188699"/>
                    <a:pt x="495300" y="172824"/>
                  </a:cubicBezTo>
                  <a:cubicBezTo>
                    <a:pt x="484187" y="156949"/>
                    <a:pt x="459581" y="133931"/>
                    <a:pt x="442912" y="120437"/>
                  </a:cubicBezTo>
                  <a:cubicBezTo>
                    <a:pt x="426243" y="106943"/>
                    <a:pt x="417512" y="101387"/>
                    <a:pt x="395287" y="91862"/>
                  </a:cubicBezTo>
                  <a:cubicBezTo>
                    <a:pt x="373062" y="82337"/>
                    <a:pt x="334168" y="71224"/>
                    <a:pt x="309562" y="63287"/>
                  </a:cubicBezTo>
                  <a:cubicBezTo>
                    <a:pt x="284956" y="55350"/>
                    <a:pt x="268287" y="48999"/>
                    <a:pt x="247650" y="44237"/>
                  </a:cubicBezTo>
                  <a:cubicBezTo>
                    <a:pt x="227013" y="39475"/>
                    <a:pt x="185737" y="34712"/>
                    <a:pt x="185737" y="34712"/>
                  </a:cubicBezTo>
                  <a:lnTo>
                    <a:pt x="95250" y="20424"/>
                  </a:lnTo>
                  <a:cubicBezTo>
                    <a:pt x="71437" y="17249"/>
                    <a:pt x="54768" y="18837"/>
                    <a:pt x="42862" y="15662"/>
                  </a:cubicBezTo>
                  <a:cubicBezTo>
                    <a:pt x="30956" y="12487"/>
                    <a:pt x="30956" y="3755"/>
                    <a:pt x="23812" y="1374"/>
                  </a:cubicBezTo>
                  <a:cubicBezTo>
                    <a:pt x="16668" y="-1007"/>
                    <a:pt x="8334" y="183"/>
                    <a:pt x="0" y="1374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1084812" y="2612792"/>
              <a:ext cx="636513" cy="371545"/>
            </a:xfrm>
            <a:custGeom>
              <a:avLst/>
              <a:gdLst>
                <a:gd name="connsiteX0" fmla="*/ 0 w 666750"/>
                <a:gd name="connsiteY0" fmla="*/ 419100 h 419100"/>
                <a:gd name="connsiteX1" fmla="*/ 28575 w 666750"/>
                <a:gd name="connsiteY1" fmla="*/ 285750 h 419100"/>
                <a:gd name="connsiteX2" fmla="*/ 95250 w 666750"/>
                <a:gd name="connsiteY2" fmla="*/ 206375 h 419100"/>
                <a:gd name="connsiteX3" fmla="*/ 260350 w 666750"/>
                <a:gd name="connsiteY3" fmla="*/ 123825 h 419100"/>
                <a:gd name="connsiteX4" fmla="*/ 508000 w 666750"/>
                <a:gd name="connsiteY4" fmla="*/ 73025 h 419100"/>
                <a:gd name="connsiteX5" fmla="*/ 666750 w 666750"/>
                <a:gd name="connsiteY5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0" h="419100">
                  <a:moveTo>
                    <a:pt x="0" y="419100"/>
                  </a:moveTo>
                  <a:cubicBezTo>
                    <a:pt x="6350" y="370152"/>
                    <a:pt x="12700" y="321204"/>
                    <a:pt x="28575" y="285750"/>
                  </a:cubicBezTo>
                  <a:cubicBezTo>
                    <a:pt x="44450" y="250296"/>
                    <a:pt x="56621" y="233362"/>
                    <a:pt x="95250" y="206375"/>
                  </a:cubicBezTo>
                  <a:cubicBezTo>
                    <a:pt x="133879" y="179388"/>
                    <a:pt x="191559" y="146050"/>
                    <a:pt x="260350" y="123825"/>
                  </a:cubicBezTo>
                  <a:cubicBezTo>
                    <a:pt x="329141" y="101600"/>
                    <a:pt x="440267" y="93662"/>
                    <a:pt x="508000" y="73025"/>
                  </a:cubicBezTo>
                  <a:cubicBezTo>
                    <a:pt x="575733" y="52388"/>
                    <a:pt x="621241" y="26194"/>
                    <a:pt x="66675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303" name="TextBox 76"/>
            <p:cNvSpPr txBox="1">
              <a:spLocks noChangeArrowheads="1"/>
            </p:cNvSpPr>
            <p:nvPr/>
          </p:nvSpPr>
          <p:spPr bwMode="auto">
            <a:xfrm>
              <a:off x="1461748" y="2743036"/>
              <a:ext cx="445956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BTC</a:t>
              </a:r>
              <a:endParaRPr lang="zh-CN" altLang="en-US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 rot="20678478">
              <a:off x="1318147" y="2687419"/>
              <a:ext cx="79366" cy="57161"/>
            </a:xfrm>
            <a:prstGeom prst="rightArrow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305" name="TextBox 6"/>
            <p:cNvSpPr txBox="1">
              <a:spLocks noChangeArrowheads="1"/>
            </p:cNvSpPr>
            <p:nvPr/>
          </p:nvSpPr>
          <p:spPr bwMode="auto">
            <a:xfrm>
              <a:off x="4389390" y="2189985"/>
              <a:ext cx="5762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 b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IP1</a:t>
              </a:r>
              <a:endParaRPr lang="zh-CN" altLang="en-US" sz="18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06" name="TextBox 7"/>
            <p:cNvSpPr txBox="1">
              <a:spLocks noChangeArrowheads="1"/>
            </p:cNvSpPr>
            <p:nvPr/>
          </p:nvSpPr>
          <p:spPr bwMode="auto">
            <a:xfrm>
              <a:off x="4501613" y="4283313"/>
              <a:ext cx="4324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 b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IP2</a:t>
              </a:r>
              <a:endParaRPr lang="zh-CN" altLang="en-US" sz="18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07" name="TextBox 11"/>
            <p:cNvSpPr txBox="1">
              <a:spLocks noChangeArrowheads="1"/>
            </p:cNvSpPr>
            <p:nvPr/>
          </p:nvSpPr>
          <p:spPr bwMode="auto">
            <a:xfrm>
              <a:off x="3464686" y="2113445"/>
              <a:ext cx="5762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 b="1">
                  <a:solidFill>
                    <a:srgbClr val="FF0000"/>
                  </a:solidFill>
                  <a:latin typeface="Arial" charset="0"/>
                </a:rPr>
                <a:t>e+</a:t>
              </a:r>
              <a:endParaRPr lang="zh-CN" altLang="en-US" sz="18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55308" name="TextBox 12"/>
            <p:cNvSpPr txBox="1">
              <a:spLocks noChangeArrowheads="1"/>
            </p:cNvSpPr>
            <p:nvPr/>
          </p:nvSpPr>
          <p:spPr bwMode="auto">
            <a:xfrm>
              <a:off x="5298529" y="2113445"/>
              <a:ext cx="5762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 b="1">
                  <a:solidFill>
                    <a:srgbClr val="00B0F0"/>
                  </a:solidFill>
                  <a:latin typeface="Arial" charset="0"/>
                </a:rPr>
                <a:t>e-</a:t>
              </a:r>
              <a:endParaRPr lang="zh-CN" altLang="en-US" sz="1800" b="1">
                <a:solidFill>
                  <a:srgbClr val="00B0F0"/>
                </a:solidFill>
                <a:latin typeface="Arial" charset="0"/>
              </a:endParaRPr>
            </a:p>
          </p:txBody>
        </p:sp>
        <p:sp>
          <p:nvSpPr>
            <p:cNvPr id="55309" name="TextBox 25"/>
            <p:cNvSpPr txBox="1">
              <a:spLocks noChangeArrowheads="1"/>
            </p:cNvSpPr>
            <p:nvPr/>
          </p:nvSpPr>
          <p:spPr bwMode="auto">
            <a:xfrm>
              <a:off x="6626314" y="2618765"/>
              <a:ext cx="88369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1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e+ e- Linac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1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(240m)</a:t>
              </a:r>
              <a:endParaRPr lang="zh-CN" altLang="en-US" sz="1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10" name="TextBox 15"/>
            <p:cNvSpPr txBox="1">
              <a:spLocks noChangeArrowheads="1"/>
            </p:cNvSpPr>
            <p:nvPr/>
          </p:nvSpPr>
          <p:spPr bwMode="auto">
            <a:xfrm>
              <a:off x="6796752" y="2102659"/>
              <a:ext cx="43954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latin typeface="Times New Roman" pitchFamily="18" charset="0"/>
                  <a:cs typeface="Times New Roman" pitchFamily="18" charset="0"/>
                </a:rPr>
                <a:t>LTB</a:t>
              </a:r>
              <a:endParaRPr lang="zh-CN" altLang="en-US" sz="9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056241" y="2096758"/>
              <a:ext cx="6920691" cy="2519836"/>
            </a:xfrm>
            <a:prstGeom prst="ellipse">
              <a:avLst/>
            </a:prstGeom>
            <a:noFill/>
            <a:ln w="57150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9" name="右箭头 18"/>
            <p:cNvSpPr/>
            <p:nvPr/>
          </p:nvSpPr>
          <p:spPr>
            <a:xfrm rot="21289895">
              <a:off x="3588007" y="2080880"/>
              <a:ext cx="187303" cy="12702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右箭头 19"/>
            <p:cNvSpPr/>
            <p:nvPr/>
          </p:nvSpPr>
          <p:spPr>
            <a:xfrm rot="14382723">
              <a:off x="6688814" y="2111852"/>
              <a:ext cx="82566" cy="65079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右箭头 20"/>
            <p:cNvSpPr/>
            <p:nvPr/>
          </p:nvSpPr>
          <p:spPr>
            <a:xfrm rot="12476930">
              <a:off x="7815026" y="2746167"/>
              <a:ext cx="130160" cy="46047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315" name="TextBox 48"/>
            <p:cNvSpPr txBox="1">
              <a:spLocks noChangeArrowheads="1"/>
            </p:cNvSpPr>
            <p:nvPr/>
          </p:nvSpPr>
          <p:spPr bwMode="auto">
            <a:xfrm rot="411638">
              <a:off x="2431937" y="4197533"/>
              <a:ext cx="19938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 b="1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rPr>
                <a:t>CEPC Collider Ring(50Km)</a:t>
              </a:r>
              <a:endParaRPr lang="zh-CN" altLang="en-US" sz="12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16" name="TextBox 50"/>
            <p:cNvSpPr txBox="1">
              <a:spLocks noChangeArrowheads="1"/>
            </p:cNvSpPr>
            <p:nvPr/>
          </p:nvSpPr>
          <p:spPr bwMode="auto">
            <a:xfrm rot="336818">
              <a:off x="2831574" y="3871423"/>
              <a:ext cx="11945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 b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Booster(50Km)</a:t>
              </a:r>
              <a:endParaRPr lang="zh-CN" altLang="en-US" sz="1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17" name="TextBox 61"/>
            <p:cNvSpPr txBox="1">
              <a:spLocks noChangeArrowheads="1"/>
            </p:cNvSpPr>
            <p:nvPr/>
          </p:nvSpPr>
          <p:spPr bwMode="auto">
            <a:xfrm>
              <a:off x="7956376" y="2564904"/>
              <a:ext cx="445956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000" b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BTC</a:t>
              </a:r>
              <a:endParaRPr lang="zh-CN" altLang="en-US" sz="10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 flipV="1">
              <a:off x="6559459" y="2566746"/>
              <a:ext cx="144446" cy="176245"/>
            </a:xfrm>
            <a:prstGeom prst="line">
              <a:avLst/>
            </a:prstGeom>
            <a:ln w="38100">
              <a:solidFill>
                <a:schemeClr val="accent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右箭头 25"/>
            <p:cNvSpPr/>
            <p:nvPr/>
          </p:nvSpPr>
          <p:spPr>
            <a:xfrm rot="11153906">
              <a:off x="5346751" y="2079292"/>
              <a:ext cx="187303" cy="127024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4494364" y="2033246"/>
              <a:ext cx="139684" cy="141314"/>
            </a:xfrm>
            <a:prstGeom prst="ellipse">
              <a:avLst/>
            </a:prstGeom>
            <a:solidFill>
              <a:srgbClr val="CC00FF"/>
            </a:solidFill>
            <a:ln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4503888" y="4522914"/>
              <a:ext cx="139684" cy="139726"/>
            </a:xfrm>
            <a:prstGeom prst="ellipse">
              <a:avLst/>
            </a:prstGeom>
            <a:solidFill>
              <a:srgbClr val="CC00FF"/>
            </a:solidFill>
            <a:ln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6703905" y="2299996"/>
              <a:ext cx="801593" cy="261986"/>
            </a:xfrm>
            <a:custGeom>
              <a:avLst/>
              <a:gdLst>
                <a:gd name="connsiteX0" fmla="*/ 0 w 802481"/>
                <a:gd name="connsiteY0" fmla="*/ 263004 h 263004"/>
                <a:gd name="connsiteX1" fmla="*/ 42862 w 802481"/>
                <a:gd name="connsiteY1" fmla="*/ 212998 h 263004"/>
                <a:gd name="connsiteX2" fmla="*/ 80962 w 802481"/>
                <a:gd name="connsiteY2" fmla="*/ 167754 h 263004"/>
                <a:gd name="connsiteX3" fmla="*/ 147637 w 802481"/>
                <a:gd name="connsiteY3" fmla="*/ 117748 h 263004"/>
                <a:gd name="connsiteX4" fmla="*/ 240506 w 802481"/>
                <a:gd name="connsiteY4" fmla="*/ 65360 h 263004"/>
                <a:gd name="connsiteX5" fmla="*/ 357187 w 802481"/>
                <a:gd name="connsiteY5" fmla="*/ 32023 h 263004"/>
                <a:gd name="connsiteX6" fmla="*/ 514350 w 802481"/>
                <a:gd name="connsiteY6" fmla="*/ 1067 h 263004"/>
                <a:gd name="connsiteX7" fmla="*/ 619125 w 802481"/>
                <a:gd name="connsiteY7" fmla="*/ 10592 h 263004"/>
                <a:gd name="connsiteX8" fmla="*/ 771525 w 802481"/>
                <a:gd name="connsiteY8" fmla="*/ 43929 h 263004"/>
                <a:gd name="connsiteX9" fmla="*/ 802481 w 802481"/>
                <a:gd name="connsiteY9" fmla="*/ 60598 h 26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2481" h="263004">
                  <a:moveTo>
                    <a:pt x="0" y="263004"/>
                  </a:moveTo>
                  <a:lnTo>
                    <a:pt x="42862" y="212998"/>
                  </a:lnTo>
                  <a:cubicBezTo>
                    <a:pt x="56356" y="197123"/>
                    <a:pt x="63500" y="183629"/>
                    <a:pt x="80962" y="167754"/>
                  </a:cubicBezTo>
                  <a:cubicBezTo>
                    <a:pt x="98424" y="151879"/>
                    <a:pt x="121046" y="134814"/>
                    <a:pt x="147637" y="117748"/>
                  </a:cubicBezTo>
                  <a:cubicBezTo>
                    <a:pt x="174228" y="100682"/>
                    <a:pt x="205581" y="79647"/>
                    <a:pt x="240506" y="65360"/>
                  </a:cubicBezTo>
                  <a:cubicBezTo>
                    <a:pt x="275431" y="51072"/>
                    <a:pt x="311546" y="42738"/>
                    <a:pt x="357187" y="32023"/>
                  </a:cubicBezTo>
                  <a:cubicBezTo>
                    <a:pt x="402828" y="21308"/>
                    <a:pt x="470694" y="4639"/>
                    <a:pt x="514350" y="1067"/>
                  </a:cubicBezTo>
                  <a:cubicBezTo>
                    <a:pt x="558006" y="-2505"/>
                    <a:pt x="576262" y="3448"/>
                    <a:pt x="619125" y="10592"/>
                  </a:cubicBezTo>
                  <a:cubicBezTo>
                    <a:pt x="661988" y="17736"/>
                    <a:pt x="740966" y="35595"/>
                    <a:pt x="771525" y="43929"/>
                  </a:cubicBezTo>
                  <a:cubicBezTo>
                    <a:pt x="802084" y="52263"/>
                    <a:pt x="802282" y="56430"/>
                    <a:pt x="802481" y="60598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6470570" y="1960207"/>
              <a:ext cx="312701" cy="606539"/>
            </a:xfrm>
            <a:custGeom>
              <a:avLst/>
              <a:gdLst>
                <a:gd name="connsiteX0" fmla="*/ 233363 w 312916"/>
                <a:gd name="connsiteY0" fmla="*/ 607219 h 607219"/>
                <a:gd name="connsiteX1" fmla="*/ 280988 w 312916"/>
                <a:gd name="connsiteY1" fmla="*/ 507206 h 607219"/>
                <a:gd name="connsiteX2" fmla="*/ 311944 w 312916"/>
                <a:gd name="connsiteY2" fmla="*/ 400050 h 607219"/>
                <a:gd name="connsiteX3" fmla="*/ 300038 w 312916"/>
                <a:gd name="connsiteY3" fmla="*/ 276225 h 607219"/>
                <a:gd name="connsiteX4" fmla="*/ 250032 w 312916"/>
                <a:gd name="connsiteY4" fmla="*/ 171450 h 607219"/>
                <a:gd name="connsiteX5" fmla="*/ 192882 w 312916"/>
                <a:gd name="connsiteY5" fmla="*/ 111919 h 607219"/>
                <a:gd name="connsiteX6" fmla="*/ 114300 w 312916"/>
                <a:gd name="connsiteY6" fmla="*/ 54769 h 607219"/>
                <a:gd name="connsiteX7" fmla="*/ 0 w 312916"/>
                <a:gd name="connsiteY7" fmla="*/ 0 h 60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916" h="607219">
                  <a:moveTo>
                    <a:pt x="233363" y="607219"/>
                  </a:moveTo>
                  <a:cubicBezTo>
                    <a:pt x="250627" y="574476"/>
                    <a:pt x="267891" y="541734"/>
                    <a:pt x="280988" y="507206"/>
                  </a:cubicBezTo>
                  <a:cubicBezTo>
                    <a:pt x="294085" y="472678"/>
                    <a:pt x="308769" y="438547"/>
                    <a:pt x="311944" y="400050"/>
                  </a:cubicBezTo>
                  <a:cubicBezTo>
                    <a:pt x="315119" y="361553"/>
                    <a:pt x="310357" y="314325"/>
                    <a:pt x="300038" y="276225"/>
                  </a:cubicBezTo>
                  <a:cubicBezTo>
                    <a:pt x="289719" y="238125"/>
                    <a:pt x="267891" y="198834"/>
                    <a:pt x="250032" y="171450"/>
                  </a:cubicBezTo>
                  <a:cubicBezTo>
                    <a:pt x="232173" y="144066"/>
                    <a:pt x="215504" y="131366"/>
                    <a:pt x="192882" y="111919"/>
                  </a:cubicBezTo>
                  <a:cubicBezTo>
                    <a:pt x="170260" y="92472"/>
                    <a:pt x="146447" y="73422"/>
                    <a:pt x="114300" y="54769"/>
                  </a:cubicBezTo>
                  <a:cubicBezTo>
                    <a:pt x="82153" y="36116"/>
                    <a:pt x="41076" y="18058"/>
                    <a:pt x="0" y="0"/>
                  </a:cubicBezTo>
                </a:path>
              </a:pathLst>
            </a:cu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右箭头 42"/>
            <p:cNvSpPr/>
            <p:nvPr/>
          </p:nvSpPr>
          <p:spPr>
            <a:xfrm rot="21079377">
              <a:off x="7108670" y="2280942"/>
              <a:ext cx="82540" cy="63512"/>
            </a:xfrm>
            <a:prstGeom prst="rightArrow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1084812" y="1736327"/>
              <a:ext cx="6920691" cy="2526188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857224" y="1071546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42925" y="363538"/>
            <a:ext cx="7929563" cy="7318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600" b="1" dirty="0" smtClean="0"/>
              <a:t>Booster  bypass design</a:t>
            </a:r>
            <a:endParaRPr lang="zh-CN" altLang="en-US" sz="3600" b="1" dirty="0" smtClean="0"/>
          </a:p>
        </p:txBody>
      </p:sp>
      <p:sp>
        <p:nvSpPr>
          <p:cNvPr id="13" name="椭圆 12"/>
          <p:cNvSpPr/>
          <p:nvPr/>
        </p:nvSpPr>
        <p:spPr>
          <a:xfrm>
            <a:off x="2671763" y="1979613"/>
            <a:ext cx="3816350" cy="3816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563813" y="1871663"/>
            <a:ext cx="4032250" cy="403225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310063" y="1817688"/>
            <a:ext cx="539750" cy="360362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311650" y="5597525"/>
            <a:ext cx="539750" cy="360363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弧形 16"/>
          <p:cNvSpPr/>
          <p:nvPr/>
        </p:nvSpPr>
        <p:spPr>
          <a:xfrm>
            <a:off x="4100513" y="1689100"/>
            <a:ext cx="973137" cy="682625"/>
          </a:xfrm>
          <a:prstGeom prst="arc">
            <a:avLst>
              <a:gd name="adj1" fmla="val 11568767"/>
              <a:gd name="adj2" fmla="val 20812312"/>
            </a:avLst>
          </a:prstGeom>
          <a:noFill/>
          <a:ln w="381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弧形 18"/>
          <p:cNvSpPr/>
          <p:nvPr/>
        </p:nvSpPr>
        <p:spPr>
          <a:xfrm flipV="1">
            <a:off x="4100513" y="5414963"/>
            <a:ext cx="973137" cy="682625"/>
          </a:xfrm>
          <a:prstGeom prst="arc">
            <a:avLst>
              <a:gd name="adj1" fmla="val 11568767"/>
              <a:gd name="adj2" fmla="val 20812312"/>
            </a:avLst>
          </a:prstGeom>
          <a:noFill/>
          <a:ln w="381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478088" y="1074738"/>
            <a:ext cx="37004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Booster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Outer of 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Collider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405188" y="3216275"/>
            <a:ext cx="23637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CEPC</a:t>
            </a:r>
            <a:endParaRPr lang="zh-CN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857224" y="114298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971550"/>
            <a:ext cx="3557588" cy="2700338"/>
          </a:xfrm>
          <a:prstGeom prst="rect">
            <a:avLst/>
          </a:prstGeom>
          <a:noFill/>
          <a:ln w="38100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28650" y="-24"/>
            <a:ext cx="7886700" cy="7683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600" b="1" dirty="0" smtClean="0"/>
              <a:t>The </a:t>
            </a:r>
            <a:r>
              <a:rPr lang="en-US" altLang="zh-CN" sz="3600" b="1" dirty="0"/>
              <a:t>o</a:t>
            </a:r>
            <a:r>
              <a:rPr lang="en-US" altLang="zh-CN" sz="3600" b="1" dirty="0" smtClean="0"/>
              <a:t>uter-ring bypass computation</a:t>
            </a:r>
            <a:endParaRPr lang="zh-CN" altLang="en-US" sz="3600" b="1" dirty="0"/>
          </a:p>
        </p:txBody>
      </p:sp>
      <p:sp>
        <p:nvSpPr>
          <p:cNvPr id="3" name="矩形 2"/>
          <p:cNvSpPr/>
          <p:nvPr/>
        </p:nvSpPr>
        <p:spPr>
          <a:xfrm>
            <a:off x="549275" y="3116263"/>
            <a:ext cx="3811588" cy="6048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BYPASS: </a:t>
            </a:r>
            <a:r>
              <a:rPr lang="en-US" altLang="zh-CN" sz="1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BPO1  ,  -DIS,    DIS,   BPO2</a:t>
            </a:r>
          </a:p>
        </p:txBody>
      </p:sp>
      <p:pic>
        <p:nvPicPr>
          <p:cNvPr id="57349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71550"/>
            <a:ext cx="3300413" cy="2700338"/>
          </a:xfrm>
          <a:prstGeom prst="rect">
            <a:avLst/>
          </a:prstGeom>
          <a:noFill/>
          <a:ln w="38100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51275"/>
            <a:ext cx="3346450" cy="2700338"/>
          </a:xfrm>
          <a:prstGeom prst="rect">
            <a:avLst/>
          </a:prstGeom>
          <a:noFill/>
          <a:ln w="38100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4308475" y="3133725"/>
            <a:ext cx="4781550" cy="6048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RING : </a:t>
            </a:r>
            <a:r>
              <a:rPr lang="en-US" altLang="zh-CN" sz="1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IP1, -BPI, -ARC1, -STR, 6*SUP, ARC1, BPI, IP2, 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IP2, -BPI, -ARC1, -STR, 6*SUP, ARC1, BPI, IP1</a:t>
            </a:r>
          </a:p>
        </p:txBody>
      </p:sp>
      <p:pic>
        <p:nvPicPr>
          <p:cNvPr id="57352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3851275"/>
            <a:ext cx="3605213" cy="2700338"/>
          </a:xfrm>
          <a:prstGeom prst="rect">
            <a:avLst/>
          </a:prstGeom>
          <a:noFill/>
          <a:ln w="38100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857224" y="78579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标题 1"/>
          <p:cNvSpPr>
            <a:spLocks noGrp="1"/>
          </p:cNvSpPr>
          <p:nvPr>
            <p:ph type="title"/>
          </p:nvPr>
        </p:nvSpPr>
        <p:spPr>
          <a:xfrm>
            <a:off x="611188" y="-80963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zh-CN" sz="3600" b="1" dirty="0" smtClean="0"/>
              <a:t>CEPC Injection Scheme</a:t>
            </a:r>
            <a:endParaRPr lang="zh-CN" altLang="en-US" sz="3600" b="1" dirty="0" smtClean="0"/>
          </a:p>
        </p:txBody>
      </p:sp>
      <p:sp>
        <p:nvSpPr>
          <p:cNvPr id="58371" name="TextBox 3"/>
          <p:cNvSpPr txBox="1">
            <a:spLocks noChangeArrowheads="1"/>
          </p:cNvSpPr>
          <p:nvPr/>
        </p:nvSpPr>
        <p:spPr bwMode="auto">
          <a:xfrm>
            <a:off x="61913" y="801688"/>
            <a:ext cx="69834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1. Betatron Injection</a:t>
            </a:r>
            <a:endParaRPr lang="zh-CN" altLang="en-US" sz="2400" b="1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61913" y="1323975"/>
            <a:ext cx="6983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2.Two Kicker Bumps</a:t>
            </a:r>
            <a:endParaRPr lang="zh-CN" altLang="en-US" sz="2400" b="1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555750"/>
            <a:ext cx="27241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3088"/>
            <a:ext cx="4884738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827463"/>
            <a:ext cx="3743325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4763"/>
            <a:ext cx="5435600" cy="288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857224" y="78579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标题 1"/>
          <p:cNvSpPr>
            <a:spLocks noGrp="1"/>
          </p:cNvSpPr>
          <p:nvPr>
            <p:ph type="title"/>
          </p:nvPr>
        </p:nvSpPr>
        <p:spPr>
          <a:xfrm>
            <a:off x="1187450" y="53975"/>
            <a:ext cx="6480175" cy="1143000"/>
          </a:xfrm>
        </p:spPr>
        <p:txBody>
          <a:bodyPr/>
          <a:lstStyle/>
          <a:p>
            <a:pPr eaLnBrk="1" hangingPunct="1"/>
            <a:r>
              <a:rPr lang="en-US" altLang="zh-CN" sz="3600" b="1" dirty="0" smtClean="0"/>
              <a:t>Injection linac</a:t>
            </a:r>
            <a:endParaRPr lang="zh-CN" altLang="en-US" sz="3600" b="1" dirty="0" smtClean="0"/>
          </a:p>
        </p:txBody>
      </p:sp>
      <p:sp>
        <p:nvSpPr>
          <p:cNvPr id="10" name="矩形 9"/>
          <p:cNvSpPr/>
          <p:nvPr/>
        </p:nvSpPr>
        <p:spPr>
          <a:xfrm>
            <a:off x="395288" y="908050"/>
            <a:ext cx="8353425" cy="5564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altLang="zh-CN" sz="2400" dirty="0">
                <a:solidFill>
                  <a:prstClr val="black"/>
                </a:solidFill>
                <a:latin typeface="+mn-lt"/>
              </a:rPr>
              <a:t>Beam energy: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altLang="zh-CN" sz="2400" i="1" kern="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E</a:t>
            </a:r>
            <a:r>
              <a:rPr lang="en-US" altLang="zh-CN" sz="2400" kern="0" baseline="-250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linac</a:t>
            </a:r>
            <a:r>
              <a:rPr lang="en-US" altLang="zh-CN" sz="2400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= 6GeV</a:t>
            </a:r>
            <a:endParaRPr lang="en-US" altLang="zh-CN" sz="24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fontAlgn="auto">
              <a:spcBef>
                <a:spcPts val="90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altLang="zh-CN" sz="2400" dirty="0">
                <a:solidFill>
                  <a:prstClr val="black"/>
                </a:solidFill>
                <a:latin typeface="+mn-lt"/>
              </a:rPr>
              <a:t>Energy Spread:  </a:t>
            </a:r>
          </a:p>
          <a:p>
            <a:pPr fontAlgn="auto">
              <a:spcBef>
                <a:spcPts val="90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altLang="zh-CN" sz="2400" i="1" kern="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s</a:t>
            </a:r>
            <a:r>
              <a:rPr lang="en-US" altLang="zh-CN" sz="2400" kern="0" baseline="-250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E</a:t>
            </a:r>
            <a:r>
              <a:rPr lang="en-US" altLang="zh-CN" sz="2400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&lt;1</a:t>
            </a:r>
            <a:r>
              <a:rPr lang="en-US" altLang="zh-CN" sz="2400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10</a:t>
            </a:r>
            <a:r>
              <a:rPr lang="en-US" altLang="zh-CN" sz="2400" kern="0" baseline="30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-3</a:t>
            </a:r>
            <a:r>
              <a:rPr lang="zh-CN" altLang="en-US" sz="2400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；</a:t>
            </a:r>
            <a:endParaRPr lang="en-US" altLang="zh-CN" sz="24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fontAlgn="auto">
              <a:spcBef>
                <a:spcPts val="90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Bunch population</a:t>
            </a:r>
            <a:r>
              <a:rPr lang="en-US" altLang="zh-CN" sz="2400" dirty="0">
                <a:solidFill>
                  <a:prstClr val="black"/>
                </a:solidFill>
                <a:latin typeface="+mn-lt"/>
              </a:rPr>
              <a:t>:   </a:t>
            </a:r>
          </a:p>
          <a:p>
            <a:pPr fontAlgn="auto">
              <a:spcBef>
                <a:spcPts val="90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altLang="zh-CN" sz="2400" i="1" kern="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</a:t>
            </a:r>
            <a:r>
              <a:rPr lang="en-US" altLang="zh-CN" sz="2400" kern="0" baseline="-250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bunch</a:t>
            </a:r>
            <a:r>
              <a:rPr lang="en-US" altLang="zh-CN" sz="2400" kern="0" baseline="-25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, booster</a:t>
            </a:r>
            <a:r>
              <a:rPr lang="en-US" altLang="zh-CN" sz="2400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=(5%</a:t>
            </a:r>
            <a:r>
              <a:rPr lang="en-US" altLang="zh-CN" sz="2400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CN" sz="2400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sz="2400" i="1" kern="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N</a:t>
            </a:r>
            <a:r>
              <a:rPr lang="en-US" altLang="zh-CN" sz="2400" kern="0" baseline="-250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bunch,collider</a:t>
            </a:r>
            <a:r>
              <a:rPr lang="en-US" altLang="zh-CN" sz="2400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)/0.9=2</a:t>
            </a:r>
            <a:r>
              <a:rPr lang="en-US" altLang="zh-CN" sz="2400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10</a:t>
            </a:r>
            <a:r>
              <a:rPr lang="en-US" altLang="zh-CN" sz="2400" kern="0" baseline="30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10</a:t>
            </a:r>
            <a:endParaRPr lang="en-US" altLang="zh-CN" sz="2400" baseline="300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fontAlgn="auto">
              <a:spcBef>
                <a:spcPts val="90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Bunch structure</a:t>
            </a:r>
            <a:r>
              <a:rPr lang="en-US" altLang="zh-CN" sz="2400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:  </a:t>
            </a:r>
          </a:p>
          <a:p>
            <a:pPr fontAlgn="auto">
              <a:spcBef>
                <a:spcPts val="90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altLang="zh-CN" sz="2400" i="1" kern="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f</a:t>
            </a:r>
            <a:r>
              <a:rPr lang="en-US" altLang="zh-CN" sz="2400" kern="0" baseline="-250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rep</a:t>
            </a:r>
            <a:r>
              <a:rPr lang="en-US" altLang="zh-CN" sz="2400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= 50-100Hz, D</a:t>
            </a:r>
            <a:r>
              <a:rPr lang="en-US" altLang="zh-CN" sz="2400" i="1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</a:t>
            </a:r>
            <a:r>
              <a:rPr lang="en-US" altLang="zh-CN" sz="2400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=0.7 ns, </a:t>
            </a:r>
            <a:endParaRPr lang="en-US" altLang="zh-CN" sz="24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fontAlgn="auto">
              <a:spcBef>
                <a:spcPts val="90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altLang="zh-CN" sz="2400" kern="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Emittance: </a:t>
            </a:r>
            <a:endParaRPr lang="en-US" altLang="zh-CN" sz="2400" kern="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 fontAlgn="auto">
              <a:spcBef>
                <a:spcPts val="90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Depending on aperture selection of the booster. </a:t>
            </a:r>
            <a:r>
              <a:rPr lang="en-US" altLang="zh-CN" sz="2400" i="1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en-US" altLang="zh-CN" sz="2400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=Y</a:t>
            </a:r>
            <a:r>
              <a:rPr lang="en-US" altLang="zh-CN" sz="2400" kern="0" baseline="300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altLang="zh-CN" sz="2400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/</a:t>
            </a:r>
            <a:r>
              <a:rPr lang="en-US" altLang="zh-CN" sz="2400" i="1" kern="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</a:t>
            </a:r>
            <a:r>
              <a:rPr lang="en-US" altLang="zh-CN" sz="2400" kern="0" baseline="-250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max</a:t>
            </a:r>
            <a:r>
              <a:rPr lang="en-US" altLang="zh-CN" sz="2400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. Y=16mm,</a:t>
            </a:r>
            <a:r>
              <a:rPr lang="en-US" altLang="zh-CN" sz="2400" i="1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sz="2400" i="1" kern="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</a:t>
            </a:r>
            <a:r>
              <a:rPr lang="en-US" altLang="zh-CN" sz="2400" kern="0" baseline="-250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max</a:t>
            </a:r>
            <a:r>
              <a:rPr lang="en-US" altLang="zh-CN" sz="2400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=130m, </a:t>
            </a:r>
            <a:r>
              <a:rPr lang="en-US" altLang="zh-CN" sz="2400" i="1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zh-CN" altLang="en-US" sz="2400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～</a:t>
            </a:r>
            <a:r>
              <a:rPr lang="en-US" altLang="zh-CN" sz="2400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2 </a:t>
            </a:r>
            <a:r>
              <a:rPr lang="en-US" altLang="zh-CN" sz="2400" kern="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mm</a:t>
            </a:r>
            <a:r>
              <a:rPr lang="en-US" altLang="zh-CN" sz="2400" kern="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zh-CN" sz="2400" kern="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mrad</a:t>
            </a:r>
            <a:r>
              <a:rPr lang="en-US" altLang="zh-CN" sz="2400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zh-CN" sz="2400" i="1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e</a:t>
            </a:r>
            <a:r>
              <a:rPr lang="zh-CN" altLang="en-US" sz="2400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～</a:t>
            </a:r>
            <a:r>
              <a:rPr lang="en-US" altLang="zh-CN" sz="2400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0.05</a:t>
            </a:r>
            <a:r>
              <a:rPr lang="en-US" altLang="zh-CN" sz="2400" i="1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zh-CN" altLang="en-US" sz="2400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～</a:t>
            </a:r>
            <a:r>
              <a:rPr lang="en-US" altLang="zh-CN" sz="2400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0.1 mm</a:t>
            </a:r>
            <a:r>
              <a:rPr lang="en-US" altLang="zh-CN" sz="2400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  </a:t>
            </a:r>
            <a:r>
              <a:rPr lang="en-US" altLang="zh-CN" sz="2400" kern="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mrad</a:t>
            </a:r>
            <a:endParaRPr lang="en-US" altLang="zh-CN" sz="24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fontAlgn="auto">
              <a:spcBef>
                <a:spcPts val="90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Polarized beams?</a:t>
            </a:r>
            <a:r>
              <a:rPr lang="en-US" altLang="zh-CN" sz="2400" kern="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altLang="zh-CN" sz="24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57224" y="1000108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2997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title"/>
          </p:nvPr>
        </p:nvSpPr>
        <p:spPr>
          <a:xfrm>
            <a:off x="1187450" y="53975"/>
            <a:ext cx="6480175" cy="1143000"/>
          </a:xfrm>
        </p:spPr>
        <p:txBody>
          <a:bodyPr/>
          <a:lstStyle/>
          <a:p>
            <a:pPr eaLnBrk="1" hangingPunct="1"/>
            <a:r>
              <a:rPr lang="en-US" altLang="zh-CN" sz="3600" b="1" dirty="0" smtClean="0"/>
              <a:t>Electron Source</a:t>
            </a:r>
            <a:endParaRPr lang="zh-CN" altLang="en-US" sz="3600" b="1" dirty="0" smtClean="0"/>
          </a:p>
        </p:txBody>
      </p:sp>
      <p:sp>
        <p:nvSpPr>
          <p:cNvPr id="63491" name="内容占位符 3"/>
          <p:cNvSpPr>
            <a:spLocks noGrp="1"/>
          </p:cNvSpPr>
          <p:nvPr>
            <p:ph idx="1"/>
          </p:nvPr>
        </p:nvSpPr>
        <p:spPr>
          <a:xfrm>
            <a:off x="457200" y="1023938"/>
            <a:ext cx="8507413" cy="6762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Unpolarized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Conventional Electron Source</a:t>
            </a:r>
          </a:p>
        </p:txBody>
      </p:sp>
      <p:pic>
        <p:nvPicPr>
          <p:cNvPr id="63492" name="Picture 4" descr="e5g01-b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2571750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3" name="Picture 7" descr="e5k-fie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36713"/>
            <a:ext cx="3240087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4" name="Rectangle 3"/>
          <p:cNvSpPr txBox="1">
            <a:spLocks noChangeArrowheads="1"/>
          </p:cNvSpPr>
          <p:nvPr/>
        </p:nvSpPr>
        <p:spPr bwMode="auto">
          <a:xfrm>
            <a:off x="684213" y="4437063"/>
            <a:ext cx="431958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B0F0"/>
              </a:buClr>
              <a:buSzPct val="90000"/>
              <a:buFont typeface="Wingdings" pitchFamily="2" charset="2"/>
              <a:buChar char="l"/>
            </a:pPr>
            <a:r>
              <a:rPr lang="en-US" altLang="zh-CN" sz="240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High Voltage = 150 kV</a:t>
            </a:r>
          </a:p>
          <a:p>
            <a:pPr eaLnBrk="1" hangingPunct="1">
              <a:spcBef>
                <a:spcPct val="0"/>
              </a:spcBef>
              <a:buClr>
                <a:srgbClr val="00B0F0"/>
              </a:buClr>
              <a:buSzPct val="90000"/>
              <a:buFont typeface="Wingdings" pitchFamily="2" charset="2"/>
              <a:buChar char="l"/>
            </a:pPr>
            <a:r>
              <a:rPr lang="en-US" altLang="zh-CN" sz="240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Beam Radius ~ 3.0mm (at gun anode, beam current is 6.0A)</a:t>
            </a:r>
          </a:p>
        </p:txBody>
      </p:sp>
      <p:pic>
        <p:nvPicPr>
          <p:cNvPr id="63495" name="Picture 4" descr="gun-bo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157663"/>
            <a:ext cx="26162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6" name="矩形 2"/>
          <p:cNvSpPr>
            <a:spLocks noChangeArrowheads="1"/>
          </p:cNvSpPr>
          <p:nvPr/>
        </p:nvSpPr>
        <p:spPr bwMode="auto">
          <a:xfrm>
            <a:off x="5181600" y="6038850"/>
            <a:ext cx="2486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zh-CN" sz="2400">
                <a:solidFill>
                  <a:srgbClr val="003399"/>
                </a:solidFill>
                <a:ea typeface="微软雅黑" pitchFamily="34" charset="-122"/>
                <a:cs typeface="Times New Roman" pitchFamily="18" charset="0"/>
              </a:rPr>
              <a:t>BII Electron Gun</a:t>
            </a:r>
            <a:endParaRPr lang="zh-CN" altLang="en-US" sz="2400">
              <a:solidFill>
                <a:srgbClr val="003399"/>
              </a:solidFill>
              <a:ea typeface="微软雅黑" pitchFamily="34" charset="-122"/>
              <a:cs typeface="Times New Roman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57224" y="928670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2997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08088"/>
            <a:ext cx="543718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标题 1"/>
          <p:cNvSpPr>
            <a:spLocks noGrp="1"/>
          </p:cNvSpPr>
          <p:nvPr>
            <p:ph type="title"/>
          </p:nvPr>
        </p:nvSpPr>
        <p:spPr>
          <a:xfrm>
            <a:off x="1187450" y="53975"/>
            <a:ext cx="6480175" cy="1143000"/>
          </a:xfrm>
        </p:spPr>
        <p:txBody>
          <a:bodyPr/>
          <a:lstStyle/>
          <a:p>
            <a:pPr eaLnBrk="1" hangingPunct="1"/>
            <a:r>
              <a:rPr lang="en-US" altLang="zh-CN" sz="3600" b="1" dirty="0" smtClean="0"/>
              <a:t>Positron Source</a:t>
            </a:r>
            <a:endParaRPr lang="zh-CN" altLang="en-US" sz="3600" b="1" dirty="0" smtClean="0"/>
          </a:p>
        </p:txBody>
      </p:sp>
      <p:sp>
        <p:nvSpPr>
          <p:cNvPr id="64516" name="内容占位符 3"/>
          <p:cNvSpPr>
            <a:spLocks noGrp="1"/>
          </p:cNvSpPr>
          <p:nvPr>
            <p:ph idx="1"/>
          </p:nvPr>
        </p:nvSpPr>
        <p:spPr>
          <a:xfrm>
            <a:off x="457200" y="879475"/>
            <a:ext cx="8507413" cy="82073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Unpolarized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Positron Source </a:t>
            </a:r>
          </a:p>
        </p:txBody>
      </p:sp>
      <p:sp>
        <p:nvSpPr>
          <p:cNvPr id="64517" name="矩形 4"/>
          <p:cNvSpPr>
            <a:spLocks noChangeArrowheads="1"/>
          </p:cNvSpPr>
          <p:nvPr/>
        </p:nvSpPr>
        <p:spPr bwMode="auto">
          <a:xfrm>
            <a:off x="2124075" y="3111500"/>
            <a:ext cx="4754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003399"/>
                </a:solidFill>
                <a:ea typeface="微软雅黑" pitchFamily="34" charset="-122"/>
                <a:cs typeface="Times New Roman" pitchFamily="18" charset="0"/>
              </a:rPr>
              <a:t>Conventional Positron Source </a:t>
            </a:r>
            <a:endParaRPr lang="zh-CN" altLang="en-US" sz="2400">
              <a:solidFill>
                <a:srgbClr val="003399"/>
              </a:solidFill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64518" name="图片 16" descr="说明: Dsc_0077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29241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矩形 9"/>
          <p:cNvSpPr>
            <a:spLocks noChangeArrowheads="1"/>
          </p:cNvSpPr>
          <p:nvPr/>
        </p:nvSpPr>
        <p:spPr bwMode="auto">
          <a:xfrm>
            <a:off x="395288" y="6256338"/>
            <a:ext cx="2789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zh-CN" sz="2400">
                <a:solidFill>
                  <a:srgbClr val="003399"/>
                </a:solidFill>
                <a:ea typeface="微软雅黑" pitchFamily="34" charset="-122"/>
                <a:cs typeface="Times New Roman" pitchFamily="18" charset="0"/>
              </a:rPr>
              <a:t>BII Positron Source</a:t>
            </a:r>
            <a:endParaRPr lang="zh-CN" altLang="en-US" sz="2400">
              <a:solidFill>
                <a:srgbClr val="003399"/>
              </a:solidFill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64520" name="矩形 10"/>
          <p:cNvSpPr>
            <a:spLocks noChangeArrowheads="1"/>
          </p:cNvSpPr>
          <p:nvPr/>
        </p:nvSpPr>
        <p:spPr bwMode="auto">
          <a:xfrm>
            <a:off x="3689350" y="5618163"/>
            <a:ext cx="5289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l"/>
            </a:pPr>
            <a:r>
              <a:rPr lang="en-US" altLang="zh-CN" sz="2400" dirty="0">
                <a:ea typeface="微软雅黑" pitchFamily="34" charset="-122"/>
                <a:cs typeface="Times New Roman" pitchFamily="18" charset="0"/>
              </a:rPr>
              <a:t>Electron energy at Target </a:t>
            </a:r>
            <a:r>
              <a:rPr lang="en-US" altLang="zh-CN" sz="2400" dirty="0" smtClean="0">
                <a:solidFill>
                  <a:srgbClr val="C00000"/>
                </a:solidFill>
                <a:ea typeface="微软雅黑" pitchFamily="34" charset="-122"/>
                <a:cs typeface="Times New Roman" pitchFamily="18" charset="0"/>
              </a:rPr>
              <a:t>600MeV</a:t>
            </a:r>
            <a:endParaRPr lang="en-US" altLang="zh-CN" sz="2400" dirty="0">
              <a:solidFill>
                <a:srgbClr val="C00000"/>
              </a:solidFill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64521" name="矩形 11"/>
          <p:cNvSpPr>
            <a:spLocks noChangeArrowheads="1"/>
          </p:cNvSpPr>
          <p:nvPr/>
        </p:nvSpPr>
        <p:spPr bwMode="auto">
          <a:xfrm>
            <a:off x="3690938" y="4221163"/>
            <a:ext cx="52895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l"/>
            </a:pPr>
            <a:r>
              <a:rPr lang="en-US" altLang="zh-CN" sz="2400">
                <a:ea typeface="微软雅黑" pitchFamily="34" charset="-122"/>
                <a:cs typeface="Times New Roman" pitchFamily="18" charset="0"/>
              </a:rPr>
              <a:t>Electron beam at Target </a:t>
            </a:r>
            <a:r>
              <a:rPr lang="en-US" altLang="zh-CN" sz="2400">
                <a:solidFill>
                  <a:srgbClr val="C00000"/>
                </a:solidFill>
                <a:ea typeface="微软雅黑" pitchFamily="34" charset="-122"/>
                <a:cs typeface="Times New Roman" pitchFamily="18" charset="0"/>
              </a:rPr>
              <a:t>240MeV, 8A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l"/>
            </a:pPr>
            <a:r>
              <a:rPr lang="en-US" altLang="zh-CN" sz="2400">
                <a:ea typeface="微软雅黑" pitchFamily="34" charset="-122"/>
                <a:cs typeface="Times New Roman" pitchFamily="18" charset="0"/>
              </a:rPr>
              <a:t>Positron beam </a:t>
            </a:r>
            <a:r>
              <a:rPr lang="en-US" altLang="zh-CN" sz="2400">
                <a:solidFill>
                  <a:srgbClr val="C00000"/>
                </a:solidFill>
                <a:ea typeface="微软雅黑" pitchFamily="34" charset="-122"/>
                <a:cs typeface="Times New Roman" pitchFamily="18" charset="0"/>
              </a:rPr>
              <a:t>80mA</a:t>
            </a:r>
            <a:endParaRPr lang="zh-CN" altLang="en-US" sz="2400">
              <a:solidFill>
                <a:srgbClr val="C00000"/>
              </a:solidFill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64522" name="矩形 12"/>
          <p:cNvSpPr>
            <a:spLocks noChangeArrowheads="1"/>
          </p:cNvSpPr>
          <p:nvPr/>
        </p:nvSpPr>
        <p:spPr bwMode="auto">
          <a:xfrm>
            <a:off x="3654425" y="3789363"/>
            <a:ext cx="1179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zh-CN" sz="2400">
                <a:solidFill>
                  <a:srgbClr val="00B050"/>
                </a:solidFill>
                <a:ea typeface="微软雅黑" pitchFamily="34" charset="-122"/>
                <a:cs typeface="Times New Roman" pitchFamily="18" charset="0"/>
              </a:rPr>
              <a:t>For BII</a:t>
            </a:r>
            <a:endParaRPr lang="zh-CN" altLang="en-US" sz="2400">
              <a:solidFill>
                <a:srgbClr val="00B050"/>
              </a:solidFill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64523" name="矩形 13"/>
          <p:cNvSpPr>
            <a:spLocks noChangeArrowheads="1"/>
          </p:cNvSpPr>
          <p:nvPr/>
        </p:nvSpPr>
        <p:spPr bwMode="auto">
          <a:xfrm>
            <a:off x="3635375" y="5127625"/>
            <a:ext cx="1573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zh-CN" sz="2400">
                <a:solidFill>
                  <a:srgbClr val="00B050"/>
                </a:solidFill>
                <a:ea typeface="微软雅黑" pitchFamily="34" charset="-122"/>
                <a:cs typeface="Times New Roman" pitchFamily="18" charset="0"/>
              </a:rPr>
              <a:t>For CEPC</a:t>
            </a:r>
            <a:endParaRPr lang="zh-CN" altLang="en-US" sz="2400">
              <a:solidFill>
                <a:srgbClr val="00B050"/>
              </a:solidFill>
              <a:ea typeface="微软雅黑" pitchFamily="34" charset="-122"/>
              <a:cs typeface="Times New Roman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57224" y="1000108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2997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标题 1"/>
          <p:cNvSpPr>
            <a:spLocks noGrp="1"/>
          </p:cNvSpPr>
          <p:nvPr>
            <p:ph type="title"/>
          </p:nvPr>
        </p:nvSpPr>
        <p:spPr>
          <a:xfrm>
            <a:off x="1187450" y="53975"/>
            <a:ext cx="6480175" cy="1143000"/>
          </a:xfrm>
        </p:spPr>
        <p:txBody>
          <a:bodyPr/>
          <a:lstStyle/>
          <a:p>
            <a:pPr eaLnBrk="1" hangingPunct="1"/>
            <a:r>
              <a:rPr lang="en-US" altLang="zh-CN" sz="3600" b="1" dirty="0" smtClean="0"/>
              <a:t>Positron Source</a:t>
            </a:r>
            <a:endParaRPr lang="zh-CN" altLang="en-US" sz="3600" b="1" dirty="0" smtClean="0"/>
          </a:p>
        </p:txBody>
      </p:sp>
      <p:sp>
        <p:nvSpPr>
          <p:cNvPr id="65539" name="内容占位符 3"/>
          <p:cNvSpPr>
            <a:spLocks noGrp="1"/>
          </p:cNvSpPr>
          <p:nvPr>
            <p:ph idx="1"/>
          </p:nvPr>
        </p:nvSpPr>
        <p:spPr>
          <a:xfrm>
            <a:off x="457200" y="1052513"/>
            <a:ext cx="8507413" cy="8207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Polarized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Positron Source (R&amp;D)</a:t>
            </a:r>
          </a:p>
        </p:txBody>
      </p:sp>
      <p:sp>
        <p:nvSpPr>
          <p:cNvPr id="65540" name="矩形 12"/>
          <p:cNvSpPr>
            <a:spLocks noChangeArrowheads="1"/>
          </p:cNvSpPr>
          <p:nvPr/>
        </p:nvSpPr>
        <p:spPr bwMode="auto">
          <a:xfrm>
            <a:off x="755650" y="1700213"/>
            <a:ext cx="7272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l"/>
            </a:pPr>
            <a:r>
              <a:rPr lang="en-US" altLang="zh-CN" sz="2400">
                <a:ea typeface="微软雅黑" pitchFamily="34" charset="-122"/>
                <a:cs typeface="Times New Roman" pitchFamily="18" charset="0"/>
              </a:rPr>
              <a:t>Compton scattering based polarized positron source </a:t>
            </a:r>
            <a:endParaRPr lang="en-US" altLang="zh-CN" sz="2400">
              <a:solidFill>
                <a:srgbClr val="C00000"/>
              </a:solidFill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65541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38388"/>
            <a:ext cx="710882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矩形 10"/>
          <p:cNvSpPr>
            <a:spLocks noChangeArrowheads="1"/>
          </p:cNvSpPr>
          <p:nvPr/>
        </p:nvSpPr>
        <p:spPr bwMode="auto">
          <a:xfrm>
            <a:off x="900113" y="4941888"/>
            <a:ext cx="748823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zh-CN" sz="2400">
                <a:solidFill>
                  <a:srgbClr val="C00000"/>
                </a:solidFill>
                <a:ea typeface="微软雅黑" pitchFamily="34" charset="-122"/>
                <a:cs typeface="Times New Roman" pitchFamily="18" charset="0"/>
              </a:rPr>
              <a:t>Polarization for positron is very difficult.</a:t>
            </a:r>
          </a:p>
          <a:p>
            <a:pPr eaLnBrk="1" hangingPunct="1"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en-US" altLang="zh-CN" sz="2400">
                <a:solidFill>
                  <a:srgbClr val="C00000"/>
                </a:solidFill>
                <a:ea typeface="微软雅黑" pitchFamily="34" charset="-122"/>
                <a:cs typeface="Times New Roman" pitchFamily="18" charset="0"/>
              </a:rPr>
              <a:t>Both scheme are very challenging.</a:t>
            </a:r>
          </a:p>
          <a:p>
            <a:pPr eaLnBrk="1" hangingPunct="1"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en-US" altLang="zh-CN" sz="2400">
                <a:solidFill>
                  <a:srgbClr val="C00000"/>
                </a:solidFill>
                <a:ea typeface="微软雅黑" pitchFamily="34" charset="-122"/>
                <a:cs typeface="Times New Roman" pitchFamily="18" charset="0"/>
              </a:rPr>
              <a:t>Choose some key technologies R&amp;D</a:t>
            </a:r>
            <a:endParaRPr lang="zh-CN" altLang="en-US" sz="2400">
              <a:solidFill>
                <a:srgbClr val="C00000"/>
              </a:solidFill>
              <a:ea typeface="微软雅黑" pitchFamily="34" charset="-122"/>
              <a:cs typeface="Times New Roman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57224" y="1000108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2997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899593" y="149815"/>
            <a:ext cx="6919488" cy="1008113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altLang="zh-CN" b="1" dirty="0" smtClean="0"/>
              <a:t>Topics under study for CEPC</a:t>
            </a:r>
            <a:endParaRPr lang="zh-CN" altLang="en-US" b="1" dirty="0" smtClean="0"/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38240" y="1353425"/>
            <a:ext cx="8238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Topics which are currently under study and will be include in pre-CDR for CEPC (the main ring):</a:t>
            </a:r>
            <a:endParaRPr lang="zh-CN" altLang="en-US" sz="2400" dirty="0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434976" y="2184422"/>
            <a:ext cx="3636958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altLang="zh-CN" sz="2000" dirty="0" smtClean="0"/>
              <a:t>Machine parameters 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000" dirty="0" smtClean="0"/>
              <a:t>Lattice design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000" dirty="0" smtClean="0"/>
              <a:t>Interaction region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000" dirty="0" smtClean="0"/>
              <a:t>Beam instability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000" dirty="0" smtClean="0"/>
              <a:t>Beam-beam effects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000" dirty="0" smtClean="0"/>
              <a:t>Synchrotron radiation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000" dirty="0" smtClean="0"/>
              <a:t>Injection and beam dump 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000" dirty="0" smtClean="0"/>
              <a:t>Background and collimation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000" dirty="0" smtClean="0"/>
              <a:t>Polarization</a:t>
            </a:r>
            <a:endParaRPr lang="zh-CN" altLang="en-US" sz="20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14810" y="2214554"/>
            <a:ext cx="3636958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3000"/>
              </a:lnSpc>
              <a:buNone/>
            </a:pPr>
            <a:r>
              <a:rPr lang="en-US" altLang="zh-CN" sz="2000" dirty="0" smtClean="0"/>
              <a:t>----------- Guo Yuanyuan et. al</a:t>
            </a:r>
          </a:p>
          <a:p>
            <a:pPr eaLnBrk="1" hangingPunct="1">
              <a:lnSpc>
                <a:spcPts val="3000"/>
              </a:lnSpc>
              <a:buNone/>
            </a:pPr>
            <a:r>
              <a:rPr lang="en-US" altLang="zh-CN" sz="2000" dirty="0" smtClean="0"/>
              <a:t>----------- Geng Huiping    et.al</a:t>
            </a:r>
          </a:p>
          <a:p>
            <a:pPr eaLnBrk="1" hangingPunct="1">
              <a:lnSpc>
                <a:spcPts val="3000"/>
              </a:lnSpc>
              <a:buNone/>
            </a:pPr>
            <a:r>
              <a:rPr lang="en-US" altLang="zh-CN" sz="2000" dirty="0" smtClean="0"/>
              <a:t>----------- Wang Dou et. al</a:t>
            </a:r>
          </a:p>
          <a:p>
            <a:pPr eaLnBrk="1" hangingPunct="1">
              <a:lnSpc>
                <a:spcPts val="3000"/>
              </a:lnSpc>
              <a:buNone/>
            </a:pPr>
            <a:r>
              <a:rPr lang="en-US" altLang="zh-CN" sz="2000" dirty="0" smtClean="0"/>
              <a:t>----------- Wang Na et. al</a:t>
            </a:r>
          </a:p>
          <a:p>
            <a:pPr eaLnBrk="1" hangingPunct="1">
              <a:lnSpc>
                <a:spcPts val="3000"/>
              </a:lnSpc>
              <a:buNone/>
            </a:pPr>
            <a:r>
              <a:rPr lang="en-US" altLang="zh-CN" sz="2000" dirty="0" smtClean="0"/>
              <a:t>----------- Zhang Yuan et. al</a:t>
            </a:r>
          </a:p>
          <a:p>
            <a:pPr eaLnBrk="1" hangingPunct="1">
              <a:lnSpc>
                <a:spcPts val="3000"/>
              </a:lnSpc>
              <a:buNone/>
            </a:pPr>
            <a:r>
              <a:rPr lang="en-US" altLang="zh-CN" sz="2000" dirty="0" smtClean="0"/>
              <a:t>----------- Ma Zhongjian et. al</a:t>
            </a:r>
          </a:p>
          <a:p>
            <a:pPr eaLnBrk="1" hangingPunct="1">
              <a:lnSpc>
                <a:spcPts val="3000"/>
              </a:lnSpc>
              <a:buNone/>
            </a:pPr>
            <a:r>
              <a:rPr lang="en-US" altLang="zh-CN" sz="2000" dirty="0" smtClean="0"/>
              <a:t>----------- Cui Xiaohao et. al</a:t>
            </a:r>
          </a:p>
          <a:p>
            <a:pPr eaLnBrk="1" hangingPunct="1">
              <a:lnSpc>
                <a:spcPts val="3000"/>
              </a:lnSpc>
              <a:buNone/>
            </a:pPr>
            <a:r>
              <a:rPr lang="en-US" altLang="zh-CN" sz="2000" dirty="0" smtClean="0"/>
              <a:t>----------- Yue Teng</a:t>
            </a:r>
          </a:p>
          <a:p>
            <a:pPr eaLnBrk="1" hangingPunct="1">
              <a:lnSpc>
                <a:spcPts val="3000"/>
              </a:lnSpc>
              <a:buNone/>
            </a:pPr>
            <a:r>
              <a:rPr lang="en-US" altLang="zh-CN" sz="2000" dirty="0" smtClean="0"/>
              <a:t>----------- Duan Zhe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425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07" name="Group 135"/>
          <p:cNvGraphicFramePr>
            <a:graphicFrameLocks noGrp="1"/>
          </p:cNvGraphicFramePr>
          <p:nvPr>
            <p:ph/>
          </p:nvPr>
        </p:nvGraphicFramePr>
        <p:xfrm>
          <a:off x="684213" y="1419244"/>
          <a:ext cx="7920037" cy="5153028"/>
        </p:xfrm>
        <a:graphic>
          <a:graphicData uri="http://schemas.openxmlformats.org/drawingml/2006/table">
            <a:tbl>
              <a:tblPr/>
              <a:tblGrid>
                <a:gridCol w="2847975"/>
                <a:gridCol w="774700"/>
                <a:gridCol w="900112"/>
                <a:gridCol w="906463"/>
                <a:gridCol w="893762"/>
                <a:gridCol w="906463"/>
                <a:gridCol w="690562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Parameter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LHC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HL-LHC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HE-LHC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FCC-hh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SppC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Unit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Main parameters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Circumference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26.7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26.7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26.7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100/83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50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km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Beam energy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7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7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16.5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50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31.7 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TeV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Lorentz gamma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7459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7459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17581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53277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33779 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Dipole field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8.33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8.33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20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16/20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20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T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Dipole curvature radius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5280.8 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m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Arc filling factor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0.79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0.79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0.79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0.79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0.79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Total dipole magnet length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33180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m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Arc length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42000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m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Total straight section length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4224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4224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4224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16800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8000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m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Energy gain factor in collider rings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15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Injection energy 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0.45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0.45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〉1.0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3.3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2.1 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TeV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Number of IPs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2+2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2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Revolution frequency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11.26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11.26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11.26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3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6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kHz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716" name="Rectangle 3134"/>
          <p:cNvSpPr>
            <a:spLocks noChangeArrowheads="1"/>
          </p:cNvSpPr>
          <p:nvPr/>
        </p:nvSpPr>
        <p:spPr bwMode="auto">
          <a:xfrm>
            <a:off x="2285984" y="714356"/>
            <a:ext cx="6134128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latin typeface="Times New Roman" pitchFamily="18" charset="0"/>
              </a:rPr>
              <a:t>Main Parameter List for SppC (version 1)</a:t>
            </a:r>
            <a:r>
              <a:rPr lang="en-US" altLang="zh-CN" sz="1800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latin typeface="Times New Roman" pitchFamily="18" charset="0"/>
              </a:rPr>
              <a:t>By Valkovich, Xiao Ming, Su Feng, Gao Jie, Tang Jingyu, Chou Weiren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CN" sz="14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latin typeface="Times New Roman" pitchFamily="18" charset="0"/>
              </a:rPr>
              <a:t>2014.05.09 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857224" y="78579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 txBox="1">
            <a:spLocks/>
          </p:cNvSpPr>
          <p:nvPr/>
        </p:nvSpPr>
        <p:spPr bwMode="auto">
          <a:xfrm>
            <a:off x="1187450" y="53975"/>
            <a:ext cx="6480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Upgrade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SppC</a:t>
            </a: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72"/>
          <p:cNvSpPr txBox="1">
            <a:spLocks noChangeArrowheads="1"/>
          </p:cNvSpPr>
          <p:nvPr/>
        </p:nvSpPr>
        <p:spPr bwMode="auto">
          <a:xfrm>
            <a:off x="3368675" y="285728"/>
            <a:ext cx="28135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itchFamily="18" charset="0"/>
                <a:cs typeface="Times New Roman" pitchFamily="18" charset="0"/>
              </a:rPr>
              <a:t>SppC Layout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0659" name="组合 45"/>
          <p:cNvGrpSpPr>
            <a:grpSpLocks/>
          </p:cNvGrpSpPr>
          <p:nvPr/>
        </p:nvGrpSpPr>
        <p:grpSpPr bwMode="auto">
          <a:xfrm>
            <a:off x="466725" y="1989138"/>
            <a:ext cx="8210550" cy="3027362"/>
            <a:chOff x="467419" y="1988377"/>
            <a:chExt cx="8209235" cy="3028714"/>
          </a:xfrm>
        </p:grpSpPr>
        <p:cxnSp>
          <p:nvCxnSpPr>
            <p:cNvPr id="6" name="直接连接符 5"/>
            <p:cNvCxnSpPr>
              <a:stCxn id="70663" idx="5"/>
            </p:cNvCxnSpPr>
            <p:nvPr/>
          </p:nvCxnSpPr>
          <p:spPr>
            <a:xfrm flipV="1">
              <a:off x="6379910" y="2799951"/>
              <a:ext cx="119043" cy="13341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899150" y="1988377"/>
              <a:ext cx="7234666" cy="2757131"/>
            </a:xfrm>
            <a:prstGeom prst="ellipse">
              <a:avLst/>
            </a:prstGeom>
            <a:noFill/>
            <a:ln w="76200">
              <a:solidFill>
                <a:srgbClr val="1108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70662" name="Oval 11"/>
            <p:cNvSpPr>
              <a:spLocks noChangeArrowheads="1"/>
            </p:cNvSpPr>
            <p:nvPr/>
          </p:nvSpPr>
          <p:spPr bwMode="auto">
            <a:xfrm>
              <a:off x="5632551" y="2571034"/>
              <a:ext cx="685800" cy="367035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zh-CN" sz="2400">
                <a:latin typeface="Times" pitchFamily="18" charset="0"/>
              </a:endParaRPr>
            </a:p>
          </p:txBody>
        </p:sp>
        <p:sp>
          <p:nvSpPr>
            <p:cNvPr id="70663" name="Oval 12"/>
            <p:cNvSpPr>
              <a:spLocks noChangeArrowheads="1"/>
            </p:cNvSpPr>
            <p:nvPr/>
          </p:nvSpPr>
          <p:spPr bwMode="auto">
            <a:xfrm>
              <a:off x="6256404" y="2855818"/>
              <a:ext cx="144016" cy="90483"/>
            </a:xfrm>
            <a:prstGeom prst="ellipse">
              <a:avLst/>
            </a:prstGeom>
            <a:noFill/>
            <a:ln w="19050" algn="ctr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zh-CN" sz="2400">
                <a:latin typeface="Times" pitchFamily="18" charset="0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V="1">
              <a:off x="6473557" y="2761834"/>
              <a:ext cx="63490" cy="7147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665" name="TextBox 22"/>
            <p:cNvSpPr txBox="1">
              <a:spLocks noChangeArrowheads="1"/>
            </p:cNvSpPr>
            <p:nvPr/>
          </p:nvSpPr>
          <p:spPr bwMode="auto">
            <a:xfrm>
              <a:off x="3464686" y="2701004"/>
              <a:ext cx="231587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1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Medium Energy</a:t>
              </a:r>
              <a:r>
                <a:rPr lang="zh-CN" altLang="en-US" sz="11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11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Booster(4.5Km)</a:t>
              </a:r>
            </a:p>
          </p:txBody>
        </p:sp>
        <p:sp>
          <p:nvSpPr>
            <p:cNvPr id="70666" name="TextBox 23"/>
            <p:cNvSpPr txBox="1">
              <a:spLocks noChangeArrowheads="1"/>
            </p:cNvSpPr>
            <p:nvPr/>
          </p:nvSpPr>
          <p:spPr bwMode="auto">
            <a:xfrm>
              <a:off x="4018255" y="3000967"/>
              <a:ext cx="19571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100" b="1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Low Energy Booster(0.4Km)</a:t>
              </a:r>
            </a:p>
          </p:txBody>
        </p:sp>
        <p:sp>
          <p:nvSpPr>
            <p:cNvPr id="70667" name="TextBox 6"/>
            <p:cNvSpPr txBox="1">
              <a:spLocks noChangeArrowheads="1"/>
            </p:cNvSpPr>
            <p:nvPr/>
          </p:nvSpPr>
          <p:spPr bwMode="auto">
            <a:xfrm>
              <a:off x="467419" y="3212976"/>
              <a:ext cx="4321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 b="1">
                  <a:solidFill>
                    <a:srgbClr val="1108C8"/>
                  </a:solidFill>
                  <a:latin typeface="Times New Roman" pitchFamily="18" charset="0"/>
                  <a:cs typeface="Times New Roman" pitchFamily="18" charset="0"/>
                </a:rPr>
                <a:t>IP4</a:t>
              </a:r>
              <a:endParaRPr lang="zh-CN" altLang="en-US" sz="1800" b="1">
                <a:solidFill>
                  <a:srgbClr val="1108C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668" name="TextBox 6"/>
            <p:cNvSpPr txBox="1">
              <a:spLocks noChangeArrowheads="1"/>
            </p:cNvSpPr>
            <p:nvPr/>
          </p:nvSpPr>
          <p:spPr bwMode="auto">
            <a:xfrm>
              <a:off x="8244408" y="3140968"/>
              <a:ext cx="4322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 b="1">
                  <a:solidFill>
                    <a:srgbClr val="1108C8"/>
                  </a:solidFill>
                  <a:latin typeface="Times New Roman" pitchFamily="18" charset="0"/>
                  <a:cs typeface="Times New Roman" pitchFamily="18" charset="0"/>
                </a:rPr>
                <a:t>IP3</a:t>
              </a:r>
              <a:endParaRPr lang="zh-CN" altLang="en-US" sz="1800" b="1">
                <a:solidFill>
                  <a:srgbClr val="1108C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669" name="TextBox 33"/>
            <p:cNvSpPr txBox="1">
              <a:spLocks noChangeArrowheads="1"/>
            </p:cNvSpPr>
            <p:nvPr/>
          </p:nvSpPr>
          <p:spPr bwMode="auto">
            <a:xfrm rot="432443">
              <a:off x="2376275" y="4740092"/>
              <a:ext cx="19852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 b="1">
                  <a:solidFill>
                    <a:srgbClr val="1108C8"/>
                  </a:solidFill>
                  <a:latin typeface="Times New Roman" pitchFamily="18" charset="0"/>
                  <a:cs typeface="Times New Roman" pitchFamily="18" charset="0"/>
                </a:rPr>
                <a:t>SppC Collider Ring(50Km)</a:t>
              </a:r>
              <a:endParaRPr lang="zh-CN" altLang="en-US" sz="1200" b="1">
                <a:solidFill>
                  <a:srgbClr val="1108C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24"/>
            <p:cNvSpPr txBox="1">
              <a:spLocks noChangeArrowheads="1"/>
            </p:cNvSpPr>
            <p:nvPr/>
          </p:nvSpPr>
          <p:spPr bwMode="auto">
            <a:xfrm>
              <a:off x="6021192" y="2998478"/>
              <a:ext cx="1174562" cy="430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Proton </a:t>
              </a:r>
              <a:r>
                <a:rPr lang="en-US" altLang="zh-CN" sz="1100" b="1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Linac</a:t>
              </a:r>
              <a:endParaRPr lang="en-US" altLang="zh-CN" sz="1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(100m)</a:t>
              </a:r>
              <a:endParaRPr lang="en-US" altLang="zh-CN" sz="1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813439" y="3271650"/>
              <a:ext cx="173010" cy="169938"/>
            </a:xfrm>
            <a:prstGeom prst="ellipse">
              <a:avLst/>
            </a:prstGeom>
            <a:solidFill>
              <a:srgbClr val="0101AF"/>
            </a:solidFill>
            <a:ln>
              <a:solidFill>
                <a:srgbClr val="0101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0672" name="Oval 4"/>
            <p:cNvSpPr>
              <a:spLocks noChangeArrowheads="1"/>
            </p:cNvSpPr>
            <p:nvPr/>
          </p:nvSpPr>
          <p:spPr bwMode="auto">
            <a:xfrm>
              <a:off x="4650357" y="2055538"/>
              <a:ext cx="1325094" cy="625366"/>
            </a:xfrm>
            <a:prstGeom prst="ellipse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zh-CN" sz="2400">
                <a:latin typeface="Times" pitchFamily="18" charset="0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8062390" y="3233533"/>
              <a:ext cx="171423" cy="169938"/>
            </a:xfrm>
            <a:prstGeom prst="ellipse">
              <a:avLst/>
            </a:prstGeom>
            <a:solidFill>
              <a:srgbClr val="0101AF"/>
            </a:solidFill>
            <a:ln>
              <a:solidFill>
                <a:srgbClr val="0101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0674" name="TextBox 21"/>
            <p:cNvSpPr txBox="1">
              <a:spLocks noChangeArrowheads="1"/>
            </p:cNvSpPr>
            <p:nvPr/>
          </p:nvSpPr>
          <p:spPr bwMode="auto">
            <a:xfrm>
              <a:off x="2715568" y="2419359"/>
              <a:ext cx="215074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1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High Energy</a:t>
              </a:r>
              <a:r>
                <a:rPr lang="zh-CN" altLang="en-US" sz="11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11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Booster(7.2Km)</a:t>
              </a: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857224" y="1000108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标题 1"/>
          <p:cNvSpPr>
            <a:spLocks noGrp="1"/>
          </p:cNvSpPr>
          <p:nvPr>
            <p:ph type="title"/>
          </p:nvPr>
        </p:nvSpPr>
        <p:spPr>
          <a:xfrm>
            <a:off x="430213" y="214290"/>
            <a:ext cx="8713787" cy="1143000"/>
          </a:xfrm>
        </p:spPr>
        <p:txBody>
          <a:bodyPr/>
          <a:lstStyle/>
          <a:p>
            <a:pPr eaLnBrk="1" hangingPunct="1"/>
            <a:r>
              <a:rPr lang="en-US" altLang="zh-CN" sz="3200" b="1" dirty="0" smtClean="0"/>
              <a:t>SppC injector complex </a:t>
            </a:r>
            <a:r>
              <a:rPr lang="en-US" altLang="zh-CN" sz="1800" dirty="0" smtClean="0">
                <a:latin typeface="Arial" charset="0"/>
                <a:cs typeface="Arial" charset="0"/>
              </a:rPr>
              <a:t>(Yuhong Zhang)</a:t>
            </a:r>
            <a:endParaRPr lang="zh-CN" altLang="en-US" sz="1800" dirty="0" smtClean="0"/>
          </a:p>
        </p:txBody>
      </p:sp>
      <p:sp>
        <p:nvSpPr>
          <p:cNvPr id="71683" name="Oval 4"/>
          <p:cNvSpPr>
            <a:spLocks noChangeArrowheads="1"/>
          </p:cNvSpPr>
          <p:nvPr/>
        </p:nvSpPr>
        <p:spPr bwMode="auto">
          <a:xfrm>
            <a:off x="6330950" y="1617663"/>
            <a:ext cx="1600200" cy="16002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zh-CN" sz="2400">
              <a:latin typeface="Times" pitchFamily="18" charset="0"/>
            </a:endParaRPr>
          </a:p>
        </p:txBody>
      </p:sp>
      <p:sp>
        <p:nvSpPr>
          <p:cNvPr id="71684" name="Oval 6"/>
          <p:cNvSpPr>
            <a:spLocks noChangeArrowheads="1"/>
          </p:cNvSpPr>
          <p:nvPr/>
        </p:nvSpPr>
        <p:spPr bwMode="auto">
          <a:xfrm>
            <a:off x="4654550" y="2074863"/>
            <a:ext cx="685800" cy="685800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zh-CN" sz="2400">
              <a:latin typeface="Times" pitchFamily="18" charset="0"/>
            </a:endParaRPr>
          </a:p>
        </p:txBody>
      </p:sp>
      <p:sp>
        <p:nvSpPr>
          <p:cNvPr id="7" name="Oval 7"/>
          <p:cNvSpPr/>
          <p:nvPr/>
        </p:nvSpPr>
        <p:spPr bwMode="auto">
          <a:xfrm>
            <a:off x="3206750" y="2151063"/>
            <a:ext cx="457200" cy="457200"/>
          </a:xfrm>
          <a:prstGeom prst="ellipse">
            <a:avLst/>
          </a:prstGeom>
          <a:noFill/>
          <a:ln w="762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"/>
              <a:ea typeface="+mn-ea"/>
            </a:endParaRPr>
          </a:p>
        </p:txBody>
      </p:sp>
      <p:sp>
        <p:nvSpPr>
          <p:cNvPr id="8" name="Rectangle 8"/>
          <p:cNvSpPr/>
          <p:nvPr/>
        </p:nvSpPr>
        <p:spPr bwMode="auto">
          <a:xfrm flipH="1">
            <a:off x="844550" y="2303463"/>
            <a:ext cx="14478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Times"/>
              <a:ea typeface="+mn-ea"/>
            </a:endParaRPr>
          </a:p>
        </p:txBody>
      </p:sp>
      <p:sp>
        <p:nvSpPr>
          <p:cNvPr id="71687" name="TextBox 8"/>
          <p:cNvSpPr txBox="1">
            <a:spLocks noChangeArrowheads="1"/>
          </p:cNvSpPr>
          <p:nvPr/>
        </p:nvSpPr>
        <p:spPr bwMode="auto">
          <a:xfrm>
            <a:off x="6178550" y="1871663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High Energy Booster</a:t>
            </a:r>
          </a:p>
        </p:txBody>
      </p:sp>
      <p:sp>
        <p:nvSpPr>
          <p:cNvPr id="71688" name="TextBox 9"/>
          <p:cNvSpPr txBox="1">
            <a:spLocks noChangeArrowheads="1"/>
          </p:cNvSpPr>
          <p:nvPr/>
        </p:nvSpPr>
        <p:spPr bwMode="auto">
          <a:xfrm>
            <a:off x="3892550" y="1465263"/>
            <a:ext cx="2286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Medium Energy Booster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950" y="1965325"/>
            <a:ext cx="1828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Proton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Linac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71690" name="Straight Arrow Connector 21"/>
          <p:cNvCxnSpPr>
            <a:cxnSpLocks noChangeShapeType="1"/>
          </p:cNvCxnSpPr>
          <p:nvPr/>
        </p:nvCxnSpPr>
        <p:spPr bwMode="auto">
          <a:xfrm flipV="1">
            <a:off x="539750" y="2379663"/>
            <a:ext cx="7848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2673350" y="1541463"/>
            <a:ext cx="16002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Low Energy Booster</a:t>
            </a:r>
          </a:p>
        </p:txBody>
      </p:sp>
      <p:graphicFrame>
        <p:nvGraphicFramePr>
          <p:cNvPr id="14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162671"/>
              </p:ext>
            </p:extLst>
          </p:nvPr>
        </p:nvGraphicFramePr>
        <p:xfrm>
          <a:off x="212725" y="3357563"/>
          <a:ext cx="8882063" cy="33258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3011"/>
                <a:gridCol w="1296144"/>
                <a:gridCol w="1584176"/>
                <a:gridCol w="1296144"/>
                <a:gridCol w="1242244"/>
                <a:gridCol w="1480344"/>
              </a:tblGrid>
              <a:tr h="822943">
                <a:tc>
                  <a:txBody>
                    <a:bodyPr/>
                    <a:lstStyle/>
                    <a:p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Peak Energy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GeV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Energy boosting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1600" b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ext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1600" b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inj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600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Dipole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field (T)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Circumference (km)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Length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/Radius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(m)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</a:tr>
              <a:tr h="33616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Electron </a:t>
                      </a:r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linac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</a:tr>
              <a:tr h="33616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Proton </a:t>
                      </a:r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linac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</a:tr>
              <a:tr h="57910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Low energy booster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0.1 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 1.6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</a:tr>
              <a:tr h="57910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Medium energy booster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15.6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 1.6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(7.2)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716(1146)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</a:tr>
              <a:tr h="33616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High energy booster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 12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7.2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1146</a:t>
                      </a:r>
                    </a:p>
                  </a:txBody>
                  <a:tcPr marL="91439" marR="91439" marT="45714" marB="45714"/>
                </a:tc>
              </a:tr>
              <a:tr h="33616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Collider ring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35000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11.7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1.7 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 20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7962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4" marB="45714"/>
                </a:tc>
              </a:tr>
            </a:tbl>
          </a:graphicData>
        </a:graphic>
      </p:graphicFrame>
      <p:cxnSp>
        <p:nvCxnSpPr>
          <p:cNvPr id="15" name="直接连接符 14"/>
          <p:cNvCxnSpPr/>
          <p:nvPr/>
        </p:nvCxnSpPr>
        <p:spPr>
          <a:xfrm>
            <a:off x="928662" y="1285860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412750" y="-242888"/>
            <a:ext cx="8229600" cy="1439863"/>
          </a:xfrm>
        </p:spPr>
        <p:txBody>
          <a:bodyPr/>
          <a:lstStyle/>
          <a:p>
            <a:pPr eaLnBrk="1" hangingPunct="1"/>
            <a:r>
              <a:rPr lang="en-US" altLang="zh-CN" sz="4000" b="1" dirty="0" smtClean="0"/>
              <a:t>Pre-CDS status</a:t>
            </a:r>
            <a:endParaRPr lang="zh-CN" altLang="en-US" sz="4000" b="1" dirty="0" smtClean="0"/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93" y="714356"/>
            <a:ext cx="7921625" cy="581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857224" y="78579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5286380" y="2143116"/>
            <a:ext cx="1571636" cy="285752"/>
          </a:xfrm>
          <a:prstGeom prst="ellipse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072066" y="1500174"/>
            <a:ext cx="1928826" cy="57150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1000100" y="2928934"/>
            <a:ext cx="1928826" cy="500066"/>
          </a:xfrm>
          <a:prstGeom prst="ellipse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000100" y="3357562"/>
            <a:ext cx="1928826" cy="64294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142976" y="2285992"/>
            <a:ext cx="1571636" cy="285752"/>
          </a:xfrm>
          <a:prstGeom prst="ellipse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214414" y="2571744"/>
            <a:ext cx="221457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143504" y="4643446"/>
            <a:ext cx="1571636" cy="285752"/>
          </a:xfrm>
          <a:prstGeom prst="ellipse">
            <a:avLst/>
          </a:prstGeom>
          <a:noFill/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428992" y="3143249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66FF33"/>
                </a:solidFill>
              </a:rPr>
              <a:t>Finished the draft</a:t>
            </a:r>
          </a:p>
          <a:p>
            <a:r>
              <a:rPr lang="en-US" altLang="zh-CN" dirty="0" smtClean="0">
                <a:solidFill>
                  <a:srgbClr val="FFC000"/>
                </a:solidFill>
              </a:rPr>
              <a:t>Writing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Preparing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标题 1"/>
          <p:cNvSpPr>
            <a:spLocks noGrp="1"/>
          </p:cNvSpPr>
          <p:nvPr>
            <p:ph type="title"/>
          </p:nvPr>
        </p:nvSpPr>
        <p:spPr>
          <a:xfrm>
            <a:off x="468313" y="0"/>
            <a:ext cx="8258175" cy="796925"/>
          </a:xfrm>
        </p:spPr>
        <p:txBody>
          <a:bodyPr/>
          <a:lstStyle/>
          <a:p>
            <a:pPr eaLnBrk="1" hangingPunct="1"/>
            <a:r>
              <a:rPr lang="en-US" altLang="zh-CN" sz="3600" b="1" dirty="0" smtClean="0"/>
              <a:t>CEPC-SppC Schedule (Preliminary)</a:t>
            </a:r>
            <a:endParaRPr lang="zh-CN" altLang="en-US" sz="3600" b="1" dirty="0" smtClean="0"/>
          </a:p>
        </p:txBody>
      </p:sp>
      <p:sp>
        <p:nvSpPr>
          <p:cNvPr id="59395" name="内容占位符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54927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400" dirty="0" smtClean="0">
                <a:solidFill>
                  <a:srgbClr val="002060"/>
                </a:solidFill>
              </a:rPr>
              <a:t>CEPC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dirty="0" smtClean="0">
                <a:solidFill>
                  <a:srgbClr val="002060"/>
                </a:solidFill>
              </a:rPr>
              <a:t>Pre-study, R&amp;D and preparation work</a:t>
            </a:r>
          </a:p>
          <a:p>
            <a:pPr lvl="2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>
                <a:solidFill>
                  <a:srgbClr val="002060"/>
                </a:solidFill>
              </a:rPr>
              <a:t>Pre-study: 2013-15  </a:t>
            </a:r>
            <a:r>
              <a:rPr lang="en-US" altLang="zh-CN" dirty="0" smtClean="0">
                <a:solidFill>
                  <a:srgbClr val="002060"/>
                </a:solidFill>
                <a:sym typeface="Wingdings" pitchFamily="2" charset="2"/>
              </a:rPr>
              <a:t> </a:t>
            </a:r>
            <a:r>
              <a:rPr lang="en-US" altLang="zh-CN" dirty="0" smtClean="0">
                <a:solidFill>
                  <a:srgbClr val="FF0000"/>
                </a:solidFill>
              </a:rPr>
              <a:t>Pre-CDR by 2014 </a:t>
            </a:r>
          </a:p>
          <a:p>
            <a:pPr lvl="2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>
                <a:solidFill>
                  <a:srgbClr val="002060"/>
                </a:solidFill>
              </a:rPr>
              <a:t>R&amp;D: 2016-2020 </a:t>
            </a:r>
          </a:p>
          <a:p>
            <a:pPr lvl="2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>
                <a:solidFill>
                  <a:srgbClr val="002060"/>
                </a:solidFill>
              </a:rPr>
              <a:t>Engineering Design: 2015-2020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dirty="0" smtClean="0">
                <a:solidFill>
                  <a:srgbClr val="002060"/>
                </a:solidFill>
              </a:rPr>
              <a:t>Construction: 2021-2027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dirty="0" smtClean="0">
                <a:solidFill>
                  <a:srgbClr val="002060"/>
                </a:solidFill>
              </a:rPr>
              <a:t>Data taking: 2030-2036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altLang="zh-CN" dirty="0" smtClean="0">
              <a:solidFill>
                <a:srgbClr val="00206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400" dirty="0" smtClean="0">
                <a:solidFill>
                  <a:srgbClr val="C00000"/>
                </a:solidFill>
              </a:rPr>
              <a:t>SPPC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dirty="0" smtClean="0">
                <a:solidFill>
                  <a:srgbClr val="C00000"/>
                </a:solidFill>
              </a:rPr>
              <a:t>Pre-study, R&amp;D and preparation work</a:t>
            </a:r>
          </a:p>
          <a:p>
            <a:pPr lvl="2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>
                <a:solidFill>
                  <a:srgbClr val="C00000"/>
                </a:solidFill>
              </a:rPr>
              <a:t>Pre-study: 2013-2020</a:t>
            </a:r>
          </a:p>
          <a:p>
            <a:pPr lvl="2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>
                <a:solidFill>
                  <a:srgbClr val="C00000"/>
                </a:solidFill>
              </a:rPr>
              <a:t>R&amp;D: 2020-2030 </a:t>
            </a:r>
          </a:p>
          <a:p>
            <a:pPr lvl="2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>
                <a:solidFill>
                  <a:srgbClr val="C00000"/>
                </a:solidFill>
              </a:rPr>
              <a:t>Engineering Design: 2030-2035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dirty="0" smtClean="0">
                <a:solidFill>
                  <a:srgbClr val="C00000"/>
                </a:solidFill>
              </a:rPr>
              <a:t>Construction: 2036-2042</a:t>
            </a:r>
          </a:p>
          <a:p>
            <a:pPr lvl="1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dirty="0" smtClean="0">
                <a:solidFill>
                  <a:srgbClr val="C00000"/>
                </a:solidFill>
              </a:rPr>
              <a:t>Data taking: 2042 -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857224" y="78579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772400" cy="504825"/>
          </a:xfrm>
        </p:spPr>
        <p:txBody>
          <a:bodyPr rtlCol="0">
            <a:normAutofit fontScale="90000"/>
          </a:bodyPr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en-US" altLang="zh-CN" sz="4000" b="1" dirty="0" smtClean="0"/>
              <a:t>Summary</a:t>
            </a:r>
            <a:endParaRPr lang="en-US" altLang="zh-CN" sz="4000" b="1" dirty="0"/>
          </a:p>
        </p:txBody>
      </p:sp>
      <p:sp>
        <p:nvSpPr>
          <p:cNvPr id="78855" name="TextBox 2"/>
          <p:cNvSpPr txBox="1">
            <a:spLocks noChangeArrowheads="1"/>
          </p:cNvSpPr>
          <p:nvPr/>
        </p:nvSpPr>
        <p:spPr bwMode="auto">
          <a:xfrm>
            <a:off x="1928794" y="5214950"/>
            <a:ext cx="53026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Thank you for </a:t>
            </a:r>
            <a:r>
              <a:rPr lang="en-US" altLang="zh-CN" b="1">
                <a:solidFill>
                  <a:srgbClr val="FF0000"/>
                </a:solidFill>
              </a:rPr>
              <a:t>your </a:t>
            </a:r>
            <a:r>
              <a:rPr lang="en-US" altLang="zh-CN" b="1" smtClean="0">
                <a:solidFill>
                  <a:srgbClr val="FF0000"/>
                </a:solidFill>
              </a:rPr>
              <a:t>attention !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57224" y="114298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4348" y="1428736"/>
            <a:ext cx="7786742" cy="3431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60"/>
              </a:lnSpc>
              <a:buFont typeface="Wingdings" pitchFamily="2" charset="2"/>
              <a:buChar char="Ø"/>
            </a:pPr>
            <a:r>
              <a:rPr lang="en-US" altLang="zh-CN" sz="2800" dirty="0" smtClean="0"/>
              <a:t> International efforts have been given to the CEPC accelerator design</a:t>
            </a:r>
          </a:p>
          <a:p>
            <a:pPr>
              <a:lnSpc>
                <a:spcPts val="4360"/>
              </a:lnSpc>
              <a:buFont typeface="Wingdings" pitchFamily="2" charset="2"/>
              <a:buChar char="Ø"/>
            </a:pPr>
            <a:r>
              <a:rPr lang="en-US" altLang="zh-CN" sz="2800" dirty="0" smtClean="0"/>
              <a:t> Many different topics have been investigated</a:t>
            </a:r>
          </a:p>
          <a:p>
            <a:pPr>
              <a:lnSpc>
                <a:spcPts val="4360"/>
              </a:lnSpc>
              <a:buFont typeface="Wingdings" pitchFamily="2" charset="2"/>
              <a:buChar char="Ø"/>
            </a:pPr>
            <a:r>
              <a:rPr lang="en-US" altLang="zh-CN" sz="2800" dirty="0" smtClean="0"/>
              <a:t> Most parts of the Pre-CDR are in writing or have finished writing the first draft</a:t>
            </a:r>
          </a:p>
          <a:p>
            <a:pPr>
              <a:lnSpc>
                <a:spcPts val="4360"/>
              </a:lnSpc>
              <a:buFont typeface="Wingdings" pitchFamily="2" charset="2"/>
              <a:buChar char="Ø"/>
            </a:pPr>
            <a:r>
              <a:rPr lang="en-US" altLang="zh-CN" sz="2800" dirty="0" smtClean="0"/>
              <a:t>  Pre-CDR is expected to be finished on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428596" y="149815"/>
            <a:ext cx="8101563" cy="1008113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altLang="zh-CN" b="1" dirty="0" smtClean="0"/>
              <a:t>Other Topics …</a:t>
            </a:r>
            <a:endParaRPr lang="zh-CN" altLang="en-US" b="1" dirty="0" smtClean="0"/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38240" y="1353425"/>
            <a:ext cx="306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Technical systems:</a:t>
            </a:r>
            <a:endParaRPr lang="zh-CN" altLang="en-US" sz="2400" dirty="0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506414" y="2000240"/>
            <a:ext cx="3636958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altLang="zh-CN" sz="2000" dirty="0" smtClean="0"/>
              <a:t>SC  RF systems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000" dirty="0" smtClean="0"/>
              <a:t>Cryogenic system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000" dirty="0" smtClean="0"/>
              <a:t>Magnets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000" dirty="0" smtClean="0"/>
              <a:t>Vacuum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000" dirty="0" smtClean="0"/>
              <a:t>Power supply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000" dirty="0" smtClean="0"/>
              <a:t>Instrumentation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000" dirty="0" smtClean="0"/>
              <a:t>Control system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000" dirty="0" smtClean="0"/>
              <a:t>Radiation shielding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000" dirty="0" smtClean="0"/>
              <a:t>Survey and alignment</a:t>
            </a:r>
            <a:endParaRPr lang="zh-CN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357298"/>
            <a:ext cx="306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Injectors:</a:t>
            </a:r>
            <a:endParaRPr lang="zh-CN" altLang="en-US" sz="2400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643438" y="1928802"/>
            <a:ext cx="3636958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altLang="zh-CN" sz="2000" dirty="0" smtClean="0"/>
              <a:t>e+ and e- sources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000" dirty="0" smtClean="0"/>
              <a:t>Linac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000" dirty="0" smtClean="0"/>
              <a:t>Booster</a:t>
            </a:r>
            <a:endParaRPr lang="zh-CN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714876" y="3571876"/>
            <a:ext cx="306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Possible upgrade:</a:t>
            </a:r>
            <a:endParaRPr lang="zh-CN" altLang="en-US" sz="2400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786314" y="4214818"/>
            <a:ext cx="3636958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altLang="zh-CN" sz="2000" dirty="0" smtClean="0"/>
              <a:t>SppC 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000" dirty="0" smtClean="0"/>
              <a:t>ep</a:t>
            </a:r>
          </a:p>
          <a:p>
            <a:pPr eaLnBrk="1" hangingPunct="1">
              <a:lnSpc>
                <a:spcPts val="3000"/>
              </a:lnSpc>
            </a:pPr>
            <a:r>
              <a:rPr lang="en-US" altLang="zh-CN" sz="2000" dirty="0" smtClean="0"/>
              <a:t>eA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425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286808" cy="1000132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altLang="zh-CN" sz="3600" b="1" dirty="0" smtClean="0"/>
              <a:t>International participation (April, 2014)</a:t>
            </a:r>
            <a:endParaRPr lang="zh-CN" altLang="en-US" sz="3600" b="1" dirty="0" smtClean="0"/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539750" y="1433535"/>
          <a:ext cx="7993063" cy="4852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87"/>
                <a:gridCol w="2448326"/>
                <a:gridCol w="3384450"/>
              </a:tblGrid>
              <a:tr h="52689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Visitors name</a:t>
                      </a:r>
                      <a:endParaRPr lang="zh-CN" altLang="en-US" sz="1800" dirty="0"/>
                    </a:p>
                  </a:txBody>
                  <a:tcPr marL="91442" marR="91442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 Period</a:t>
                      </a:r>
                      <a:endParaRPr lang="zh-CN" altLang="en-US" sz="1800" dirty="0"/>
                    </a:p>
                  </a:txBody>
                  <a:tcPr marL="91442" marR="91442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Topics</a:t>
                      </a:r>
                      <a:endParaRPr lang="zh-CN" altLang="en-US" sz="1800" dirty="0"/>
                    </a:p>
                  </a:txBody>
                  <a:tcPr marL="91442" marR="91442" marT="45719" marB="45719"/>
                </a:tc>
              </a:tr>
              <a:tr h="64007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Dick </a:t>
                      </a:r>
                      <a:r>
                        <a:rPr lang="en-US" altLang="zh-CN" sz="1800" dirty="0" err="1" smtClean="0"/>
                        <a:t>Talman</a:t>
                      </a:r>
                      <a:r>
                        <a:rPr lang="en-US" altLang="zh-CN" sz="1800" dirty="0" smtClean="0"/>
                        <a:t> </a:t>
                      </a:r>
                      <a:endParaRPr lang="zh-CN" altLang="en-US" sz="1800" dirty="0"/>
                    </a:p>
                  </a:txBody>
                  <a:tcPr marL="91442" marR="91442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April 13th –May 15th</a:t>
                      </a:r>
                      <a:endParaRPr lang="zh-CN" altLang="en-US" sz="1800" dirty="0"/>
                    </a:p>
                  </a:txBody>
                  <a:tcPr marL="91442" marR="91442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Parameters and other topics</a:t>
                      </a:r>
                    </a:p>
                    <a:p>
                      <a:pPr algn="ctr"/>
                      <a:endParaRPr lang="zh-CN" altLang="en-US" sz="1800" dirty="0"/>
                    </a:p>
                  </a:txBody>
                  <a:tcPr marL="91442" marR="91442" marT="45719" marB="45719"/>
                </a:tc>
              </a:tr>
              <a:tr h="60827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err="1" smtClean="0"/>
                        <a:t>Armen</a:t>
                      </a:r>
                      <a:r>
                        <a:rPr lang="en-US" altLang="zh-CN" sz="1800" dirty="0" smtClean="0"/>
                        <a:t> </a:t>
                      </a:r>
                      <a:r>
                        <a:rPr lang="en-US" altLang="zh-CN" sz="1800" dirty="0" err="1" smtClean="0"/>
                        <a:t>Apyan</a:t>
                      </a:r>
                      <a:r>
                        <a:rPr lang="en-US" altLang="zh-CN" sz="1800" dirty="0" smtClean="0"/>
                        <a:t> </a:t>
                      </a:r>
                      <a:endParaRPr lang="zh-CN" altLang="en-US" sz="1800" dirty="0"/>
                    </a:p>
                  </a:txBody>
                  <a:tcPr marL="91442" marR="91442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April 1st –April 30th </a:t>
                      </a:r>
                      <a:endParaRPr lang="zh-CN" altLang="en-US" sz="1800" dirty="0"/>
                    </a:p>
                  </a:txBody>
                  <a:tcPr marL="91442" marR="91442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 smtClean="0"/>
                        <a:t>GuineaPig</a:t>
                      </a:r>
                      <a:r>
                        <a:rPr lang="en-US" altLang="zh-CN" sz="1800" dirty="0" smtClean="0"/>
                        <a:t> and CAIN</a:t>
                      </a:r>
                      <a:endParaRPr lang="zh-CN" altLang="en-US" sz="1800" dirty="0"/>
                    </a:p>
                  </a:txBody>
                  <a:tcPr marL="91442" marR="91442" marT="45719" marB="45719"/>
                </a:tc>
              </a:tr>
              <a:tr h="70240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Yoshihiro Funakoshi </a:t>
                      </a:r>
                      <a:endParaRPr lang="zh-CN" altLang="en-US" sz="1800" dirty="0"/>
                    </a:p>
                  </a:txBody>
                  <a:tcPr marL="91442" marR="91442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April 1st-April 15th </a:t>
                      </a:r>
                      <a:endParaRPr lang="zh-CN" altLang="en-US" sz="1800" dirty="0"/>
                    </a:p>
                  </a:txBody>
                  <a:tcPr marL="91442" marR="91442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Parameter, injection and others</a:t>
                      </a:r>
                    </a:p>
                  </a:txBody>
                  <a:tcPr marL="91442" marR="91442" marT="45719" marB="45719"/>
                </a:tc>
              </a:tr>
              <a:tr h="49168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/>
                        <a:t>Dmitry </a:t>
                      </a:r>
                      <a:r>
                        <a:rPr lang="en-US" altLang="zh-CN" sz="1800" dirty="0" err="1" smtClean="0"/>
                        <a:t>Shatilov</a:t>
                      </a:r>
                      <a:r>
                        <a:rPr lang="en-US" altLang="zh-CN" sz="1800" dirty="0" smtClean="0"/>
                        <a:t> </a:t>
                      </a:r>
                      <a:endParaRPr lang="zh-CN" altLang="en-US" sz="1800" dirty="0"/>
                    </a:p>
                  </a:txBody>
                  <a:tcPr marL="91442" marR="91442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April 1st- April 16th </a:t>
                      </a:r>
                      <a:endParaRPr lang="zh-CN" altLang="en-US" sz="1800" dirty="0"/>
                    </a:p>
                  </a:txBody>
                  <a:tcPr marL="91442" marR="91442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Beam-beam simulation</a:t>
                      </a:r>
                      <a:endParaRPr lang="zh-CN" altLang="en-US" sz="1800" dirty="0"/>
                    </a:p>
                  </a:txBody>
                  <a:tcPr marL="91442" marR="91442" marT="45719" marB="45719"/>
                </a:tc>
              </a:tr>
              <a:tr h="56192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err="1" smtClean="0"/>
                        <a:t>Kazuhito</a:t>
                      </a:r>
                      <a:r>
                        <a:rPr lang="en-US" altLang="zh-CN" sz="1800" dirty="0" smtClean="0"/>
                        <a:t> </a:t>
                      </a:r>
                      <a:r>
                        <a:rPr lang="en-US" altLang="zh-CN" sz="1800" dirty="0" err="1" smtClean="0"/>
                        <a:t>Ohmi</a:t>
                      </a:r>
                      <a:r>
                        <a:rPr lang="en-US" altLang="zh-CN" sz="1800" dirty="0" smtClean="0"/>
                        <a:t> </a:t>
                      </a:r>
                      <a:endParaRPr lang="zh-CN" altLang="en-US" sz="1800" dirty="0"/>
                    </a:p>
                  </a:txBody>
                  <a:tcPr marL="91442" marR="91442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April 16th-April 30th </a:t>
                      </a:r>
                      <a:endParaRPr lang="zh-CN" altLang="en-US" sz="1800" dirty="0"/>
                    </a:p>
                  </a:txBody>
                  <a:tcPr marL="91442" marR="91442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Beam-beam simulation</a:t>
                      </a:r>
                      <a:endParaRPr lang="zh-CN" altLang="en-US" sz="1800" dirty="0"/>
                    </a:p>
                  </a:txBody>
                  <a:tcPr marL="91442" marR="91442" marT="45719" marB="45719"/>
                </a:tc>
              </a:tr>
              <a:tr h="66086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err="1" smtClean="0"/>
                        <a:t>Yunhai</a:t>
                      </a:r>
                      <a:r>
                        <a:rPr lang="en-US" altLang="zh-CN" sz="1800" dirty="0" smtClean="0"/>
                        <a:t> </a:t>
                      </a:r>
                      <a:r>
                        <a:rPr lang="en-US" altLang="zh-CN" sz="1800" dirty="0" err="1" smtClean="0"/>
                        <a:t>Cai</a:t>
                      </a:r>
                      <a:r>
                        <a:rPr lang="en-US" altLang="zh-CN" sz="1800" dirty="0" smtClean="0"/>
                        <a:t> </a:t>
                      </a:r>
                      <a:endParaRPr lang="zh-CN" altLang="en-US" sz="1800" dirty="0"/>
                    </a:p>
                  </a:txBody>
                  <a:tcPr marL="91442" marR="91442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April 16th –April 30th </a:t>
                      </a:r>
                      <a:endParaRPr lang="zh-CN" altLang="en-US" sz="1800" dirty="0"/>
                    </a:p>
                  </a:txBody>
                  <a:tcPr marL="91442" marR="91442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Lattice and FFS</a:t>
                      </a:r>
                      <a:endParaRPr lang="zh-CN" altLang="en-US" sz="1800" dirty="0" smtClean="0"/>
                    </a:p>
                    <a:p>
                      <a:pPr algn="ctr"/>
                      <a:endParaRPr lang="zh-CN" altLang="en-US" sz="1800" dirty="0"/>
                    </a:p>
                  </a:txBody>
                  <a:tcPr marL="91442" marR="91442" marT="45719" marB="45719"/>
                </a:tc>
              </a:tr>
              <a:tr h="66086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err="1" smtClean="0"/>
                        <a:t>Yuhong</a:t>
                      </a:r>
                      <a:r>
                        <a:rPr lang="en-US" altLang="zh-CN" sz="1800" dirty="0" smtClean="0"/>
                        <a:t> Zhang</a:t>
                      </a:r>
                      <a:endParaRPr lang="zh-CN" altLang="en-US" sz="1800" dirty="0"/>
                    </a:p>
                  </a:txBody>
                  <a:tcPr marL="91442" marR="91442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April 16th-April 30th </a:t>
                      </a:r>
                      <a:endParaRPr lang="zh-CN" altLang="en-US" sz="1800" dirty="0" smtClean="0"/>
                    </a:p>
                    <a:p>
                      <a:pPr algn="ctr"/>
                      <a:endParaRPr lang="zh-CN" altLang="en-US" sz="1800" dirty="0"/>
                    </a:p>
                  </a:txBody>
                  <a:tcPr marL="91442" marR="91442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Electron proton collider</a:t>
                      </a:r>
                      <a:endParaRPr lang="zh-CN" altLang="en-US" sz="1800" dirty="0"/>
                    </a:p>
                  </a:txBody>
                  <a:tcPr marL="91442" marR="91442" marT="45719" marB="4571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5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428596" y="149815"/>
            <a:ext cx="8101563" cy="1008113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altLang="zh-CN" b="1" dirty="0" smtClean="0"/>
              <a:t>CEPC parameter list</a:t>
            </a:r>
            <a:endParaRPr lang="zh-CN" altLang="en-US" b="1" dirty="0" smtClean="0"/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571472" y="1357298"/>
          <a:ext cx="8064499" cy="500697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19449"/>
                <a:gridCol w="766549"/>
                <a:gridCol w="880957"/>
                <a:gridCol w="2706971"/>
                <a:gridCol w="662106"/>
                <a:gridCol w="928467"/>
              </a:tblGrid>
              <a:tr h="2479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Parameter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Unit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Parameter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Unit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</a:tr>
              <a:tr h="2479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Beam energy  [E]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GeV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120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Circumference  [C]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km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50.0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</a:tr>
              <a:tr h="2479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effectLst/>
                        </a:rPr>
                        <a:t>Number of IP[N</a:t>
                      </a:r>
                      <a:r>
                        <a:rPr lang="en-US" sz="1400" b="1" u="none" strike="noStrike" baseline="-25000" dirty="0" smtClean="0">
                          <a:effectLst/>
                        </a:rPr>
                        <a:t>IP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]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 dirty="0">
                          <a:effectLst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SR loss/turn  [U</a:t>
                      </a:r>
                      <a:r>
                        <a:rPr lang="en-US" sz="1400" b="1" u="none" strike="noStrike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400" b="1" u="none" strike="noStrike" dirty="0">
                          <a:effectLst/>
                        </a:rPr>
                        <a:t>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GeV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2.96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</a:tr>
              <a:tr h="2479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Bunch</a:t>
                      </a:r>
                      <a:r>
                        <a:rPr lang="en-US" sz="14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number/beam</a:t>
                      </a:r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14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400" b="1" u="none" strike="noStrike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4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400" b="1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50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Bunch population [Ne]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3.52E+11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</a:tr>
              <a:tr h="2479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SR power/beam [P]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50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Beam current [I]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16.89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</a:tr>
              <a:tr h="2479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Bending radius [</a:t>
                      </a:r>
                      <a:r>
                        <a:rPr lang="en-US" sz="1400" b="1" u="none" strike="noStrike" dirty="0">
                          <a:effectLst/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en-US" sz="1400" b="1" u="none" strike="noStrike" dirty="0">
                          <a:effectLst/>
                        </a:rPr>
                        <a:t>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6200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momentum compaction factor [</a:t>
                      </a:r>
                      <a:r>
                        <a:rPr lang="en-US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400" b="1" u="none" strike="noStrike" kern="1200" baseline="-25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400" b="1" u="none" strike="noStrike" dirty="0">
                          <a:effectLst/>
                        </a:rPr>
                        <a:t>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4.00E-05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</a:tr>
              <a:tr h="2479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Revolution period [T</a:t>
                      </a:r>
                      <a:r>
                        <a:rPr lang="en-US" sz="1400" b="1" u="none" strike="noStrike" baseline="-25000" dirty="0">
                          <a:effectLst/>
                        </a:rPr>
                        <a:t>0</a:t>
                      </a:r>
                      <a:r>
                        <a:rPr lang="en-US" sz="1400" b="1" u="none" strike="noStrike" dirty="0">
                          <a:effectLst/>
                        </a:rPr>
                        <a:t>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1.67E-04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Revolution frequency [</a:t>
                      </a:r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sz="1400" b="1" u="none" strike="noStrike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Hz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5995.85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</a:tr>
              <a:tr h="270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emittance (x/y)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nm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6.9/0.021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err="1"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400" b="1" u="none" strike="noStrike" baseline="-25000" dirty="0" err="1">
                          <a:effectLst/>
                        </a:rPr>
                        <a:t>IP</a:t>
                      </a:r>
                      <a:r>
                        <a:rPr lang="en-US" sz="1400" b="1" u="none" strike="noStrike" dirty="0">
                          <a:effectLst/>
                        </a:rPr>
                        <a:t>(x/y)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800/1.2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</a:tr>
              <a:tr h="3156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Transverse size (x/y)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400" u="none" strike="noStrike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74.30/0.16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1400" b="1" u="none" strike="noStrike" baseline="-25000" dirty="0" err="1">
                          <a:effectLst/>
                        </a:rPr>
                        <a:t>x,y</a:t>
                      </a:r>
                      <a:r>
                        <a:rPr lang="en-US" sz="1400" b="1" u="none" strike="noStrike" dirty="0">
                          <a:effectLst/>
                        </a:rPr>
                        <a:t>/IP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0.097/0.069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</a:tr>
              <a:tr h="2930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Beam length SR [</a:t>
                      </a:r>
                      <a:r>
                        <a:rPr lang="en-US" sz="1400" b="1" u="none" strike="noStrike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1400" b="1" u="none" strike="noStrike" baseline="-25000" dirty="0">
                          <a:effectLst/>
                        </a:rPr>
                        <a:t>s.SR</a:t>
                      </a:r>
                      <a:r>
                        <a:rPr lang="en-US" sz="1400" b="1" u="none" strike="noStrike" dirty="0">
                          <a:effectLst/>
                        </a:rPr>
                        <a:t>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effectLst/>
                        </a:rPr>
                        <a:t>2.12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Beam length total [</a:t>
                      </a:r>
                      <a:r>
                        <a:rPr lang="en-US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b="1" u="none" strike="noStrike" baseline="-25000" dirty="0" err="1">
                          <a:effectLst/>
                        </a:rPr>
                        <a:t>s.tot</a:t>
                      </a:r>
                      <a:r>
                        <a:rPr lang="en-US" sz="1400" b="1" u="none" strike="noStrike" dirty="0">
                          <a:effectLst/>
                        </a:rPr>
                        <a:t>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effectLst/>
                        </a:rPr>
                        <a:t>2.42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</a:tr>
              <a:tr h="4350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Lifetime due to Beamstrahlung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80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lifetime due to radiative </a:t>
                      </a:r>
                      <a:r>
                        <a:rPr lang="en-US" sz="1400" b="1" u="none" strike="noStrike" dirty="0" err="1">
                          <a:effectLst/>
                        </a:rPr>
                        <a:t>Bhabha</a:t>
                      </a:r>
                      <a:r>
                        <a:rPr lang="en-US" sz="1400" b="1" u="none" strike="noStrike" dirty="0">
                          <a:effectLst/>
                        </a:rPr>
                        <a:t> scattering [</a:t>
                      </a:r>
                      <a:r>
                        <a:rPr lang="en-US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400" b="1" u="none" strike="noStrike" baseline="-25000" dirty="0" err="1">
                          <a:effectLst/>
                        </a:rPr>
                        <a:t>L</a:t>
                      </a:r>
                      <a:r>
                        <a:rPr lang="en-US" sz="1400" b="1" u="none" strike="noStrike" dirty="0">
                          <a:effectLst/>
                        </a:rPr>
                        <a:t>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53.98 </a:t>
                      </a:r>
                      <a:endParaRPr lang="en-US" altLang="zh-CN" sz="1400" b="0" i="0" u="none" strike="noStrike" dirty="0">
                        <a:solidFill>
                          <a:srgbClr val="FF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</a:tr>
              <a:tr h="2592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RF voltage [</a:t>
                      </a:r>
                      <a:r>
                        <a:rPr lang="en-US" sz="1400" b="1" u="none" strike="noStrike" dirty="0" err="1">
                          <a:effectLst/>
                        </a:rPr>
                        <a:t>V</a:t>
                      </a:r>
                      <a:r>
                        <a:rPr lang="en-US" sz="1400" b="1" u="none" strike="noStrike" baseline="-25000" dirty="0" err="1">
                          <a:effectLst/>
                        </a:rPr>
                        <a:t>rf</a:t>
                      </a:r>
                      <a:r>
                        <a:rPr lang="en-US" sz="1400" b="1" u="none" strike="noStrike" dirty="0">
                          <a:effectLst/>
                        </a:rPr>
                        <a:t>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GV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6.87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RF frequency [</a:t>
                      </a:r>
                      <a:r>
                        <a:rPr lang="en-US" sz="1400" b="1" u="none" strike="noStrike" dirty="0" err="1">
                          <a:effectLst/>
                        </a:rPr>
                        <a:t>f</a:t>
                      </a:r>
                      <a:r>
                        <a:rPr lang="en-US" sz="1400" b="1" u="none" strike="noStrike" baseline="-25000" dirty="0" err="1">
                          <a:effectLst/>
                        </a:rPr>
                        <a:t>rf</a:t>
                      </a:r>
                      <a:r>
                        <a:rPr lang="en-US" sz="1400" b="1" u="none" strike="noStrike" dirty="0">
                          <a:effectLst/>
                        </a:rPr>
                        <a:t>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GHz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0.7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</a:tr>
              <a:tr h="2479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Harmonic number [h]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116747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Synchrotron oscillation tune [</a:t>
                      </a:r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400" b="1" u="none" strike="noStrike" baseline="-25000" dirty="0">
                          <a:effectLst/>
                        </a:rPr>
                        <a:t>s</a:t>
                      </a:r>
                      <a:r>
                        <a:rPr lang="en-US" sz="1400" b="1" u="none" strike="noStrike" dirty="0">
                          <a:effectLst/>
                        </a:rPr>
                        <a:t>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0.196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</a:tr>
              <a:tr h="2479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Energy acceptance RF [h]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%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5.71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1" u="none" strike="noStrike" dirty="0">
                          <a:effectLst/>
                        </a:rPr>
                        <a:t>Damping partition number [</a:t>
                      </a:r>
                      <a:r>
                        <a:rPr lang="en-US" sz="1400" b="1" u="none" strike="noStrike" dirty="0" smtClean="0">
                          <a:effectLst/>
                        </a:rPr>
                        <a:t>J</a:t>
                      </a:r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4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]</a:t>
                      </a:r>
                      <a:endParaRPr lang="en-US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2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</a:tr>
              <a:tr h="2479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Energy spread SR [</a:t>
                      </a:r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b="1" u="none" strike="noStrike" baseline="-25000" dirty="0"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400" b="1" u="none" strike="noStrike" baseline="-25000" dirty="0">
                          <a:effectLst/>
                        </a:rPr>
                        <a:t>.SR</a:t>
                      </a:r>
                      <a:r>
                        <a:rPr lang="en-US" sz="1400" b="1" u="none" strike="noStrike" dirty="0">
                          <a:effectLst/>
                        </a:rPr>
                        <a:t>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%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0.13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Energy spread BS [</a:t>
                      </a:r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b="1" u="none" strike="noStrike" baseline="-25000" dirty="0"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400" b="1" u="none" strike="noStrike" baseline="-25000" dirty="0">
                          <a:effectLst/>
                        </a:rPr>
                        <a:t>.BS</a:t>
                      </a:r>
                      <a:r>
                        <a:rPr lang="en-US" sz="1400" b="1" u="none" strike="noStrike" dirty="0">
                          <a:effectLst/>
                        </a:rPr>
                        <a:t>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%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0.07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</a:tr>
              <a:tr h="2479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Energy spread total [</a:t>
                      </a:r>
                      <a:r>
                        <a:rPr lang="en-US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b="1" u="none" strike="noStrike" baseline="-25000" dirty="0" err="1"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400" b="1" u="none" strike="noStrike" baseline="-25000" dirty="0" err="1">
                          <a:effectLst/>
                        </a:rPr>
                        <a:t>.tot</a:t>
                      </a:r>
                      <a:r>
                        <a:rPr lang="en-US" sz="1400" b="1" u="none" strike="noStrike" dirty="0">
                          <a:effectLst/>
                        </a:rPr>
                        <a:t>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%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0.15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n</a:t>
                      </a:r>
                      <a:r>
                        <a:rPr lang="en-US" sz="1400" b="1" u="none" strike="noStrike" kern="1200" baseline="-25000" dirty="0">
                          <a:solidFill>
                            <a:schemeClr val="dk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g</a:t>
                      </a: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0.21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</a:tr>
              <a:tr h="4350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Transverse damping time [n</a:t>
                      </a:r>
                      <a:r>
                        <a:rPr lang="en-US" sz="1400" b="1" u="none" strike="noStrike" baseline="-25000">
                          <a:effectLst/>
                        </a:rPr>
                        <a:t>x</a:t>
                      </a:r>
                      <a:r>
                        <a:rPr lang="en-US" sz="1400" b="1" u="none" strike="noStrike">
                          <a:effectLst/>
                        </a:rPr>
                        <a:t>]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turns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effectLst/>
                        </a:rPr>
                        <a:t>81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Longitudinal damping time [n</a:t>
                      </a:r>
                      <a:r>
                        <a:rPr lang="en-US" sz="1400" b="1" u="none" strike="noStrike" kern="1200" baseline="-25000" dirty="0">
                          <a:solidFill>
                            <a:schemeClr val="dk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400" b="1" u="none" strike="noStrike" dirty="0">
                          <a:effectLst/>
                        </a:rPr>
                        <a:t>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turns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effectLst/>
                        </a:rPr>
                        <a:t>40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</a:tr>
              <a:tr h="270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Hourglass factor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Fh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</a:rPr>
                        <a:t>0.704 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smtClean="0">
                          <a:effectLst/>
                        </a:rPr>
                        <a:t>Luminosity/IP </a:t>
                      </a:r>
                      <a:r>
                        <a:rPr lang="en-US" sz="1400" b="1" u="none" strike="noStrike" dirty="0">
                          <a:effectLst/>
                        </a:rPr>
                        <a:t>[</a:t>
                      </a:r>
                      <a:r>
                        <a:rPr lang="en-US" sz="1400" b="1" u="none" strike="noStrike">
                          <a:effectLst/>
                        </a:rPr>
                        <a:t>L</a:t>
                      </a:r>
                      <a:r>
                        <a:rPr lang="en-US" sz="1400" b="1" u="none" strike="noStrike" smtClean="0">
                          <a:effectLst/>
                        </a:rPr>
                        <a:t>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cm</a:t>
                      </a:r>
                      <a:r>
                        <a:rPr lang="en-US" sz="1400" u="none" strike="noStrike" baseline="30000">
                          <a:effectLst/>
                        </a:rPr>
                        <a:t>-2</a:t>
                      </a:r>
                      <a:r>
                        <a:rPr lang="en-US" sz="1400" u="none" strike="noStrike">
                          <a:effectLst/>
                        </a:rPr>
                        <a:t>s</a:t>
                      </a:r>
                      <a:r>
                        <a:rPr lang="en-US" sz="1400" u="none" strike="noStrike" baseline="30000">
                          <a:effectLst/>
                        </a:rPr>
                        <a:t>-1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1.77E+34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 Unicode MS"/>
                      </a:endParaRPr>
                    </a:p>
                  </a:txBody>
                  <a:tcPr marL="8197" marR="8197" marT="819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5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1907704" y="149815"/>
            <a:ext cx="4968726" cy="1008113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altLang="zh-CN" b="1" dirty="0" smtClean="0"/>
              <a:t>Sketch of CEPC</a:t>
            </a:r>
            <a:endParaRPr lang="zh-CN" altLang="en-US" b="1" dirty="0" smtClean="0"/>
          </a:p>
        </p:txBody>
      </p:sp>
      <p:cxnSp>
        <p:nvCxnSpPr>
          <p:cNvPr id="5" name="直接连接符 4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5"/>
          <p:cNvGrpSpPr/>
          <p:nvPr/>
        </p:nvGrpSpPr>
        <p:grpSpPr>
          <a:xfrm>
            <a:off x="3857620" y="1268760"/>
            <a:ext cx="5033839" cy="4949160"/>
            <a:chOff x="3562867" y="1268760"/>
            <a:chExt cx="5033839" cy="4949160"/>
          </a:xfrm>
        </p:grpSpPr>
        <p:grpSp>
          <p:nvGrpSpPr>
            <p:cNvPr id="6" name="组合 3"/>
            <p:cNvGrpSpPr/>
            <p:nvPr/>
          </p:nvGrpSpPr>
          <p:grpSpPr>
            <a:xfrm>
              <a:off x="3562867" y="1268760"/>
              <a:ext cx="5033839" cy="4949160"/>
              <a:chOff x="3562867" y="1268760"/>
              <a:chExt cx="5033839" cy="4949160"/>
            </a:xfrm>
          </p:grpSpPr>
          <p:pic>
            <p:nvPicPr>
              <p:cNvPr id="109572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45" b="7545"/>
              <a:stretch/>
            </p:blipFill>
            <p:spPr bwMode="auto">
              <a:xfrm>
                <a:off x="3562867" y="1268760"/>
                <a:ext cx="5033839" cy="4949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573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3193" y="3528252"/>
                <a:ext cx="3275567" cy="330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5972256" y="1840528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3CB4"/>
                  </a:solidFill>
                </a:rPr>
                <a:t>IP1</a:t>
              </a:r>
              <a:endParaRPr lang="zh-CN" altLang="en-US" sz="2000" b="1" dirty="0">
                <a:solidFill>
                  <a:srgbClr val="003CB4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02632" y="5463242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3CB4"/>
                  </a:solidFill>
                </a:rPr>
                <a:t>IP2</a:t>
              </a:r>
              <a:endParaRPr lang="zh-CN" altLang="en-US" sz="2000" b="1" dirty="0">
                <a:solidFill>
                  <a:srgbClr val="003CB4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32240" y="511798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24328" y="299695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24328" y="437156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36672" y="218094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6056" y="5264964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21804" y="437156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57928" y="299695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10544" y="204206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71472" y="4643446"/>
            <a:ext cx="3786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3CB4"/>
                </a:solidFill>
              </a:rPr>
              <a:t>FODO cells with phase advances of 60/60 degrees have been chosen as the basic structure of CEPC lattice.</a:t>
            </a:r>
            <a:endParaRPr lang="zh-CN" altLang="en-US" sz="2400" dirty="0">
              <a:solidFill>
                <a:srgbClr val="003CB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8240" y="1214422"/>
            <a:ext cx="4215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Critical parameters for CEPC:</a:t>
            </a:r>
            <a:endParaRPr lang="zh-CN" altLang="en-US" sz="2400" dirty="0"/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434976" y="1864227"/>
            <a:ext cx="4425056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dirty="0" smtClean="0"/>
              <a:t>Circumference: 50 km</a:t>
            </a:r>
          </a:p>
          <a:p>
            <a:pPr eaLnBrk="1" hangingPunct="1"/>
            <a:r>
              <a:rPr lang="en-US" altLang="zh-CN" sz="2000" dirty="0" smtClean="0"/>
              <a:t>SR power: 50 MW/bea</a:t>
            </a:r>
            <a:r>
              <a:rPr lang="en-US" altLang="zh-CN" sz="2000" dirty="0"/>
              <a:t>m</a:t>
            </a:r>
            <a:endParaRPr lang="en-US" altLang="zh-CN" sz="2000" dirty="0" smtClean="0"/>
          </a:p>
          <a:p>
            <a:pPr eaLnBrk="1" hangingPunct="1"/>
            <a:r>
              <a:rPr lang="en-US" altLang="zh-CN" sz="2000" dirty="0" smtClean="0"/>
              <a:t>16*arcs</a:t>
            </a:r>
          </a:p>
          <a:p>
            <a:pPr eaLnBrk="1" hangingPunct="1"/>
            <a:r>
              <a:rPr lang="en-US" altLang="zh-CN" sz="2000" dirty="0" smtClean="0"/>
              <a:t>2*IPs</a:t>
            </a:r>
          </a:p>
          <a:p>
            <a:pPr eaLnBrk="1" hangingPunct="1"/>
            <a:r>
              <a:rPr lang="en-US" altLang="zh-CN" sz="2000" dirty="0" smtClean="0"/>
              <a:t>8 RF cavity sections (distributed)</a:t>
            </a:r>
          </a:p>
          <a:p>
            <a:pPr eaLnBrk="1" hangingPunct="1"/>
            <a:r>
              <a:rPr lang="en-US" altLang="zh-CN" sz="2000" dirty="0" smtClean="0"/>
              <a:t>6 </a:t>
            </a:r>
            <a:r>
              <a:rPr lang="en-US" altLang="zh-CN" sz="2000" dirty="0"/>
              <a:t>straights </a:t>
            </a:r>
            <a:r>
              <a:rPr lang="en-US" altLang="zh-CN" sz="2000" dirty="0" smtClean="0"/>
              <a:t> (for </a:t>
            </a:r>
            <a:r>
              <a:rPr lang="en-US" altLang="zh-CN" sz="2000" dirty="0"/>
              <a:t>injection and </a:t>
            </a:r>
            <a:r>
              <a:rPr lang="en-US" altLang="zh-CN" sz="2000" dirty="0" smtClean="0"/>
              <a:t>dump)</a:t>
            </a:r>
          </a:p>
          <a:p>
            <a:pPr eaLnBrk="1" hangingPunct="1"/>
            <a:r>
              <a:rPr lang="en-US" altLang="zh-CN" sz="2000" dirty="0" smtClean="0"/>
              <a:t>Filling factor of the ring: ~80%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001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Lattice of arc sections</a:t>
            </a:r>
            <a:endParaRPr lang="zh-CN" altLang="en-US" b="1" dirty="0" smtClean="0"/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>
          <a:xfrm>
            <a:off x="395288" y="1412875"/>
            <a:ext cx="3816350" cy="13684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zh-CN" sz="2400" smtClean="0"/>
              <a:t>Length of FODO cell: 48m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2400" smtClean="0"/>
              <a:t>Phase advance of FODO cells: 60/60 degrees </a:t>
            </a:r>
            <a:endParaRPr lang="zh-CN" altLang="en-US" sz="2400" smtClean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00363"/>
            <a:ext cx="41211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内容占位符 2"/>
          <p:cNvSpPr txBox="1">
            <a:spLocks/>
          </p:cNvSpPr>
          <p:nvPr/>
        </p:nvSpPr>
        <p:spPr>
          <a:xfrm>
            <a:off x="4643438" y="1531938"/>
            <a:ext cx="3816350" cy="11763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Dispersion suppressor on each side of every arc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dirty="0" smtClean="0"/>
              <a:t>Length: 96m</a:t>
            </a:r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00363"/>
            <a:ext cx="4219575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827584" y="1124744"/>
            <a:ext cx="7056784" cy="0"/>
          </a:xfrm>
          <a:prstGeom prst="line">
            <a:avLst/>
          </a:prstGeom>
          <a:ln w="47625">
            <a:solidFill>
              <a:srgbClr val="003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2823</TotalTime>
  <Words>2583</Words>
  <Application>Microsoft Office PowerPoint</Application>
  <PresentationFormat>全屏显示(4:3)</PresentationFormat>
  <Paragraphs>845</Paragraphs>
  <Slides>45</Slides>
  <Notes>12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47" baseType="lpstr">
      <vt:lpstr>Office 主题​​</vt:lpstr>
      <vt:lpstr>公式</vt:lpstr>
      <vt:lpstr>Introduction on CEPC Accelerator Design Status</vt:lpstr>
      <vt:lpstr>Contents</vt:lpstr>
      <vt:lpstr>Introduction</vt:lpstr>
      <vt:lpstr>Topics under study for CEPC</vt:lpstr>
      <vt:lpstr>Other Topics …</vt:lpstr>
      <vt:lpstr>International participation (April, 2014)</vt:lpstr>
      <vt:lpstr>CEPC parameter list</vt:lpstr>
      <vt:lpstr>Sketch of CEPC</vt:lpstr>
      <vt:lpstr>Lattice of arc sections</vt:lpstr>
      <vt:lpstr>Lattice of straight sections</vt:lpstr>
      <vt:lpstr>PowerPoint 演示文稿</vt:lpstr>
      <vt:lpstr>Pretzel scheme</vt:lpstr>
      <vt:lpstr>PowerPoint 演示文稿</vt:lpstr>
      <vt:lpstr>PowerPoint 演示文稿</vt:lpstr>
      <vt:lpstr>Impedance budget </vt:lpstr>
      <vt:lpstr>Single-bunch effects</vt:lpstr>
      <vt:lpstr>PowerPoint 演示文稿</vt:lpstr>
      <vt:lpstr>PowerPoint 演示文稿</vt:lpstr>
      <vt:lpstr>PowerPoint 演示文稿</vt:lpstr>
      <vt:lpstr>Multi-bunch effects</vt:lpstr>
      <vt:lpstr>Electron cloud instability</vt:lpstr>
      <vt:lpstr>Beam ion instability</vt:lpstr>
      <vt:lpstr>PowerPoint 演示文稿</vt:lpstr>
      <vt:lpstr>PowerPoint 演示文稿</vt:lpstr>
      <vt:lpstr>CEPC Beam-beam simulation (Ohmi)</vt:lpstr>
      <vt:lpstr>Tune diagram of CEPC lattice</vt:lpstr>
      <vt:lpstr>CEPC Magnets’ specifications</vt:lpstr>
      <vt:lpstr>Parameters Related to RF System </vt:lpstr>
      <vt:lpstr>Cavity design</vt:lpstr>
      <vt:lpstr>RF System Distribution</vt:lpstr>
      <vt:lpstr>CEPC RF System Cryogenic Loss</vt:lpstr>
      <vt:lpstr>PowerPoint 演示文稿</vt:lpstr>
      <vt:lpstr>Booster  bypass design</vt:lpstr>
      <vt:lpstr>The outer-ring bypass computation</vt:lpstr>
      <vt:lpstr>CEPC Injection Scheme</vt:lpstr>
      <vt:lpstr>Injection linac</vt:lpstr>
      <vt:lpstr>Electron Source</vt:lpstr>
      <vt:lpstr>Positron Source</vt:lpstr>
      <vt:lpstr>Positron Source</vt:lpstr>
      <vt:lpstr>PowerPoint 演示文稿</vt:lpstr>
      <vt:lpstr>PowerPoint 演示文稿</vt:lpstr>
      <vt:lpstr>SppC injector complex (Yuhong Zhang)</vt:lpstr>
      <vt:lpstr>Pre-CDS status</vt:lpstr>
      <vt:lpstr>CEPC-SppC Schedule (Preliminary)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High Energy Physics Accelerators under Studies</dc:title>
  <dc:creator>dell</dc:creator>
  <cp:lastModifiedBy>微软用户</cp:lastModifiedBy>
  <cp:revision>227</cp:revision>
  <dcterms:created xsi:type="dcterms:W3CDTF">2014-04-01T02:05:43Z</dcterms:created>
  <dcterms:modified xsi:type="dcterms:W3CDTF">2014-08-12T00:46:13Z</dcterms:modified>
</cp:coreProperties>
</file>