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43"/>
  </p:notesMasterIdLst>
  <p:sldIdLst>
    <p:sldId id="256" r:id="rId2"/>
    <p:sldId id="257" r:id="rId3"/>
    <p:sldId id="366" r:id="rId4"/>
    <p:sldId id="367" r:id="rId5"/>
    <p:sldId id="258" r:id="rId6"/>
    <p:sldId id="276" r:id="rId7"/>
    <p:sldId id="277" r:id="rId8"/>
    <p:sldId id="368" r:id="rId9"/>
    <p:sldId id="300" r:id="rId10"/>
    <p:sldId id="369" r:id="rId11"/>
    <p:sldId id="370" r:id="rId12"/>
    <p:sldId id="371" r:id="rId13"/>
    <p:sldId id="372" r:id="rId14"/>
    <p:sldId id="415" r:id="rId15"/>
    <p:sldId id="414" r:id="rId16"/>
    <p:sldId id="379" r:id="rId17"/>
    <p:sldId id="378" r:id="rId18"/>
    <p:sldId id="416" r:id="rId19"/>
    <p:sldId id="417" r:id="rId20"/>
    <p:sldId id="418" r:id="rId21"/>
    <p:sldId id="290" r:id="rId22"/>
    <p:sldId id="291" r:id="rId23"/>
    <p:sldId id="392" r:id="rId24"/>
    <p:sldId id="393" r:id="rId25"/>
    <p:sldId id="394" r:id="rId26"/>
    <p:sldId id="395" r:id="rId27"/>
    <p:sldId id="396" r:id="rId28"/>
    <p:sldId id="398" r:id="rId29"/>
    <p:sldId id="405" r:id="rId30"/>
    <p:sldId id="406" r:id="rId31"/>
    <p:sldId id="407" r:id="rId32"/>
    <p:sldId id="408" r:id="rId33"/>
    <p:sldId id="441" r:id="rId34"/>
    <p:sldId id="442" r:id="rId35"/>
    <p:sldId id="401" r:id="rId36"/>
    <p:sldId id="427" r:id="rId37"/>
    <p:sldId id="426" r:id="rId38"/>
    <p:sldId id="402" r:id="rId39"/>
    <p:sldId id="336" r:id="rId40"/>
    <p:sldId id="403" r:id="rId41"/>
    <p:sldId id="262" r:id="rId42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0" autoAdjust="0"/>
  </p:normalViewPr>
  <p:slideViewPr>
    <p:cSldViewPr>
      <p:cViewPr varScale="1">
        <p:scale>
          <a:sx n="66" d="100"/>
          <a:sy n="66" d="100"/>
        </p:scale>
        <p:origin x="-948" y="-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y%20Documents\&#21333;&#26495;HPTDC&#24615;&#33021;&#27979;&#35797;&#65288;&#27979;&#35797;&#26495;&#65289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y%20Documents\&#21333;&#26495;HPTDC&#24615;&#33021;&#27979;&#35797;&#65288;&#27979;&#35797;&#26495;&#65289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spPr>
            <a:ln w="9525"/>
          </c:spPr>
          <c:marker>
            <c:symbol val="diamond"/>
            <c:size val="3"/>
          </c:marker>
          <c:val>
            <c:numRef>
              <c:f>Sheet1!$C$3:$C$65</c:f>
              <c:numCache>
                <c:formatCode>General</c:formatCode>
                <c:ptCount val="63"/>
                <c:pt idx="0">
                  <c:v>9.8000000000000007</c:v>
                </c:pt>
                <c:pt idx="1">
                  <c:v>10.3</c:v>
                </c:pt>
                <c:pt idx="2">
                  <c:v>10.4</c:v>
                </c:pt>
                <c:pt idx="3">
                  <c:v>10.9</c:v>
                </c:pt>
                <c:pt idx="4">
                  <c:v>11.5</c:v>
                </c:pt>
                <c:pt idx="5">
                  <c:v>9.8000000000000007</c:v>
                </c:pt>
                <c:pt idx="6">
                  <c:v>11.2</c:v>
                </c:pt>
                <c:pt idx="7">
                  <c:v>11.3</c:v>
                </c:pt>
                <c:pt idx="8">
                  <c:v>11.2</c:v>
                </c:pt>
                <c:pt idx="9">
                  <c:v>9.4</c:v>
                </c:pt>
                <c:pt idx="10">
                  <c:v>11.7</c:v>
                </c:pt>
                <c:pt idx="11">
                  <c:v>10.9</c:v>
                </c:pt>
                <c:pt idx="12">
                  <c:v>12.1</c:v>
                </c:pt>
                <c:pt idx="13">
                  <c:v>11.6</c:v>
                </c:pt>
                <c:pt idx="14">
                  <c:v>9.5</c:v>
                </c:pt>
                <c:pt idx="15">
                  <c:v>12.2</c:v>
                </c:pt>
                <c:pt idx="16">
                  <c:v>10.8</c:v>
                </c:pt>
                <c:pt idx="17">
                  <c:v>11.3</c:v>
                </c:pt>
                <c:pt idx="18">
                  <c:v>12.4</c:v>
                </c:pt>
                <c:pt idx="19">
                  <c:v>11.9</c:v>
                </c:pt>
                <c:pt idx="20">
                  <c:v>20.399999999999999</c:v>
                </c:pt>
                <c:pt idx="21">
                  <c:v>11</c:v>
                </c:pt>
                <c:pt idx="22">
                  <c:v>10.6</c:v>
                </c:pt>
                <c:pt idx="23">
                  <c:v>10.8</c:v>
                </c:pt>
                <c:pt idx="24">
                  <c:v>10.8</c:v>
                </c:pt>
                <c:pt idx="25">
                  <c:v>11.4</c:v>
                </c:pt>
                <c:pt idx="26">
                  <c:v>12.1</c:v>
                </c:pt>
                <c:pt idx="27">
                  <c:v>13.3</c:v>
                </c:pt>
                <c:pt idx="28">
                  <c:v>10.7</c:v>
                </c:pt>
                <c:pt idx="29">
                  <c:v>9.8000000000000007</c:v>
                </c:pt>
                <c:pt idx="30">
                  <c:v>10.5</c:v>
                </c:pt>
                <c:pt idx="31">
                  <c:v>10.9</c:v>
                </c:pt>
                <c:pt idx="32">
                  <c:v>10.6</c:v>
                </c:pt>
                <c:pt idx="33">
                  <c:v>10.9</c:v>
                </c:pt>
                <c:pt idx="34">
                  <c:v>12.6</c:v>
                </c:pt>
                <c:pt idx="35">
                  <c:v>10.9</c:v>
                </c:pt>
                <c:pt idx="36">
                  <c:v>10.8</c:v>
                </c:pt>
                <c:pt idx="37">
                  <c:v>11.2</c:v>
                </c:pt>
                <c:pt idx="38">
                  <c:v>10.8</c:v>
                </c:pt>
                <c:pt idx="39">
                  <c:v>12.4</c:v>
                </c:pt>
                <c:pt idx="40">
                  <c:v>11.2</c:v>
                </c:pt>
                <c:pt idx="41">
                  <c:v>12.9</c:v>
                </c:pt>
                <c:pt idx="42">
                  <c:v>9.1</c:v>
                </c:pt>
                <c:pt idx="43">
                  <c:v>9.3000000000000007</c:v>
                </c:pt>
                <c:pt idx="44">
                  <c:v>9.1</c:v>
                </c:pt>
                <c:pt idx="45">
                  <c:v>9.5</c:v>
                </c:pt>
                <c:pt idx="46">
                  <c:v>9.1</c:v>
                </c:pt>
                <c:pt idx="47">
                  <c:v>9.6</c:v>
                </c:pt>
                <c:pt idx="48">
                  <c:v>11.1</c:v>
                </c:pt>
                <c:pt idx="49">
                  <c:v>12</c:v>
                </c:pt>
                <c:pt idx="50">
                  <c:v>11.7</c:v>
                </c:pt>
                <c:pt idx="51">
                  <c:v>10.3</c:v>
                </c:pt>
                <c:pt idx="52">
                  <c:v>11.6</c:v>
                </c:pt>
                <c:pt idx="53">
                  <c:v>11.3</c:v>
                </c:pt>
                <c:pt idx="54">
                  <c:v>12.1</c:v>
                </c:pt>
                <c:pt idx="55">
                  <c:v>14.4</c:v>
                </c:pt>
                <c:pt idx="56">
                  <c:v>11.6</c:v>
                </c:pt>
                <c:pt idx="57">
                  <c:v>11.9</c:v>
                </c:pt>
                <c:pt idx="58">
                  <c:v>9.4</c:v>
                </c:pt>
                <c:pt idx="59">
                  <c:v>11.9</c:v>
                </c:pt>
                <c:pt idx="60">
                  <c:v>11.1</c:v>
                </c:pt>
                <c:pt idx="61">
                  <c:v>11.9</c:v>
                </c:pt>
                <c:pt idx="62">
                  <c:v>13.6</c:v>
                </c:pt>
              </c:numCache>
            </c:numRef>
          </c:val>
        </c:ser>
        <c:ser>
          <c:idx val="1"/>
          <c:order val="1"/>
          <c:spPr>
            <a:ln w="9525"/>
          </c:spPr>
          <c:marker>
            <c:symbol val="square"/>
            <c:size val="3"/>
          </c:marker>
          <c:val>
            <c:numRef>
              <c:f>Sheet1!$D$3:$D$65</c:f>
              <c:numCache>
                <c:formatCode>General</c:formatCode>
                <c:ptCount val="63"/>
                <c:pt idx="0">
                  <c:v>15.3</c:v>
                </c:pt>
                <c:pt idx="1">
                  <c:v>14.8</c:v>
                </c:pt>
                <c:pt idx="2">
                  <c:v>15.7</c:v>
                </c:pt>
                <c:pt idx="3">
                  <c:v>15.2</c:v>
                </c:pt>
                <c:pt idx="4">
                  <c:v>15.8</c:v>
                </c:pt>
                <c:pt idx="5">
                  <c:v>14.7</c:v>
                </c:pt>
                <c:pt idx="6">
                  <c:v>15.1</c:v>
                </c:pt>
                <c:pt idx="7">
                  <c:v>12.8</c:v>
                </c:pt>
                <c:pt idx="8">
                  <c:v>13.6</c:v>
                </c:pt>
                <c:pt idx="9">
                  <c:v>12.7</c:v>
                </c:pt>
                <c:pt idx="10">
                  <c:v>13.1</c:v>
                </c:pt>
                <c:pt idx="11">
                  <c:v>13.6</c:v>
                </c:pt>
                <c:pt idx="12">
                  <c:v>12.9</c:v>
                </c:pt>
                <c:pt idx="13">
                  <c:v>12.9</c:v>
                </c:pt>
                <c:pt idx="14">
                  <c:v>15.1</c:v>
                </c:pt>
                <c:pt idx="15">
                  <c:v>14.9</c:v>
                </c:pt>
                <c:pt idx="16">
                  <c:v>15.9</c:v>
                </c:pt>
                <c:pt idx="17">
                  <c:v>15</c:v>
                </c:pt>
                <c:pt idx="18">
                  <c:v>15.4</c:v>
                </c:pt>
                <c:pt idx="19">
                  <c:v>14.2</c:v>
                </c:pt>
                <c:pt idx="20">
                  <c:v>19.7</c:v>
                </c:pt>
                <c:pt idx="21">
                  <c:v>17.7</c:v>
                </c:pt>
                <c:pt idx="22">
                  <c:v>17.3</c:v>
                </c:pt>
                <c:pt idx="23">
                  <c:v>18</c:v>
                </c:pt>
                <c:pt idx="24">
                  <c:v>16.899999999999999</c:v>
                </c:pt>
                <c:pt idx="25">
                  <c:v>18.2</c:v>
                </c:pt>
                <c:pt idx="26">
                  <c:v>16.899999999999999</c:v>
                </c:pt>
                <c:pt idx="27">
                  <c:v>17.2</c:v>
                </c:pt>
                <c:pt idx="28">
                  <c:v>18.899999999999999</c:v>
                </c:pt>
                <c:pt idx="29">
                  <c:v>18.100000000000001</c:v>
                </c:pt>
                <c:pt idx="30">
                  <c:v>19</c:v>
                </c:pt>
                <c:pt idx="31">
                  <c:v>18.7</c:v>
                </c:pt>
                <c:pt idx="32">
                  <c:v>18</c:v>
                </c:pt>
                <c:pt idx="33">
                  <c:v>17.399999999999999</c:v>
                </c:pt>
                <c:pt idx="34">
                  <c:v>17</c:v>
                </c:pt>
                <c:pt idx="35">
                  <c:v>15.9</c:v>
                </c:pt>
                <c:pt idx="36">
                  <c:v>15.6</c:v>
                </c:pt>
                <c:pt idx="37">
                  <c:v>15.9</c:v>
                </c:pt>
                <c:pt idx="38">
                  <c:v>15.2</c:v>
                </c:pt>
                <c:pt idx="39">
                  <c:v>16</c:v>
                </c:pt>
                <c:pt idx="40">
                  <c:v>15.1</c:v>
                </c:pt>
                <c:pt idx="41">
                  <c:v>15</c:v>
                </c:pt>
                <c:pt idx="42">
                  <c:v>18.100000000000001</c:v>
                </c:pt>
                <c:pt idx="43">
                  <c:v>16.899999999999999</c:v>
                </c:pt>
                <c:pt idx="44">
                  <c:v>18</c:v>
                </c:pt>
                <c:pt idx="45">
                  <c:v>17.100000000000001</c:v>
                </c:pt>
                <c:pt idx="46">
                  <c:v>17.3</c:v>
                </c:pt>
                <c:pt idx="47">
                  <c:v>16</c:v>
                </c:pt>
                <c:pt idx="48">
                  <c:v>16.2</c:v>
                </c:pt>
                <c:pt idx="49">
                  <c:v>19.7</c:v>
                </c:pt>
                <c:pt idx="50">
                  <c:v>19.3</c:v>
                </c:pt>
                <c:pt idx="51">
                  <c:v>20.2</c:v>
                </c:pt>
                <c:pt idx="52">
                  <c:v>19.399999999999999</c:v>
                </c:pt>
                <c:pt idx="53">
                  <c:v>19.600000000000001</c:v>
                </c:pt>
                <c:pt idx="54">
                  <c:v>18.600000000000001</c:v>
                </c:pt>
                <c:pt idx="55">
                  <c:v>18.600000000000001</c:v>
                </c:pt>
                <c:pt idx="56">
                  <c:v>16.100000000000001</c:v>
                </c:pt>
                <c:pt idx="57">
                  <c:v>16.600000000000001</c:v>
                </c:pt>
                <c:pt idx="58">
                  <c:v>16.399999999999999</c:v>
                </c:pt>
                <c:pt idx="59">
                  <c:v>16.100000000000001</c:v>
                </c:pt>
                <c:pt idx="60">
                  <c:v>16.3</c:v>
                </c:pt>
                <c:pt idx="61">
                  <c:v>15.5</c:v>
                </c:pt>
                <c:pt idx="62">
                  <c:v>15.6</c:v>
                </c:pt>
              </c:numCache>
            </c:numRef>
          </c:val>
        </c:ser>
        <c:ser>
          <c:idx val="2"/>
          <c:order val="2"/>
          <c:spPr>
            <a:ln w="9525">
              <a:solidFill>
                <a:srgbClr val="00B050"/>
              </a:solidFill>
            </a:ln>
          </c:spPr>
          <c:marker>
            <c:symbol val="triangle"/>
            <c:size val="3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val>
            <c:numRef>
              <c:f>Sheet1!$E$3:$E$65</c:f>
              <c:numCache>
                <c:formatCode>General</c:formatCode>
                <c:ptCount val="63"/>
                <c:pt idx="0">
                  <c:v>15.3</c:v>
                </c:pt>
                <c:pt idx="1">
                  <c:v>14.9</c:v>
                </c:pt>
                <c:pt idx="2">
                  <c:v>15.3</c:v>
                </c:pt>
                <c:pt idx="3">
                  <c:v>15.3</c:v>
                </c:pt>
                <c:pt idx="4">
                  <c:v>15.1</c:v>
                </c:pt>
                <c:pt idx="5">
                  <c:v>14.1</c:v>
                </c:pt>
                <c:pt idx="6">
                  <c:v>14.8</c:v>
                </c:pt>
                <c:pt idx="7">
                  <c:v>14.1</c:v>
                </c:pt>
                <c:pt idx="8">
                  <c:v>14.9</c:v>
                </c:pt>
                <c:pt idx="9">
                  <c:v>14.3</c:v>
                </c:pt>
                <c:pt idx="10">
                  <c:v>14.5</c:v>
                </c:pt>
                <c:pt idx="11">
                  <c:v>14.6</c:v>
                </c:pt>
                <c:pt idx="12">
                  <c:v>14.3</c:v>
                </c:pt>
                <c:pt idx="13">
                  <c:v>14.2</c:v>
                </c:pt>
                <c:pt idx="14">
                  <c:v>15.3</c:v>
                </c:pt>
                <c:pt idx="15">
                  <c:v>15.4</c:v>
                </c:pt>
                <c:pt idx="16">
                  <c:v>15.9</c:v>
                </c:pt>
                <c:pt idx="17">
                  <c:v>15.1</c:v>
                </c:pt>
                <c:pt idx="18">
                  <c:v>15.1</c:v>
                </c:pt>
                <c:pt idx="19">
                  <c:v>14.3</c:v>
                </c:pt>
                <c:pt idx="20">
                  <c:v>19.2</c:v>
                </c:pt>
                <c:pt idx="21">
                  <c:v>16.8</c:v>
                </c:pt>
                <c:pt idx="22">
                  <c:v>16.899999999999999</c:v>
                </c:pt>
                <c:pt idx="23">
                  <c:v>17.100000000000001</c:v>
                </c:pt>
                <c:pt idx="24">
                  <c:v>16.399999999999999</c:v>
                </c:pt>
                <c:pt idx="25">
                  <c:v>16.5</c:v>
                </c:pt>
                <c:pt idx="26">
                  <c:v>15.6</c:v>
                </c:pt>
                <c:pt idx="27">
                  <c:v>16.3</c:v>
                </c:pt>
                <c:pt idx="28">
                  <c:v>17.399999999999999</c:v>
                </c:pt>
                <c:pt idx="29">
                  <c:v>17.5</c:v>
                </c:pt>
                <c:pt idx="30">
                  <c:v>17.8</c:v>
                </c:pt>
                <c:pt idx="31">
                  <c:v>17.7</c:v>
                </c:pt>
                <c:pt idx="32">
                  <c:v>16.2</c:v>
                </c:pt>
                <c:pt idx="33">
                  <c:v>16</c:v>
                </c:pt>
                <c:pt idx="34">
                  <c:v>16.100000000000001</c:v>
                </c:pt>
                <c:pt idx="35">
                  <c:v>15.8</c:v>
                </c:pt>
                <c:pt idx="36">
                  <c:v>16</c:v>
                </c:pt>
                <c:pt idx="37">
                  <c:v>15.8</c:v>
                </c:pt>
                <c:pt idx="38">
                  <c:v>15.4</c:v>
                </c:pt>
                <c:pt idx="39">
                  <c:v>15.4</c:v>
                </c:pt>
                <c:pt idx="40">
                  <c:v>14.2</c:v>
                </c:pt>
                <c:pt idx="41">
                  <c:v>14.7</c:v>
                </c:pt>
                <c:pt idx="42">
                  <c:v>17.399999999999999</c:v>
                </c:pt>
                <c:pt idx="43">
                  <c:v>17.100000000000001</c:v>
                </c:pt>
                <c:pt idx="44">
                  <c:v>17.3</c:v>
                </c:pt>
                <c:pt idx="45">
                  <c:v>16.8</c:v>
                </c:pt>
                <c:pt idx="46">
                  <c:v>16</c:v>
                </c:pt>
                <c:pt idx="47">
                  <c:v>15.2</c:v>
                </c:pt>
                <c:pt idx="48">
                  <c:v>15.6</c:v>
                </c:pt>
                <c:pt idx="49">
                  <c:v>18.8</c:v>
                </c:pt>
                <c:pt idx="50">
                  <c:v>19.3</c:v>
                </c:pt>
                <c:pt idx="51">
                  <c:v>19.399999999999999</c:v>
                </c:pt>
                <c:pt idx="52">
                  <c:v>18.899999999999999</c:v>
                </c:pt>
                <c:pt idx="53">
                  <c:v>18.100000000000001</c:v>
                </c:pt>
                <c:pt idx="54">
                  <c:v>17.899999999999999</c:v>
                </c:pt>
                <c:pt idx="55">
                  <c:v>17.7</c:v>
                </c:pt>
                <c:pt idx="56">
                  <c:v>16.100000000000001</c:v>
                </c:pt>
                <c:pt idx="57">
                  <c:v>16.899999999999999</c:v>
                </c:pt>
                <c:pt idx="58">
                  <c:v>15.9</c:v>
                </c:pt>
                <c:pt idx="59">
                  <c:v>15.8</c:v>
                </c:pt>
                <c:pt idx="60">
                  <c:v>15.3</c:v>
                </c:pt>
                <c:pt idx="61">
                  <c:v>15</c:v>
                </c:pt>
                <c:pt idx="62">
                  <c:v>15.2</c:v>
                </c:pt>
              </c:numCache>
            </c:numRef>
          </c:val>
        </c:ser>
        <c:ser>
          <c:idx val="3"/>
          <c:order val="3"/>
          <c:spPr>
            <a:ln w="9525"/>
          </c:spPr>
          <c:marker>
            <c:symbol val="x"/>
            <c:size val="3"/>
          </c:marker>
          <c:val>
            <c:numRef>
              <c:f>Sheet1!$F$3:$F$65</c:f>
              <c:numCache>
                <c:formatCode>General</c:formatCode>
                <c:ptCount val="63"/>
                <c:pt idx="0">
                  <c:v>14</c:v>
                </c:pt>
                <c:pt idx="1">
                  <c:v>13.6</c:v>
                </c:pt>
                <c:pt idx="2">
                  <c:v>13.7</c:v>
                </c:pt>
                <c:pt idx="3">
                  <c:v>13.9</c:v>
                </c:pt>
                <c:pt idx="4">
                  <c:v>13.9</c:v>
                </c:pt>
                <c:pt idx="5">
                  <c:v>13</c:v>
                </c:pt>
                <c:pt idx="6">
                  <c:v>14.1</c:v>
                </c:pt>
                <c:pt idx="7">
                  <c:v>12.4</c:v>
                </c:pt>
                <c:pt idx="8">
                  <c:v>13.4</c:v>
                </c:pt>
                <c:pt idx="9">
                  <c:v>12.5</c:v>
                </c:pt>
                <c:pt idx="10">
                  <c:v>12.9</c:v>
                </c:pt>
                <c:pt idx="11">
                  <c:v>13.3</c:v>
                </c:pt>
                <c:pt idx="12">
                  <c:v>12.9</c:v>
                </c:pt>
                <c:pt idx="13">
                  <c:v>12.9</c:v>
                </c:pt>
                <c:pt idx="14">
                  <c:v>13.6</c:v>
                </c:pt>
                <c:pt idx="15">
                  <c:v>13.9</c:v>
                </c:pt>
                <c:pt idx="16">
                  <c:v>14.3</c:v>
                </c:pt>
                <c:pt idx="17">
                  <c:v>13.6</c:v>
                </c:pt>
                <c:pt idx="18">
                  <c:v>14</c:v>
                </c:pt>
                <c:pt idx="19">
                  <c:v>12.8</c:v>
                </c:pt>
                <c:pt idx="20">
                  <c:v>14.5</c:v>
                </c:pt>
                <c:pt idx="21">
                  <c:v>15.6</c:v>
                </c:pt>
                <c:pt idx="22">
                  <c:v>15.3</c:v>
                </c:pt>
                <c:pt idx="23">
                  <c:v>15.6</c:v>
                </c:pt>
                <c:pt idx="24">
                  <c:v>15.1</c:v>
                </c:pt>
                <c:pt idx="25">
                  <c:v>15.7</c:v>
                </c:pt>
                <c:pt idx="26">
                  <c:v>14.9</c:v>
                </c:pt>
                <c:pt idx="27">
                  <c:v>15.8</c:v>
                </c:pt>
                <c:pt idx="28">
                  <c:v>16.100000000000001</c:v>
                </c:pt>
                <c:pt idx="29">
                  <c:v>15.8</c:v>
                </c:pt>
                <c:pt idx="30">
                  <c:v>16.2</c:v>
                </c:pt>
                <c:pt idx="31">
                  <c:v>16</c:v>
                </c:pt>
                <c:pt idx="32">
                  <c:v>15.4</c:v>
                </c:pt>
                <c:pt idx="33">
                  <c:v>14.9</c:v>
                </c:pt>
                <c:pt idx="34">
                  <c:v>15.2</c:v>
                </c:pt>
                <c:pt idx="35">
                  <c:v>14.3</c:v>
                </c:pt>
                <c:pt idx="36">
                  <c:v>14.2</c:v>
                </c:pt>
                <c:pt idx="37">
                  <c:v>14.1</c:v>
                </c:pt>
                <c:pt idx="38">
                  <c:v>13.6</c:v>
                </c:pt>
                <c:pt idx="39">
                  <c:v>14.6</c:v>
                </c:pt>
                <c:pt idx="40">
                  <c:v>13.1</c:v>
                </c:pt>
                <c:pt idx="41">
                  <c:v>13.9</c:v>
                </c:pt>
                <c:pt idx="42">
                  <c:v>16.3</c:v>
                </c:pt>
                <c:pt idx="43">
                  <c:v>15.3</c:v>
                </c:pt>
                <c:pt idx="44">
                  <c:v>15.8</c:v>
                </c:pt>
                <c:pt idx="45">
                  <c:v>15.3</c:v>
                </c:pt>
                <c:pt idx="46">
                  <c:v>14.8</c:v>
                </c:pt>
                <c:pt idx="47">
                  <c:v>14.2</c:v>
                </c:pt>
                <c:pt idx="48">
                  <c:v>14.7</c:v>
                </c:pt>
                <c:pt idx="49">
                  <c:v>17.600000000000001</c:v>
                </c:pt>
                <c:pt idx="50">
                  <c:v>17.3</c:v>
                </c:pt>
                <c:pt idx="51">
                  <c:v>17.8</c:v>
                </c:pt>
                <c:pt idx="52">
                  <c:v>17.3</c:v>
                </c:pt>
                <c:pt idx="53">
                  <c:v>16.899999999999999</c:v>
                </c:pt>
                <c:pt idx="54">
                  <c:v>16.7</c:v>
                </c:pt>
                <c:pt idx="55">
                  <c:v>16.7</c:v>
                </c:pt>
                <c:pt idx="56">
                  <c:v>14.7</c:v>
                </c:pt>
                <c:pt idx="57">
                  <c:v>15.2</c:v>
                </c:pt>
                <c:pt idx="58">
                  <c:v>14.5</c:v>
                </c:pt>
                <c:pt idx="59">
                  <c:v>14.5</c:v>
                </c:pt>
                <c:pt idx="60">
                  <c:v>14.3</c:v>
                </c:pt>
                <c:pt idx="61">
                  <c:v>14.1</c:v>
                </c:pt>
                <c:pt idx="62">
                  <c:v>14.3</c:v>
                </c:pt>
              </c:numCache>
            </c:numRef>
          </c:val>
        </c:ser>
        <c:ser>
          <c:idx val="4"/>
          <c:order val="4"/>
          <c:spPr>
            <a:ln w="9525"/>
          </c:spPr>
          <c:marker>
            <c:symbol val="star"/>
            <c:size val="3"/>
          </c:marker>
          <c:val>
            <c:numRef>
              <c:f>Sheet1!$G$3:$G$65</c:f>
              <c:numCache>
                <c:formatCode>General</c:formatCode>
                <c:ptCount val="63"/>
                <c:pt idx="0">
                  <c:v>14.1</c:v>
                </c:pt>
                <c:pt idx="1">
                  <c:v>14</c:v>
                </c:pt>
                <c:pt idx="2">
                  <c:v>14.4</c:v>
                </c:pt>
                <c:pt idx="3">
                  <c:v>14</c:v>
                </c:pt>
                <c:pt idx="4">
                  <c:v>14.1</c:v>
                </c:pt>
                <c:pt idx="5">
                  <c:v>12.7</c:v>
                </c:pt>
                <c:pt idx="6">
                  <c:v>12.8</c:v>
                </c:pt>
                <c:pt idx="7">
                  <c:v>11.4</c:v>
                </c:pt>
                <c:pt idx="8">
                  <c:v>12</c:v>
                </c:pt>
                <c:pt idx="9">
                  <c:v>10.9</c:v>
                </c:pt>
                <c:pt idx="10">
                  <c:v>11.1</c:v>
                </c:pt>
                <c:pt idx="11">
                  <c:v>11.2</c:v>
                </c:pt>
                <c:pt idx="12">
                  <c:v>10.7</c:v>
                </c:pt>
                <c:pt idx="13">
                  <c:v>10.8</c:v>
                </c:pt>
                <c:pt idx="14">
                  <c:v>13.8</c:v>
                </c:pt>
                <c:pt idx="15">
                  <c:v>14</c:v>
                </c:pt>
                <c:pt idx="16">
                  <c:v>14.2</c:v>
                </c:pt>
                <c:pt idx="17">
                  <c:v>13.5</c:v>
                </c:pt>
                <c:pt idx="18">
                  <c:v>13.2</c:v>
                </c:pt>
                <c:pt idx="19">
                  <c:v>11.8</c:v>
                </c:pt>
                <c:pt idx="20">
                  <c:v>13.5</c:v>
                </c:pt>
                <c:pt idx="21">
                  <c:v>17</c:v>
                </c:pt>
                <c:pt idx="22">
                  <c:v>16.8</c:v>
                </c:pt>
                <c:pt idx="23">
                  <c:v>17.2</c:v>
                </c:pt>
                <c:pt idx="24">
                  <c:v>15.9</c:v>
                </c:pt>
                <c:pt idx="25">
                  <c:v>16.399999999999999</c:v>
                </c:pt>
                <c:pt idx="26">
                  <c:v>14.8</c:v>
                </c:pt>
                <c:pt idx="27">
                  <c:v>14.6</c:v>
                </c:pt>
                <c:pt idx="28">
                  <c:v>18</c:v>
                </c:pt>
                <c:pt idx="29">
                  <c:v>17.600000000000001</c:v>
                </c:pt>
                <c:pt idx="30">
                  <c:v>17.8</c:v>
                </c:pt>
                <c:pt idx="31">
                  <c:v>17.3</c:v>
                </c:pt>
                <c:pt idx="32">
                  <c:v>16</c:v>
                </c:pt>
                <c:pt idx="33">
                  <c:v>15.3</c:v>
                </c:pt>
                <c:pt idx="34">
                  <c:v>14.5</c:v>
                </c:pt>
                <c:pt idx="35">
                  <c:v>14.8</c:v>
                </c:pt>
                <c:pt idx="36">
                  <c:v>14.7</c:v>
                </c:pt>
                <c:pt idx="37">
                  <c:v>14.8</c:v>
                </c:pt>
                <c:pt idx="38">
                  <c:v>13.8</c:v>
                </c:pt>
                <c:pt idx="39">
                  <c:v>14</c:v>
                </c:pt>
                <c:pt idx="40">
                  <c:v>12.9</c:v>
                </c:pt>
                <c:pt idx="41">
                  <c:v>11.9</c:v>
                </c:pt>
                <c:pt idx="42">
                  <c:v>17.399999999999999</c:v>
                </c:pt>
                <c:pt idx="43">
                  <c:v>16.7</c:v>
                </c:pt>
                <c:pt idx="44">
                  <c:v>17.3</c:v>
                </c:pt>
                <c:pt idx="45">
                  <c:v>16.2</c:v>
                </c:pt>
                <c:pt idx="46">
                  <c:v>15.3</c:v>
                </c:pt>
                <c:pt idx="47">
                  <c:v>14.4</c:v>
                </c:pt>
                <c:pt idx="48">
                  <c:v>13.9</c:v>
                </c:pt>
                <c:pt idx="49">
                  <c:v>18.899999999999999</c:v>
                </c:pt>
                <c:pt idx="50">
                  <c:v>19</c:v>
                </c:pt>
                <c:pt idx="51">
                  <c:v>19.3</c:v>
                </c:pt>
                <c:pt idx="52">
                  <c:v>18.600000000000001</c:v>
                </c:pt>
                <c:pt idx="53">
                  <c:v>17.600000000000001</c:v>
                </c:pt>
                <c:pt idx="54">
                  <c:v>17.100000000000001</c:v>
                </c:pt>
                <c:pt idx="55">
                  <c:v>16.399999999999999</c:v>
                </c:pt>
                <c:pt idx="56">
                  <c:v>15.3</c:v>
                </c:pt>
                <c:pt idx="57">
                  <c:v>15.3</c:v>
                </c:pt>
                <c:pt idx="58">
                  <c:v>14.8</c:v>
                </c:pt>
                <c:pt idx="59">
                  <c:v>14.3</c:v>
                </c:pt>
                <c:pt idx="60">
                  <c:v>14</c:v>
                </c:pt>
                <c:pt idx="61">
                  <c:v>12.8</c:v>
                </c:pt>
                <c:pt idx="62">
                  <c:v>12.5</c:v>
                </c:pt>
              </c:numCache>
            </c:numRef>
          </c:val>
        </c:ser>
        <c:ser>
          <c:idx val="5"/>
          <c:order val="5"/>
          <c:spPr>
            <a:ln w="9525"/>
          </c:spPr>
          <c:marker>
            <c:symbol val="circle"/>
            <c:size val="3"/>
          </c:marker>
          <c:val>
            <c:numRef>
              <c:f>Sheet1!$H$3:$H$65</c:f>
              <c:numCache>
                <c:formatCode>General</c:formatCode>
                <c:ptCount val="63"/>
                <c:pt idx="0">
                  <c:v>11.4</c:v>
                </c:pt>
                <c:pt idx="1">
                  <c:v>12.4</c:v>
                </c:pt>
                <c:pt idx="2">
                  <c:v>12.2</c:v>
                </c:pt>
                <c:pt idx="3">
                  <c:v>13.2</c:v>
                </c:pt>
                <c:pt idx="4">
                  <c:v>13.6</c:v>
                </c:pt>
                <c:pt idx="5">
                  <c:v>12.4</c:v>
                </c:pt>
                <c:pt idx="6">
                  <c:v>13.3</c:v>
                </c:pt>
                <c:pt idx="7">
                  <c:v>13.1</c:v>
                </c:pt>
                <c:pt idx="8">
                  <c:v>14.1</c:v>
                </c:pt>
                <c:pt idx="9">
                  <c:v>12.9</c:v>
                </c:pt>
                <c:pt idx="10">
                  <c:v>13.7</c:v>
                </c:pt>
                <c:pt idx="11">
                  <c:v>14.2</c:v>
                </c:pt>
                <c:pt idx="12">
                  <c:v>14.3</c:v>
                </c:pt>
                <c:pt idx="13">
                  <c:v>14.3</c:v>
                </c:pt>
                <c:pt idx="14">
                  <c:v>11.2</c:v>
                </c:pt>
                <c:pt idx="15">
                  <c:v>13.3</c:v>
                </c:pt>
                <c:pt idx="16">
                  <c:v>12.6</c:v>
                </c:pt>
                <c:pt idx="17">
                  <c:v>13</c:v>
                </c:pt>
                <c:pt idx="18">
                  <c:v>13.4</c:v>
                </c:pt>
                <c:pt idx="19">
                  <c:v>13.6</c:v>
                </c:pt>
                <c:pt idx="20">
                  <c:v>15.5</c:v>
                </c:pt>
                <c:pt idx="21">
                  <c:v>12.5</c:v>
                </c:pt>
                <c:pt idx="22">
                  <c:v>12.6</c:v>
                </c:pt>
                <c:pt idx="23">
                  <c:v>12.7</c:v>
                </c:pt>
                <c:pt idx="24">
                  <c:v>12.7</c:v>
                </c:pt>
                <c:pt idx="25">
                  <c:v>12.8</c:v>
                </c:pt>
                <c:pt idx="26">
                  <c:v>13.3</c:v>
                </c:pt>
                <c:pt idx="27">
                  <c:v>14.7</c:v>
                </c:pt>
                <c:pt idx="28">
                  <c:v>12.3</c:v>
                </c:pt>
                <c:pt idx="29">
                  <c:v>12.5</c:v>
                </c:pt>
                <c:pt idx="30">
                  <c:v>12.6</c:v>
                </c:pt>
                <c:pt idx="31">
                  <c:v>12.8</c:v>
                </c:pt>
                <c:pt idx="32">
                  <c:v>12.8</c:v>
                </c:pt>
                <c:pt idx="33">
                  <c:v>13.3</c:v>
                </c:pt>
                <c:pt idx="34">
                  <c:v>14.2</c:v>
                </c:pt>
                <c:pt idx="35">
                  <c:v>12.4</c:v>
                </c:pt>
                <c:pt idx="36">
                  <c:v>13</c:v>
                </c:pt>
                <c:pt idx="37">
                  <c:v>12.7</c:v>
                </c:pt>
                <c:pt idx="38">
                  <c:v>12.5</c:v>
                </c:pt>
                <c:pt idx="39">
                  <c:v>14</c:v>
                </c:pt>
                <c:pt idx="40">
                  <c:v>13.9</c:v>
                </c:pt>
                <c:pt idx="41">
                  <c:v>14</c:v>
                </c:pt>
                <c:pt idx="42">
                  <c:v>11.2</c:v>
                </c:pt>
                <c:pt idx="43">
                  <c:v>11.4</c:v>
                </c:pt>
                <c:pt idx="44">
                  <c:v>11.6</c:v>
                </c:pt>
                <c:pt idx="45">
                  <c:v>11.8</c:v>
                </c:pt>
                <c:pt idx="46">
                  <c:v>11.6</c:v>
                </c:pt>
                <c:pt idx="47">
                  <c:v>11.9</c:v>
                </c:pt>
                <c:pt idx="48">
                  <c:v>13</c:v>
                </c:pt>
                <c:pt idx="49">
                  <c:v>13.3</c:v>
                </c:pt>
                <c:pt idx="50">
                  <c:v>13.9</c:v>
                </c:pt>
                <c:pt idx="51">
                  <c:v>13.4</c:v>
                </c:pt>
                <c:pt idx="52">
                  <c:v>13.5</c:v>
                </c:pt>
                <c:pt idx="53">
                  <c:v>13.5</c:v>
                </c:pt>
                <c:pt idx="54">
                  <c:v>14.9</c:v>
                </c:pt>
                <c:pt idx="55">
                  <c:v>15.5</c:v>
                </c:pt>
                <c:pt idx="56">
                  <c:v>12.8</c:v>
                </c:pt>
                <c:pt idx="57">
                  <c:v>14</c:v>
                </c:pt>
                <c:pt idx="58">
                  <c:v>12</c:v>
                </c:pt>
                <c:pt idx="59">
                  <c:v>14</c:v>
                </c:pt>
                <c:pt idx="60">
                  <c:v>13.4</c:v>
                </c:pt>
                <c:pt idx="61">
                  <c:v>13.6</c:v>
                </c:pt>
                <c:pt idx="62">
                  <c:v>14.8</c:v>
                </c:pt>
              </c:numCache>
            </c:numRef>
          </c:val>
        </c:ser>
        <c:dLbls/>
        <c:marker val="1"/>
        <c:axId val="91169152"/>
        <c:axId val="91170688"/>
      </c:lineChart>
      <c:catAx>
        <c:axId val="91169152"/>
        <c:scaling>
          <c:orientation val="minMax"/>
        </c:scaling>
        <c:axPos val="b"/>
        <c:tickLblPos val="nextTo"/>
        <c:crossAx val="91170688"/>
        <c:crosses val="autoZero"/>
        <c:auto val="1"/>
        <c:lblAlgn val="ctr"/>
        <c:lblOffset val="100"/>
      </c:catAx>
      <c:valAx>
        <c:axId val="91170688"/>
        <c:scaling>
          <c:orientation val="minMax"/>
        </c:scaling>
        <c:axPos val="l"/>
        <c:majorGridlines/>
        <c:numFmt formatCode="General" sourceLinked="1"/>
        <c:tickLblPos val="nextTo"/>
        <c:crossAx val="91169152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chemeClr val="bg1"/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spPr>
            <a:ln w="9525"/>
          </c:spPr>
          <c:marker>
            <c:symbol val="diamond"/>
            <c:size val="3"/>
          </c:marker>
          <c:val>
            <c:numRef>
              <c:f>Sheet1!$O$3:$O$65</c:f>
              <c:numCache>
                <c:formatCode>General</c:formatCode>
                <c:ptCount val="63"/>
                <c:pt idx="0">
                  <c:v>10.3</c:v>
                </c:pt>
                <c:pt idx="1">
                  <c:v>11.6</c:v>
                </c:pt>
                <c:pt idx="2">
                  <c:v>9.8000000000000007</c:v>
                </c:pt>
                <c:pt idx="3">
                  <c:v>9.8000000000000007</c:v>
                </c:pt>
                <c:pt idx="4">
                  <c:v>10.8</c:v>
                </c:pt>
                <c:pt idx="5">
                  <c:v>10.9</c:v>
                </c:pt>
                <c:pt idx="6">
                  <c:v>12.9</c:v>
                </c:pt>
                <c:pt idx="7">
                  <c:v>8.3000000000000007</c:v>
                </c:pt>
                <c:pt idx="8">
                  <c:v>8.7000000000000011</c:v>
                </c:pt>
                <c:pt idx="9">
                  <c:v>8.8000000000000007</c:v>
                </c:pt>
                <c:pt idx="10">
                  <c:v>8.5</c:v>
                </c:pt>
                <c:pt idx="11">
                  <c:v>9.3000000000000007</c:v>
                </c:pt>
                <c:pt idx="12">
                  <c:v>11</c:v>
                </c:pt>
                <c:pt idx="13">
                  <c:v>13.1</c:v>
                </c:pt>
                <c:pt idx="14">
                  <c:v>9.5</c:v>
                </c:pt>
                <c:pt idx="15">
                  <c:v>9.2000000000000011</c:v>
                </c:pt>
                <c:pt idx="16">
                  <c:v>11.4</c:v>
                </c:pt>
                <c:pt idx="17">
                  <c:v>10.200000000000001</c:v>
                </c:pt>
                <c:pt idx="18">
                  <c:v>11.3</c:v>
                </c:pt>
                <c:pt idx="19">
                  <c:v>11</c:v>
                </c:pt>
                <c:pt idx="20">
                  <c:v>17.7</c:v>
                </c:pt>
                <c:pt idx="21">
                  <c:v>16.399999999999999</c:v>
                </c:pt>
                <c:pt idx="22">
                  <c:v>16.100000000000001</c:v>
                </c:pt>
                <c:pt idx="23">
                  <c:v>15.8</c:v>
                </c:pt>
                <c:pt idx="24">
                  <c:v>16</c:v>
                </c:pt>
                <c:pt idx="25">
                  <c:v>18.7</c:v>
                </c:pt>
                <c:pt idx="26">
                  <c:v>17.2</c:v>
                </c:pt>
                <c:pt idx="27">
                  <c:v>18.3</c:v>
                </c:pt>
                <c:pt idx="28">
                  <c:v>7.73</c:v>
                </c:pt>
                <c:pt idx="29">
                  <c:v>9.1</c:v>
                </c:pt>
                <c:pt idx="30">
                  <c:v>9.6</c:v>
                </c:pt>
                <c:pt idx="31">
                  <c:v>10.200000000000001</c:v>
                </c:pt>
                <c:pt idx="32">
                  <c:v>10.1</c:v>
                </c:pt>
                <c:pt idx="33">
                  <c:v>11.6</c:v>
                </c:pt>
                <c:pt idx="34">
                  <c:v>12.2</c:v>
                </c:pt>
                <c:pt idx="35">
                  <c:v>10.9</c:v>
                </c:pt>
                <c:pt idx="36">
                  <c:v>10.4</c:v>
                </c:pt>
                <c:pt idx="37">
                  <c:v>10</c:v>
                </c:pt>
                <c:pt idx="38">
                  <c:v>10.200000000000001</c:v>
                </c:pt>
                <c:pt idx="39">
                  <c:v>10.7</c:v>
                </c:pt>
                <c:pt idx="40">
                  <c:v>11.8</c:v>
                </c:pt>
                <c:pt idx="41">
                  <c:v>13</c:v>
                </c:pt>
                <c:pt idx="42">
                  <c:v>9.8000000000000007</c:v>
                </c:pt>
                <c:pt idx="43">
                  <c:v>9.5</c:v>
                </c:pt>
                <c:pt idx="44">
                  <c:v>9.4</c:v>
                </c:pt>
                <c:pt idx="45">
                  <c:v>11.4</c:v>
                </c:pt>
                <c:pt idx="46">
                  <c:v>9.6</c:v>
                </c:pt>
                <c:pt idx="47">
                  <c:v>10.5</c:v>
                </c:pt>
                <c:pt idx="48">
                  <c:v>12.2</c:v>
                </c:pt>
                <c:pt idx="49">
                  <c:v>11.1</c:v>
                </c:pt>
                <c:pt idx="50">
                  <c:v>11.3</c:v>
                </c:pt>
                <c:pt idx="51">
                  <c:v>12.7</c:v>
                </c:pt>
                <c:pt idx="52">
                  <c:v>10.8</c:v>
                </c:pt>
                <c:pt idx="53">
                  <c:v>11.9</c:v>
                </c:pt>
                <c:pt idx="54">
                  <c:v>12.8</c:v>
                </c:pt>
                <c:pt idx="55">
                  <c:v>12.7</c:v>
                </c:pt>
                <c:pt idx="56">
                  <c:v>9.3000000000000007</c:v>
                </c:pt>
                <c:pt idx="57">
                  <c:v>10.5</c:v>
                </c:pt>
                <c:pt idx="58">
                  <c:v>10.4</c:v>
                </c:pt>
                <c:pt idx="59">
                  <c:v>11.2</c:v>
                </c:pt>
                <c:pt idx="60">
                  <c:v>11.2</c:v>
                </c:pt>
                <c:pt idx="61">
                  <c:v>11.4</c:v>
                </c:pt>
                <c:pt idx="62">
                  <c:v>13.5</c:v>
                </c:pt>
              </c:numCache>
            </c:numRef>
          </c:val>
        </c:ser>
        <c:ser>
          <c:idx val="1"/>
          <c:order val="1"/>
          <c:spPr>
            <a:ln w="9525"/>
          </c:spPr>
          <c:marker>
            <c:symbol val="square"/>
            <c:size val="3"/>
          </c:marker>
          <c:val>
            <c:numRef>
              <c:f>Sheet1!$P$3:$P$65</c:f>
              <c:numCache>
                <c:formatCode>General</c:formatCode>
                <c:ptCount val="63"/>
                <c:pt idx="0">
                  <c:v>13.5</c:v>
                </c:pt>
                <c:pt idx="1">
                  <c:v>14.6</c:v>
                </c:pt>
                <c:pt idx="2">
                  <c:v>13</c:v>
                </c:pt>
                <c:pt idx="3">
                  <c:v>13.1</c:v>
                </c:pt>
                <c:pt idx="4">
                  <c:v>14.1</c:v>
                </c:pt>
                <c:pt idx="5">
                  <c:v>13.3</c:v>
                </c:pt>
                <c:pt idx="6">
                  <c:v>15.2</c:v>
                </c:pt>
                <c:pt idx="7">
                  <c:v>11.7</c:v>
                </c:pt>
                <c:pt idx="8">
                  <c:v>11.7</c:v>
                </c:pt>
                <c:pt idx="9">
                  <c:v>12.1</c:v>
                </c:pt>
                <c:pt idx="10">
                  <c:v>12.4</c:v>
                </c:pt>
                <c:pt idx="11">
                  <c:v>12.6</c:v>
                </c:pt>
                <c:pt idx="12">
                  <c:v>13.7</c:v>
                </c:pt>
                <c:pt idx="13">
                  <c:v>14.7</c:v>
                </c:pt>
                <c:pt idx="14">
                  <c:v>12.7</c:v>
                </c:pt>
                <c:pt idx="15">
                  <c:v>13.7</c:v>
                </c:pt>
                <c:pt idx="16">
                  <c:v>12.7</c:v>
                </c:pt>
                <c:pt idx="17">
                  <c:v>12.4</c:v>
                </c:pt>
                <c:pt idx="18">
                  <c:v>13</c:v>
                </c:pt>
                <c:pt idx="19">
                  <c:v>12.8</c:v>
                </c:pt>
                <c:pt idx="20">
                  <c:v>19.8</c:v>
                </c:pt>
                <c:pt idx="21">
                  <c:v>18.899999999999999</c:v>
                </c:pt>
                <c:pt idx="22">
                  <c:v>19.2</c:v>
                </c:pt>
                <c:pt idx="23">
                  <c:v>18.2</c:v>
                </c:pt>
                <c:pt idx="24">
                  <c:v>18.5</c:v>
                </c:pt>
                <c:pt idx="25">
                  <c:v>20.5</c:v>
                </c:pt>
                <c:pt idx="26">
                  <c:v>18.3</c:v>
                </c:pt>
                <c:pt idx="27">
                  <c:v>19</c:v>
                </c:pt>
                <c:pt idx="28">
                  <c:v>14.9</c:v>
                </c:pt>
                <c:pt idx="29">
                  <c:v>14.7</c:v>
                </c:pt>
                <c:pt idx="30">
                  <c:v>14.4</c:v>
                </c:pt>
                <c:pt idx="31">
                  <c:v>14.6</c:v>
                </c:pt>
                <c:pt idx="32">
                  <c:v>13.8</c:v>
                </c:pt>
                <c:pt idx="33">
                  <c:v>12.9</c:v>
                </c:pt>
                <c:pt idx="34">
                  <c:v>14</c:v>
                </c:pt>
                <c:pt idx="35">
                  <c:v>13.2</c:v>
                </c:pt>
                <c:pt idx="36">
                  <c:v>13.1</c:v>
                </c:pt>
                <c:pt idx="37">
                  <c:v>12.6</c:v>
                </c:pt>
                <c:pt idx="38">
                  <c:v>12.9</c:v>
                </c:pt>
                <c:pt idx="39">
                  <c:v>13.2</c:v>
                </c:pt>
                <c:pt idx="40">
                  <c:v>12.8</c:v>
                </c:pt>
                <c:pt idx="41">
                  <c:v>14.1</c:v>
                </c:pt>
                <c:pt idx="42">
                  <c:v>14</c:v>
                </c:pt>
                <c:pt idx="43">
                  <c:v>14.3</c:v>
                </c:pt>
                <c:pt idx="44">
                  <c:v>14.2</c:v>
                </c:pt>
                <c:pt idx="45">
                  <c:v>15.1</c:v>
                </c:pt>
                <c:pt idx="46">
                  <c:v>13.1</c:v>
                </c:pt>
                <c:pt idx="47">
                  <c:v>13.4</c:v>
                </c:pt>
                <c:pt idx="48">
                  <c:v>14.1</c:v>
                </c:pt>
                <c:pt idx="49">
                  <c:v>15.7</c:v>
                </c:pt>
                <c:pt idx="50">
                  <c:v>16.600000000000001</c:v>
                </c:pt>
                <c:pt idx="51">
                  <c:v>16.600000000000001</c:v>
                </c:pt>
                <c:pt idx="52">
                  <c:v>14.9</c:v>
                </c:pt>
                <c:pt idx="53">
                  <c:v>15.4</c:v>
                </c:pt>
                <c:pt idx="54">
                  <c:v>14.8</c:v>
                </c:pt>
                <c:pt idx="55">
                  <c:v>15</c:v>
                </c:pt>
                <c:pt idx="56">
                  <c:v>13.7</c:v>
                </c:pt>
                <c:pt idx="57">
                  <c:v>13.6</c:v>
                </c:pt>
                <c:pt idx="58">
                  <c:v>13.7</c:v>
                </c:pt>
                <c:pt idx="59">
                  <c:v>13.8</c:v>
                </c:pt>
                <c:pt idx="60">
                  <c:v>14</c:v>
                </c:pt>
                <c:pt idx="61">
                  <c:v>14</c:v>
                </c:pt>
                <c:pt idx="62">
                  <c:v>14.8</c:v>
                </c:pt>
              </c:numCache>
            </c:numRef>
          </c:val>
        </c:ser>
        <c:ser>
          <c:idx val="2"/>
          <c:order val="2"/>
          <c:spPr>
            <a:ln w="9525">
              <a:solidFill>
                <a:srgbClr val="00B050"/>
              </a:solidFill>
            </a:ln>
          </c:spPr>
          <c:marker>
            <c:symbol val="triangle"/>
            <c:size val="3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val>
            <c:numRef>
              <c:f>Sheet1!$Q$3:$Q$65</c:f>
              <c:numCache>
                <c:formatCode>General</c:formatCode>
                <c:ptCount val="63"/>
                <c:pt idx="0">
                  <c:v>15.2</c:v>
                </c:pt>
                <c:pt idx="1">
                  <c:v>16.100000000000001</c:v>
                </c:pt>
                <c:pt idx="2">
                  <c:v>15</c:v>
                </c:pt>
                <c:pt idx="3">
                  <c:v>15.3</c:v>
                </c:pt>
                <c:pt idx="4">
                  <c:v>15.6</c:v>
                </c:pt>
                <c:pt idx="5">
                  <c:v>15.3</c:v>
                </c:pt>
                <c:pt idx="6">
                  <c:v>16.600000000000001</c:v>
                </c:pt>
                <c:pt idx="7">
                  <c:v>13.9</c:v>
                </c:pt>
                <c:pt idx="8">
                  <c:v>13.9</c:v>
                </c:pt>
                <c:pt idx="9">
                  <c:v>14.2</c:v>
                </c:pt>
                <c:pt idx="10">
                  <c:v>14.3</c:v>
                </c:pt>
                <c:pt idx="11">
                  <c:v>14.4</c:v>
                </c:pt>
                <c:pt idx="12">
                  <c:v>15.7</c:v>
                </c:pt>
                <c:pt idx="13">
                  <c:v>16.5</c:v>
                </c:pt>
                <c:pt idx="14">
                  <c:v>14.5</c:v>
                </c:pt>
                <c:pt idx="15">
                  <c:v>15.6</c:v>
                </c:pt>
                <c:pt idx="16">
                  <c:v>14.9</c:v>
                </c:pt>
                <c:pt idx="17">
                  <c:v>14.8</c:v>
                </c:pt>
                <c:pt idx="18">
                  <c:v>14.8</c:v>
                </c:pt>
                <c:pt idx="19">
                  <c:v>14.9</c:v>
                </c:pt>
                <c:pt idx="20">
                  <c:v>17.8</c:v>
                </c:pt>
                <c:pt idx="21">
                  <c:v>19.8</c:v>
                </c:pt>
                <c:pt idx="22">
                  <c:v>20.3</c:v>
                </c:pt>
                <c:pt idx="23">
                  <c:v>19.5</c:v>
                </c:pt>
                <c:pt idx="24">
                  <c:v>19.5</c:v>
                </c:pt>
                <c:pt idx="25">
                  <c:v>20.9</c:v>
                </c:pt>
                <c:pt idx="26">
                  <c:v>20</c:v>
                </c:pt>
                <c:pt idx="27">
                  <c:v>20.3</c:v>
                </c:pt>
                <c:pt idx="28">
                  <c:v>16</c:v>
                </c:pt>
                <c:pt idx="29">
                  <c:v>16.100000000000001</c:v>
                </c:pt>
                <c:pt idx="30">
                  <c:v>15.8</c:v>
                </c:pt>
                <c:pt idx="31">
                  <c:v>16</c:v>
                </c:pt>
                <c:pt idx="32">
                  <c:v>13.2</c:v>
                </c:pt>
                <c:pt idx="33">
                  <c:v>15.3</c:v>
                </c:pt>
                <c:pt idx="34">
                  <c:v>15.7</c:v>
                </c:pt>
                <c:pt idx="35">
                  <c:v>14.8</c:v>
                </c:pt>
                <c:pt idx="36">
                  <c:v>15.1</c:v>
                </c:pt>
                <c:pt idx="37">
                  <c:v>12.2</c:v>
                </c:pt>
                <c:pt idx="38">
                  <c:v>14.6</c:v>
                </c:pt>
                <c:pt idx="39">
                  <c:v>14.7</c:v>
                </c:pt>
                <c:pt idx="40">
                  <c:v>15</c:v>
                </c:pt>
                <c:pt idx="41">
                  <c:v>15.6</c:v>
                </c:pt>
                <c:pt idx="42">
                  <c:v>16</c:v>
                </c:pt>
                <c:pt idx="43">
                  <c:v>16.3</c:v>
                </c:pt>
                <c:pt idx="44">
                  <c:v>16</c:v>
                </c:pt>
                <c:pt idx="45">
                  <c:v>16.7</c:v>
                </c:pt>
                <c:pt idx="46">
                  <c:v>15</c:v>
                </c:pt>
                <c:pt idx="47">
                  <c:v>15.5</c:v>
                </c:pt>
                <c:pt idx="48">
                  <c:v>15.9</c:v>
                </c:pt>
                <c:pt idx="49">
                  <c:v>17.399999999999999</c:v>
                </c:pt>
                <c:pt idx="50">
                  <c:v>17.899999999999999</c:v>
                </c:pt>
                <c:pt idx="51">
                  <c:v>18</c:v>
                </c:pt>
                <c:pt idx="52">
                  <c:v>16.8</c:v>
                </c:pt>
                <c:pt idx="53">
                  <c:v>16.8</c:v>
                </c:pt>
                <c:pt idx="54">
                  <c:v>16.600000000000001</c:v>
                </c:pt>
                <c:pt idx="55">
                  <c:v>16.399999999999999</c:v>
                </c:pt>
                <c:pt idx="56">
                  <c:v>15.6</c:v>
                </c:pt>
                <c:pt idx="57">
                  <c:v>15.5</c:v>
                </c:pt>
                <c:pt idx="58">
                  <c:v>15.6</c:v>
                </c:pt>
                <c:pt idx="59">
                  <c:v>15.6</c:v>
                </c:pt>
                <c:pt idx="60">
                  <c:v>15.7</c:v>
                </c:pt>
                <c:pt idx="61">
                  <c:v>15.9</c:v>
                </c:pt>
                <c:pt idx="62">
                  <c:v>16.3</c:v>
                </c:pt>
              </c:numCache>
            </c:numRef>
          </c:val>
        </c:ser>
        <c:ser>
          <c:idx val="3"/>
          <c:order val="3"/>
          <c:spPr>
            <a:ln w="9525"/>
          </c:spPr>
          <c:marker>
            <c:symbol val="x"/>
            <c:size val="3"/>
          </c:marker>
          <c:val>
            <c:numRef>
              <c:f>Sheet1!$R$3:$R$65</c:f>
              <c:numCache>
                <c:formatCode>General</c:formatCode>
                <c:ptCount val="63"/>
                <c:pt idx="0">
                  <c:v>13.5</c:v>
                </c:pt>
                <c:pt idx="1">
                  <c:v>13.8</c:v>
                </c:pt>
                <c:pt idx="2">
                  <c:v>12.8</c:v>
                </c:pt>
                <c:pt idx="3">
                  <c:v>12.9</c:v>
                </c:pt>
                <c:pt idx="4">
                  <c:v>13.6</c:v>
                </c:pt>
                <c:pt idx="5">
                  <c:v>13.4</c:v>
                </c:pt>
                <c:pt idx="6">
                  <c:v>14.7</c:v>
                </c:pt>
                <c:pt idx="7">
                  <c:v>11.6</c:v>
                </c:pt>
                <c:pt idx="8">
                  <c:v>11.6</c:v>
                </c:pt>
                <c:pt idx="9">
                  <c:v>12</c:v>
                </c:pt>
                <c:pt idx="10">
                  <c:v>12.1</c:v>
                </c:pt>
                <c:pt idx="11">
                  <c:v>12.3</c:v>
                </c:pt>
                <c:pt idx="12">
                  <c:v>13.7</c:v>
                </c:pt>
                <c:pt idx="13">
                  <c:v>14.3</c:v>
                </c:pt>
                <c:pt idx="14">
                  <c:v>12.6</c:v>
                </c:pt>
                <c:pt idx="15">
                  <c:v>13</c:v>
                </c:pt>
                <c:pt idx="16">
                  <c:v>12.5</c:v>
                </c:pt>
                <c:pt idx="17">
                  <c:v>12</c:v>
                </c:pt>
                <c:pt idx="18">
                  <c:v>12.7</c:v>
                </c:pt>
                <c:pt idx="19">
                  <c:v>13.1</c:v>
                </c:pt>
                <c:pt idx="20">
                  <c:v>14.8</c:v>
                </c:pt>
                <c:pt idx="21">
                  <c:v>18.3</c:v>
                </c:pt>
                <c:pt idx="22">
                  <c:v>18.600000000000001</c:v>
                </c:pt>
                <c:pt idx="23">
                  <c:v>17.7</c:v>
                </c:pt>
                <c:pt idx="24">
                  <c:v>18</c:v>
                </c:pt>
                <c:pt idx="25">
                  <c:v>20</c:v>
                </c:pt>
                <c:pt idx="26">
                  <c:v>18.7</c:v>
                </c:pt>
                <c:pt idx="27">
                  <c:v>19</c:v>
                </c:pt>
                <c:pt idx="28">
                  <c:v>14</c:v>
                </c:pt>
                <c:pt idx="29">
                  <c:v>13.9</c:v>
                </c:pt>
                <c:pt idx="30">
                  <c:v>13.6</c:v>
                </c:pt>
                <c:pt idx="31">
                  <c:v>14.1</c:v>
                </c:pt>
                <c:pt idx="32">
                  <c:v>13.2</c:v>
                </c:pt>
                <c:pt idx="33">
                  <c:v>13.3</c:v>
                </c:pt>
                <c:pt idx="34">
                  <c:v>13.7</c:v>
                </c:pt>
                <c:pt idx="35">
                  <c:v>12.8</c:v>
                </c:pt>
                <c:pt idx="36">
                  <c:v>13</c:v>
                </c:pt>
                <c:pt idx="37">
                  <c:v>12.2</c:v>
                </c:pt>
                <c:pt idx="38">
                  <c:v>12.5</c:v>
                </c:pt>
                <c:pt idx="39">
                  <c:v>12.7</c:v>
                </c:pt>
                <c:pt idx="40">
                  <c:v>12.9</c:v>
                </c:pt>
                <c:pt idx="41">
                  <c:v>13.8</c:v>
                </c:pt>
                <c:pt idx="42">
                  <c:v>13.8</c:v>
                </c:pt>
                <c:pt idx="43">
                  <c:v>14</c:v>
                </c:pt>
                <c:pt idx="44">
                  <c:v>13.8</c:v>
                </c:pt>
                <c:pt idx="45">
                  <c:v>14.6</c:v>
                </c:pt>
                <c:pt idx="46">
                  <c:v>12.8</c:v>
                </c:pt>
                <c:pt idx="47">
                  <c:v>13.2</c:v>
                </c:pt>
                <c:pt idx="48">
                  <c:v>14.1</c:v>
                </c:pt>
                <c:pt idx="49">
                  <c:v>15.2</c:v>
                </c:pt>
                <c:pt idx="50">
                  <c:v>16</c:v>
                </c:pt>
                <c:pt idx="51">
                  <c:v>16.2</c:v>
                </c:pt>
                <c:pt idx="52">
                  <c:v>14.5</c:v>
                </c:pt>
                <c:pt idx="53">
                  <c:v>14.9</c:v>
                </c:pt>
                <c:pt idx="54">
                  <c:v>14.7</c:v>
                </c:pt>
                <c:pt idx="55">
                  <c:v>14.8</c:v>
                </c:pt>
                <c:pt idx="56">
                  <c:v>13.5</c:v>
                </c:pt>
                <c:pt idx="57">
                  <c:v>13.6</c:v>
                </c:pt>
                <c:pt idx="58">
                  <c:v>13.5</c:v>
                </c:pt>
                <c:pt idx="59">
                  <c:v>13.5</c:v>
                </c:pt>
                <c:pt idx="60">
                  <c:v>14</c:v>
                </c:pt>
                <c:pt idx="61">
                  <c:v>13.9</c:v>
                </c:pt>
                <c:pt idx="62">
                  <c:v>14.6</c:v>
                </c:pt>
              </c:numCache>
            </c:numRef>
          </c:val>
        </c:ser>
        <c:ser>
          <c:idx val="4"/>
          <c:order val="4"/>
          <c:spPr>
            <a:ln w="9525"/>
          </c:spPr>
          <c:marker>
            <c:symbol val="star"/>
            <c:size val="3"/>
            <c:spPr>
              <a:ln w="9525"/>
            </c:spPr>
          </c:marker>
          <c:val>
            <c:numRef>
              <c:f>Sheet1!$S$3:$S$65</c:f>
              <c:numCache>
                <c:formatCode>General</c:formatCode>
                <c:ptCount val="63"/>
                <c:pt idx="0">
                  <c:v>11.2</c:v>
                </c:pt>
                <c:pt idx="1">
                  <c:v>12</c:v>
                </c:pt>
                <c:pt idx="2">
                  <c:v>10.6</c:v>
                </c:pt>
                <c:pt idx="3">
                  <c:v>10.4</c:v>
                </c:pt>
                <c:pt idx="4">
                  <c:v>10.9</c:v>
                </c:pt>
                <c:pt idx="5">
                  <c:v>10.8</c:v>
                </c:pt>
                <c:pt idx="6">
                  <c:v>12.5</c:v>
                </c:pt>
                <c:pt idx="7">
                  <c:v>8.9</c:v>
                </c:pt>
                <c:pt idx="8">
                  <c:v>9</c:v>
                </c:pt>
                <c:pt idx="9">
                  <c:v>9.5</c:v>
                </c:pt>
                <c:pt idx="10">
                  <c:v>9.8000000000000007</c:v>
                </c:pt>
                <c:pt idx="11">
                  <c:v>10.3</c:v>
                </c:pt>
                <c:pt idx="12">
                  <c:v>12.1</c:v>
                </c:pt>
                <c:pt idx="13">
                  <c:v>13.2</c:v>
                </c:pt>
                <c:pt idx="14">
                  <c:v>10.1</c:v>
                </c:pt>
                <c:pt idx="15">
                  <c:v>10.9</c:v>
                </c:pt>
                <c:pt idx="16">
                  <c:v>10.3</c:v>
                </c:pt>
                <c:pt idx="17">
                  <c:v>9.6</c:v>
                </c:pt>
                <c:pt idx="18">
                  <c:v>9.7000000000000011</c:v>
                </c:pt>
                <c:pt idx="19">
                  <c:v>10.1</c:v>
                </c:pt>
                <c:pt idx="20">
                  <c:v>12.4</c:v>
                </c:pt>
                <c:pt idx="21">
                  <c:v>16.8</c:v>
                </c:pt>
                <c:pt idx="22">
                  <c:v>17.5</c:v>
                </c:pt>
                <c:pt idx="23">
                  <c:v>16.399999999999999</c:v>
                </c:pt>
                <c:pt idx="24">
                  <c:v>16.399999999999999</c:v>
                </c:pt>
                <c:pt idx="25">
                  <c:v>17.7</c:v>
                </c:pt>
                <c:pt idx="26">
                  <c:v>16.3</c:v>
                </c:pt>
                <c:pt idx="27">
                  <c:v>16.600000000000001</c:v>
                </c:pt>
                <c:pt idx="28">
                  <c:v>12.4</c:v>
                </c:pt>
                <c:pt idx="29">
                  <c:v>12.7</c:v>
                </c:pt>
                <c:pt idx="30">
                  <c:v>12.1</c:v>
                </c:pt>
                <c:pt idx="31">
                  <c:v>12.4</c:v>
                </c:pt>
                <c:pt idx="32">
                  <c:v>10.7</c:v>
                </c:pt>
                <c:pt idx="33">
                  <c:v>10.8</c:v>
                </c:pt>
                <c:pt idx="34">
                  <c:v>11.2</c:v>
                </c:pt>
                <c:pt idx="35">
                  <c:v>10.3</c:v>
                </c:pt>
                <c:pt idx="36">
                  <c:v>10.8</c:v>
                </c:pt>
                <c:pt idx="37">
                  <c:v>10</c:v>
                </c:pt>
                <c:pt idx="38">
                  <c:v>10</c:v>
                </c:pt>
                <c:pt idx="39">
                  <c:v>9.6</c:v>
                </c:pt>
                <c:pt idx="40">
                  <c:v>10.1</c:v>
                </c:pt>
                <c:pt idx="41">
                  <c:v>11</c:v>
                </c:pt>
                <c:pt idx="42">
                  <c:v>11.6</c:v>
                </c:pt>
                <c:pt idx="43">
                  <c:v>12.2</c:v>
                </c:pt>
                <c:pt idx="44">
                  <c:v>12</c:v>
                </c:pt>
                <c:pt idx="45">
                  <c:v>12.6</c:v>
                </c:pt>
                <c:pt idx="46">
                  <c:v>9.9</c:v>
                </c:pt>
                <c:pt idx="47">
                  <c:v>11</c:v>
                </c:pt>
                <c:pt idx="48">
                  <c:v>11.1</c:v>
                </c:pt>
                <c:pt idx="49">
                  <c:v>13.4</c:v>
                </c:pt>
                <c:pt idx="50">
                  <c:v>14.5</c:v>
                </c:pt>
                <c:pt idx="51">
                  <c:v>14.7</c:v>
                </c:pt>
                <c:pt idx="52">
                  <c:v>12.9</c:v>
                </c:pt>
                <c:pt idx="53">
                  <c:v>12.7</c:v>
                </c:pt>
                <c:pt idx="54">
                  <c:v>12.6</c:v>
                </c:pt>
                <c:pt idx="55">
                  <c:v>12.1</c:v>
                </c:pt>
                <c:pt idx="56">
                  <c:v>11.1</c:v>
                </c:pt>
                <c:pt idx="57">
                  <c:v>11</c:v>
                </c:pt>
                <c:pt idx="58">
                  <c:v>11</c:v>
                </c:pt>
                <c:pt idx="59">
                  <c:v>10.9</c:v>
                </c:pt>
                <c:pt idx="60">
                  <c:v>10.9</c:v>
                </c:pt>
                <c:pt idx="61">
                  <c:v>11.5</c:v>
                </c:pt>
                <c:pt idx="62">
                  <c:v>12</c:v>
                </c:pt>
              </c:numCache>
            </c:numRef>
          </c:val>
        </c:ser>
        <c:ser>
          <c:idx val="5"/>
          <c:order val="5"/>
          <c:spPr>
            <a:ln w="9525"/>
          </c:spPr>
          <c:marker>
            <c:symbol val="circle"/>
            <c:size val="3"/>
          </c:marker>
          <c:val>
            <c:numRef>
              <c:f>Sheet1!$T$3:$T$65</c:f>
              <c:numCache>
                <c:formatCode>General</c:formatCode>
                <c:ptCount val="63"/>
                <c:pt idx="0">
                  <c:v>13.9</c:v>
                </c:pt>
                <c:pt idx="1">
                  <c:v>14</c:v>
                </c:pt>
                <c:pt idx="2">
                  <c:v>12.8</c:v>
                </c:pt>
                <c:pt idx="3">
                  <c:v>13.3</c:v>
                </c:pt>
                <c:pt idx="4">
                  <c:v>13.9</c:v>
                </c:pt>
                <c:pt idx="5">
                  <c:v>13.7</c:v>
                </c:pt>
                <c:pt idx="6">
                  <c:v>14.6</c:v>
                </c:pt>
                <c:pt idx="7">
                  <c:v>12</c:v>
                </c:pt>
                <c:pt idx="8">
                  <c:v>11.9</c:v>
                </c:pt>
                <c:pt idx="9">
                  <c:v>12.3</c:v>
                </c:pt>
                <c:pt idx="10">
                  <c:v>12.5</c:v>
                </c:pt>
                <c:pt idx="11">
                  <c:v>12.8</c:v>
                </c:pt>
                <c:pt idx="12">
                  <c:v>14</c:v>
                </c:pt>
                <c:pt idx="13">
                  <c:v>15</c:v>
                </c:pt>
                <c:pt idx="14">
                  <c:v>12.6</c:v>
                </c:pt>
                <c:pt idx="15">
                  <c:v>13</c:v>
                </c:pt>
                <c:pt idx="16">
                  <c:v>12.5</c:v>
                </c:pt>
                <c:pt idx="17">
                  <c:v>12.7</c:v>
                </c:pt>
                <c:pt idx="18">
                  <c:v>13.3</c:v>
                </c:pt>
                <c:pt idx="19">
                  <c:v>13.7</c:v>
                </c:pt>
                <c:pt idx="20">
                  <c:v>15.2</c:v>
                </c:pt>
                <c:pt idx="21">
                  <c:v>17</c:v>
                </c:pt>
                <c:pt idx="22">
                  <c:v>18.2</c:v>
                </c:pt>
                <c:pt idx="23">
                  <c:v>17.399999999999999</c:v>
                </c:pt>
                <c:pt idx="24">
                  <c:v>18.2</c:v>
                </c:pt>
                <c:pt idx="25">
                  <c:v>19.8</c:v>
                </c:pt>
                <c:pt idx="26">
                  <c:v>19.2</c:v>
                </c:pt>
                <c:pt idx="27">
                  <c:v>19.7</c:v>
                </c:pt>
                <c:pt idx="28">
                  <c:v>12.4</c:v>
                </c:pt>
                <c:pt idx="29">
                  <c:v>12.4</c:v>
                </c:pt>
                <c:pt idx="30">
                  <c:v>12.5</c:v>
                </c:pt>
                <c:pt idx="31">
                  <c:v>13.6</c:v>
                </c:pt>
                <c:pt idx="32">
                  <c:v>13.2</c:v>
                </c:pt>
                <c:pt idx="33">
                  <c:v>13.8</c:v>
                </c:pt>
                <c:pt idx="34">
                  <c:v>14.6</c:v>
                </c:pt>
                <c:pt idx="35">
                  <c:v>12.7</c:v>
                </c:pt>
                <c:pt idx="36">
                  <c:v>12.8</c:v>
                </c:pt>
                <c:pt idx="37">
                  <c:v>12.2</c:v>
                </c:pt>
                <c:pt idx="38">
                  <c:v>12.5</c:v>
                </c:pt>
                <c:pt idx="39">
                  <c:v>12.7</c:v>
                </c:pt>
                <c:pt idx="40">
                  <c:v>14.2</c:v>
                </c:pt>
                <c:pt idx="41">
                  <c:v>14.4</c:v>
                </c:pt>
                <c:pt idx="42">
                  <c:v>12.4</c:v>
                </c:pt>
                <c:pt idx="43">
                  <c:v>12.5</c:v>
                </c:pt>
                <c:pt idx="44">
                  <c:v>13</c:v>
                </c:pt>
                <c:pt idx="45">
                  <c:v>13.9</c:v>
                </c:pt>
                <c:pt idx="46">
                  <c:v>13</c:v>
                </c:pt>
                <c:pt idx="47">
                  <c:v>13.7</c:v>
                </c:pt>
                <c:pt idx="48">
                  <c:v>14.9</c:v>
                </c:pt>
                <c:pt idx="49">
                  <c:v>13.6</c:v>
                </c:pt>
                <c:pt idx="50">
                  <c:v>14</c:v>
                </c:pt>
                <c:pt idx="51">
                  <c:v>15.4</c:v>
                </c:pt>
                <c:pt idx="52">
                  <c:v>14</c:v>
                </c:pt>
                <c:pt idx="53">
                  <c:v>14.9</c:v>
                </c:pt>
                <c:pt idx="54">
                  <c:v>15</c:v>
                </c:pt>
                <c:pt idx="55">
                  <c:v>15.1</c:v>
                </c:pt>
                <c:pt idx="56">
                  <c:v>13</c:v>
                </c:pt>
                <c:pt idx="57">
                  <c:v>13.8</c:v>
                </c:pt>
                <c:pt idx="58">
                  <c:v>13.4</c:v>
                </c:pt>
                <c:pt idx="59">
                  <c:v>13.5</c:v>
                </c:pt>
                <c:pt idx="60">
                  <c:v>14.2</c:v>
                </c:pt>
                <c:pt idx="61">
                  <c:v>14.1</c:v>
                </c:pt>
                <c:pt idx="62">
                  <c:v>15.5</c:v>
                </c:pt>
              </c:numCache>
            </c:numRef>
          </c:val>
        </c:ser>
        <c:dLbls/>
        <c:marker val="1"/>
        <c:axId val="91693824"/>
        <c:axId val="91695360"/>
      </c:lineChart>
      <c:catAx>
        <c:axId val="91693824"/>
        <c:scaling>
          <c:orientation val="minMax"/>
        </c:scaling>
        <c:axPos val="b"/>
        <c:tickLblPos val="nextTo"/>
        <c:crossAx val="91695360"/>
        <c:crosses val="autoZero"/>
        <c:auto val="1"/>
        <c:lblAlgn val="ctr"/>
        <c:lblOffset val="100"/>
      </c:catAx>
      <c:valAx>
        <c:axId val="91695360"/>
        <c:scaling>
          <c:orientation val="minMax"/>
        </c:scaling>
        <c:axPos val="l"/>
        <c:majorGridlines/>
        <c:numFmt formatCode="General" sourceLinked="1"/>
        <c:tickLblPos val="nextTo"/>
        <c:crossAx val="91693824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chemeClr val="bg1"/>
    </a:solidFill>
  </c:spPr>
  <c:externalData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439FB3C-44AF-4466-922D-4029ED6B49DF}" type="datetimeFigureOut">
              <a:rPr lang="zh-CN" altLang="en-US"/>
              <a:pPr>
                <a:defRPr/>
              </a:pPr>
              <a:t>Wednesday,2014/08/13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22FF709-B572-47C7-AE9D-82BB873CD5E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1247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92FED7-5291-44C6-ABE8-185BB72B5525}" type="slidenum">
              <a:rPr lang="zh-CN"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09559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EC2C38-A876-4A52-98F8-CF30A067CACA}" type="slidenum">
              <a:rPr lang="zh-CN" altLang="en-US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47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HPTDC L1 buffer: 256, readout buffer: 256</a:t>
            </a: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63F33B84-DD0E-4C12-8C78-E071C48D33F7}" type="slidenum">
              <a:rPr lang="zh-CN" altLang="en-US"/>
              <a:pPr eaLnBrk="1" hangingPunct="1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7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总体情况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FF709-B572-47C7-AE9D-82BB873CD5E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0356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F0B7D-1584-4694-908D-520D944A9F5C}" type="datetime1">
              <a:rPr lang="zh-CN" altLang="en-US"/>
              <a:pPr>
                <a:defRPr/>
              </a:pPr>
              <a:t>Wednesday,2014/08/13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165E2-F840-4651-8C8C-6D8D0488E3A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6931A-E958-406B-8557-9123E55ED7C9}" type="datetime1">
              <a:rPr lang="zh-CN" altLang="en-US"/>
              <a:pPr>
                <a:defRPr/>
              </a:pPr>
              <a:t>Wednesday,2014/08/13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0F209-39A3-41C7-AB98-2C555CFBDF56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9752EAC9-5C1F-49B6-8C06-A3DEF8209781}" type="datetime1">
              <a:rPr lang="zh-CN" altLang="en-US"/>
              <a:pPr>
                <a:defRPr/>
              </a:pPr>
              <a:t>Wednesday,2014/08/13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5A1AE92-723A-4811-A2A1-22F1AA801F38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</p:spPr>
        <p:txBody>
          <a:bodyPr/>
          <a:lstStyle/>
          <a:p>
            <a:pPr lvl="0" eaLnBrk="1" hangingPunct="1"/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BESIII ETOF升级后端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电子学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系统设计及进展</a:t>
            </a:r>
            <a:r>
              <a:rPr lang="zh-CN" altLang="zh-CN" sz="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dirty="0" smtClean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075" name="副标题 2"/>
          <p:cNvSpPr>
            <a:spLocks noGrp="1"/>
          </p:cNvSpPr>
          <p:nvPr>
            <p:ph type="subTitle" idx="1"/>
          </p:nvPr>
        </p:nvSpPr>
        <p:spPr>
          <a:xfrm>
            <a:off x="1371600" y="4436740"/>
            <a:ext cx="6400800" cy="1440532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中国科学技术大学</a:t>
            </a:r>
            <a:endParaRPr lang="en-US" altLang="zh-CN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/>
            <a:r>
              <a:rPr lang="en-US" altLang="zh-CN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2014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8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月</a:t>
            </a:r>
            <a:r>
              <a:rPr lang="en-US" altLang="zh-CN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14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日</a:t>
            </a:r>
          </a:p>
        </p:txBody>
      </p:sp>
      <p:sp>
        <p:nvSpPr>
          <p:cNvPr id="307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63F6D-69EE-4090-A85E-5DC50D684484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1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77" name="副标题 2"/>
          <p:cNvSpPr txBox="1">
            <a:spLocks/>
          </p:cNvSpPr>
          <p:nvPr/>
        </p:nvSpPr>
        <p:spPr bwMode="auto">
          <a:xfrm>
            <a:off x="1555750" y="3789040"/>
            <a:ext cx="58959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zh-CN" altLang="en-US" sz="3200" dirty="0">
                <a:latin typeface="黑体" pitchFamily="49" charset="-122"/>
                <a:ea typeface="黑体" pitchFamily="49" charset="-122"/>
                <a:cs typeface="宋体" pitchFamily="2" charset="-122"/>
              </a:rPr>
              <a:t>曹    平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479179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2"/>
              </a:rPr>
              <a:t>第十七届全国核电子学与核探测技术学术年会</a:t>
            </a:r>
            <a:r>
              <a:rPr lang="zh-CN" altLang="en-US" sz="1600" dirty="0" smtClean="0">
                <a:latin typeface="Arial Unicode MS" panose="020B0604020202020204" pitchFamily="34" charset="-122"/>
              </a:rPr>
              <a:t>，兰州，</a:t>
            </a:r>
            <a:r>
              <a:rPr lang="en-US" altLang="zh-CN" sz="1600" dirty="0" smtClean="0">
                <a:latin typeface="Arial Unicode MS" panose="020B0604020202020204" pitchFamily="34" charset="-122"/>
              </a:rPr>
              <a:t>2014.8.13~15</a:t>
            </a:r>
            <a:r>
              <a:rPr kumimoji="0" lang="zh-CN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TDIG</a:t>
            </a:r>
            <a:r>
              <a:rPr lang="zh-CN" altLang="en-US" dirty="0" smtClean="0"/>
              <a:t>插件的研制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zh-CN" altLang="en-US" sz="2800" dirty="0" smtClean="0"/>
              <a:t>接收来自</a:t>
            </a:r>
            <a:r>
              <a:rPr lang="en-US" altLang="zh-CN" sz="2800" dirty="0" smtClean="0"/>
              <a:t>FEE</a:t>
            </a:r>
            <a:r>
              <a:rPr lang="zh-CN" altLang="en-US" sz="2800" dirty="0" smtClean="0"/>
              <a:t>的</a:t>
            </a:r>
            <a:r>
              <a:rPr lang="en-US" altLang="zh-CN" sz="2800" dirty="0" smtClean="0"/>
              <a:t>72</a:t>
            </a:r>
            <a:r>
              <a:rPr lang="zh-CN" altLang="zh-CN" sz="2800" dirty="0" smtClean="0"/>
              <a:t>路</a:t>
            </a:r>
            <a:r>
              <a:rPr lang="en-US" altLang="zh-CN" sz="2800" dirty="0" smtClean="0"/>
              <a:t>LVDS</a:t>
            </a:r>
            <a:r>
              <a:rPr lang="zh-CN" altLang="zh-CN" sz="2800" dirty="0" smtClean="0"/>
              <a:t>信号</a:t>
            </a:r>
            <a:r>
              <a:rPr lang="zh-CN" altLang="en-US" sz="2800" dirty="0" smtClean="0"/>
              <a:t>，并对信号前、后沿进行</a:t>
            </a:r>
            <a:r>
              <a:rPr lang="zh-CN" altLang="zh-CN" sz="2800" dirty="0"/>
              <a:t>时间</a:t>
            </a:r>
            <a:r>
              <a:rPr lang="zh-CN" altLang="zh-CN" sz="2800" dirty="0" smtClean="0"/>
              <a:t>测量</a:t>
            </a:r>
            <a:endParaRPr lang="en-US" altLang="zh-CN" sz="2800" dirty="0" smtClean="0"/>
          </a:p>
          <a:p>
            <a:pPr lvl="1"/>
            <a:r>
              <a:rPr lang="zh-CN" altLang="zh-CN" sz="2400" dirty="0" smtClean="0"/>
              <a:t>对应</a:t>
            </a:r>
            <a:r>
              <a:rPr lang="zh-CN" altLang="zh-CN" sz="2400" dirty="0"/>
              <a:t>三个</a:t>
            </a:r>
            <a:r>
              <a:rPr lang="en-US" altLang="zh-CN" sz="2400" dirty="0"/>
              <a:t>MRPC</a:t>
            </a:r>
            <a:r>
              <a:rPr lang="zh-CN" altLang="zh-CN" sz="2400" dirty="0"/>
              <a:t>探测器的数据</a:t>
            </a:r>
            <a:endParaRPr lang="en-US" altLang="zh-CN" sz="2400" dirty="0" smtClean="0"/>
          </a:p>
          <a:p>
            <a:pPr lvl="1"/>
            <a:r>
              <a:rPr lang="en-US" altLang="zh-CN" sz="2400" dirty="0" smtClean="0"/>
              <a:t>TOT</a:t>
            </a:r>
            <a:r>
              <a:rPr lang="zh-CN" altLang="en-US" sz="2400" dirty="0" smtClean="0"/>
              <a:t>测量技术</a:t>
            </a:r>
            <a:endParaRPr lang="en-US" altLang="zh-CN" sz="2400" dirty="0" smtClean="0"/>
          </a:p>
          <a:p>
            <a:r>
              <a:rPr lang="zh-CN" altLang="zh-CN" sz="2800" dirty="0" smtClean="0"/>
              <a:t>接收</a:t>
            </a:r>
            <a:r>
              <a:rPr lang="zh-CN" altLang="zh-CN" sz="2800" dirty="0"/>
              <a:t>来自触发系统的控制信号，包括</a:t>
            </a:r>
            <a:r>
              <a:rPr lang="en-US" altLang="zh-CN" sz="2800" dirty="0"/>
              <a:t>L1</a:t>
            </a:r>
            <a:r>
              <a:rPr lang="zh-CN" altLang="zh-CN" sz="2800" dirty="0"/>
              <a:t>信号、触发号检查信号</a:t>
            </a:r>
            <a:r>
              <a:rPr lang="zh-CN" altLang="zh-CN" sz="2800" dirty="0" smtClean="0"/>
              <a:t>等</a:t>
            </a:r>
            <a:endParaRPr lang="en-US" altLang="zh-CN" sz="2800" dirty="0" smtClean="0"/>
          </a:p>
          <a:p>
            <a:r>
              <a:rPr lang="zh-CN" altLang="en-US" sz="2800" dirty="0" smtClean="0"/>
              <a:t>将本</a:t>
            </a:r>
            <a:r>
              <a:rPr lang="zh-CN" altLang="zh-CN" sz="2800" dirty="0" smtClean="0"/>
              <a:t>地状态信息信号</a:t>
            </a:r>
            <a:r>
              <a:rPr lang="zh-CN" altLang="zh-CN" sz="2800" dirty="0"/>
              <a:t>发送给触发</a:t>
            </a:r>
            <a:r>
              <a:rPr lang="zh-CN" altLang="zh-CN" sz="2800" dirty="0" smtClean="0"/>
              <a:t>系统</a:t>
            </a:r>
            <a:endParaRPr lang="en-US" altLang="zh-CN" sz="2800" dirty="0" smtClean="0"/>
          </a:p>
          <a:p>
            <a:r>
              <a:rPr lang="zh-CN" altLang="en-US" sz="2800" dirty="0"/>
              <a:t>通过</a:t>
            </a:r>
            <a:r>
              <a:rPr lang="en-US" altLang="zh-CN" sz="2800" dirty="0"/>
              <a:t>VME</a:t>
            </a:r>
            <a:r>
              <a:rPr lang="zh-CN" altLang="zh-CN" sz="2800" dirty="0"/>
              <a:t>总线以</a:t>
            </a:r>
            <a:r>
              <a:rPr lang="en-US" altLang="zh-CN" sz="2800" dirty="0"/>
              <a:t>CBLT</a:t>
            </a:r>
            <a:r>
              <a:rPr lang="zh-CN" altLang="zh-CN" sz="2800" dirty="0"/>
              <a:t>的方式</a:t>
            </a:r>
            <a:r>
              <a:rPr lang="zh-CN" altLang="en-US" sz="2800" dirty="0"/>
              <a:t>将数据送至机箱控制器，再通过网口发送至</a:t>
            </a:r>
            <a:r>
              <a:rPr lang="en-US" altLang="zh-CN" sz="2800" dirty="0"/>
              <a:t>DAQ</a:t>
            </a:r>
            <a:r>
              <a:rPr lang="zh-CN" altLang="en-US" sz="2800" dirty="0"/>
              <a:t>系统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39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179388" y="1557338"/>
          <a:ext cx="8785225" cy="4598987"/>
        </p:xfrm>
        <a:graphic>
          <a:graphicData uri="http://schemas.openxmlformats.org/presentationml/2006/ole">
            <p:oleObj spid="_x0000_s80066" name="Visio" r:id="rId4" imgW="12520667" imgH="6544540" progId="Visio.Drawing.11">
              <p:embed/>
            </p:oleObj>
          </a:graphicData>
        </a:graphic>
      </p:graphicFrame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179388" y="1557338"/>
          <a:ext cx="8785225" cy="4598987"/>
        </p:xfrm>
        <a:graphic>
          <a:graphicData uri="http://schemas.openxmlformats.org/presentationml/2006/ole">
            <p:oleObj spid="_x0000_s80067" name="Visio" r:id="rId5" imgW="12520667" imgH="6544540" progId="Visio.Drawing.11">
              <p:embed/>
            </p:oleObj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179388" y="1557338"/>
          <a:ext cx="8785225" cy="4598987"/>
        </p:xfrm>
        <a:graphic>
          <a:graphicData uri="http://schemas.openxmlformats.org/presentationml/2006/ole">
            <p:oleObj spid="_x0000_s80068" name="Visio" r:id="rId6" imgW="12520667" imgH="6544540" progId="Visio.Drawing.11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179388" y="1557338"/>
          <a:ext cx="8785225" cy="4598987"/>
        </p:xfrm>
        <a:graphic>
          <a:graphicData uri="http://schemas.openxmlformats.org/presentationml/2006/ole">
            <p:oleObj spid="_x0000_s80069" name="Visio" r:id="rId7" imgW="12520667" imgH="6544540" progId="Visio.Drawing.11">
              <p:embed/>
            </p:oleObj>
          </a:graphicData>
        </a:graphic>
      </p:graphicFrame>
      <p:sp>
        <p:nvSpPr>
          <p:cNvPr id="10" name="椭圆 9"/>
          <p:cNvSpPr/>
          <p:nvPr/>
        </p:nvSpPr>
        <p:spPr>
          <a:xfrm>
            <a:off x="681038" y="2312988"/>
            <a:ext cx="71437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81038" y="2317750"/>
            <a:ext cx="71437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81038" y="2314575"/>
            <a:ext cx="71437" cy="730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5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TDIG</a:t>
            </a:r>
            <a:r>
              <a:rPr lang="zh-CN" altLang="en-US" dirty="0"/>
              <a:t>系统</a:t>
            </a:r>
            <a:r>
              <a:rPr lang="zh-CN" altLang="en-US" dirty="0" smtClean="0"/>
              <a:t>结构图</a:t>
            </a:r>
          </a:p>
        </p:txBody>
      </p:sp>
      <p:sp>
        <p:nvSpPr>
          <p:cNvPr id="2058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0993F7D-3F2B-405C-82A5-F8980830F07F}" type="slidenum">
              <a:rPr lang="zh-CN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205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7950" y="2276475"/>
            <a:ext cx="179388" cy="1444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69925" y="3781425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69925" y="3786188"/>
            <a:ext cx="71438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69925" y="3783013"/>
            <a:ext cx="71438" cy="730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95250" y="3744913"/>
            <a:ext cx="179388" cy="1444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69925" y="5221288"/>
            <a:ext cx="71438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69925" y="5226050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69925" y="5224463"/>
            <a:ext cx="71438" cy="7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5250" y="5186363"/>
            <a:ext cx="179388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033463" y="196215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692275" y="1971675"/>
            <a:ext cx="71438" cy="730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036638" y="2416175"/>
            <a:ext cx="71437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036638" y="2846388"/>
            <a:ext cx="71437" cy="714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036638" y="3400425"/>
            <a:ext cx="71437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038225" y="386080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38225" y="429260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042988" y="484187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42988" y="5300663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692275" y="2420938"/>
            <a:ext cx="71438" cy="714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692275" y="2852738"/>
            <a:ext cx="71438" cy="714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692275" y="3429000"/>
            <a:ext cx="71438" cy="714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692275" y="3860800"/>
            <a:ext cx="71438" cy="730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692275" y="4292600"/>
            <a:ext cx="71438" cy="730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1692275" y="4843463"/>
            <a:ext cx="71438" cy="730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692275" y="5300663"/>
            <a:ext cx="71438" cy="730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692275" y="5732463"/>
            <a:ext cx="71438" cy="730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5651500" y="4149725"/>
            <a:ext cx="360363" cy="2873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1042988" y="5751513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18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05712 4.07407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05712 4.07407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05712 4.07407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03941 4.07407E-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06736 L 0.03976 0.06736 " pathEditMode="relative" ptsTypes="AAA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6273 L 0.03976 -0.06273 " pathEditMode="relative" ptsTypes="A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03941 4.07407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06736 L 0.03976 0.06736 " pathEditMode="relative" ptsTypes="AAA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6273 L 0.03976 -0.06273 " pathEditMode="relative" ptsTypes="AAA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03941 4.07407E-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06736 L 0.03976 0.06736 " pathEditMode="relative" ptsTypes="AAA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6273 L 0.03976 -0.06273 " pathEditMode="relative" ptsTypes="A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7 L 0.04948 0.00047 L 0.04948 0.51829 L 0.26614 0.51829 " pathEditMode="relative" ptsTypes="AAAA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1649 0.00023 L -0.01649 0.04444 L -0.00086 0.04444 " pathEditMode="relative" ptsTypes="AAAA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6 L 0.04948 0.00046 L 0.04948 0.45695 L 0.26614 0.45695 " pathEditMode="relative" rAng="0" ptsTypes="AAAA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1649 0.00023 L -0.01649 0.04444 L -0.00086 0.04444 " pathEditMode="relative" ptsTypes="AAAA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7 L 0.04948 0.00047 L 0.04948 0.39399 L 0.26614 0.39399 " pathEditMode="relative" rAng="0" ptsTypes="AAAA">
                                      <p:cBhvr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L -0.0158 0.00023 L -0.0158 0.0588 L -0.00018 0.0588 " pathEditMode="relative" rAng="0" ptsTypes="AAAA"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7 L 0.04948 0.00047 L 0.04948 0.30996 L 0.26614 0.30996 " pathEditMode="relative" rAng="0" ptsTypes="AAAA"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1649 0.00023 L -0.01649 0.04444 L -0.00086 0.04444 " pathEditMode="relative" ptsTypes="AAAA"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6 L 0.04948 0.00046 L 0.04948 0.24676 L 0.26614 0.24676 " pathEditMode="relative" rAng="0" ptsTypes="AAAA">
                                      <p:cBhvr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24 L -0.0177 0.00024 L -0.0177 0.03889 L -0.00208 0.03889 " pathEditMode="relative" rAng="0" ptsTypes="AAAA"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6 L 0.04948 0.00046 L 0.04948 0.1838 L 0.26614 0.1838 " pathEditMode="relative" rAng="0" ptsTypes="AAAA"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023 L -0.01736 0.00023 L -0.01736 0.05764 L -0.00173 0.05764 " pathEditMode="relative" rAng="0" ptsTypes="AAAA"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7 L 0.04948 0.00047 L 0.04948 0.10348 L 0.26614 0.10348 " pathEditMode="relative" rAng="0" ptsTypes="AAAA"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023 L -0.01789 0.00023 L -0.01789 0.04074 L -0.00226 0.04074 " pathEditMode="relative" rAng="0" ptsTypes="AAAA">
                                      <p:cBhvr>
                                        <p:cTn id="1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6 L 0.04948 0.00046 L 0.04948 0.03681 L 0.26614 0.03681 " pathEditMode="relative" rAng="0" ptsTypes="AAAA">
                                      <p:cBhvr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0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023 L -0.01789 0.00023 L -0.01789 0.04074 L -0.00226 0.04074 " pathEditMode="relative" rAng="0" ptsTypes="AAAA">
                                      <p:cBhvr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0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7 L 0.04948 0.00047 L 0.04948 -0.02615 L 0.26614 -0.02615 " pathEditMode="relative" rAng="0" ptsTypes="AAAA">
                                      <p:cBhvr>
                                        <p:cTn id="2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0.00052 -0.09445 L 0.32691 -0.09445 " pathEditMode="relative" rAng="0" ptsTypes="AAA">
                                      <p:cBhvr>
                                        <p:cTn id="2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4722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255 L -0.02761 0.00255 L -0.02761 -0.5831 L -0.00191 -0.5831 " pathEditMode="relative" rAng="0" ptsTypes="AAAA">
                                      <p:cBhvr>
                                        <p:cTn id="2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2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6" grpId="0" animBg="1"/>
      <p:bldP spid="6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9" grpId="0" animBg="1"/>
      <p:bldP spid="39" grpId="1" animBg="1"/>
      <p:bldP spid="39" grpId="2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TDIG</a:t>
            </a:r>
            <a:r>
              <a:rPr lang="zh-CN" altLang="en-US" smtClean="0"/>
              <a:t>插件</a:t>
            </a:r>
            <a:r>
              <a:rPr lang="en-US" altLang="zh-CN" smtClean="0"/>
              <a:t>PCB</a:t>
            </a:r>
            <a:r>
              <a:rPr lang="zh-CN" altLang="en-US" smtClean="0"/>
              <a:t>版图和实物图</a:t>
            </a:r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80D7E12-7C4F-4C91-955A-8436106E024F}" type="slidenum">
              <a:rPr lang="zh-CN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zh-CN" altLang="en-US">
              <a:solidFill>
                <a:srgbClr val="898989"/>
              </a:solidFill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4518025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773238"/>
            <a:ext cx="39624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61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2.2</a:t>
            </a:r>
            <a:r>
              <a:rPr lang="zh-CN" altLang="en-US" dirty="0" smtClean="0"/>
              <a:t>、时钟插件的研制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zh-CN" altLang="en-US" sz="2800" dirty="0" smtClean="0"/>
              <a:t>接收来自加速器的</a:t>
            </a:r>
            <a:r>
              <a:rPr lang="en-US" altLang="zh-CN" sz="2800" dirty="0" smtClean="0"/>
              <a:t>RF</a:t>
            </a:r>
            <a:r>
              <a:rPr lang="zh-CN" altLang="en-US" sz="2800" dirty="0" smtClean="0"/>
              <a:t>时钟（</a:t>
            </a:r>
            <a:r>
              <a:rPr lang="en-US" altLang="zh-CN" sz="2800" dirty="0" smtClean="0"/>
              <a:t>499.8MHz</a:t>
            </a:r>
            <a:r>
              <a:rPr lang="zh-CN" altLang="en-US" sz="2800" dirty="0" smtClean="0"/>
              <a:t>），进行</a:t>
            </a:r>
            <a:r>
              <a:rPr lang="en-US" altLang="zh-CN" sz="2800" dirty="0" smtClean="0"/>
              <a:t>12</a:t>
            </a:r>
            <a:r>
              <a:rPr lang="zh-CN" altLang="en-US" sz="2800" dirty="0" smtClean="0"/>
              <a:t>分频（</a:t>
            </a:r>
            <a:r>
              <a:rPr lang="en-US" altLang="zh-CN" sz="2800" dirty="0" smtClean="0"/>
              <a:t>41.65MHz</a:t>
            </a:r>
            <a:r>
              <a:rPr lang="zh-CN" altLang="en-US" sz="2800" dirty="0" smtClean="0"/>
              <a:t>），并与</a:t>
            </a:r>
            <a:r>
              <a:rPr lang="en-US" altLang="zh-CN" sz="2800" dirty="0" smtClean="0"/>
              <a:t>RF</a:t>
            </a:r>
            <a:r>
              <a:rPr lang="zh-CN" altLang="en-US" sz="2800" dirty="0" smtClean="0"/>
              <a:t>时钟保持同步</a:t>
            </a:r>
            <a:endParaRPr lang="en-US" altLang="zh-CN" sz="2800" dirty="0" smtClean="0"/>
          </a:p>
          <a:p>
            <a:r>
              <a:rPr lang="zh-CN" altLang="en-US" sz="2800" dirty="0" smtClean="0"/>
              <a:t>通过光纤</a:t>
            </a:r>
            <a:r>
              <a:rPr lang="zh-CN" altLang="zh-CN" sz="2800" dirty="0" smtClean="0"/>
              <a:t>为</a:t>
            </a:r>
            <a:r>
              <a:rPr lang="en-US" altLang="zh-CN" sz="2800" dirty="0" smtClean="0"/>
              <a:t>BESIII</a:t>
            </a:r>
            <a:r>
              <a:rPr lang="zh-CN" altLang="en-US" sz="2800" dirty="0" smtClean="0"/>
              <a:t>触发</a:t>
            </a:r>
            <a:r>
              <a:rPr lang="zh-CN" altLang="zh-CN" sz="2800" dirty="0" smtClean="0"/>
              <a:t>系统</a:t>
            </a:r>
            <a:r>
              <a:rPr lang="zh-CN" altLang="zh-CN" sz="2800" dirty="0"/>
              <a:t>提供</a:t>
            </a:r>
            <a:r>
              <a:rPr lang="en-US" altLang="zh-CN" sz="2800" dirty="0"/>
              <a:t>41.65MHz</a:t>
            </a:r>
            <a:r>
              <a:rPr lang="zh-CN" altLang="zh-CN" sz="2800" dirty="0" smtClean="0"/>
              <a:t>的</a:t>
            </a:r>
            <a:r>
              <a:rPr lang="zh-CN" altLang="en-US" sz="2800" dirty="0" smtClean="0"/>
              <a:t>同步</a:t>
            </a:r>
            <a:r>
              <a:rPr lang="zh-CN" altLang="zh-CN" sz="2800" dirty="0" smtClean="0"/>
              <a:t>时钟</a:t>
            </a:r>
            <a:endParaRPr lang="en-US" altLang="zh-CN" sz="2800" dirty="0" smtClean="0"/>
          </a:p>
          <a:p>
            <a:pPr marL="342900" lvl="1" indent="-342900">
              <a:buFont typeface="Arial" charset="0"/>
              <a:buChar char="•"/>
            </a:pPr>
            <a:r>
              <a:rPr lang="zh-CN" altLang="en-US" dirty="0" smtClean="0"/>
              <a:t>为</a:t>
            </a:r>
            <a:r>
              <a:rPr lang="zh-CN" altLang="zh-CN" dirty="0" smtClean="0"/>
              <a:t>所有</a:t>
            </a:r>
            <a:r>
              <a:rPr lang="zh-CN" altLang="zh-CN" dirty="0"/>
              <a:t>飞行时间计数器读出电子学系统的</a:t>
            </a:r>
            <a:r>
              <a:rPr lang="en-US" altLang="zh-CN" dirty="0"/>
              <a:t>VME</a:t>
            </a:r>
            <a:r>
              <a:rPr lang="zh-CN" altLang="zh-CN" dirty="0" smtClean="0"/>
              <a:t>模块</a:t>
            </a:r>
            <a:r>
              <a:rPr lang="zh-CN" altLang="en-US" dirty="0" smtClean="0"/>
              <a:t>提供同步时钟</a:t>
            </a:r>
            <a:endParaRPr lang="zh-CN" altLang="zh-CN" dirty="0"/>
          </a:p>
          <a:p>
            <a:pPr lvl="1"/>
            <a:r>
              <a:rPr lang="zh-CN" altLang="zh-CN" sz="2000" dirty="0"/>
              <a:t>通道数：</a:t>
            </a:r>
            <a:r>
              <a:rPr lang="en-US" altLang="zh-CN" sz="2000" dirty="0"/>
              <a:t>       53 </a:t>
            </a:r>
          </a:p>
          <a:p>
            <a:pPr lvl="3"/>
            <a:r>
              <a:rPr lang="en-US" altLang="zh-CN" dirty="0"/>
              <a:t>12*2</a:t>
            </a:r>
            <a:r>
              <a:rPr lang="zh-CN" altLang="zh-CN" dirty="0"/>
              <a:t>（</a:t>
            </a:r>
            <a:r>
              <a:rPr lang="en-US" altLang="zh-CN" dirty="0"/>
              <a:t>11</a:t>
            </a:r>
            <a:r>
              <a:rPr lang="zh-CN" altLang="zh-CN" dirty="0"/>
              <a:t>桶部</a:t>
            </a:r>
            <a:r>
              <a:rPr lang="en-US" altLang="zh-CN" dirty="0"/>
              <a:t>FEE+1</a:t>
            </a:r>
            <a:r>
              <a:rPr lang="zh-CN" altLang="zh-CN" dirty="0"/>
              <a:t>快控制）</a:t>
            </a:r>
            <a:r>
              <a:rPr lang="en-US" altLang="zh-CN" dirty="0"/>
              <a:t>+1</a:t>
            </a:r>
            <a:r>
              <a:rPr lang="zh-CN" altLang="zh-CN" dirty="0"/>
              <a:t>（桶部</a:t>
            </a:r>
            <a:r>
              <a:rPr lang="en-US" altLang="zh-CN" dirty="0"/>
              <a:t>Monitor</a:t>
            </a:r>
            <a:r>
              <a:rPr lang="zh-CN" altLang="zh-CN" dirty="0"/>
              <a:t>）</a:t>
            </a:r>
            <a:r>
              <a:rPr lang="en-US" altLang="zh-CN" dirty="0"/>
              <a:t>+14*2</a:t>
            </a:r>
            <a:r>
              <a:rPr lang="zh-CN" altLang="zh-CN" dirty="0"/>
              <a:t>（</a:t>
            </a:r>
            <a:r>
              <a:rPr lang="en-US" altLang="zh-CN" dirty="0"/>
              <a:t>12</a:t>
            </a:r>
            <a:r>
              <a:rPr lang="zh-CN" altLang="zh-CN" dirty="0"/>
              <a:t>端盖</a:t>
            </a:r>
            <a:r>
              <a:rPr lang="en-US" altLang="zh-CN" dirty="0"/>
              <a:t>TDIG+1</a:t>
            </a:r>
            <a:r>
              <a:rPr lang="zh-CN" altLang="zh-CN" dirty="0"/>
              <a:t>快控制</a:t>
            </a:r>
            <a:r>
              <a:rPr lang="en-US" altLang="zh-CN" dirty="0"/>
              <a:t>+1</a:t>
            </a:r>
            <a:r>
              <a:rPr lang="zh-CN" altLang="zh-CN" dirty="0"/>
              <a:t>触发子板）</a:t>
            </a:r>
            <a:endParaRPr lang="zh-CN" altLang="zh-CN" sz="1400" dirty="0"/>
          </a:p>
          <a:p>
            <a:pPr lvl="1"/>
            <a:r>
              <a:rPr lang="zh-CN" altLang="zh-CN" sz="2000" dirty="0"/>
              <a:t>时钟输出信号： 差分形式的</a:t>
            </a:r>
            <a:r>
              <a:rPr lang="en-US" altLang="zh-CN" sz="2000" dirty="0"/>
              <a:t>LVPECL</a:t>
            </a:r>
            <a:r>
              <a:rPr lang="zh-CN" altLang="zh-CN" sz="2000" dirty="0" smtClean="0"/>
              <a:t>电信号</a:t>
            </a:r>
            <a:r>
              <a:rPr lang="zh-CN" altLang="en-US" sz="2000" dirty="0" smtClean="0"/>
              <a:t>、光纤</a:t>
            </a:r>
            <a:endParaRPr lang="zh-CN" altLang="zh-CN" sz="2000" dirty="0"/>
          </a:p>
          <a:p>
            <a:pPr lvl="1"/>
            <a:r>
              <a:rPr lang="zh-CN" altLang="zh-CN" sz="2000" dirty="0"/>
              <a:t>电缆：</a:t>
            </a:r>
            <a:r>
              <a:rPr lang="en-US" altLang="zh-CN" sz="2000" dirty="0"/>
              <a:t>         </a:t>
            </a:r>
            <a:r>
              <a:rPr lang="zh-CN" altLang="zh-CN" sz="2000" dirty="0"/>
              <a:t>差分双线的同轴电缆</a:t>
            </a:r>
          </a:p>
          <a:p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289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黑体" pitchFamily="49" charset="-122"/>
                <a:ea typeface="黑体" pitchFamily="49" charset="-122"/>
              </a:rPr>
              <a:t>主时钟</a:t>
            </a:r>
            <a:r>
              <a:rPr lang="zh-CN" altLang="zh-CN" smtClean="0">
                <a:latin typeface="黑体" pitchFamily="49" charset="-122"/>
                <a:ea typeface="黑体" pitchFamily="49" charset="-122"/>
              </a:rPr>
              <a:t>插件结构示意图</a:t>
            </a:r>
            <a:endParaRPr lang="zh-CN" altLang="en-US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291641-5FEF-4480-A228-4AF719B80DA6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14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37893" name="Object 1"/>
          <p:cNvGraphicFramePr>
            <a:graphicFrameLocks noGrp="1" noChangeAspect="1"/>
          </p:cNvGraphicFramePr>
          <p:nvPr>
            <p:ph idx="1"/>
          </p:nvPr>
        </p:nvGraphicFramePr>
        <p:xfrm>
          <a:off x="971550" y="1570038"/>
          <a:ext cx="7210425" cy="5084762"/>
        </p:xfrm>
        <a:graphic>
          <a:graphicData uri="http://schemas.openxmlformats.org/presentationml/2006/ole">
            <p:oleObj spid="_x0000_s87057" name="Visio" r:id="rId3" imgW="14027747" imgH="9893875" progId="Visio.Drawing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239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黑体" pitchFamily="49" charset="-122"/>
                <a:ea typeface="黑体" pitchFamily="49" charset="-122"/>
              </a:rPr>
              <a:t>从时钟</a:t>
            </a:r>
            <a:r>
              <a:rPr lang="zh-CN" altLang="zh-CN" smtClean="0">
                <a:latin typeface="黑体" pitchFamily="49" charset="-122"/>
                <a:ea typeface="黑体" pitchFamily="49" charset="-122"/>
              </a:rPr>
              <a:t>插件结构示意图</a:t>
            </a:r>
            <a:endParaRPr lang="zh-CN" altLang="en-US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C5FE36-ABE2-4AE0-B53A-5BDE371A4771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15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3994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050925" y="1454150"/>
          <a:ext cx="7121525" cy="5214938"/>
        </p:xfrm>
        <a:graphic>
          <a:graphicData uri="http://schemas.openxmlformats.org/presentationml/2006/ole">
            <p:oleObj spid="_x0000_s88081" name="Visio" r:id="rId3" imgW="13567410" imgH="9933940" progId="Visio.Drawing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614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时钟插件</a:t>
            </a:r>
            <a:r>
              <a:rPr lang="en-US" altLang="zh-CN" smtClean="0"/>
              <a:t>PCB</a:t>
            </a:r>
            <a:r>
              <a:rPr lang="zh-CN" altLang="en-US" smtClean="0"/>
              <a:t>版图及实物图</a:t>
            </a:r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E02E0EE1-8F3C-487D-B227-3A9757E427BB}" type="slidenum">
              <a:rPr lang="zh-CN" altLang="en-US">
                <a:solidFill>
                  <a:srgbClr val="898989"/>
                </a:solidFill>
              </a:rPr>
              <a:pPr eaLnBrk="1" hangingPunct="1"/>
              <a:t>16</a:t>
            </a:fld>
            <a:endParaRPr lang="zh-CN" altLang="en-US">
              <a:solidFill>
                <a:srgbClr val="898989"/>
              </a:solidFill>
            </a:endParaRP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700213"/>
            <a:ext cx="41179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6838" y="1700213"/>
            <a:ext cx="4762500" cy="3994150"/>
          </a:xfrm>
          <a:noFill/>
        </p:spPr>
      </p:pic>
    </p:spTree>
    <p:extLst>
      <p:ext uri="{BB962C8B-B14F-4D97-AF65-F5344CB8AC3E}">
        <p14:creationId xmlns:p14="http://schemas.microsoft.com/office/powerpoint/2010/main" xmlns="" val="8004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2.3</a:t>
            </a:r>
            <a:r>
              <a:rPr lang="zh-CN" altLang="en-US" dirty="0" smtClean="0"/>
              <a:t>、快控制插件的研制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12168"/>
            <a:ext cx="8229600" cy="5429200"/>
          </a:xfrm>
        </p:spPr>
        <p:txBody>
          <a:bodyPr/>
          <a:lstStyle/>
          <a:p>
            <a:r>
              <a:rPr lang="zh-CN" altLang="zh-CN" sz="2400" dirty="0"/>
              <a:t>产生</a:t>
            </a:r>
            <a:r>
              <a:rPr lang="en-US" altLang="zh-CN" sz="2400" dirty="0"/>
              <a:t>CBLT</a:t>
            </a:r>
            <a:r>
              <a:rPr lang="zh-CN" altLang="zh-CN" sz="2400" dirty="0"/>
              <a:t>中断，发起桶部</a:t>
            </a:r>
            <a:r>
              <a:rPr lang="en-US" altLang="zh-CN" sz="2400" dirty="0"/>
              <a:t>TOF_FEE</a:t>
            </a:r>
            <a:r>
              <a:rPr lang="zh-CN" altLang="zh-CN" sz="2400" dirty="0"/>
              <a:t>、</a:t>
            </a:r>
            <a:r>
              <a:rPr lang="en-US" altLang="zh-CN" sz="2400" dirty="0" err="1"/>
              <a:t>TOF_Monitor</a:t>
            </a:r>
            <a:r>
              <a:rPr lang="zh-CN" altLang="zh-CN" sz="2400" dirty="0"/>
              <a:t>以及端盖</a:t>
            </a:r>
            <a:r>
              <a:rPr lang="en-US" altLang="zh-CN" sz="2400" dirty="0"/>
              <a:t>TDIG</a:t>
            </a:r>
            <a:r>
              <a:rPr lang="zh-CN" altLang="zh-CN" sz="2400" dirty="0"/>
              <a:t>等插件的</a:t>
            </a:r>
            <a:r>
              <a:rPr lang="en-US" altLang="zh-CN" sz="2400" dirty="0"/>
              <a:t>CBLT</a:t>
            </a:r>
            <a:r>
              <a:rPr lang="zh-CN" altLang="zh-CN" sz="2400" dirty="0"/>
              <a:t>读取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r>
              <a:rPr lang="zh-CN" altLang="en-US" sz="2400" dirty="0"/>
              <a:t>端盖快控制插件支持向触发子板发送</a:t>
            </a:r>
            <a:r>
              <a:rPr lang="en-US" altLang="zh-CN" sz="2400" dirty="0"/>
              <a:t>FRST</a:t>
            </a:r>
            <a:r>
              <a:rPr lang="zh-CN" altLang="en-US" sz="2400" dirty="0"/>
              <a:t>、</a:t>
            </a:r>
            <a:r>
              <a:rPr lang="en-US" altLang="zh-CN" sz="2400" dirty="0"/>
              <a:t>RST</a:t>
            </a:r>
            <a:r>
              <a:rPr lang="zh-CN" altLang="en-US" sz="2400" dirty="0"/>
              <a:t>快控制信号，并另备一根；</a:t>
            </a:r>
            <a:endParaRPr lang="zh-CN" altLang="zh-CN" sz="2400" dirty="0"/>
          </a:p>
          <a:p>
            <a:r>
              <a:rPr lang="zh-CN" altLang="zh-CN" sz="2400" dirty="0"/>
              <a:t>具备</a:t>
            </a:r>
            <a:r>
              <a:rPr lang="zh-CN" altLang="en-US" sz="2400" dirty="0"/>
              <a:t>四种工作模式</a:t>
            </a:r>
            <a:endParaRPr lang="en-US" altLang="zh-CN" sz="2400" dirty="0"/>
          </a:p>
          <a:p>
            <a:pPr marL="742950" lvl="2" indent="-342900"/>
            <a:r>
              <a:rPr lang="en-US" altLang="zh-CN" sz="2000" dirty="0"/>
              <a:t>Monitor</a:t>
            </a:r>
            <a:r>
              <a:rPr lang="zh-CN" altLang="en-US" sz="2000" dirty="0"/>
              <a:t>模式</a:t>
            </a:r>
            <a:endParaRPr lang="en-US" altLang="zh-CN" sz="2000" dirty="0"/>
          </a:p>
          <a:p>
            <a:pPr marL="1200150" lvl="3" indent="-342900"/>
            <a:r>
              <a:rPr lang="zh-CN" altLang="en-US" sz="1800" dirty="0"/>
              <a:t>用于探测器小系统调试、工程测试</a:t>
            </a:r>
            <a:endParaRPr lang="en-US" altLang="zh-CN" sz="1800" dirty="0"/>
          </a:p>
          <a:p>
            <a:pPr marL="742950" lvl="2" indent="-342900"/>
            <a:r>
              <a:rPr lang="en-US" altLang="zh-CN" sz="2000" dirty="0"/>
              <a:t>Test</a:t>
            </a:r>
            <a:r>
              <a:rPr lang="zh-CN" altLang="en-US" sz="2000" dirty="0"/>
              <a:t>模式</a:t>
            </a:r>
            <a:endParaRPr lang="en-US" altLang="zh-CN" sz="2000" dirty="0"/>
          </a:p>
          <a:p>
            <a:pPr marL="1200150" lvl="3" indent="-342900"/>
            <a:r>
              <a:rPr lang="zh-CN" altLang="en-US" sz="1800" dirty="0"/>
              <a:t>用于电子学系统工程自检、调试</a:t>
            </a:r>
            <a:endParaRPr lang="en-US" altLang="zh-CN" sz="1800" dirty="0"/>
          </a:p>
          <a:p>
            <a:pPr marL="742950" lvl="2" indent="-342900"/>
            <a:r>
              <a:rPr lang="en-US" altLang="zh-CN" sz="2000" dirty="0"/>
              <a:t>Run</a:t>
            </a:r>
            <a:r>
              <a:rPr lang="zh-CN" altLang="en-US" sz="2000" dirty="0"/>
              <a:t>（</a:t>
            </a:r>
            <a:r>
              <a:rPr lang="en-US" altLang="zh-CN" sz="2000" dirty="0"/>
              <a:t>Normal</a:t>
            </a:r>
            <a:r>
              <a:rPr lang="zh-CN" altLang="en-US" sz="2000" dirty="0"/>
              <a:t>）模式</a:t>
            </a:r>
            <a:endParaRPr lang="en-US" altLang="zh-CN" sz="2000" dirty="0"/>
          </a:p>
          <a:p>
            <a:pPr marL="1200150" lvl="3" indent="-342900"/>
            <a:r>
              <a:rPr lang="zh-CN" altLang="en-US" sz="1800" dirty="0"/>
              <a:t>用于谱仪系统宇宙线联调或对撞取数</a:t>
            </a:r>
            <a:endParaRPr lang="en-US" altLang="zh-CN" sz="1800" dirty="0"/>
          </a:p>
          <a:p>
            <a:pPr marL="742950" lvl="2" indent="-342900"/>
            <a:r>
              <a:rPr lang="zh-CN" altLang="en-US" sz="2000" dirty="0"/>
              <a:t>（新增）端盖</a:t>
            </a:r>
            <a:r>
              <a:rPr lang="en-US" altLang="zh-CN" sz="2000" dirty="0"/>
              <a:t>Test</a:t>
            </a:r>
            <a:r>
              <a:rPr lang="zh-CN" altLang="en-US" sz="2000" dirty="0"/>
              <a:t>模式</a:t>
            </a:r>
            <a:endParaRPr lang="en-US" altLang="zh-CN" sz="2000" dirty="0"/>
          </a:p>
          <a:p>
            <a:pPr marL="1200150" lvl="3" indent="-342900"/>
            <a:r>
              <a:rPr lang="zh-CN" altLang="en-US" sz="1800" dirty="0"/>
              <a:t>控制前端电子学产生自检信号，进行系统自检、调试</a:t>
            </a:r>
            <a:endParaRPr lang="en-US" altLang="zh-CN" sz="1800" dirty="0"/>
          </a:p>
          <a:p>
            <a:pPr marL="1200150" lvl="3" indent="-342900"/>
            <a:r>
              <a:rPr lang="zh-CN" altLang="en-US" sz="1800" dirty="0"/>
              <a:t>桶部插件</a:t>
            </a:r>
            <a:r>
              <a:rPr lang="zh-CN" altLang="zh-CN" sz="1800" dirty="0"/>
              <a:t>产生</a:t>
            </a:r>
            <a:r>
              <a:rPr lang="en-US" altLang="zh-CN" sz="1800" dirty="0"/>
              <a:t>Start</a:t>
            </a:r>
            <a:r>
              <a:rPr lang="zh-CN" altLang="zh-CN" sz="1800" dirty="0"/>
              <a:t>信号（</a:t>
            </a:r>
            <a:r>
              <a:rPr lang="en-US" altLang="zh-CN" sz="1800" dirty="0"/>
              <a:t>LVPECL</a:t>
            </a:r>
            <a:r>
              <a:rPr lang="zh-CN" altLang="zh-CN" sz="1800" dirty="0"/>
              <a:t>）至</a:t>
            </a:r>
            <a:r>
              <a:rPr lang="en-US" altLang="zh-CN" sz="1800" dirty="0"/>
              <a:t>CTTP</a:t>
            </a:r>
            <a:r>
              <a:rPr lang="zh-CN" altLang="zh-CN" sz="1800" dirty="0"/>
              <a:t>插件，接收来自</a:t>
            </a:r>
            <a:r>
              <a:rPr lang="en-US" altLang="zh-CN" sz="1800" dirty="0"/>
              <a:t>CTTP</a:t>
            </a:r>
            <a:r>
              <a:rPr lang="zh-CN" altLang="zh-CN" sz="1800" dirty="0"/>
              <a:t>的</a:t>
            </a:r>
            <a:r>
              <a:rPr lang="en-US" altLang="zh-CN" sz="1800" dirty="0"/>
              <a:t>Full</a:t>
            </a:r>
            <a:r>
              <a:rPr lang="zh-CN" altLang="zh-CN" sz="1800" dirty="0"/>
              <a:t>信号（</a:t>
            </a:r>
            <a:r>
              <a:rPr lang="en-US" altLang="zh-CN" sz="1800" dirty="0"/>
              <a:t>LVPECL</a:t>
            </a:r>
            <a:r>
              <a:rPr lang="zh-CN" altLang="zh-CN" sz="1800" dirty="0" smtClean="0"/>
              <a:t>）</a:t>
            </a:r>
            <a:endParaRPr lang="en-US" altLang="zh-CN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79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mtClean="0">
                <a:latin typeface="黑体" pitchFamily="49" charset="-122"/>
                <a:ea typeface="黑体" pitchFamily="49" charset="-122"/>
              </a:rPr>
              <a:t>桶部快控制插件的功能框图</a:t>
            </a:r>
            <a:endParaRPr lang="zh-CN" altLang="en-US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16B5D5-7C85-4F0E-87C0-95740A6C3C52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18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4506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39750" y="1458913"/>
          <a:ext cx="8062913" cy="5210175"/>
        </p:xfrm>
        <a:graphic>
          <a:graphicData uri="http://schemas.openxmlformats.org/presentationml/2006/ole">
            <p:oleObj spid="_x0000_s89102" name="Visio" r:id="rId3" imgW="11213074" imgH="7243668" progId="Visio.Drawing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505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mtClean="0">
                <a:latin typeface="黑体" pitchFamily="49" charset="-122"/>
                <a:ea typeface="黑体" pitchFamily="49" charset="-122"/>
              </a:rPr>
              <a:t>端盖快控制插件</a:t>
            </a:r>
            <a:r>
              <a:rPr lang="en-US" altLang="zh-CN" smtClean="0">
                <a:latin typeface="黑体" pitchFamily="49" charset="-122"/>
                <a:ea typeface="黑体" pitchFamily="49" charset="-122"/>
              </a:rPr>
              <a:t>FPGA</a:t>
            </a:r>
            <a:r>
              <a:rPr lang="zh-CN" altLang="zh-CN" smtClean="0">
                <a:latin typeface="黑体" pitchFamily="49" charset="-122"/>
                <a:ea typeface="黑体" pitchFamily="49" charset="-122"/>
              </a:rPr>
              <a:t>的功能框图</a:t>
            </a:r>
            <a:endParaRPr lang="zh-CN" altLang="en-US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A3DE2E-872A-4E95-BAE4-3FE194189B39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19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4608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55650" y="1568450"/>
          <a:ext cx="7697788" cy="5289550"/>
        </p:xfrm>
        <a:graphic>
          <a:graphicData uri="http://schemas.openxmlformats.org/presentationml/2006/ole">
            <p:oleObj spid="_x0000_s90126" name="Visio" r:id="rId3" imgW="12088492" imgH="8306396" progId="Visio.Drawing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435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457200" y="917575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内容</a:t>
            </a:r>
          </a:p>
        </p:txBody>
      </p:sp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3059113" y="2060575"/>
            <a:ext cx="3457575" cy="4176713"/>
          </a:xfrm>
        </p:spPr>
        <p:txBody>
          <a:bodyPr/>
          <a:lstStyle/>
          <a:p>
            <a:pPr marL="571500" indent="-571500" eaLnBrk="1" hangingPunct="1">
              <a:buFontTx/>
              <a:buAutoNum type="ea1JpnChsDbPeriod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研制目标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pPr marL="571500" indent="-571500" eaLnBrk="1" hangingPunct="1">
              <a:buFontTx/>
              <a:buAutoNum type="ea1JpnChsDbPeriod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系统结构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pPr marL="571500" indent="-571500" eaLnBrk="1" hangingPunct="1">
              <a:buFontTx/>
              <a:buAutoNum type="ea1JpnChsDbPeriod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研制进展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pPr marL="571500" indent="-571500" eaLnBrk="1" hangingPunct="1">
              <a:buFontTx/>
              <a:buAutoNum type="ea1JpnChsDbPeriod"/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下一步计划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698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C8B5291-B89A-4FDC-8975-373AED69F6AA}" type="slidenum">
              <a:rPr lang="zh-CN" altLang="en-US"/>
              <a:pPr/>
              <a:t>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快控制插件</a:t>
            </a:r>
            <a:r>
              <a:rPr lang="en-US" altLang="zh-CN" dirty="0" smtClean="0"/>
              <a:t>PCB</a:t>
            </a:r>
            <a:r>
              <a:rPr lang="zh-CN" altLang="en-US" dirty="0" smtClean="0"/>
              <a:t>版图及实物图</a:t>
            </a:r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62D9AED-6ED6-497A-AB76-B9EE8BF4723C}" type="slidenum">
              <a:rPr lang="zh-CN" altLang="en-US">
                <a:solidFill>
                  <a:srgbClr val="898989"/>
                </a:solidFill>
              </a:rPr>
              <a:pPr eaLnBrk="1" hangingPunct="1"/>
              <a:t>20</a:t>
            </a:fld>
            <a:endParaRPr lang="zh-CN" altLang="en-US">
              <a:solidFill>
                <a:srgbClr val="898989"/>
              </a:solidFill>
            </a:endParaRPr>
          </a:p>
        </p:txBody>
      </p:sp>
      <p:pic>
        <p:nvPicPr>
          <p:cNvPr id="3789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3438" y="1844675"/>
            <a:ext cx="4332287" cy="4116388"/>
          </a:xfrm>
          <a:noFill/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1" t="15375" r="50471" b="12766"/>
          <a:stretch>
            <a:fillRect/>
          </a:stretch>
        </p:blipFill>
        <p:spPr bwMode="auto">
          <a:xfrm>
            <a:off x="179388" y="1844675"/>
            <a:ext cx="4392612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28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/>
          <a:lstStyle/>
          <a:p>
            <a:r>
              <a:rPr lang="zh-CN" altLang="en-US" dirty="0">
                <a:latin typeface="黑体" pitchFamily="49" charset="-122"/>
                <a:ea typeface="黑体" pitchFamily="49" charset="-122"/>
              </a:rPr>
              <a:t>三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、研制进展</a:t>
            </a:r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6DC327-D304-41C8-B865-ADCD05F987C8}" type="slidenum">
              <a:rPr lang="zh-CN" altLang="en-US"/>
              <a:pPr/>
              <a:t>21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总体研制进展</a:t>
            </a:r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755625" y="1844824"/>
            <a:ext cx="7560791" cy="4371975"/>
          </a:xfrm>
        </p:spPr>
        <p:txBody>
          <a:bodyPr/>
          <a:lstStyle/>
          <a:p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完成</a:t>
            </a:r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块</a:t>
            </a:r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插件的设计、加工和调试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完成</a:t>
            </a:r>
            <a:r>
              <a:rPr lang="en-US" altLang="zh-CN" sz="2400" dirty="0"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块快控制插件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的设计、加工和调试</a:t>
            </a:r>
            <a:endParaRPr lang="en-US" altLang="zh-CN" sz="2400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完成</a:t>
            </a:r>
            <a:r>
              <a:rPr lang="en-US" altLang="zh-CN" sz="2400" dirty="0"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块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时钟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插件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的设计、加工和调试</a:t>
            </a:r>
            <a:endParaRPr lang="en-US" altLang="zh-CN" sz="2400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完成后端电子学插件的测试和联合调试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完成后端电子学插件与</a:t>
            </a:r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FEE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电子学的联合调试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完成与</a:t>
            </a:r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DAQ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系统的联合调试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参与完成多次束流实验和宇宙线实验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通过两次评审：方案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评审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2013.11.29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） 、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测试评审（</a:t>
            </a:r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2014.3.29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）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endParaRPr lang="zh-CN" altLang="en-US" sz="2400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4580" name="灯片编号占位符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924E98-BAB1-40E9-AAC8-499D1D07F5C6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22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3.1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电子学插件测试</a:t>
            </a:r>
          </a:p>
        </p:txBody>
      </p:sp>
      <p:sp>
        <p:nvSpPr>
          <p:cNvPr id="28675" name="内容占位符 2"/>
          <p:cNvSpPr>
            <a:spLocks noGrp="1"/>
          </p:cNvSpPr>
          <p:nvPr>
            <p:ph idx="1"/>
          </p:nvPr>
        </p:nvSpPr>
        <p:spPr>
          <a:xfrm>
            <a:off x="1249363" y="1600200"/>
            <a:ext cx="7210425" cy="4525963"/>
          </a:xfrm>
        </p:spPr>
        <p:txBody>
          <a:bodyPr/>
          <a:lstStyle/>
          <a:p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时钟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性能测试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VME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总线单次读写测试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VME BLT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传输模式测试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HPTDC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配置测试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HPTDC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非线性测试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时间分辨性能测试（实验室条件下）</a:t>
            </a:r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2AA892E-D755-45E6-8F37-EF1D129DD29A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23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8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内容占位符 2"/>
          <p:cNvSpPr>
            <a:spLocks noGrp="1"/>
          </p:cNvSpPr>
          <p:nvPr>
            <p:ph idx="1"/>
          </p:nvPr>
        </p:nvSpPr>
        <p:spPr bwMode="auto">
          <a:xfrm>
            <a:off x="662880" y="1960240"/>
            <a:ext cx="8229600" cy="28369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smtClean="0">
                <a:latin typeface="黑体" pitchFamily="49" charset="-122"/>
                <a:ea typeface="黑体" pitchFamily="49" charset="-122"/>
              </a:rPr>
              <a:t>实验室测试</a:t>
            </a:r>
            <a:endParaRPr lang="en-US" altLang="zh-CN" sz="240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smtClean="0">
                <a:latin typeface="黑体" pitchFamily="49" charset="-122"/>
                <a:ea typeface="黑体" pitchFamily="49" charset="-122"/>
              </a:rPr>
              <a:t>束流实验</a:t>
            </a:r>
            <a:endParaRPr lang="zh-CN" altLang="en-US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87338" y="24463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aphicFrame>
        <p:nvGraphicFramePr>
          <p:cNvPr id="5124" name="对象 4"/>
          <p:cNvGraphicFramePr>
            <a:graphicFrameLocks noChangeAspect="1"/>
          </p:cNvGraphicFramePr>
          <p:nvPr/>
        </p:nvGraphicFramePr>
        <p:xfrm>
          <a:off x="12700" y="3983038"/>
          <a:ext cx="5114925" cy="2733675"/>
        </p:xfrm>
        <a:graphic>
          <a:graphicData uri="http://schemas.openxmlformats.org/presentationml/2006/ole">
            <p:oleObj spid="_x0000_s85063" name="Visio" r:id="rId3" imgW="6191177" imgH="3305070" progId="Visio.Drawing.11">
              <p:embed/>
            </p:oleObj>
          </a:graphicData>
        </a:graphic>
      </p:graphicFrame>
      <p:graphicFrame>
        <p:nvGraphicFramePr>
          <p:cNvPr id="5125" name="对象 6"/>
          <p:cNvGraphicFramePr>
            <a:graphicFrameLocks noChangeAspect="1"/>
          </p:cNvGraphicFramePr>
          <p:nvPr/>
        </p:nvGraphicFramePr>
        <p:xfrm>
          <a:off x="5345113" y="3865563"/>
          <a:ext cx="3657600" cy="2836862"/>
        </p:xfrm>
        <a:graphic>
          <a:graphicData uri="http://schemas.openxmlformats.org/presentationml/2006/ole">
            <p:oleObj spid="_x0000_s85064" name="Visio" r:id="rId4" imgW="10991874" imgH="8658165" progId="Visio.Drawing.11">
              <p:embed/>
            </p:oleObj>
          </a:graphicData>
        </a:graphic>
      </p:graphicFrame>
      <p:sp>
        <p:nvSpPr>
          <p:cNvPr id="5126" name="标题 1"/>
          <p:cNvSpPr>
            <a:spLocks noGrp="1"/>
          </p:cNvSpPr>
          <p:nvPr>
            <p:ph type="title"/>
          </p:nvPr>
        </p:nvSpPr>
        <p:spPr bwMode="auto">
          <a:xfrm>
            <a:off x="628650" y="620688"/>
            <a:ext cx="7886700" cy="690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高性能时间数字化插件测试</a:t>
            </a:r>
          </a:p>
        </p:txBody>
      </p:sp>
      <p:graphicFrame>
        <p:nvGraphicFramePr>
          <p:cNvPr id="5127" name="对象 9"/>
          <p:cNvGraphicFramePr>
            <a:graphicFrameLocks noChangeAspect="1"/>
          </p:cNvGraphicFramePr>
          <p:nvPr/>
        </p:nvGraphicFramePr>
        <p:xfrm>
          <a:off x="3867150" y="1608138"/>
          <a:ext cx="4014788" cy="2222500"/>
        </p:xfrm>
        <a:graphic>
          <a:graphicData uri="http://schemas.openxmlformats.org/presentationml/2006/ole">
            <p:oleObj spid="_x0000_s85065" name="Visio" r:id="rId5" imgW="5836730" imgH="3245548" progId="Visio.Drawing.11">
              <p:embed/>
            </p:oleObj>
          </a:graphicData>
        </a:graphic>
      </p:graphicFrame>
      <p:sp>
        <p:nvSpPr>
          <p:cNvPr id="5128" name="矩形 22"/>
          <p:cNvSpPr>
            <a:spLocks noChangeArrowheads="1"/>
          </p:cNvSpPr>
          <p:nvPr/>
        </p:nvSpPr>
        <p:spPr bwMode="auto">
          <a:xfrm>
            <a:off x="1677988" y="6308725"/>
            <a:ext cx="1489075" cy="3730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zh-CN" altLang="en-US" b="0">
                <a:latin typeface="黑体" pitchFamily="49" charset="-122"/>
                <a:ea typeface="黑体" pitchFamily="49" charset="-122"/>
              </a:rPr>
              <a:t>实验室测试</a:t>
            </a:r>
          </a:p>
        </p:txBody>
      </p:sp>
      <p:sp>
        <p:nvSpPr>
          <p:cNvPr id="5129" name="矩形 22"/>
          <p:cNvSpPr>
            <a:spLocks noChangeArrowheads="1"/>
          </p:cNvSpPr>
          <p:nvPr/>
        </p:nvSpPr>
        <p:spPr bwMode="auto">
          <a:xfrm>
            <a:off x="6257925" y="6303963"/>
            <a:ext cx="1489075" cy="3730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zh-CN" altLang="en-US" b="0">
                <a:latin typeface="黑体" pitchFamily="49" charset="-122"/>
                <a:ea typeface="黑体" pitchFamily="49" charset="-122"/>
              </a:rPr>
              <a:t>束流测试</a:t>
            </a:r>
          </a:p>
        </p:txBody>
      </p:sp>
      <p:sp>
        <p:nvSpPr>
          <p:cNvPr id="5130" name="矩形 22"/>
          <p:cNvSpPr>
            <a:spLocks noChangeArrowheads="1"/>
          </p:cNvSpPr>
          <p:nvPr/>
        </p:nvSpPr>
        <p:spPr bwMode="auto">
          <a:xfrm>
            <a:off x="5054600" y="3408363"/>
            <a:ext cx="1924050" cy="3730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zh-CN" altLang="en-US" b="0">
                <a:latin typeface="黑体" pitchFamily="49" charset="-122"/>
                <a:ea typeface="黑体" pitchFamily="49" charset="-122"/>
              </a:rPr>
              <a:t>测试系统组成</a:t>
            </a:r>
          </a:p>
        </p:txBody>
      </p:sp>
    </p:spTree>
    <p:extLst>
      <p:ext uri="{BB962C8B-B14F-4D97-AF65-F5344CB8AC3E}">
        <p14:creationId xmlns:p14="http://schemas.microsoft.com/office/powerpoint/2010/main" xmlns="" val="4293317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1"/>
          </p:nvPr>
        </p:nvSpPr>
        <p:spPr bwMode="auto">
          <a:xfrm>
            <a:off x="628650" y="1439863"/>
            <a:ext cx="7886700" cy="43513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smtClean="0">
                <a:latin typeface="黑体" pitchFamily="49" charset="-122"/>
                <a:ea typeface="黑体" pitchFamily="49" charset="-122"/>
              </a:rPr>
              <a:t>延迟线法</a:t>
            </a:r>
            <a:endParaRPr lang="en-US" altLang="zh-CN" sz="2400" smtClean="0">
              <a:latin typeface="黑体" pitchFamily="49" charset="-122"/>
              <a:ea typeface="黑体" pitchFamily="49" charset="-122"/>
            </a:endParaRPr>
          </a:p>
          <a:p>
            <a:pPr lvl="1"/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信号源提供两路延迟可调的信号，转换为</a:t>
            </a:r>
            <a:r>
              <a:rPr lang="en-US" altLang="zh-CN" sz="2000" smtClean="0">
                <a:latin typeface="黑体" pitchFamily="49" charset="-122"/>
                <a:ea typeface="黑体" pitchFamily="49" charset="-122"/>
              </a:rPr>
              <a:t>LVDS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电平作为</a:t>
            </a:r>
            <a:r>
              <a:rPr lang="en-US" altLang="zh-CN" sz="200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输入的测试信号，在</a:t>
            </a:r>
            <a:r>
              <a:rPr lang="en-US" altLang="zh-CN" sz="2000" smtClean="0">
                <a:latin typeface="黑体" pitchFamily="49" charset="-122"/>
                <a:ea typeface="黑体" pitchFamily="49" charset="-122"/>
              </a:rPr>
              <a:t>trigger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模式下对其进行时间测量并计算精度</a:t>
            </a:r>
            <a:endParaRPr lang="en-US" altLang="zh-CN" sz="2000" smtClean="0">
              <a:latin typeface="黑体" pitchFamily="49" charset="-122"/>
              <a:ea typeface="黑体" pitchFamily="49" charset="-122"/>
            </a:endParaRPr>
          </a:p>
          <a:p>
            <a:pPr lvl="1"/>
            <a:endParaRPr lang="zh-CN" altLang="en-US" sz="2400" smtClean="0"/>
          </a:p>
        </p:txBody>
      </p:sp>
      <p:sp>
        <p:nvSpPr>
          <p:cNvPr id="6147" name="标题 1"/>
          <p:cNvSpPr>
            <a:spLocks noGrp="1"/>
          </p:cNvSpPr>
          <p:nvPr>
            <p:ph type="title"/>
          </p:nvPr>
        </p:nvSpPr>
        <p:spPr bwMode="auto">
          <a:xfrm>
            <a:off x="628650" y="548680"/>
            <a:ext cx="7886700" cy="6905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时间分辨性能测试</a:t>
            </a:r>
          </a:p>
        </p:txBody>
      </p:sp>
      <p:graphicFrame>
        <p:nvGraphicFramePr>
          <p:cNvPr id="6148" name="对象 5"/>
          <p:cNvGraphicFramePr>
            <a:graphicFrameLocks noChangeAspect="1"/>
          </p:cNvGraphicFramePr>
          <p:nvPr/>
        </p:nvGraphicFramePr>
        <p:xfrm>
          <a:off x="928688" y="3195638"/>
          <a:ext cx="7361237" cy="2498725"/>
        </p:xfrm>
        <a:graphic>
          <a:graphicData uri="http://schemas.openxmlformats.org/presentationml/2006/ole">
            <p:oleObj spid="_x0000_s86041" name="Visio" r:id="rId3" imgW="7324916" imgH="2470594" progId="Visio.Drawing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10780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6"/>
          <p:cNvGrpSpPr>
            <a:grpSpLocks/>
          </p:cNvGrpSpPr>
          <p:nvPr/>
        </p:nvGrpSpPr>
        <p:grpSpPr bwMode="auto">
          <a:xfrm>
            <a:off x="4840288" y="1366838"/>
            <a:ext cx="3884612" cy="2597150"/>
            <a:chOff x="5539486" y="7545972"/>
            <a:chExt cx="3884632" cy="2596396"/>
          </a:xfrm>
        </p:grpSpPr>
        <p:graphicFrame>
          <p:nvGraphicFramePr>
            <p:cNvPr id="12" name="内容占位符 4"/>
            <p:cNvGraphicFramePr>
              <a:graphicFrameLocks/>
            </p:cNvGraphicFramePr>
            <p:nvPr/>
          </p:nvGraphicFramePr>
          <p:xfrm>
            <a:off x="5539486" y="7545972"/>
            <a:ext cx="3884632" cy="24653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181" name="矩形 12"/>
            <p:cNvSpPr>
              <a:spLocks noChangeArrowheads="1"/>
            </p:cNvSpPr>
            <p:nvPr/>
          </p:nvSpPr>
          <p:spPr bwMode="auto">
            <a:xfrm>
              <a:off x="6026175" y="9773036"/>
              <a:ext cx="3211135" cy="36933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0">
                  <a:latin typeface="黑体" pitchFamily="49" charset="-122"/>
                  <a:ea typeface="黑体" pitchFamily="49" charset="-122"/>
                </a:rPr>
                <a:t>72</a:t>
              </a:r>
              <a:r>
                <a:rPr lang="zh-CN" altLang="zh-CN" b="0">
                  <a:latin typeface="黑体" pitchFamily="49" charset="-122"/>
                  <a:ea typeface="黑体" pitchFamily="49" charset="-122"/>
                </a:rPr>
                <a:t>个通道后沿的时间测量精度</a:t>
              </a:r>
              <a:endParaRPr lang="zh-CN" altLang="en-US" b="0"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5" name="组合 21"/>
          <p:cNvGrpSpPr>
            <a:grpSpLocks/>
          </p:cNvGrpSpPr>
          <p:nvPr/>
        </p:nvGrpSpPr>
        <p:grpSpPr bwMode="auto">
          <a:xfrm>
            <a:off x="477838" y="1443038"/>
            <a:ext cx="4438650" cy="2535237"/>
            <a:chOff x="393585" y="7174366"/>
            <a:chExt cx="4439664" cy="2536220"/>
          </a:xfrm>
        </p:grpSpPr>
        <p:graphicFrame>
          <p:nvGraphicFramePr>
            <p:cNvPr id="10" name="内容占位符 4"/>
            <p:cNvGraphicFramePr>
              <a:graphicFrameLocks/>
            </p:cNvGraphicFramePr>
            <p:nvPr/>
          </p:nvGraphicFramePr>
          <p:xfrm>
            <a:off x="393585" y="7174366"/>
            <a:ext cx="4439664" cy="24026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179" name="矩形 13"/>
            <p:cNvSpPr>
              <a:spLocks noChangeArrowheads="1"/>
            </p:cNvSpPr>
            <p:nvPr/>
          </p:nvSpPr>
          <p:spPr bwMode="auto">
            <a:xfrm>
              <a:off x="676156" y="9341254"/>
              <a:ext cx="3211135" cy="36933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0">
                  <a:latin typeface="黑体" pitchFamily="49" charset="-122"/>
                  <a:ea typeface="黑体" pitchFamily="49" charset="-122"/>
                </a:rPr>
                <a:t>72</a:t>
              </a:r>
              <a:r>
                <a:rPr lang="zh-CN" altLang="zh-CN" b="0">
                  <a:latin typeface="黑体" pitchFamily="49" charset="-122"/>
                  <a:ea typeface="黑体" pitchFamily="49" charset="-122"/>
                </a:rPr>
                <a:t>个通道</a:t>
              </a:r>
              <a:r>
                <a:rPr lang="zh-CN" altLang="en-US" b="0">
                  <a:latin typeface="黑体" pitchFamily="49" charset="-122"/>
                  <a:ea typeface="黑体" pitchFamily="49" charset="-122"/>
                </a:rPr>
                <a:t>前</a:t>
              </a:r>
              <a:r>
                <a:rPr lang="zh-CN" altLang="zh-CN" b="0">
                  <a:latin typeface="黑体" pitchFamily="49" charset="-122"/>
                  <a:ea typeface="黑体" pitchFamily="49" charset="-122"/>
                </a:rPr>
                <a:t>沿的时间测量精度</a:t>
              </a:r>
              <a:endParaRPr lang="zh-CN" altLang="en-US" b="0">
                <a:latin typeface="黑体" pitchFamily="49" charset="-122"/>
                <a:ea typeface="黑体" pitchFamily="49" charset="-122"/>
              </a:endParaRPr>
            </a:p>
          </p:txBody>
        </p:sp>
      </p:grpSp>
      <p:pic>
        <p:nvPicPr>
          <p:cNvPr id="7176" name="内容占位符 4" descr="H1_ch1-4_5ns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2550" y="4105275"/>
            <a:ext cx="35496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矩形 14"/>
          <p:cNvSpPr>
            <a:spLocks noChangeArrowheads="1"/>
          </p:cNvSpPr>
          <p:nvPr/>
        </p:nvSpPr>
        <p:spPr bwMode="auto">
          <a:xfrm>
            <a:off x="3347864" y="6444044"/>
            <a:ext cx="2592288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0" dirty="0">
                <a:latin typeface="黑体" pitchFamily="49" charset="-122"/>
                <a:ea typeface="黑体" pitchFamily="49" charset="-122"/>
              </a:rPr>
              <a:t>统计直方图（</a:t>
            </a:r>
            <a:r>
              <a:rPr lang="en-US" altLang="zh-CN" b="0" dirty="0">
                <a:latin typeface="黑体" pitchFamily="49" charset="-122"/>
                <a:ea typeface="黑体" pitchFamily="49" charset="-122"/>
              </a:rPr>
              <a:t>13ps</a:t>
            </a:r>
            <a:r>
              <a:rPr lang="zh-CN" altLang="en-US" b="0" dirty="0">
                <a:latin typeface="黑体" pitchFamily="49" charset="-122"/>
                <a:ea typeface="黑体" pitchFamily="49" charset="-122"/>
              </a:rPr>
              <a:t>）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0" y="3501008"/>
            <a:ext cx="9144000" cy="1200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altLang="zh-CN" sz="240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240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电子学时间测量精度</a:t>
            </a:r>
            <a:r>
              <a:rPr lang="en-US" altLang="zh-CN" sz="240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~20ps</a:t>
            </a:r>
            <a:r>
              <a:rPr lang="zh-CN" altLang="en-US" sz="240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，好于设计指标</a:t>
            </a:r>
            <a:r>
              <a:rPr lang="en-US" altLang="zh-CN" sz="240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25ps</a:t>
            </a:r>
          </a:p>
          <a:p>
            <a:pPr algn="ctr"/>
            <a:endParaRPr lang="en-US" altLang="zh-CN" sz="240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175" name="标题 1"/>
          <p:cNvSpPr txBox="1">
            <a:spLocks/>
          </p:cNvSpPr>
          <p:nvPr/>
        </p:nvSpPr>
        <p:spPr bwMode="auto">
          <a:xfrm>
            <a:off x="628650" y="548680"/>
            <a:ext cx="78867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en-US" sz="3200" b="0" dirty="0" smtClean="0">
                <a:latin typeface="黑体" pitchFamily="49" charset="-122"/>
                <a:ea typeface="黑体" pitchFamily="49" charset="-122"/>
              </a:rPr>
              <a:t>测试结果</a:t>
            </a:r>
            <a:endParaRPr lang="zh-CN" altLang="en-US" sz="32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448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内容占位符 2"/>
          <p:cNvSpPr>
            <a:spLocks noGrp="1"/>
          </p:cNvSpPr>
          <p:nvPr>
            <p:ph idx="1"/>
          </p:nvPr>
        </p:nvSpPr>
        <p:spPr bwMode="auto">
          <a:xfrm>
            <a:off x="628650" y="1435100"/>
            <a:ext cx="7886700" cy="43513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smtClean="0">
                <a:latin typeface="黑体" pitchFamily="49" charset="-122"/>
                <a:ea typeface="黑体" pitchFamily="49" charset="-122"/>
              </a:rPr>
              <a:t>码密度法</a:t>
            </a:r>
            <a:endParaRPr lang="en-US" altLang="zh-CN" sz="2400" smtClean="0">
              <a:latin typeface="黑体" pitchFamily="49" charset="-122"/>
              <a:ea typeface="黑体" pitchFamily="49" charset="-122"/>
            </a:endParaRPr>
          </a:p>
          <a:p>
            <a:pPr lvl="1"/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产生足够多的</a:t>
            </a:r>
            <a:r>
              <a:rPr lang="zh-CN" altLang="en-US" sz="2000" smtClean="0"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在测量动态范围内平均分布的随机信号送给</a:t>
            </a:r>
            <a:r>
              <a:rPr lang="en-US" altLang="zh-CN" sz="200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插件作为击中事例信号，并把读出的数据做直方图统计</a:t>
            </a:r>
            <a:endParaRPr lang="en-US" altLang="zh-CN" sz="2000" smtClean="0">
              <a:latin typeface="黑体" pitchFamily="49" charset="-122"/>
              <a:ea typeface="黑体" pitchFamily="49" charset="-122"/>
            </a:endParaRPr>
          </a:p>
          <a:p>
            <a:pPr lvl="1"/>
            <a:r>
              <a:rPr lang="zh-CN" altLang="en-US" sz="2000" smtClean="0">
                <a:latin typeface="黑体" pitchFamily="49" charset="-122"/>
                <a:ea typeface="黑体" pitchFamily="49" charset="-122"/>
              </a:rPr>
              <a:t>用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信号源</a:t>
            </a:r>
            <a:r>
              <a:rPr lang="en-US" altLang="zh-CN" sz="2000" smtClean="0">
                <a:latin typeface="黑体" pitchFamily="49" charset="-122"/>
                <a:ea typeface="黑体" pitchFamily="49" charset="-122"/>
              </a:rPr>
              <a:t>AFG3252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的一个通道产生频率为</a:t>
            </a:r>
            <a:r>
              <a:rPr lang="en-US" altLang="zh-CN" sz="2000" smtClean="0">
                <a:latin typeface="黑体" pitchFamily="49" charset="-122"/>
                <a:ea typeface="黑体" pitchFamily="49" charset="-122"/>
              </a:rPr>
              <a:t>11.777kHz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信号</a:t>
            </a:r>
            <a:r>
              <a:rPr lang="zh-CN" altLang="en-US" sz="2000" smtClean="0">
                <a:latin typeface="黑体" pitchFamily="49" charset="-122"/>
                <a:ea typeface="黑体" pitchFamily="49" charset="-122"/>
              </a:rPr>
              <a:t>（与</a:t>
            </a:r>
            <a:r>
              <a:rPr lang="en-US" altLang="zh-CN" sz="200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sz="2000" smtClean="0">
                <a:latin typeface="黑体" pitchFamily="49" charset="-122"/>
                <a:ea typeface="黑体" pitchFamily="49" charset="-122"/>
              </a:rPr>
              <a:t>工作时钟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不相关</a:t>
            </a:r>
            <a:r>
              <a:rPr lang="zh-CN" altLang="en-US" sz="2000" smtClean="0"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zh-CN" sz="2000" smtClean="0">
                <a:latin typeface="黑体" pitchFamily="49" charset="-122"/>
                <a:ea typeface="黑体" pitchFamily="49" charset="-122"/>
              </a:rPr>
              <a:t>，模拟随机信号</a:t>
            </a:r>
            <a:endParaRPr lang="zh-CN" altLang="en-US" sz="200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 bwMode="auto">
          <a:xfrm>
            <a:off x="628650" y="548680"/>
            <a:ext cx="7886700" cy="690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非线性测试</a:t>
            </a:r>
          </a:p>
        </p:txBody>
      </p:sp>
      <p:pic>
        <p:nvPicPr>
          <p:cNvPr id="8196" name="图片 14" descr="D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3228975"/>
            <a:ext cx="4040188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图片 15" descr="I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838" y="3241675"/>
            <a:ext cx="4005262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矩形 22"/>
          <p:cNvSpPr>
            <a:spLocks noChangeArrowheads="1"/>
          </p:cNvSpPr>
          <p:nvPr/>
        </p:nvSpPr>
        <p:spPr bwMode="auto">
          <a:xfrm>
            <a:off x="2051050" y="6397625"/>
            <a:ext cx="1489075" cy="3730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b="0">
                <a:latin typeface="黑体" pitchFamily="49" charset="-122"/>
                <a:ea typeface="黑体" pitchFamily="49" charset="-122"/>
              </a:rPr>
              <a:t>DNL</a:t>
            </a:r>
            <a:endParaRPr lang="zh-CN" altLang="en-US" b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199" name="矩形 22"/>
          <p:cNvSpPr>
            <a:spLocks noChangeArrowheads="1"/>
          </p:cNvSpPr>
          <p:nvPr/>
        </p:nvSpPr>
        <p:spPr bwMode="auto">
          <a:xfrm>
            <a:off x="6116638" y="6357938"/>
            <a:ext cx="1490662" cy="3730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b="0">
                <a:latin typeface="黑体" pitchFamily="49" charset="-122"/>
                <a:ea typeface="黑体" pitchFamily="49" charset="-122"/>
              </a:rPr>
              <a:t>INL</a:t>
            </a:r>
            <a:endParaRPr lang="zh-CN" altLang="en-US" b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232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89843"/>
            <a:ext cx="8229600" cy="1143000"/>
          </a:xfrm>
        </p:spPr>
        <p:txBody>
          <a:bodyPr/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3.2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、时钟插件性能测试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215405"/>
            <a:ext cx="8229600" cy="2725763"/>
          </a:xfrm>
        </p:spPr>
        <p:txBody>
          <a:bodyPr/>
          <a:lstStyle/>
          <a:p>
            <a:pPr marL="609600" indent="-609600"/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时钟性能测试</a:t>
            </a:r>
          </a:p>
          <a:p>
            <a:pPr marL="609600" indent="-609600"/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同步状态测试</a:t>
            </a:r>
          </a:p>
          <a:p>
            <a:pPr marL="609600" indent="-609600"/>
            <a:endParaRPr lang="en-US" altLang="zh-CN" sz="2800" dirty="0" smtClean="0">
              <a:latin typeface="黑体" pitchFamily="49" charset="-122"/>
              <a:ea typeface="黑体" pitchFamily="49" charset="-122"/>
            </a:endParaRPr>
          </a:p>
          <a:p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>
                <a:latin typeface="黑体" pitchFamily="49" charset="-122"/>
                <a:ea typeface="黑体" pitchFamily="49" charset="-122"/>
              </a:rPr>
              <a:pPr/>
              <a:t>28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（</a:t>
            </a:r>
            <a:r>
              <a:rPr lang="en-US" altLang="zh-CN" sz="3200" dirty="0" smtClean="0"/>
              <a:t>1</a:t>
            </a:r>
            <a:r>
              <a:rPr lang="zh-CN" altLang="en-US" sz="3200" dirty="0" smtClean="0"/>
              <a:t>）时钟性能测试</a:t>
            </a:r>
            <a:endParaRPr lang="zh-CN" altLang="en-US" sz="3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475655" y="1268759"/>
          <a:ext cx="6264698" cy="4752537"/>
        </p:xfrm>
        <a:graphic>
          <a:graphicData uri="http://schemas.openxmlformats.org/drawingml/2006/table">
            <a:tbl>
              <a:tblPr/>
              <a:tblGrid>
                <a:gridCol w="1082966"/>
                <a:gridCol w="1295433"/>
                <a:gridCol w="1295433"/>
                <a:gridCol w="1295433"/>
                <a:gridCol w="1295433"/>
              </a:tblGrid>
              <a:tr h="2795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latin typeface="Calibri"/>
                          <a:ea typeface="宋体"/>
                          <a:cs typeface="Times New Roman"/>
                        </a:rPr>
                        <a:t>Channel </a:t>
                      </a:r>
                      <a:r>
                        <a:rPr lang="en-US" sz="1050" kern="100" dirty="0" err="1">
                          <a:latin typeface="Calibri"/>
                          <a:ea typeface="宋体"/>
                          <a:cs typeface="Times New Roman"/>
                        </a:rPr>
                        <a:t>Num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500MHz RF clock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80MHz crystal oscillator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56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latin typeface="Times New Roman"/>
                          <a:ea typeface="宋体"/>
                          <a:cs typeface="Times New Roman"/>
                        </a:rPr>
                        <a:t>Period(ns)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 err="1">
                          <a:latin typeface="Calibri"/>
                          <a:ea typeface="宋体"/>
                          <a:cs typeface="Times New Roman"/>
                        </a:rPr>
                        <a:t>Std</a:t>
                      </a:r>
                      <a:r>
                        <a:rPr lang="en-US" sz="1050" kern="100" dirty="0">
                          <a:latin typeface="Calibri"/>
                          <a:ea typeface="宋体"/>
                          <a:cs typeface="Times New Roman"/>
                        </a:rPr>
                        <a:t> (</a:t>
                      </a:r>
                      <a:r>
                        <a:rPr lang="en-US" sz="1050" kern="100" dirty="0" err="1">
                          <a:latin typeface="Calibri"/>
                          <a:ea typeface="宋体"/>
                          <a:cs typeface="Times New Roman"/>
                        </a:rPr>
                        <a:t>ps</a:t>
                      </a:r>
                      <a:r>
                        <a:rPr lang="en-US" sz="1050" kern="100" dirty="0">
                          <a:latin typeface="Calibri"/>
                          <a:ea typeface="宋体"/>
                          <a:cs typeface="Times New Roman"/>
                        </a:rPr>
                        <a:t>)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latin typeface="Times New Roman"/>
                          <a:ea typeface="宋体"/>
                          <a:cs typeface="Times New Roman"/>
                        </a:rPr>
                        <a:t>Period(ns)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Calibri"/>
                          <a:ea typeface="宋体"/>
                          <a:cs typeface="Times New Roman"/>
                        </a:rPr>
                        <a:t>Std (ps)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24.000157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latin typeface="Times New Roman"/>
                          <a:ea typeface="宋体"/>
                          <a:cs typeface="Times New Roman"/>
                        </a:rPr>
                        <a:t>2.424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latin typeface="Times New Roman"/>
                          <a:ea typeface="宋体"/>
                          <a:cs typeface="Times New Roman"/>
                        </a:rPr>
                        <a:t>3.355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23.999692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2.220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3.389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23.999956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2.575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25.000113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3.454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24.000089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2.224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3.300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5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24.000712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2.363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3.336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23.999621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2.307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25.000113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3.296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7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24.000328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2.248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25.000115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3.390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24.000389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2.269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25.000119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3.511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9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23.999788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2.354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25.000113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3.281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24.000158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2.334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25.000113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3.265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11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23.999938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2.081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25.000117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3.338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12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23.999861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2.368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3.314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13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24.000172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2.146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25.000117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3.406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14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23.999909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2.267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25.000115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3.570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15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23.999577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2.420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latin typeface="Times New Roman"/>
                          <a:ea typeface="宋体"/>
                          <a:cs typeface="Times New Roman"/>
                        </a:rPr>
                        <a:t>25.000111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latin typeface="Times New Roman"/>
                          <a:ea typeface="宋体"/>
                          <a:cs typeface="Times New Roman"/>
                        </a:rPr>
                        <a:t>3.782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7863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  <a:t>一、研制目标</a:t>
            </a:r>
          </a:p>
        </p:txBody>
      </p:sp>
      <p:sp>
        <p:nvSpPr>
          <p:cNvPr id="13315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z="2800" smtClean="0">
                <a:latin typeface="黑体" panose="02010609060101010101" pitchFamily="49" charset="-122"/>
                <a:ea typeface="黑体" panose="02010609060101010101" pitchFamily="49" charset="-122"/>
              </a:rPr>
              <a:t>现有指标：</a:t>
            </a:r>
            <a:endParaRPr lang="en-US" altLang="zh-CN" sz="280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800" smtClean="0">
                <a:latin typeface="黑体" panose="02010609060101010101" pitchFamily="49" charset="-122"/>
                <a:ea typeface="黑体" panose="02010609060101010101" pitchFamily="49" charset="-122"/>
              </a:rPr>
              <a:t>         桶部</a:t>
            </a:r>
            <a:r>
              <a:rPr lang="en-US" altLang="zh-CN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BTOF</a:t>
            </a:r>
            <a:r>
              <a:rPr lang="zh-CN" altLang="en-US" sz="2800" smtClean="0">
                <a:latin typeface="黑体" panose="02010609060101010101" pitchFamily="49" charset="-122"/>
                <a:ea typeface="黑体" panose="02010609060101010101" pitchFamily="49" charset="-122"/>
              </a:rPr>
              <a:t>测量精度</a:t>
            </a:r>
            <a:r>
              <a:rPr lang="en-US" altLang="zh-CN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&lt;90ps(Barrel TOF)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800" smtClean="0">
                <a:latin typeface="黑体" panose="02010609060101010101" pitchFamily="49" charset="-122"/>
                <a:ea typeface="黑体" panose="02010609060101010101" pitchFamily="49" charset="-122"/>
              </a:rPr>
              <a:t>         端盖</a:t>
            </a:r>
            <a:r>
              <a:rPr lang="en-US" altLang="zh-CN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ETOF</a:t>
            </a:r>
            <a:r>
              <a:rPr lang="zh-CN" altLang="en-US" sz="2800" smtClean="0">
                <a:latin typeface="黑体" panose="02010609060101010101" pitchFamily="49" charset="-122"/>
                <a:ea typeface="黑体" panose="02010609060101010101" pitchFamily="49" charset="-122"/>
              </a:rPr>
              <a:t>测量精度</a:t>
            </a:r>
            <a:r>
              <a:rPr lang="en-US" altLang="zh-CN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&lt;138ps(End-cap TOF)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                  </a:t>
            </a:r>
            <a:r>
              <a:rPr lang="zh-CN" altLang="en-US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其中，电子学系统的时间分辨</a:t>
            </a:r>
            <a:r>
              <a:rPr lang="en-US" altLang="zh-CN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&lt;25ps</a:t>
            </a:r>
          </a:p>
          <a:p>
            <a:pPr eaLnBrk="1" hangingPunct="1">
              <a:lnSpc>
                <a:spcPct val="90000"/>
              </a:lnSpc>
            </a:pPr>
            <a:endParaRPr lang="en-US" altLang="zh-CN" sz="2800" smtClean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改进目标：</a:t>
            </a:r>
            <a:endParaRPr lang="en-US" altLang="zh-CN" sz="2800" smtClean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smtClean="0">
                <a:latin typeface="Times New Roman" panose="02020603050405020304" pitchFamily="18" charset="0"/>
                <a:ea typeface="黑体" panose="02010609060101010101" pitchFamily="49" charset="-122"/>
              </a:rPr>
              <a:t>                  </a:t>
            </a:r>
            <a:r>
              <a:rPr lang="zh-CN" altLang="en-US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升级</a:t>
            </a:r>
            <a:r>
              <a:rPr lang="en-US" altLang="zh-CN" sz="28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ETOF</a:t>
            </a:r>
            <a:r>
              <a:rPr lang="zh-CN" altLang="en-US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系统</a:t>
            </a:r>
            <a:endParaRPr lang="en-US" altLang="zh-CN" sz="280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—</a:t>
            </a:r>
            <a:r>
              <a:rPr lang="zh-CN" altLang="en-US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时间测量精度</a:t>
            </a:r>
            <a:r>
              <a:rPr lang="en-US" altLang="zh-CN" sz="28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&lt;80ps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—</a:t>
            </a:r>
            <a:r>
              <a:rPr lang="zh-CN" altLang="en-US" sz="28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电子学的贡献</a:t>
            </a:r>
            <a:r>
              <a:rPr lang="en-US" altLang="zh-CN" sz="28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&lt;25ps</a:t>
            </a: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6988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D6CD6C5-09D4-4089-BA1C-150C94469AEE}" type="slidenum">
              <a:rPr lang="zh-CN" altLang="en-US">
                <a:solidFill>
                  <a:srgbClr val="898989"/>
                </a:solidFill>
              </a:rPr>
              <a:pPr eaLnBrk="1" hangingPunct="1"/>
              <a:t>3</a:t>
            </a:fld>
            <a:r>
              <a:rPr lang="en-US" altLang="zh-CN">
                <a:solidFill>
                  <a:srgbClr val="898989"/>
                </a:solidFill>
              </a:rPr>
              <a:t>/16</a:t>
            </a:r>
            <a:endParaRPr lang="zh-CN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7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76064"/>
          </a:xfrm>
        </p:spPr>
        <p:txBody>
          <a:bodyPr/>
          <a:lstStyle/>
          <a:p>
            <a:r>
              <a:rPr lang="en-US" altLang="zh-CN" dirty="0" smtClean="0"/>
              <a:t>500MHz RF clock</a:t>
            </a:r>
            <a:r>
              <a:rPr lang="zh-CN" altLang="zh-CN" dirty="0" smtClean="0"/>
              <a:t>输入信号波形图</a:t>
            </a:r>
          </a:p>
        </p:txBody>
      </p:sp>
      <p:pic>
        <p:nvPicPr>
          <p:cNvPr id="5" name="图片 4" descr="C:\Users\wangsiyu\Desktop\2-3月\3月评审测试准备事宜\时钟部分测试方案\140317_164929_500M&amp;10dbm输入时钟信号测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72008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70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76064"/>
          </a:xfrm>
        </p:spPr>
        <p:txBody>
          <a:bodyPr/>
          <a:lstStyle/>
          <a:p>
            <a:r>
              <a:rPr lang="en-US" altLang="zh-CN" dirty="0" smtClean="0"/>
              <a:t>500MHz RF clock</a:t>
            </a:r>
            <a:r>
              <a:rPr lang="zh-CN" altLang="zh-CN" dirty="0" smtClean="0"/>
              <a:t>时钟源输入下</a:t>
            </a:r>
            <a:r>
              <a:rPr lang="en-US" altLang="zh-CN" dirty="0" smtClean="0"/>
              <a:t>CH1</a:t>
            </a:r>
            <a:r>
              <a:rPr lang="zh-CN" altLang="zh-CN" dirty="0" smtClean="0"/>
              <a:t>波形</a:t>
            </a:r>
          </a:p>
        </p:txBody>
      </p:sp>
      <p:pic>
        <p:nvPicPr>
          <p:cNvPr id="5" name="图片 4" descr="C:\Users\wangsiyu\Desktop\2-3月\3月评审测试准备事宜\时钟部分测试方案\140317_1631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34481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014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76064"/>
          </a:xfrm>
        </p:spPr>
        <p:txBody>
          <a:bodyPr/>
          <a:lstStyle/>
          <a:p>
            <a:r>
              <a:rPr lang="en-US" altLang="zh-CN" dirty="0" smtClean="0"/>
              <a:t>80MHz crystal oscillator</a:t>
            </a:r>
            <a:r>
              <a:rPr lang="zh-CN" altLang="zh-CN" dirty="0" smtClean="0"/>
              <a:t>时钟源输入下</a:t>
            </a:r>
            <a:r>
              <a:rPr lang="en-US" altLang="zh-CN" dirty="0" smtClean="0"/>
              <a:t>CH1</a:t>
            </a:r>
            <a:r>
              <a:rPr lang="zh-CN" altLang="zh-CN" dirty="0" smtClean="0"/>
              <a:t>波形</a:t>
            </a:r>
          </a:p>
        </p:txBody>
      </p:sp>
      <p:pic>
        <p:nvPicPr>
          <p:cNvPr id="4" name="图片 3" descr="E:\ETOF_upgrade\Clock\clock_wsiyu\示波器数据\LeCroy wavePro 760Zi 6GHz Oscilloscope 40GS(per s)2013-10-13\ch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56083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7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1377" name="Object 1"/>
          <p:cNvGraphicFramePr>
            <a:graphicFrameLocks noChangeAspect="1"/>
          </p:cNvGraphicFramePr>
          <p:nvPr/>
        </p:nvGraphicFramePr>
        <p:xfrm>
          <a:off x="683568" y="1268760"/>
          <a:ext cx="7848872" cy="4920588"/>
        </p:xfrm>
        <a:graphic>
          <a:graphicData uri="http://schemas.openxmlformats.org/presentationml/2006/ole">
            <p:oleObj spid="_x0000_s101377" name="Visio" r:id="rId3" imgW="5988472" imgH="3744252" progId="Visio.Drawing.11">
              <p:embed/>
            </p:oleObj>
          </a:graphicData>
        </a:graphic>
      </p:graphicFrame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（</a:t>
            </a:r>
            <a:r>
              <a:rPr lang="en-US" altLang="zh-CN" sz="3200" dirty="0" smtClean="0"/>
              <a:t>2</a:t>
            </a:r>
            <a:r>
              <a:rPr lang="zh-CN" altLang="en-US" sz="3200" dirty="0" smtClean="0"/>
              <a:t>）</a:t>
            </a:r>
            <a:r>
              <a:rPr lang="zh-CN" altLang="en-US" sz="3200" dirty="0" smtClean="0"/>
              <a:t>同步测试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同步时的波形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5" name="图片 4" descr="J:\140812_105835-DL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27280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3.3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、快控制插件测试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VME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单次读写测试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正常工作模式测试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Test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模式测试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Monitor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模式测试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CTTP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通信测试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>
                <a:latin typeface="黑体" pitchFamily="49" charset="-122"/>
                <a:ea typeface="黑体" pitchFamily="49" charset="-122"/>
              </a:rPr>
              <a:pPr/>
              <a:t>35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9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黑体" pitchFamily="49" charset="-122"/>
                <a:ea typeface="黑体" pitchFamily="49" charset="-122"/>
              </a:rPr>
              <a:t>测试结论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TDIG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插件：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支持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72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路输入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各电源模块稳定、性能良好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板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上晶振时钟性能稳定可靠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插件支持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VME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单次读写、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BLT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数据传输能力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HPTDC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芯片能够正常配置工作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HPTDC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非线性测试结果与手册一致，并可以通过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FPGA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进行在线修正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实验室条件下，电子学分辨率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/>
              </a:rPr>
              <a:t></a:t>
            </a:r>
            <a:r>
              <a:rPr lang="en-US" altLang="zh-CN" sz="2400" baseline="-25000" dirty="0">
                <a:latin typeface="黑体" panose="02010609060101010101" pitchFamily="49" charset="-122"/>
                <a:ea typeface="黑体" panose="02010609060101010101" pitchFamily="49" charset="-122"/>
              </a:rPr>
              <a:t>t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Symbol"/>
              </a:rPr>
              <a:t>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25ps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（前后沿）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4FE443-9187-4EE0-B921-2577085A6ABB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36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4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测试结论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时钟插件</a:t>
            </a:r>
            <a:endParaRPr lang="en-US" altLang="zh-CN" sz="2800" dirty="0" smtClean="0">
              <a:latin typeface="黑体" pitchFamily="49" charset="-122"/>
              <a:ea typeface="黑体" pitchFamily="49" charset="-122"/>
            </a:endParaRPr>
          </a:p>
          <a:p>
            <a:pPr lvl="1"/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VME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总线读写操作正确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pPr lvl="1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时钟性能：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pPr lvl="2"/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500MHz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时钟输入：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2.3ps 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std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）</a:t>
            </a:r>
            <a:endParaRPr lang="en-US" altLang="zh-CN" sz="2000" dirty="0" smtClean="0">
              <a:latin typeface="黑体" pitchFamily="49" charset="-122"/>
              <a:ea typeface="黑体" pitchFamily="49" charset="-122"/>
            </a:endParaRPr>
          </a:p>
          <a:p>
            <a:pPr lvl="2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板载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80MHz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时钟：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3.4ps 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000" dirty="0" smtClean="0">
                <a:latin typeface="黑体" pitchFamily="49" charset="-122"/>
                <a:ea typeface="黑体" pitchFamily="49" charset="-122"/>
              </a:rPr>
              <a:t>std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）</a:t>
            </a:r>
            <a:endParaRPr lang="en-US" altLang="zh-CN" sz="2000" dirty="0" smtClean="0">
              <a:latin typeface="黑体" pitchFamily="49" charset="-122"/>
              <a:ea typeface="黑体" pitchFamily="49" charset="-122"/>
            </a:endParaRPr>
          </a:p>
          <a:p>
            <a:pPr lvl="1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同步性能：</a:t>
            </a: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pPr lvl="2"/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能实现与加速器时钟同步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>
                <a:latin typeface="黑体" pitchFamily="49" charset="-122"/>
                <a:ea typeface="黑体" pitchFamily="49" charset="-122"/>
              </a:rPr>
              <a:pPr/>
              <a:t>37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8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测试结论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快控制插件：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pPr lvl="1"/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VME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单次读写正常</a:t>
            </a:r>
          </a:p>
          <a:p>
            <a:pPr lvl="1"/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Normal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模式可以完成信号转发和中断请求</a:t>
            </a:r>
          </a:p>
          <a:p>
            <a:pPr lvl="1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测试模式可以按照设定值产生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L1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和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CHK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信号</a:t>
            </a:r>
          </a:p>
          <a:p>
            <a:pPr lvl="1"/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Monitor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模式可以按照外部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L1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产生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L1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和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CHK 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信号</a:t>
            </a:r>
          </a:p>
          <a:p>
            <a:pPr lvl="1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可以和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CTTP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正常通信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>
                <a:latin typeface="黑体" pitchFamily="49" charset="-122"/>
                <a:ea typeface="黑体" pitchFamily="49" charset="-122"/>
              </a:rPr>
              <a:pPr/>
              <a:t>38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0" y="3284984"/>
            <a:ext cx="9144000" cy="206210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n-US" altLang="zh-CN" sz="32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en-US" altLang="zh-CN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、时钟、快控制插件性能</a:t>
            </a:r>
            <a:endParaRPr lang="en-US" altLang="zh-CN" sz="32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均达到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设计指标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要求</a:t>
            </a:r>
            <a:endParaRPr lang="en-US" altLang="zh-CN" sz="32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endParaRPr lang="zh-CN" altLang="en-US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6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四、下一步计划</a:t>
            </a:r>
          </a:p>
        </p:txBody>
      </p:sp>
      <p:sp>
        <p:nvSpPr>
          <p:cNvPr id="49155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参加批量生产前评审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开始电子学插件批量生产和调试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开展电子学插件的组装和试运行</a:t>
            </a:r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D557EA-AECC-4F09-9E19-4A86848659E2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39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42875" y="13573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95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探测器：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多气隙电阻板室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MRPC</a:t>
            </a:r>
            <a:r>
              <a:rPr lang="zh-CN" altLang="en-US" sz="2000">
                <a:latin typeface="Times New Roman" panose="02020603050405020304" pitchFamily="18" charset="0"/>
                <a:ea typeface="黑体" panose="02010609060101010101" pitchFamily="49" charset="-122"/>
              </a:rPr>
              <a:t>，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M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ulti-gap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R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esistive  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late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hamber 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2400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14339" name="矩形 5"/>
          <p:cNvSpPr>
            <a:spLocks noChangeArrowheads="1"/>
          </p:cNvSpPr>
          <p:nvPr/>
        </p:nvSpPr>
        <p:spPr bwMode="auto">
          <a:xfrm>
            <a:off x="714375" y="3571875"/>
            <a:ext cx="628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282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zh-CN" altLang="en-US">
                <a:latin typeface="Calibri" panose="020F0502020204030204" pitchFamily="34" charset="0"/>
              </a:rPr>
              <a:t>每个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MRPC</a:t>
            </a:r>
            <a:r>
              <a:rPr lang="zh-CN" altLang="en-US">
                <a:latin typeface="Calibri" panose="020F0502020204030204" pitchFamily="34" charset="0"/>
              </a:rPr>
              <a:t>有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CN" altLang="en-US">
                <a:latin typeface="Calibri" panose="020F0502020204030204" pitchFamily="34" charset="0"/>
              </a:rPr>
              <a:t>个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en-US">
                <a:latin typeface="Calibri" panose="020F0502020204030204" pitchFamily="34" charset="0"/>
              </a:rPr>
              <a:t>，每个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en-US">
                <a:latin typeface="Calibri" panose="020F0502020204030204" pitchFamily="34" charset="0"/>
              </a:rPr>
              <a:t>双端读出，共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zh-CN" altLang="en-US">
                <a:latin typeface="Calibri" panose="020F0502020204030204" pitchFamily="34" charset="0"/>
              </a:rPr>
              <a:t>路读出通道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00250"/>
            <a:ext cx="341153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12" descr="etofdesig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57375"/>
            <a:ext cx="276701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642938" y="4652963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503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前端电子学模块</a:t>
            </a:r>
            <a:r>
              <a:rPr lang="en-US" altLang="zh-CN" sz="200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( 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FEE </a:t>
            </a:r>
            <a:r>
              <a:rPr lang="zh-CN" altLang="en-US" sz="2000">
                <a:latin typeface="Times New Roman" panose="02020603050405020304" pitchFamily="18" charset="0"/>
                <a:ea typeface="黑体" panose="02010609060101010101" pitchFamily="49" charset="-122"/>
              </a:rPr>
              <a:t>，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ront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E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nd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E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lectronic </a:t>
            </a:r>
            <a:r>
              <a:rPr lang="en-US" altLang="zh-CN" sz="2000">
                <a:latin typeface="Calibri" panose="020F0502020204030204" pitchFamily="34" charset="0"/>
                <a:ea typeface="黑体" panose="02010609060101010101" pitchFamily="49" charset="-122"/>
              </a:rPr>
              <a:t>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前端电子学控制模块</a:t>
            </a:r>
            <a:endParaRPr lang="en-US" altLang="zh-CN" sz="200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时间数字化插件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TDIG</a:t>
            </a:r>
            <a:r>
              <a:rPr lang="zh-CN" altLang="en-US" sz="2000">
                <a:latin typeface="Times New Roman" panose="02020603050405020304" pitchFamily="18" charset="0"/>
                <a:ea typeface="黑体" panose="02010609060101010101" pitchFamily="49" charset="-122"/>
              </a:rPr>
              <a:t>，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ime to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Dig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</a:rPr>
              <a:t>ital)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快控制插件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时钟插件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0" y="4149725"/>
            <a:ext cx="3635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电子学系统组成：</a:t>
            </a:r>
            <a:endParaRPr lang="en-US" altLang="zh-CN" sz="28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endParaRPr lang="zh-CN" altLang="en-US"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pic>
        <p:nvPicPr>
          <p:cNvPr id="14344" name="图片 8" descr="照片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643438"/>
            <a:ext cx="20002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1214438" y="1928813"/>
            <a:ext cx="2852737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与前放板相连接的电子学接口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rot="16200000" flipV="1">
            <a:off x="1320006" y="2323307"/>
            <a:ext cx="504825" cy="2873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TextBox 11"/>
          <p:cNvSpPr txBox="1">
            <a:spLocks noChangeArrowheads="1"/>
          </p:cNvSpPr>
          <p:nvPr/>
        </p:nvSpPr>
        <p:spPr bwMode="auto">
          <a:xfrm>
            <a:off x="6929438" y="4071938"/>
            <a:ext cx="20685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与探测器连接的接口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rot="5400000" flipH="1" flipV="1">
            <a:off x="7572375" y="4500563"/>
            <a:ext cx="28733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9" name="标题 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algn="l" eaLnBrk="1" hangingPunct="1"/>
            <a:r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  <a:t>探测器及电子学组成</a:t>
            </a:r>
          </a:p>
        </p:txBody>
      </p:sp>
      <p:sp>
        <p:nvSpPr>
          <p:cNvPr id="1435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6988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D10BCD16-F8D8-4B9E-9A0E-7C8A13EA2FE1}" type="slidenum">
              <a:rPr lang="zh-CN" altLang="en-US">
                <a:solidFill>
                  <a:srgbClr val="898989"/>
                </a:solidFill>
              </a:rPr>
              <a:pPr eaLnBrk="1" hangingPunct="1"/>
              <a:t>4</a:t>
            </a:fld>
            <a:r>
              <a:rPr lang="en-US" altLang="zh-CN">
                <a:solidFill>
                  <a:srgbClr val="898989"/>
                </a:solidFill>
              </a:rPr>
              <a:t>/16</a:t>
            </a:r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47700" y="5387975"/>
            <a:ext cx="5219700" cy="11699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503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时间数字化插件</a:t>
            </a:r>
            <a:r>
              <a:rPr lang="en-US" altLang="zh-CN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(TDIG)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2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快控制插件</a:t>
            </a:r>
            <a:endParaRPr lang="en-US" altLang="zh-CN" sz="2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时钟插件</a:t>
            </a:r>
            <a:endParaRPr lang="en-US" altLang="zh-CN" sz="2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完成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块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插件的设计、加工和调试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完成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块快控制插件的设计、加工和调试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完成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块时钟插件的设计、加工和调试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完成后端电子学插件与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FEE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、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DAQ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系统的联调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完成系统实验室联调、宇宙线实验、束流实验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后端电子学插件指标达到设计指标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开展下一步的批量复制、组装和试运行工作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F209-39A3-41C7-AB98-2C555CFBDF56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496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标题 1"/>
          <p:cNvSpPr>
            <a:spLocks noGrp="1"/>
          </p:cNvSpPr>
          <p:nvPr>
            <p:ph type="title"/>
          </p:nvPr>
        </p:nvSpPr>
        <p:spPr>
          <a:xfrm>
            <a:off x="457200" y="2276475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6000" smtClean="0">
                <a:latin typeface="黑体" pitchFamily="49" charset="-122"/>
                <a:ea typeface="黑体" pitchFamily="49" charset="-122"/>
              </a:rPr>
              <a:t>谢谢！</a:t>
            </a:r>
          </a:p>
        </p:txBody>
      </p:sp>
      <p:sp>
        <p:nvSpPr>
          <p:cNvPr id="50179" name="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74EFF6-8B67-4566-AD66-F9E4C3161012}" type="slidenum">
              <a:rPr lang="zh-CN" altLang="en-US"/>
              <a:pPr/>
              <a:t>41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内容占位符 2"/>
          <p:cNvSpPr>
            <a:spLocks noGrp="1"/>
          </p:cNvSpPr>
          <p:nvPr>
            <p:ph idx="1"/>
          </p:nvPr>
        </p:nvSpPr>
        <p:spPr>
          <a:xfrm>
            <a:off x="1619672" y="2636912"/>
            <a:ext cx="6768752" cy="2160240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zh-CN" altLang="zh-CN" sz="2800" dirty="0" smtClean="0">
                <a:latin typeface="黑体" pitchFamily="49" charset="-122"/>
                <a:ea typeface="黑体" pitchFamily="49" charset="-122"/>
              </a:rPr>
              <a:t>时间数字化插件（</a:t>
            </a:r>
            <a:r>
              <a:rPr lang="en-US" altLang="zh-CN" sz="2800" dirty="0" smtClean="0">
                <a:latin typeface="黑体" pitchFamily="49" charset="-122"/>
                <a:ea typeface="黑体" pitchFamily="49" charset="-122"/>
              </a:rPr>
              <a:t>TDIG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，</a:t>
            </a:r>
            <a:r>
              <a:rPr lang="en-US" altLang="zh-CN" sz="2800" dirty="0" smtClean="0">
                <a:latin typeface="黑体" pitchFamily="49" charset="-122"/>
                <a:ea typeface="黑体" pitchFamily="49" charset="-122"/>
              </a:rPr>
              <a:t>1728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通道</a:t>
            </a:r>
            <a:r>
              <a:rPr lang="zh-CN" altLang="zh-CN" sz="2800" dirty="0" smtClean="0">
                <a:latin typeface="黑体" pitchFamily="49" charset="-122"/>
                <a:ea typeface="黑体" pitchFamily="49" charset="-122"/>
              </a:rPr>
              <a:t>）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zh-CN" altLang="zh-CN" sz="2800" dirty="0" smtClean="0">
                <a:latin typeface="黑体" pitchFamily="49" charset="-122"/>
                <a:ea typeface="黑体" pitchFamily="49" charset="-122"/>
              </a:rPr>
              <a:t>时钟插件（</a:t>
            </a:r>
            <a:r>
              <a:rPr lang="en-US" altLang="zh-CN" sz="2800" dirty="0" smtClean="0">
                <a:latin typeface="黑体" pitchFamily="49" charset="-122"/>
                <a:ea typeface="黑体" pitchFamily="49" charset="-122"/>
              </a:rPr>
              <a:t>CLK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，主、从模式</a:t>
            </a:r>
            <a:r>
              <a:rPr lang="zh-CN" altLang="zh-CN" sz="2800" dirty="0" smtClean="0">
                <a:latin typeface="黑体" pitchFamily="49" charset="-122"/>
                <a:ea typeface="黑体" pitchFamily="49" charset="-122"/>
              </a:rPr>
              <a:t>）</a:t>
            </a:r>
            <a:endParaRPr lang="en-US" altLang="zh-CN" sz="2800" dirty="0" smtClean="0">
              <a:latin typeface="黑体" pitchFamily="49" charset="-122"/>
              <a:ea typeface="黑体" pitchFamily="49" charset="-122"/>
            </a:endParaRPr>
          </a:p>
          <a:p>
            <a:pPr marL="514350" indent="-514350">
              <a:buFont typeface="Calibri" pitchFamily="34" charset="0"/>
              <a:buAutoNum type="arabicPeriod"/>
            </a:pPr>
            <a:r>
              <a:rPr lang="zh-CN" altLang="zh-CN" sz="2800" dirty="0" smtClean="0">
                <a:latin typeface="黑体" pitchFamily="49" charset="-122"/>
                <a:ea typeface="黑体" pitchFamily="49" charset="-122"/>
              </a:rPr>
              <a:t>快控制插件（</a:t>
            </a:r>
            <a:r>
              <a:rPr lang="en-US" altLang="zh-CN" sz="2800" dirty="0" smtClean="0">
                <a:latin typeface="黑体" pitchFamily="49" charset="-122"/>
                <a:ea typeface="黑体" pitchFamily="49" charset="-122"/>
              </a:rPr>
              <a:t>FCTL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，桶部、端盖模式</a:t>
            </a:r>
            <a:r>
              <a:rPr lang="zh-CN" altLang="zh-CN" sz="2800" dirty="0" smtClean="0">
                <a:latin typeface="黑体" pitchFamily="49" charset="-122"/>
                <a:ea typeface="黑体" pitchFamily="49" charset="-122"/>
              </a:rPr>
              <a:t>）</a:t>
            </a:r>
            <a:endParaRPr lang="en-US" altLang="zh-CN" sz="28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698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4EDA18E-CE5A-412C-A16D-2AE5C15D60B1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5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1205880"/>
            <a:ext cx="8229600" cy="1143000"/>
          </a:xfrm>
        </p:spPr>
        <p:txBody>
          <a:bodyPr/>
          <a:lstStyle/>
          <a:p>
            <a:pPr algn="l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研制任务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后端电子学系统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457200" y="779463"/>
            <a:ext cx="8229600" cy="1143000"/>
          </a:xfrm>
        </p:spPr>
        <p:txBody>
          <a:bodyPr/>
          <a:lstStyle/>
          <a:p>
            <a:pPr algn="l"/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主要技术指标和参数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105025"/>
            <a:ext cx="8229600" cy="3484563"/>
          </a:xfrm>
        </p:spPr>
        <p:txBody>
          <a:bodyPr/>
          <a:lstStyle/>
          <a:p>
            <a:pPr>
              <a:buNone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 TDIG</a:t>
            </a:r>
            <a:r>
              <a:rPr lang="zh-CN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时间测量能力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每块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TDIG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9U VME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插件，支持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72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路输入；</a:t>
            </a:r>
          </a:p>
          <a:p>
            <a:pPr lvl="1">
              <a:defRPr/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实验室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电子学分辨：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Symbol"/>
              </a:rPr>
              <a:t></a:t>
            </a:r>
            <a:r>
              <a:rPr lang="en-US" altLang="zh-CN" baseline="-25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Symbol"/>
              </a:rPr>
              <a:t>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25ps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buFont typeface="Arial" charset="0"/>
              <a:buNone/>
              <a:defRPr/>
            </a:pPr>
            <a:endParaRPr lang="en-US" altLang="zh-CN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1" indent="-342900">
              <a:buNone/>
              <a:defRPr/>
            </a:pP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 VME</a:t>
            </a:r>
            <a:r>
              <a:rPr lang="zh-CN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插件数据读出能力</a:t>
            </a:r>
            <a:endParaRPr lang="en-US" altLang="zh-CN" sz="32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defRPr/>
            </a:pP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满足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VME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总线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CBLT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读出数据</a:t>
            </a:r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buFont typeface="Arial" charset="0"/>
              <a:buNone/>
              <a:defRPr/>
            </a:pP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2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A5EA2E-EFCA-42C1-B028-9EE4859E7989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6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457200" y="1240284"/>
            <a:ext cx="8229600" cy="2044700"/>
          </a:xfrm>
        </p:spPr>
        <p:txBody>
          <a:bodyPr/>
          <a:lstStyle/>
          <a:p>
            <a:pPr>
              <a:defRPr/>
            </a:pPr>
            <a:r>
              <a:rPr lang="zh-CN" altLang="zh-CN" sz="2800" dirty="0">
                <a:latin typeface="黑体" pitchFamily="49" charset="-122"/>
                <a:ea typeface="黑体" pitchFamily="49" charset="-122"/>
              </a:rPr>
              <a:t>时钟频率为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41.66MHz</a:t>
            </a:r>
            <a:r>
              <a:rPr lang="zh-CN" altLang="zh-CN" sz="2800" dirty="0">
                <a:latin typeface="黑体" pitchFamily="49" charset="-122"/>
                <a:ea typeface="黑体" pitchFamily="49" charset="-122"/>
              </a:rPr>
              <a:t>，与加速器控制的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499.8MHz</a:t>
            </a:r>
            <a:r>
              <a:rPr lang="zh-CN" altLang="zh-CN" sz="2800" dirty="0">
                <a:latin typeface="黑体" pitchFamily="49" charset="-122"/>
                <a:ea typeface="黑体" pitchFamily="49" charset="-122"/>
              </a:rPr>
              <a:t>的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RF</a:t>
            </a:r>
            <a:r>
              <a:rPr lang="zh-CN" altLang="zh-CN" sz="2800" dirty="0">
                <a:latin typeface="黑体" pitchFamily="49" charset="-122"/>
                <a:ea typeface="黑体" pitchFamily="49" charset="-122"/>
              </a:rPr>
              <a:t>信号同步；</a:t>
            </a:r>
          </a:p>
          <a:p>
            <a:pPr>
              <a:defRPr/>
            </a:pPr>
            <a:r>
              <a:rPr lang="zh-CN" altLang="zh-CN" sz="2800" dirty="0">
                <a:latin typeface="黑体" pitchFamily="49" charset="-122"/>
                <a:ea typeface="黑体" pitchFamily="49" charset="-122"/>
              </a:rPr>
              <a:t>时钟抖动：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RMS</a:t>
            </a:r>
            <a:r>
              <a:rPr lang="zh-CN" altLang="zh-CN" sz="2800" dirty="0">
                <a:latin typeface="黑体" pitchFamily="49" charset="-122"/>
                <a:ea typeface="黑体" pitchFamily="49" charset="-122"/>
              </a:rPr>
              <a:t>≤</a:t>
            </a:r>
            <a:r>
              <a:rPr lang="en-US" altLang="zh-CN" sz="2800" dirty="0">
                <a:latin typeface="黑体" pitchFamily="49" charset="-122"/>
                <a:ea typeface="黑体" pitchFamily="49" charset="-122"/>
              </a:rPr>
              <a:t>20ps</a:t>
            </a:r>
            <a:r>
              <a:rPr lang="zh-CN" altLang="zh-CN" sz="2800" dirty="0">
                <a:latin typeface="黑体" pitchFamily="49" charset="-122"/>
                <a:ea typeface="黑体" pitchFamily="49" charset="-122"/>
              </a:rPr>
              <a:t>。</a:t>
            </a:r>
          </a:p>
          <a:p>
            <a:endParaRPr lang="zh-CN" altLang="en-US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80AFD9-725E-48D6-AF51-F1A171525836}" type="slidenum">
              <a:rPr lang="zh-CN" altLang="en-US">
                <a:latin typeface="黑体" pitchFamily="49" charset="-122"/>
                <a:ea typeface="黑体" pitchFamily="49" charset="-122"/>
              </a:rPr>
              <a:pPr/>
              <a:t>7</a:t>
            </a:fld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457200" y="620043"/>
            <a:ext cx="82296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charset="0"/>
              </a:rPr>
              <a:t>3. 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charset="0"/>
              </a:rPr>
              <a:t>时钟系统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467544" y="3861048"/>
            <a:ext cx="82296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能够产生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CBLT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中断，发起桶部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TOF_FEE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、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TOF_Monitor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以及端盖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TDIG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等插件的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CBLT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读取。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宋体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67544" y="3212976"/>
            <a:ext cx="82296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charset="0"/>
              </a:rPr>
              <a:t>4. 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charset="0"/>
              </a:rPr>
              <a:t>快控制插件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457200" y="5661248"/>
            <a:ext cx="82296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24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小时实验室运行，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TDIG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时间测量电子学分辨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  <a:sym typeface="Symbol" pitchFamily="18" charset="2"/>
              </a:rPr>
              <a:t></a:t>
            </a:r>
            <a:r>
              <a:rPr kumimoji="0" lang="en-US" altLang="zh-CN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  <a:sym typeface="Symbol" pitchFamily="18" charset="2"/>
              </a:rPr>
              <a:t>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 25ps</a:t>
            </a:r>
            <a:r>
              <a:rPr kumimoji="0" lang="zh-C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宋体" charset="0"/>
              </a:rPr>
              <a:t>。</a:t>
            </a: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宋体" charset="0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90872" y="5085184"/>
            <a:ext cx="82296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charset="0"/>
              </a:rPr>
              <a:t>5. 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charset="0"/>
              </a:rPr>
              <a:t>系统长时间稳定性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二、系统结构</a:t>
            </a:r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6DC327-D304-41C8-B865-ADCD05F987C8}" type="slidenum">
              <a:rPr lang="zh-CN" altLang="en-US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394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971550" y="1125538"/>
          <a:ext cx="7129463" cy="5688012"/>
        </p:xfrm>
        <a:graphic>
          <a:graphicData uri="http://schemas.openxmlformats.org/presentationml/2006/ole">
            <p:oleObj spid="_x0000_s9641" name="Visio" r:id="rId4" imgW="20764551" imgH="16588560" progId="Visio.Drawing.11">
              <p:embed/>
            </p:oleObj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971550" y="1125538"/>
          <a:ext cx="7129463" cy="5688012"/>
        </p:xfrm>
        <a:graphic>
          <a:graphicData uri="http://schemas.openxmlformats.org/presentationml/2006/ole">
            <p:oleObj spid="_x0000_s9642" name="Visio" r:id="rId5" imgW="20764551" imgH="16588560" progId="Visio.Drawing.11">
              <p:embed/>
            </p:oleObj>
          </a:graphicData>
        </a:graphic>
      </p:graphicFrame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971550" y="1125538"/>
          <a:ext cx="7129463" cy="5688012"/>
        </p:xfrm>
        <a:graphic>
          <a:graphicData uri="http://schemas.openxmlformats.org/presentationml/2006/ole">
            <p:oleObj spid="_x0000_s9643" name="Visio" r:id="rId6" imgW="20764551" imgH="16588560" progId="Visio.Drawing.11">
              <p:embed/>
            </p:oleObj>
          </a:graphicData>
        </a:graphic>
      </p:graphicFrame>
      <p:graphicFrame>
        <p:nvGraphicFramePr>
          <p:cNvPr id="31752" name="Object 8"/>
          <p:cNvGraphicFramePr>
            <a:graphicFrameLocks noChangeAspect="1"/>
          </p:cNvGraphicFramePr>
          <p:nvPr/>
        </p:nvGraphicFramePr>
        <p:xfrm>
          <a:off x="971550" y="1125538"/>
          <a:ext cx="7129463" cy="5688012"/>
        </p:xfrm>
        <a:graphic>
          <a:graphicData uri="http://schemas.openxmlformats.org/presentationml/2006/ole">
            <p:oleObj spid="_x0000_s9644" name="Visio" r:id="rId7" imgW="20764551" imgH="16588560" progId="Visio.Drawing.11">
              <p:embed/>
            </p:oleObj>
          </a:graphicData>
        </a:graphic>
      </p:graphicFrame>
      <p:sp>
        <p:nvSpPr>
          <p:cNvPr id="92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latin typeface="黑体" pitchFamily="49" charset="-122"/>
                <a:ea typeface="黑体" pitchFamily="49" charset="-122"/>
              </a:rPr>
              <a:t>后端电子学系统结构</a:t>
            </a:r>
            <a:endParaRPr lang="en-US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22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698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70CDA31-BD2B-4036-AC63-C68E1C1288A0}" type="slidenum">
              <a:rPr lang="zh-CN" altLang="en-US"/>
              <a:pPr/>
              <a:t>9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95513" y="1196975"/>
            <a:ext cx="2663825" cy="2232025"/>
          </a:xfrm>
          <a:prstGeom prst="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795963" y="1125538"/>
            <a:ext cx="2663825" cy="2519362"/>
          </a:xfrm>
          <a:prstGeom prst="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195513" y="4076700"/>
            <a:ext cx="2663825" cy="2232025"/>
          </a:xfrm>
          <a:prstGeom prst="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795963" y="4076700"/>
            <a:ext cx="2663825" cy="2520950"/>
          </a:xfrm>
          <a:prstGeom prst="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71550" y="1341438"/>
            <a:ext cx="1152525" cy="4608512"/>
          </a:xfrm>
          <a:prstGeom prst="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00113" y="6092825"/>
            <a:ext cx="1338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前端电子学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en-US" altLang="zh-CN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1728ch</a:t>
            </a:r>
            <a:endParaRPr lang="zh-CN" altLang="en-US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203575" y="6381750"/>
            <a:ext cx="992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VME</a:t>
            </a:r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机箱</a:t>
            </a:r>
          </a:p>
        </p:txBody>
      </p:sp>
      <p:sp>
        <p:nvSpPr>
          <p:cNvPr id="16" name="矩形 15"/>
          <p:cNvSpPr/>
          <p:nvPr/>
        </p:nvSpPr>
        <p:spPr>
          <a:xfrm>
            <a:off x="971550" y="4365625"/>
            <a:ext cx="5616575" cy="1871663"/>
          </a:xfrm>
          <a:prstGeom prst="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1116013" y="4508500"/>
          <a:ext cx="5345112" cy="1584325"/>
        </p:xfrm>
        <a:graphic>
          <a:graphicData uri="http://schemas.openxmlformats.org/presentationml/2006/ole">
            <p:oleObj spid="_x0000_s9645" name="Visio" r:id="rId8" imgW="8034731" imgH="2381919" progId="Visio.Drawing.11">
              <p:embed/>
            </p:oleObj>
          </a:graphicData>
        </a:graphic>
      </p:graphicFrame>
      <p:cxnSp>
        <p:nvCxnSpPr>
          <p:cNvPr id="18" name="直接连接符 17"/>
          <p:cNvCxnSpPr/>
          <p:nvPr/>
        </p:nvCxnSpPr>
        <p:spPr>
          <a:xfrm flipH="1">
            <a:off x="971550" y="3429000"/>
            <a:ext cx="1223963" cy="936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859338" y="3429000"/>
            <a:ext cx="1728787" cy="936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700338" y="3573463"/>
            <a:ext cx="110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端盖机箱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6561138" y="3644900"/>
            <a:ext cx="1106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桶部机箱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1549400" y="61658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TDIG</a:t>
            </a:r>
          </a:p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插件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2917825" y="6165850"/>
            <a:ext cx="877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从时钟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插件</a:t>
            </a: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3767138" y="6165850"/>
            <a:ext cx="87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端盖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快控制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4789488" y="6167438"/>
            <a:ext cx="646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触发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子板</a:t>
            </a: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5651500" y="6165850"/>
            <a:ext cx="877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机箱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控制器</a:t>
            </a:r>
          </a:p>
        </p:txBody>
      </p:sp>
      <p:sp>
        <p:nvSpPr>
          <p:cNvPr id="32" name="矩形 31"/>
          <p:cNvSpPr/>
          <p:nvPr/>
        </p:nvSpPr>
        <p:spPr>
          <a:xfrm>
            <a:off x="3203575" y="4365625"/>
            <a:ext cx="5329238" cy="1871663"/>
          </a:xfrm>
          <a:prstGeom prst="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cxnSp>
        <p:nvCxnSpPr>
          <p:cNvPr id="34" name="直接连接符 33"/>
          <p:cNvCxnSpPr/>
          <p:nvPr/>
        </p:nvCxnSpPr>
        <p:spPr>
          <a:xfrm>
            <a:off x="8459788" y="3644900"/>
            <a:ext cx="73025" cy="720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3419475" y="4498975"/>
          <a:ext cx="4887913" cy="1593850"/>
        </p:xfrm>
        <a:graphic>
          <a:graphicData uri="http://schemas.openxmlformats.org/presentationml/2006/ole">
            <p:oleObj spid="_x0000_s9646" name="Visio" r:id="rId9" imgW="11122604" imgH="3634779" progId="Visio.Drawing.11">
              <p:embed/>
            </p:oleObj>
          </a:graphicData>
        </a:graphic>
      </p:graphicFrame>
      <p:cxnSp>
        <p:nvCxnSpPr>
          <p:cNvPr id="33" name="直接连接符 32"/>
          <p:cNvCxnSpPr/>
          <p:nvPr/>
        </p:nvCxnSpPr>
        <p:spPr>
          <a:xfrm flipH="1">
            <a:off x="3203575" y="3644900"/>
            <a:ext cx="2592388" cy="720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3551238" y="6167438"/>
            <a:ext cx="87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主时钟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插件</a:t>
            </a: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6143625" y="6165850"/>
            <a:ext cx="87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桶部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快控制</a:t>
            </a: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7367588" y="6165850"/>
            <a:ext cx="87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桶部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控制器</a:t>
            </a: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4975225" y="61658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桶部</a:t>
            </a:r>
            <a:endParaRPr lang="en-US" altLang="zh-CN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en-US" altLang="zh-CN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FEE</a:t>
            </a:r>
            <a:endParaRPr lang="zh-CN" altLang="en-US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/>
      <p:bldP spid="13" grpId="1"/>
      <p:bldP spid="14" grpId="0"/>
      <p:bldP spid="14" grpId="1"/>
      <p:bldP spid="16" grpId="0" animBg="1"/>
      <p:bldP spid="16" grpId="1" animBg="1"/>
      <p:bldP spid="21" grpId="0"/>
      <p:bldP spid="21" grpId="1"/>
      <p:bldP spid="22" grpId="0"/>
      <p:bldP spid="22" grpId="1"/>
      <p:bldP spid="22" grpId="2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2" grpId="0" animBg="1"/>
      <p:bldP spid="32" grpId="1" animBg="1"/>
      <p:bldP spid="32" grpId="2" animBg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模板">
    <a:majorFont>
      <a:latin typeface="Arial"/>
      <a:ea typeface="宋体"/>
      <a:cs typeface=""/>
    </a:majorFont>
    <a:minorFont>
      <a:latin typeface="Arial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模板">
    <a:majorFont>
      <a:latin typeface="Arial"/>
      <a:ea typeface="宋体"/>
      <a:cs typeface=""/>
    </a:majorFont>
    <a:minorFont>
      <a:latin typeface="Arial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6614</TotalTime>
  <Words>1515</Words>
  <Application>Microsoft Office PowerPoint</Application>
  <PresentationFormat>全屏显示(4:3)</PresentationFormat>
  <Paragraphs>327</Paragraphs>
  <Slides>41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44" baseType="lpstr">
      <vt:lpstr>Office 主题</vt:lpstr>
      <vt:lpstr>Visio</vt:lpstr>
      <vt:lpstr>Microsoft Office Visio 绘图</vt:lpstr>
      <vt:lpstr>BESIII ETOF升级后端电子学 系统设计及进展 </vt:lpstr>
      <vt:lpstr>内容</vt:lpstr>
      <vt:lpstr>一、研制目标</vt:lpstr>
      <vt:lpstr>探测器及电子学组成</vt:lpstr>
      <vt:lpstr>研制任务——后端电子学系统</vt:lpstr>
      <vt:lpstr>主要技术指标和参数</vt:lpstr>
      <vt:lpstr>幻灯片 7</vt:lpstr>
      <vt:lpstr>二、系统结构</vt:lpstr>
      <vt:lpstr>后端电子学系统结构</vt:lpstr>
      <vt:lpstr>2.1、TDIG插件的研制</vt:lpstr>
      <vt:lpstr>TDIG系统结构图</vt:lpstr>
      <vt:lpstr>TDIG插件PCB版图和实物图</vt:lpstr>
      <vt:lpstr>2.2、时钟插件的研制</vt:lpstr>
      <vt:lpstr>主时钟插件结构示意图</vt:lpstr>
      <vt:lpstr>从时钟插件结构示意图</vt:lpstr>
      <vt:lpstr>时钟插件PCB版图及实物图</vt:lpstr>
      <vt:lpstr>2.3、快控制插件的研制</vt:lpstr>
      <vt:lpstr>桶部快控制插件的功能框图</vt:lpstr>
      <vt:lpstr>端盖快控制插件FPGA的功能框图</vt:lpstr>
      <vt:lpstr>快控制插件PCB版图及实物图</vt:lpstr>
      <vt:lpstr>三、研制进展</vt:lpstr>
      <vt:lpstr>总体研制进展</vt:lpstr>
      <vt:lpstr>3.1、TDIG电子学插件测试</vt:lpstr>
      <vt:lpstr>TDIG高性能时间数字化插件测试</vt:lpstr>
      <vt:lpstr>TDIG时间分辨性能测试</vt:lpstr>
      <vt:lpstr>幻灯片 26</vt:lpstr>
      <vt:lpstr>TDIG非线性测试</vt:lpstr>
      <vt:lpstr>3.2、时钟插件性能测试</vt:lpstr>
      <vt:lpstr>（1）时钟性能测试</vt:lpstr>
      <vt:lpstr>幻灯片 30</vt:lpstr>
      <vt:lpstr>幻灯片 31</vt:lpstr>
      <vt:lpstr>幻灯片 32</vt:lpstr>
      <vt:lpstr>（2）同步测试</vt:lpstr>
      <vt:lpstr>同步时的波形</vt:lpstr>
      <vt:lpstr>3.3、快控制插件测试</vt:lpstr>
      <vt:lpstr>测试结论</vt:lpstr>
      <vt:lpstr>测试结论</vt:lpstr>
      <vt:lpstr>测试结论</vt:lpstr>
      <vt:lpstr>四、下一步计划</vt:lpstr>
      <vt:lpstr>总结</vt:lpstr>
      <vt:lpstr>谢谢！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BESIII ETOF升级电子学设计子课题</dc:title>
  <dc:creator>echteleere</dc:creator>
  <cp:lastModifiedBy>fel513</cp:lastModifiedBy>
  <cp:revision>576</cp:revision>
  <dcterms:created xsi:type="dcterms:W3CDTF">2013-01-22T07:27:23Z</dcterms:created>
  <dcterms:modified xsi:type="dcterms:W3CDTF">2014-08-13T14:50:16Z</dcterms:modified>
</cp:coreProperties>
</file>