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6" r:id="rId17"/>
    <p:sldId id="271" r:id="rId18"/>
    <p:sldId id="273" r:id="rId19"/>
    <p:sldId id="281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B00D1B-048B-4C44-B193-3396B56882AB}" type="datetimeFigureOut">
              <a:rPr lang="zh-CN" altLang="en-US" smtClean="0"/>
              <a:t>2014/8/12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104618-C6FC-4797-9B7A-1EB09FBB0A9F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51720" y="3573016"/>
            <a:ext cx="5184576" cy="1296144"/>
          </a:xfrm>
        </p:spPr>
        <p:txBody>
          <a:bodyPr>
            <a:normAutofit/>
          </a:bodyPr>
          <a:lstStyle/>
          <a:p>
            <a:pPr algn="ctr"/>
            <a:r>
              <a:rPr lang="zh-CN" altLang="en-US" sz="2800" dirty="0" smtClean="0"/>
              <a:t>防化研究院第二研究所</a:t>
            </a:r>
            <a:endParaRPr lang="zh-CN" altLang="en-US" sz="2800" dirty="0"/>
          </a:p>
        </p:txBody>
      </p:sp>
      <p:sp>
        <p:nvSpPr>
          <p:cNvPr id="4" name="标题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992888" cy="3096344"/>
          </a:xfrm>
        </p:spPr>
        <p:txBody>
          <a:bodyPr>
            <a:noAutofit/>
          </a:bodyPr>
          <a:lstStyle/>
          <a:p>
            <a:pPr algn="ctr"/>
            <a:r>
              <a:rPr lang="en-US" altLang="zh-CN" sz="5400" b="1" dirty="0" err="1">
                <a:solidFill>
                  <a:schemeClr val="tx1"/>
                </a:solidFill>
                <a:effectLst/>
              </a:rPr>
              <a:t>LiI</a:t>
            </a:r>
            <a:r>
              <a:rPr lang="zh-CN" altLang="zh-CN" sz="5400" b="1" dirty="0">
                <a:solidFill>
                  <a:schemeClr val="tx1"/>
                </a:solidFill>
                <a:effectLst/>
              </a:rPr>
              <a:t>（</a:t>
            </a:r>
            <a:r>
              <a:rPr lang="en-US" altLang="zh-CN" sz="5400" b="1" dirty="0" err="1">
                <a:solidFill>
                  <a:schemeClr val="tx1"/>
                </a:solidFill>
                <a:effectLst/>
              </a:rPr>
              <a:t>Eu</a:t>
            </a:r>
            <a:r>
              <a:rPr lang="zh-CN" altLang="zh-CN" sz="5400" b="1" dirty="0">
                <a:solidFill>
                  <a:schemeClr val="tx1"/>
                </a:solidFill>
                <a:effectLst/>
              </a:rPr>
              <a:t>）探测器</a:t>
            </a:r>
            <a:r>
              <a:rPr lang="zh-CN" altLang="zh-CN" sz="5400" b="1" dirty="0" smtClean="0">
                <a:solidFill>
                  <a:schemeClr val="tx1"/>
                </a:solidFill>
                <a:effectLst/>
              </a:rPr>
              <a:t>灵敏度</a:t>
            </a:r>
            <a:r>
              <a:rPr lang="en-US" altLang="zh-CN" sz="54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altLang="zh-CN" sz="5400" b="1" dirty="0" smtClean="0">
                <a:solidFill>
                  <a:schemeClr val="tx1"/>
                </a:solidFill>
                <a:effectLst/>
              </a:rPr>
            </a:br>
            <a:r>
              <a:rPr lang="zh-CN" altLang="zh-CN" sz="5400" b="1" dirty="0" smtClean="0">
                <a:solidFill>
                  <a:schemeClr val="tx1"/>
                </a:solidFill>
                <a:effectLst/>
              </a:rPr>
              <a:t>蒙特卡罗模拟</a:t>
            </a:r>
            <a:r>
              <a:rPr lang="zh-CN" altLang="zh-CN" sz="5400" b="1" dirty="0">
                <a:solidFill>
                  <a:schemeClr val="tx1"/>
                </a:solidFill>
                <a:effectLst/>
              </a:rPr>
              <a:t>计算</a:t>
            </a:r>
            <a:r>
              <a:rPr lang="zh-CN" altLang="zh-CN" sz="4000" dirty="0"/>
              <a:t/>
            </a:r>
            <a:br>
              <a:rPr lang="zh-CN" altLang="zh-CN" sz="4000" dirty="0"/>
            </a:b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2426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从计算结果知，探测器的灵敏度随着入射中子能量的增加而逐渐减小。尺寸为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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25mm×5mm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）探测器对热中子的灵敏度可达几十个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cps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，当入射中子能量小于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0.02MeV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时，该探测器的灵敏度大于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0.347cps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，当入射中子能量为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1MeV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时，探测器的灵敏度仅为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0.003cps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，因此，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）探测器仅适用于热中子或慢中子的监测。</a:t>
            </a:r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67544" y="57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4.1 </a:t>
            </a:r>
            <a:r>
              <a:rPr lang="zh-CN" altLang="en-US" dirty="0" smtClean="0"/>
              <a:t>对单能中子的灵敏度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92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67544" y="57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4.1 </a:t>
            </a:r>
            <a:r>
              <a:rPr lang="zh-CN" altLang="en-US" dirty="0" smtClean="0"/>
              <a:t>对单能中子的灵敏度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94" y="971432"/>
            <a:ext cx="8671100" cy="5697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376772" y="6372036"/>
            <a:ext cx="5684569" cy="46166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>
              <a:spcBef>
                <a:spcPct val="0"/>
              </a:spcBef>
            </a:pPr>
            <a:r>
              <a:rPr lang="zh-CN" altLang="zh-CN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图</a:t>
            </a:r>
            <a:r>
              <a:rPr lang="en-US" altLang="zh-CN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 </a:t>
            </a:r>
            <a:r>
              <a:rPr lang="zh-CN" altLang="zh-CN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不同尺寸的</a:t>
            </a:r>
            <a:r>
              <a:rPr lang="en-US" altLang="zh-CN" sz="2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LiI</a:t>
            </a:r>
            <a:r>
              <a:rPr lang="zh-CN" altLang="zh-CN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（</a:t>
            </a:r>
            <a:r>
              <a:rPr lang="en-US" altLang="zh-CN" sz="24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Eu</a:t>
            </a:r>
            <a:r>
              <a:rPr lang="zh-CN" altLang="zh-CN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）探测器的灵敏度</a:t>
            </a:r>
          </a:p>
        </p:txBody>
      </p:sp>
    </p:spTree>
    <p:extLst>
      <p:ext uri="{BB962C8B-B14F-4D97-AF65-F5344CB8AC3E}">
        <p14:creationId xmlns:p14="http://schemas.microsoft.com/office/powerpoint/2010/main" val="359630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5552" y="1484784"/>
            <a:ext cx="8229600" cy="43891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从计算结果知，厚度为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3mm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）晶体基本可以把热中子完全吸收，因此，在图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中，当中子能量低于热中子能量，晶体厚度大于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3mm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时，灵敏度只与晶体的横截面积成正比，厚度的增加不会引起灵敏度的增加。当中子能量较高时，灵敏度则随着晶体横截面和厚度的增加而增加。在使用应用中，可根据灵敏度的设计指标选择适当尺寸的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）晶体。</a:t>
            </a:r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67544" y="57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4.1 </a:t>
            </a:r>
            <a:r>
              <a:rPr lang="zh-CN" altLang="en-US" dirty="0" smtClean="0"/>
              <a:t>对单能中子的灵敏度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11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720" y="1484784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/>
              <a:t>在实际应用中，很少存在单能中子源，一般是同位素中子源或自发裂变中子源，尤其针对个人中子剂量计的性能检测标准中，推荐使用</a:t>
            </a:r>
            <a:r>
              <a:rPr lang="en-US" altLang="zh-CN" sz="2800" dirty="0"/>
              <a:t>Cf-252</a:t>
            </a:r>
            <a:r>
              <a:rPr lang="zh-CN" altLang="zh-CN" sz="2800" dirty="0"/>
              <a:t>源、重水慢化</a:t>
            </a:r>
            <a:r>
              <a:rPr lang="en-US" altLang="zh-CN" sz="2800" dirty="0"/>
              <a:t>Cf-252</a:t>
            </a:r>
            <a:r>
              <a:rPr lang="zh-CN" altLang="zh-CN" sz="2800" dirty="0"/>
              <a:t>源、</a:t>
            </a:r>
            <a:r>
              <a:rPr lang="en-US" altLang="zh-CN" sz="2800" baseline="30000" dirty="0"/>
              <a:t>241</a:t>
            </a:r>
            <a:r>
              <a:rPr lang="en-US" altLang="zh-CN" sz="2800" dirty="0"/>
              <a:t>Am-Be</a:t>
            </a:r>
            <a:r>
              <a:rPr lang="zh-CN" altLang="zh-CN" sz="2800" dirty="0"/>
              <a:t>源或</a:t>
            </a:r>
            <a:r>
              <a:rPr lang="en-US" altLang="zh-CN" sz="2800" baseline="30000" dirty="0"/>
              <a:t>241</a:t>
            </a:r>
            <a:r>
              <a:rPr lang="en-US" altLang="zh-CN" sz="2800" dirty="0"/>
              <a:t>Am-B</a:t>
            </a:r>
            <a:r>
              <a:rPr lang="zh-CN" altLang="zh-CN" sz="2800" dirty="0"/>
              <a:t>源。</a:t>
            </a:r>
          </a:p>
          <a:p>
            <a:pPr>
              <a:lnSpc>
                <a:spcPct val="150000"/>
              </a:lnSpc>
            </a:pPr>
            <a:r>
              <a:rPr lang="en-US" altLang="zh-CN" sz="2800" dirty="0"/>
              <a:t> </a:t>
            </a:r>
            <a:r>
              <a:rPr lang="zh-CN" altLang="zh-CN" sz="2800" dirty="0" smtClean="0"/>
              <a:t>选择</a:t>
            </a:r>
            <a:r>
              <a:rPr lang="zh-CN" altLang="zh-CN" sz="2800" dirty="0"/>
              <a:t>重水慢化</a:t>
            </a:r>
            <a:r>
              <a:rPr lang="en-US" altLang="zh-CN" sz="2800" dirty="0"/>
              <a:t>Cf-252</a:t>
            </a:r>
            <a:r>
              <a:rPr lang="zh-CN" altLang="zh-CN" sz="2800" dirty="0" smtClean="0"/>
              <a:t>源，</a:t>
            </a:r>
            <a:r>
              <a:rPr lang="zh-CN" altLang="zh-CN" sz="2800" dirty="0"/>
              <a:t>对不同尺寸</a:t>
            </a:r>
            <a:r>
              <a:rPr lang="en-US" altLang="zh-CN" sz="2800" dirty="0" err="1"/>
              <a:t>LiI</a:t>
            </a:r>
            <a:r>
              <a:rPr lang="zh-CN" altLang="zh-CN" sz="2800" dirty="0"/>
              <a:t>（</a:t>
            </a:r>
            <a:r>
              <a:rPr lang="en-US" altLang="zh-CN" sz="2800" dirty="0" err="1"/>
              <a:t>Eu</a:t>
            </a:r>
            <a:r>
              <a:rPr lang="zh-CN" altLang="zh-CN" sz="2800" dirty="0"/>
              <a:t>）晶体的灵敏度进行了模拟计算，结算结果</a:t>
            </a:r>
            <a:r>
              <a:rPr lang="zh-CN" altLang="zh-CN" sz="2800" dirty="0" smtClean="0"/>
              <a:t>如</a:t>
            </a:r>
            <a:r>
              <a:rPr lang="zh-CN" altLang="en-US" sz="2800" dirty="0" smtClean="0"/>
              <a:t>下</a:t>
            </a:r>
            <a:r>
              <a:rPr lang="zh-CN" altLang="zh-CN" sz="2800" dirty="0" smtClean="0"/>
              <a:t>表所</a:t>
            </a:r>
            <a:r>
              <a:rPr lang="zh-CN" altLang="zh-CN" sz="2800" dirty="0"/>
              <a:t>示。</a:t>
            </a:r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67544" y="57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4.2 </a:t>
            </a:r>
            <a:r>
              <a:rPr lang="zh-CN" altLang="en-US" dirty="0" smtClean="0"/>
              <a:t>对</a:t>
            </a:r>
            <a:r>
              <a:rPr lang="en-US" altLang="zh-CN" dirty="0" smtClean="0"/>
              <a:t>Cf-252</a:t>
            </a:r>
            <a:r>
              <a:rPr lang="zh-CN" altLang="en-US" dirty="0" smtClean="0"/>
              <a:t>中子源的灵敏度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292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105769"/>
              </p:ext>
            </p:extLst>
          </p:nvPr>
        </p:nvGraphicFramePr>
        <p:xfrm>
          <a:off x="791488" y="1916832"/>
          <a:ext cx="7905655" cy="4536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3957"/>
                <a:gridCol w="1571798"/>
                <a:gridCol w="2355990"/>
                <a:gridCol w="1613910"/>
              </a:tblGrid>
              <a:tr h="44456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LiI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）晶体尺寸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灵敏度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LiI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）晶体尺寸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zh-CN" sz="18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灵敏度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493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5mm×3mm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3.48348E-06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15mm×10mm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1.04454E-04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493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5mm×5mm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5.74266E-06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20mm×3mm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5.74927E-05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493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5mm×10mm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1.11715E-05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20mm×5mm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9.53661E-05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493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10mm×3mm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1.41373E-05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20mm×10mm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1.87863E-04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493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10mm×5mm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2.33765E-05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25mm×3mm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8.99945E-05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493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10mm×10mm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4.57118E-05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25mm×5mm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1.49991E-04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493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15mm×3mm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3.21143E-05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25mm×10mm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2.96260E-04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493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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15mm×5mm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5.31974E-05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31106" y="1372706"/>
            <a:ext cx="6702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表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1   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不同尺寸</a:t>
            </a:r>
            <a:r>
              <a:rPr kumimoji="0" lang="en-US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LiI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（</a:t>
            </a:r>
            <a:r>
              <a:rPr kumimoji="0" lang="en-US" altLang="zh-CN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Eu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）晶体对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重水慢化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Cf-252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源</a:t>
            </a:r>
            <a:r>
              <a:rPr kumimoji="0" lang="zh-CN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的灵敏度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467544" y="57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4.2 </a:t>
            </a:r>
            <a:r>
              <a:rPr lang="zh-CN" altLang="en-US" dirty="0" smtClean="0"/>
              <a:t>对</a:t>
            </a:r>
            <a:r>
              <a:rPr lang="en-US" altLang="zh-CN" dirty="0" smtClean="0"/>
              <a:t>Cf-252</a:t>
            </a:r>
            <a:r>
              <a:rPr lang="zh-CN" altLang="en-US" dirty="0" smtClean="0"/>
              <a:t>中子源的灵敏度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04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148760"/>
            <a:ext cx="8445624" cy="537658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由本文的蒙特卡罗模拟计算结果知，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）晶体对热中子的吸收截面大，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3mm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厚度就能吸收掉所有的热中子。从计算结果知，尺寸为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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25mm×5mm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）探测器对热中子的灵敏度可达几十个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cps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，当入射中子能量小于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0.02MeV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时，灵敏度大于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0.347cps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，当入射中子能量为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1MeV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时，探测器的灵敏度仅为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0.003cps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。对于重水慢化的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Cf-252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源，因其中子平均能量在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1MeV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以上，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）晶体的灵敏度极低。由此，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）探测器仅适用于热中子或慢中子的监测，如探测快中子，需要用一定厚度的慢化体包裹探测器以增加其灵敏度。</a:t>
            </a:r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67544" y="57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五、小结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17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67544" y="57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附：部分实验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36912"/>
            <a:ext cx="30480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263" y="2612639"/>
            <a:ext cx="2736304" cy="239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3059832" y="1688930"/>
            <a:ext cx="3303984" cy="782960"/>
          </a:xfrm>
          <a:prstGeom prst="rect">
            <a:avLst/>
          </a:prstGeom>
        </p:spPr>
        <p:txBody>
          <a:bodyPr vert="horz" lIns="0" rIns="0" bIns="0" anchor="b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实验用</a:t>
            </a:r>
            <a:r>
              <a:rPr lang="en-US" altLang="zh-CN" dirty="0" err="1" smtClean="0"/>
              <a:t>LiI</a:t>
            </a:r>
            <a:r>
              <a:rPr lang="zh-CN" altLang="en-US" dirty="0"/>
              <a:t>探测器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654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709218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467544" y="577260"/>
            <a:ext cx="6552728" cy="571500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附：部分实验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4071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兰州会议\20140808中子源实验\示波器信号\LiI_PMT_01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500912" cy="487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标题 1"/>
          <p:cNvSpPr txBox="1">
            <a:spLocks/>
          </p:cNvSpPr>
          <p:nvPr/>
        </p:nvSpPr>
        <p:spPr>
          <a:xfrm>
            <a:off x="457402" y="476672"/>
            <a:ext cx="6552728" cy="571500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附：部分实验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37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兰州会议\20140808中子源实验\示波器信号\LiI_PMT_0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624735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323528" y="291510"/>
            <a:ext cx="6552728" cy="571500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附：部分实验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881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/>
          <p:cNvSpPr/>
          <p:nvPr/>
        </p:nvSpPr>
        <p:spPr>
          <a:xfrm>
            <a:off x="5580112" y="3861048"/>
            <a:ext cx="208823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0872" y="692696"/>
            <a:ext cx="6203032" cy="708688"/>
          </a:xfrm>
        </p:spPr>
        <p:txBody>
          <a:bodyPr>
            <a:noAutofit/>
          </a:bodyPr>
          <a:lstStyle/>
          <a:p>
            <a:r>
              <a:rPr lang="zh-CN" altLang="en-US" sz="4400" dirty="0" smtClean="0"/>
              <a:t>一、中子监测的需求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844824"/>
            <a:ext cx="4824536" cy="3600400"/>
          </a:xfrm>
        </p:spPr>
        <p:txBody>
          <a:bodyPr>
            <a:noAutofit/>
          </a:bodyPr>
          <a:lstStyle/>
          <a:p>
            <a:r>
              <a:rPr lang="zh-CN" altLang="en-US" sz="3600" dirty="0" smtClean="0"/>
              <a:t>核电站运行</a:t>
            </a:r>
            <a:endParaRPr lang="en-US" altLang="zh-CN" sz="3600" dirty="0" smtClean="0"/>
          </a:p>
          <a:p>
            <a:r>
              <a:rPr lang="zh-CN" altLang="en-US" sz="3600" dirty="0" smtClean="0"/>
              <a:t>核反应堆运行</a:t>
            </a:r>
            <a:endParaRPr lang="en-US" altLang="zh-CN" sz="3600" dirty="0" smtClean="0"/>
          </a:p>
          <a:p>
            <a:r>
              <a:rPr lang="zh-CN" altLang="en-US" sz="3600" dirty="0" smtClean="0"/>
              <a:t>特殊</a:t>
            </a:r>
            <a:r>
              <a:rPr lang="zh-CN" altLang="en-US" sz="3600" dirty="0" smtClean="0"/>
              <a:t>核材料探查</a:t>
            </a:r>
            <a:endParaRPr lang="en-US" altLang="zh-CN" sz="3600" dirty="0" smtClean="0"/>
          </a:p>
          <a:p>
            <a:r>
              <a:rPr lang="zh-CN" altLang="en-US" sz="3600" dirty="0" smtClean="0"/>
              <a:t>石油测井</a:t>
            </a:r>
            <a:endParaRPr lang="en-US" altLang="zh-CN" sz="3600" dirty="0" smtClean="0"/>
          </a:p>
          <a:p>
            <a:r>
              <a:rPr lang="zh-CN" altLang="en-US" sz="3600" dirty="0"/>
              <a:t>涉</a:t>
            </a:r>
            <a:r>
              <a:rPr lang="zh-CN" altLang="en-US" sz="3600" dirty="0" smtClean="0"/>
              <a:t>核多样化任务</a:t>
            </a:r>
            <a:endParaRPr lang="zh-CN" altLang="en-US" sz="3600" dirty="0"/>
          </a:p>
        </p:txBody>
      </p:sp>
      <p:sp>
        <p:nvSpPr>
          <p:cNvPr id="4" name="椭圆 3"/>
          <p:cNvSpPr/>
          <p:nvPr/>
        </p:nvSpPr>
        <p:spPr>
          <a:xfrm>
            <a:off x="5626364" y="1818112"/>
            <a:ext cx="208823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058412" y="198884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个人剂量仪器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1280" y="4057617"/>
            <a:ext cx="1285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环境监测仪器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右中括号 9"/>
          <p:cNvSpPr/>
          <p:nvPr/>
        </p:nvSpPr>
        <p:spPr>
          <a:xfrm>
            <a:off x="4644008" y="1988840"/>
            <a:ext cx="648072" cy="289977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264188" y="1818112"/>
            <a:ext cx="720080" cy="17072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228184" y="3861048"/>
            <a:ext cx="720080" cy="17072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80012" y="6050975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仪器设备种类少 国产化程度低</a:t>
            </a:r>
            <a:endParaRPr lang="zh-CN" altLang="en-US" sz="2400" dirty="0"/>
          </a:p>
        </p:txBody>
      </p:sp>
      <p:sp>
        <p:nvSpPr>
          <p:cNvPr id="14" name="下箭头 13"/>
          <p:cNvSpPr/>
          <p:nvPr/>
        </p:nvSpPr>
        <p:spPr>
          <a:xfrm>
            <a:off x="6372200" y="5445223"/>
            <a:ext cx="504056" cy="6057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52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08561"/>
            <a:ext cx="7556527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 txBox="1">
            <a:spLocks/>
          </p:cNvSpPr>
          <p:nvPr/>
        </p:nvSpPr>
        <p:spPr>
          <a:xfrm>
            <a:off x="467544" y="577260"/>
            <a:ext cx="6552728" cy="571500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附：部分实验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8547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兰州会议\20140808中子源实验\示波器信号\LiI_SPIN_big_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6927875" cy="519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539552" y="273684"/>
            <a:ext cx="6552728" cy="571500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附：部分实验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010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59832" y="2132856"/>
            <a:ext cx="2592288" cy="1944216"/>
          </a:xfrm>
        </p:spPr>
        <p:txBody>
          <a:bodyPr>
            <a:normAutofit/>
          </a:bodyPr>
          <a:lstStyle/>
          <a:p>
            <a:r>
              <a:rPr lang="zh-CN" altLang="en-US" sz="6700" dirty="0"/>
              <a:t>谢谢！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517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7200800" cy="710952"/>
          </a:xfrm>
        </p:spPr>
        <p:txBody>
          <a:bodyPr>
            <a:normAutofit fontScale="90000"/>
          </a:bodyPr>
          <a:lstStyle/>
          <a:p>
            <a:r>
              <a:rPr lang="zh-CN" altLang="en-US" sz="4400" dirty="0" smtClean="0"/>
              <a:t>二、热中子探测基本原理</a:t>
            </a:r>
            <a:endParaRPr lang="zh-CN" altLang="en-US" sz="44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706559"/>
              </p:ext>
            </p:extLst>
          </p:nvPr>
        </p:nvGraphicFramePr>
        <p:xfrm>
          <a:off x="468312" y="1484312"/>
          <a:ext cx="8064126" cy="3888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042"/>
                <a:gridCol w="2688042"/>
                <a:gridCol w="2688042"/>
              </a:tblGrid>
              <a:tr h="827667"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反应类型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反应能（</a:t>
                      </a:r>
                      <a:r>
                        <a:rPr lang="en-US" altLang="zh-CN" sz="2800" dirty="0" smtClean="0"/>
                        <a:t>MeV</a:t>
                      </a:r>
                      <a:r>
                        <a:rPr lang="zh-CN" altLang="en-US" sz="2800" dirty="0" smtClean="0"/>
                        <a:t>）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反应截面（</a:t>
                      </a:r>
                      <a:r>
                        <a:rPr lang="en-US" altLang="zh-CN" sz="2800" dirty="0" smtClean="0"/>
                        <a:t>b</a:t>
                      </a:r>
                      <a:r>
                        <a:rPr lang="zh-CN" altLang="en-US" sz="2800" dirty="0" smtClean="0"/>
                        <a:t>）</a:t>
                      </a:r>
                      <a:endParaRPr lang="zh-CN" altLang="en-US" sz="2800" dirty="0"/>
                    </a:p>
                  </a:txBody>
                  <a:tcPr/>
                </a:tc>
              </a:tr>
              <a:tr h="1020412">
                <a:tc>
                  <a:txBody>
                    <a:bodyPr/>
                    <a:lstStyle/>
                    <a:p>
                      <a:r>
                        <a:rPr lang="en-US" altLang="zh-CN" sz="28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</a:t>
                      </a:r>
                      <a:r>
                        <a:rPr lang="zh-CN" alt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n,p</a:t>
                      </a:r>
                      <a:r>
                        <a:rPr lang="zh-CN" alt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altLang="zh-CN" sz="28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5330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20412">
                <a:tc>
                  <a:txBody>
                    <a:bodyPr/>
                    <a:lstStyle/>
                    <a:p>
                      <a:r>
                        <a:rPr lang="en-US" altLang="zh-CN" sz="28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Li(</a:t>
                      </a:r>
                      <a:r>
                        <a:rPr lang="en-US" altLang="zh-CN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n,t</a:t>
                      </a:r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altLang="zh-CN" sz="28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4.78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20412">
                <a:tc>
                  <a:txBody>
                    <a:bodyPr/>
                    <a:lstStyle/>
                    <a:p>
                      <a:r>
                        <a:rPr lang="en-US" altLang="zh-CN" sz="28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B(n,</a:t>
                      </a:r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) </a:t>
                      </a:r>
                      <a:r>
                        <a:rPr lang="en-US" altLang="zh-CN" sz="28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7</a:t>
                      </a:r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Li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2.79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3840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4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852704"/>
          </a:xfrm>
        </p:spPr>
        <p:txBody>
          <a:bodyPr>
            <a:normAutofit/>
          </a:bodyPr>
          <a:lstStyle/>
          <a:p>
            <a:r>
              <a:rPr lang="zh-CN" altLang="en-US" sz="4400" dirty="0" smtClean="0"/>
              <a:t>三、</a:t>
            </a:r>
            <a:r>
              <a:rPr lang="en-US" altLang="zh-CN" sz="4400" dirty="0" err="1" smtClean="0"/>
              <a:t>LiI</a:t>
            </a:r>
            <a:r>
              <a:rPr lang="zh-CN" altLang="en-US" sz="4400" dirty="0" smtClean="0"/>
              <a:t>晶体的基本特性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504056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）晶体的化学性质与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）类似，其光输出是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）的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35%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左右，发光机理也类似，其闪烁衰减时间约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0.3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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BF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正比计数管相比，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）晶体无“壁效应”，对单能慢中子，脉冲幅度是单一峰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）对电子和重带电粒子的发光效率几乎相同，故其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辐射甄别特性不如气体探测器，但其反应能较大，可通过脉冲幅度进行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辐射甄别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 err="1"/>
              <a:t>LiI</a:t>
            </a:r>
            <a:r>
              <a:rPr lang="zh-CN" altLang="zh-CN" dirty="0"/>
              <a:t>（</a:t>
            </a:r>
            <a:r>
              <a:rPr lang="en-US" altLang="zh-CN" dirty="0" err="1"/>
              <a:t>Eu</a:t>
            </a:r>
            <a:r>
              <a:rPr lang="zh-CN" altLang="zh-CN" dirty="0"/>
              <a:t>）晶体极易潮解</a:t>
            </a:r>
            <a:r>
              <a:rPr lang="zh-CN" altLang="zh-CN" dirty="0" smtClean="0"/>
              <a:t>，晶体</a:t>
            </a:r>
            <a:r>
              <a:rPr lang="zh-CN" altLang="en-US" dirty="0" smtClean="0"/>
              <a:t>需</a:t>
            </a:r>
            <a:r>
              <a:rPr lang="zh-CN" altLang="zh-CN" dirty="0" smtClean="0"/>
              <a:t>封装</a:t>
            </a:r>
            <a:r>
              <a:rPr lang="zh-CN" altLang="zh-CN" dirty="0"/>
              <a:t>在密闭的防潮金属壳中，其一端有光学窗。</a:t>
            </a:r>
          </a:p>
          <a:p>
            <a:pPr>
              <a:lnSpc>
                <a:spcPct val="150000"/>
              </a:lnSpc>
            </a:pP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1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4104" y="3789040"/>
            <a:ext cx="7340304" cy="158417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zh-CN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目前</a:t>
            </a:r>
            <a:r>
              <a:rPr lang="zh-CN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商用中子测量仪器中，雷姆仪的灵敏度约为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5cps</a:t>
            </a:r>
            <a:r>
              <a:rPr lang="zh-CN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，袖珍型中子辐射探测仪器的灵敏度在</a:t>
            </a:r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0.3cps</a:t>
            </a:r>
            <a:r>
              <a:rPr lang="zh-CN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左右</a:t>
            </a:r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34512" y="836712"/>
            <a:ext cx="8280920" cy="3168352"/>
          </a:xfrm>
        </p:spPr>
        <p:txBody>
          <a:bodyPr>
            <a:normAutofit/>
          </a:bodyPr>
          <a:lstStyle/>
          <a:p>
            <a:r>
              <a:rPr lang="zh-CN" altLang="en-US" sz="4400" dirty="0" smtClean="0"/>
              <a:t>灵敏度定义：</a:t>
            </a:r>
            <a:r>
              <a:rPr lang="zh-CN" altLang="zh-CN" sz="3600" dirty="0">
                <a:solidFill>
                  <a:schemeClr val="tx1"/>
                </a:solidFill>
              </a:rPr>
              <a:t>中子的剂量率为</a:t>
            </a:r>
            <a:r>
              <a:rPr lang="en-US" altLang="zh-CN" sz="3600" dirty="0">
                <a:solidFill>
                  <a:schemeClr val="tx1"/>
                </a:solidFill>
              </a:rPr>
              <a:t>1μSv/h(</a:t>
            </a:r>
            <a:r>
              <a:rPr lang="zh-CN" altLang="zh-CN" sz="3600" dirty="0">
                <a:solidFill>
                  <a:schemeClr val="tx1"/>
                </a:solidFill>
              </a:rPr>
              <a:t>对于</a:t>
            </a:r>
            <a:r>
              <a:rPr lang="en-US" altLang="zh-CN" sz="3600" baseline="30000" dirty="0">
                <a:solidFill>
                  <a:schemeClr val="tx1"/>
                </a:solidFill>
              </a:rPr>
              <a:t>252</a:t>
            </a:r>
            <a:r>
              <a:rPr lang="en-US" altLang="zh-CN" sz="3600" dirty="0">
                <a:solidFill>
                  <a:schemeClr val="tx1"/>
                </a:solidFill>
              </a:rPr>
              <a:t>Cf</a:t>
            </a:r>
            <a:r>
              <a:rPr lang="zh-CN" altLang="zh-CN" sz="3600" dirty="0">
                <a:solidFill>
                  <a:schemeClr val="tx1"/>
                </a:solidFill>
              </a:rPr>
              <a:t>中子源</a:t>
            </a:r>
            <a:r>
              <a:rPr lang="en-US" altLang="zh-CN" sz="3600" dirty="0">
                <a:solidFill>
                  <a:schemeClr val="tx1"/>
                </a:solidFill>
              </a:rPr>
              <a:t>)</a:t>
            </a:r>
            <a:r>
              <a:rPr lang="zh-CN" altLang="zh-CN" sz="3600" dirty="0">
                <a:solidFill>
                  <a:schemeClr val="tx1"/>
                </a:solidFill>
              </a:rPr>
              <a:t>时，仪器每秒钟的计数。</a:t>
            </a:r>
            <a:r>
              <a:rPr lang="en-US" altLang="zh-CN" sz="3600" dirty="0">
                <a:solidFill>
                  <a:schemeClr val="tx1"/>
                </a:solidFill>
              </a:rPr>
              <a:t/>
            </a:r>
            <a:br>
              <a:rPr lang="en-US" altLang="zh-CN" sz="3600" dirty="0">
                <a:solidFill>
                  <a:schemeClr val="tx1"/>
                </a:solidFill>
              </a:rPr>
            </a:b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51520" y="116632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四、</a:t>
            </a:r>
            <a:r>
              <a:rPr lang="en-US" altLang="zh-CN" smtClean="0"/>
              <a:t>LiI</a:t>
            </a:r>
            <a:r>
              <a:rPr lang="zh-CN" altLang="en-US" smtClean="0"/>
              <a:t>晶体中子灵敏度模拟计算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755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四、</a:t>
            </a:r>
            <a:r>
              <a:rPr lang="en-US" altLang="zh-CN" dirty="0" err="1" smtClean="0"/>
              <a:t>LiI</a:t>
            </a:r>
            <a:r>
              <a:rPr lang="zh-CN" altLang="en-US" dirty="0" smtClean="0"/>
              <a:t>晶体中子灵敏度模拟计算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268760"/>
            <a:ext cx="8604448" cy="54452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）计算软件：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MCNP5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）计算模型：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圆柱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型，横截面的直径分别取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，厚度从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开始，每次递增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，最大厚度为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。晶体前端窗铝层厚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0.5mm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，侧面的铝层厚度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2mm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）晶体参数：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密度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4.08g/cm</a:t>
            </a:r>
            <a:r>
              <a:rPr lang="en-US" altLang="zh-CN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的丰度大于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）计算方法：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取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F4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计数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，使用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FM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卡，记录单位体积内发生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号（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）反应的概率，由于反应产物都是重粒子，可以认为只要发生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号反应即认为探测器有信号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输出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576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4.1 </a:t>
            </a:r>
            <a:r>
              <a:rPr lang="zh-CN" altLang="en-US" dirty="0" smtClean="0"/>
              <a:t>对单能中子的灵敏度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假设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入射中子的能量为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，某点的周围剂量当量率为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1μSv/h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时，该点的中子注量率是：（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1μSv/h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ICRP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74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号出版物给出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每单位中子注量对应的周围剂量当量值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，单位是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pSv.cm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MCNP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F4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计数是归一化为一个中子入射并对探测器体积求平均，因此，单位截面积探测器对某能量中子的灵敏度是：（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1μSv/h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D×F4×V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假设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探测器横截面积是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，则该探测器对该能量中子的灵敏度是：（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1μSv/h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/D×F4×V×S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11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7600" y="1772816"/>
            <a:ext cx="8496944" cy="374441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假设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）探测器的尺寸是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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25mm×5mm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，入射中子取不同的能量时，分别计算探测器的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F4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计数，然后按照上述计算方法，得出周围剂量当量率为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1μSv/h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时探测器的脉冲计数，计算结果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如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下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图所示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67544" y="57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4.1 </a:t>
            </a:r>
            <a:r>
              <a:rPr lang="zh-CN" altLang="en-US" dirty="0" smtClean="0"/>
              <a:t>对单能中子的灵敏度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449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5805264"/>
            <a:ext cx="7416824" cy="564672"/>
          </a:xfrm>
        </p:spPr>
        <p:txBody>
          <a:bodyPr>
            <a:normAutofit/>
          </a:bodyPr>
          <a:lstStyle/>
          <a:p>
            <a:r>
              <a:rPr lang="zh-CN" altLang="zh-CN" sz="2400" dirty="0"/>
              <a:t>图</a:t>
            </a:r>
            <a:r>
              <a:rPr lang="en-US" altLang="zh-CN" sz="2400" dirty="0"/>
              <a:t>1 </a:t>
            </a:r>
            <a:r>
              <a:rPr lang="en-US" altLang="zh-CN" sz="2400" dirty="0" smtClean="0"/>
              <a:t>  </a:t>
            </a:r>
            <a:r>
              <a:rPr lang="zh-CN" altLang="zh-CN" sz="2400" dirty="0" smtClean="0"/>
              <a:t>尺寸</a:t>
            </a:r>
            <a:r>
              <a:rPr lang="zh-CN" altLang="zh-CN" sz="2400" dirty="0"/>
              <a:t>为</a:t>
            </a:r>
            <a:r>
              <a:rPr lang="en-US" altLang="zh-CN" sz="2400" dirty="0">
                <a:sym typeface="Symbol"/>
              </a:rPr>
              <a:t></a:t>
            </a:r>
            <a:r>
              <a:rPr lang="en-US" altLang="zh-CN" sz="2400" dirty="0"/>
              <a:t>25mm×5mm </a:t>
            </a:r>
            <a:r>
              <a:rPr lang="zh-CN" altLang="zh-CN" sz="2400" dirty="0"/>
              <a:t>的</a:t>
            </a:r>
            <a:r>
              <a:rPr lang="en-US" altLang="zh-CN" sz="2400" dirty="0" err="1"/>
              <a:t>LiI</a:t>
            </a:r>
            <a:r>
              <a:rPr lang="zh-CN" altLang="zh-CN" sz="2400" dirty="0"/>
              <a:t>（</a:t>
            </a:r>
            <a:r>
              <a:rPr lang="en-US" altLang="zh-CN" sz="2400" dirty="0" err="1"/>
              <a:t>Eu</a:t>
            </a:r>
            <a:r>
              <a:rPr lang="zh-CN" altLang="zh-CN" sz="2400" dirty="0"/>
              <a:t>）探测器的灵敏度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476672"/>
            <a:ext cx="8368667" cy="5506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69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563</TotalTime>
  <Words>1155</Words>
  <Application>Microsoft Office PowerPoint</Application>
  <PresentationFormat>全屏显示(4:3)</PresentationFormat>
  <Paragraphs>102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流畅</vt:lpstr>
      <vt:lpstr>LiI（Eu）探测器灵敏度 蒙特卡罗模拟计算 </vt:lpstr>
      <vt:lpstr>一、中子监测的需求</vt:lpstr>
      <vt:lpstr>二、热中子探测基本原理</vt:lpstr>
      <vt:lpstr>三、LiI晶体的基本特性</vt:lpstr>
      <vt:lpstr>灵敏度定义：中子的剂量率为1μSv/h(对于252Cf中子源)时，仪器每秒钟的计数。 </vt:lpstr>
      <vt:lpstr>四、LiI晶体中子灵敏度模拟计算</vt:lpstr>
      <vt:lpstr>4.1 对单能中子的灵敏度</vt:lpstr>
      <vt:lpstr>PowerPoint 演示文稿</vt:lpstr>
      <vt:lpstr>图1   尺寸为25mm×5mm 的LiI（Eu）探测器的灵敏度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ai</dc:creator>
  <cp:lastModifiedBy>lhy</cp:lastModifiedBy>
  <cp:revision>23</cp:revision>
  <dcterms:created xsi:type="dcterms:W3CDTF">2014-08-11T00:45:42Z</dcterms:created>
  <dcterms:modified xsi:type="dcterms:W3CDTF">2014-08-12T08:32:33Z</dcterms:modified>
</cp:coreProperties>
</file>