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67" r:id="rId3"/>
    <p:sldId id="263" r:id="rId4"/>
    <p:sldId id="277" r:id="rId5"/>
    <p:sldId id="258" r:id="rId6"/>
    <p:sldId id="268" r:id="rId7"/>
    <p:sldId id="289" r:id="rId8"/>
    <p:sldId id="293" r:id="rId9"/>
    <p:sldId id="286" r:id="rId10"/>
    <p:sldId id="296" r:id="rId11"/>
    <p:sldId id="290" r:id="rId12"/>
    <p:sldId id="269" r:id="rId13"/>
    <p:sldId id="270" r:id="rId14"/>
    <p:sldId id="280" r:id="rId15"/>
    <p:sldId id="281" r:id="rId16"/>
    <p:sldId id="271" r:id="rId17"/>
    <p:sldId id="297" r:id="rId18"/>
    <p:sldId id="278" r:id="rId19"/>
    <p:sldId id="274" r:id="rId20"/>
    <p:sldId id="294" r:id="rId21"/>
    <p:sldId id="298" r:id="rId22"/>
    <p:sldId id="299" r:id="rId23"/>
    <p:sldId id="285" r:id="rId24"/>
    <p:sldId id="284" r:id="rId25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9361" autoAdjust="0"/>
  </p:normalViewPr>
  <p:slideViewPr>
    <p:cSldViewPr>
      <p:cViewPr>
        <p:scale>
          <a:sx n="50" d="100"/>
          <a:sy n="50" d="100"/>
        </p:scale>
        <p:origin x="-1027" y="-1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94C8C-570D-4C7E-B739-A25A61A09EA8}" type="datetimeFigureOut">
              <a:rPr lang="zh-CN" altLang="en-US" smtClean="0"/>
              <a:t>2014/9/12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FF559F-2A4F-455F-A7EB-505DCED0FF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3738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774601-6D97-4057-BB7E-3742C31D4267}" type="datetimeFigureOut">
              <a:rPr lang="zh-CN" altLang="en-US" smtClean="0"/>
              <a:t>2014/9/12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4600A-A275-450B-9DD1-B5120D15F3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2209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4600A-A275-450B-9DD1-B5120D15F3F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328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This table has been changed.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4600A-A275-450B-9DD1-B5120D15F3F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04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193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4600A-A275-450B-9DD1-B5120D15F3F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260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4600A-A275-450B-9DD1-B5120D15F3F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01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4600A-A275-450B-9DD1-B5120D15F3F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2876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</a:endParaRPr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2338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2338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2338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2338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7C24A22-98CA-4654-B5D1-096829CC998C}" type="slidenum">
              <a:rPr lang="en-US" altLang="en-US">
                <a:solidFill>
                  <a:srgbClr val="000000"/>
                </a:solidFill>
              </a:rPr>
              <a:pPr/>
              <a:t>21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8015E-8EAA-4109-9D57-433DA3AA7011}" type="datetime1">
              <a:rPr lang="zh-CN" altLang="en-US" smtClean="0"/>
              <a:t>2014/9/12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Meeting at ASC on future circular collider magnets, Charlotte, 13 August 2014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BEBD6-6BA9-4CB7-9BCE-2FDE9C22FFD3}" type="datetime1">
              <a:rPr lang="zh-CN" altLang="en-US" smtClean="0"/>
              <a:t>2014/9/12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Meeting at ASC on future circular collider magnets, Charlotte, 13 August 2014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275F8-17D7-4A41-B4A3-CCC83FB7049C}" type="datetime1">
              <a:rPr lang="zh-CN" altLang="en-US" smtClean="0"/>
              <a:t>2014/9/12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Meeting at ASC on future circular collider magnets, Charlotte, 13 August 2014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CA0BC-07CC-4772-8C90-706563EEBEF9}" type="datetime1">
              <a:rPr lang="zh-CN" altLang="en-US" smtClean="0"/>
              <a:t>2014/9/12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Meeting at ASC on future circular collider magnets, Charlotte, 13 August 2014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CD737-14C9-45B1-92E7-60995AA412F6}" type="datetime1">
              <a:rPr lang="zh-CN" altLang="en-US" smtClean="0"/>
              <a:t>2014/9/12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Meeting at ASC on future circular collider magnets, Charlotte, 13 August 2014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E641B-F62D-499B-A535-176D8FDD3DBB}" type="datetime1">
              <a:rPr lang="zh-CN" altLang="en-US" smtClean="0"/>
              <a:t>2014/9/12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Meeting at ASC on future circular collider magnets, Charlotte, 13 August 2014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CE8B8-0D25-400B-8414-41A4F2131358}" type="datetime1">
              <a:rPr lang="zh-CN" altLang="en-US" smtClean="0"/>
              <a:t>2014/9/12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Meeting at ASC on future circular collider magnets, Charlotte, 13 August 2014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57FE7-698C-4BFC-AF8B-DDD7FAE62A39}" type="datetime1">
              <a:rPr lang="zh-CN" altLang="en-US" smtClean="0"/>
              <a:t>2014/9/12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Meeting at ASC on future circular collider magnets, Charlotte, 13 August 2014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9C533-5034-4199-80D8-4B69BE5152AA}" type="datetime1">
              <a:rPr lang="zh-CN" altLang="en-US" smtClean="0"/>
              <a:t>2014/9/12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Meeting at ASC on future circular collider magnets, Charlotte, 13 August 2014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86AC3-DECF-4620-B9D5-7AC9EBB384FF}" type="datetime1">
              <a:rPr lang="zh-CN" altLang="en-US" smtClean="0"/>
              <a:t>2014/9/12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Meeting at ASC on future circular collider magnets, Charlotte, 13 August 2014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D5F60-660D-481A-828D-996CD39823CE}" type="datetime1">
              <a:rPr lang="zh-CN" altLang="en-US" smtClean="0"/>
              <a:t>2014/9/12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Meeting at ASC on future circular collider magnets, Charlotte, 13 August 2014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ADE7E-0E8B-46A7-9504-910F57F89E3B}" type="datetime1">
              <a:rPr lang="zh-CN" altLang="en-US" smtClean="0"/>
              <a:t>2014/9/12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Meeting at ASC on future circular collider magnets, Charlotte, 13 August 2014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18" Type="http://schemas.openxmlformats.org/officeDocument/2006/relationships/image" Target="../media/image26.gif"/><Relationship Id="rId3" Type="http://schemas.openxmlformats.org/officeDocument/2006/relationships/image" Target="../media/image13.pn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5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4.gi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2.png"/><Relationship Id="rId15" Type="http://schemas.openxmlformats.org/officeDocument/2006/relationships/image" Target="../media/image23.wmf"/><Relationship Id="rId10" Type="http://schemas.openxmlformats.org/officeDocument/2006/relationships/image" Target="../media/image18.png"/><Relationship Id="rId19" Type="http://schemas.openxmlformats.org/officeDocument/2006/relationships/image" Target="../media/image27.gi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1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43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1556792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IHEP R&amp;D Plan of </a:t>
            </a:r>
            <a:br>
              <a:rPr lang="en-US" altLang="zh-CN" dirty="0" smtClean="0"/>
            </a:br>
            <a:r>
              <a:rPr lang="en-US" altLang="zh-CN" dirty="0" smtClean="0"/>
              <a:t>High </a:t>
            </a:r>
            <a:r>
              <a:rPr lang="en-US" altLang="zh-CN" dirty="0"/>
              <a:t>F</a:t>
            </a:r>
            <a:r>
              <a:rPr lang="en-US" altLang="zh-CN" dirty="0" smtClean="0"/>
              <a:t>ield Accelerator Magnet Technology </a:t>
            </a:r>
            <a:br>
              <a:rPr lang="en-US" altLang="zh-CN" dirty="0" smtClean="0"/>
            </a:br>
            <a:r>
              <a:rPr lang="en-US" altLang="zh-CN" dirty="0" smtClean="0"/>
              <a:t>for CEPC-</a:t>
            </a:r>
            <a:r>
              <a:rPr lang="en-US" altLang="zh-CN" dirty="0" err="1" smtClean="0"/>
              <a:t>SppC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0" y="4077072"/>
            <a:ext cx="9144000" cy="2664296"/>
          </a:xfrm>
        </p:spPr>
        <p:txBody>
          <a:bodyPr>
            <a:normAutofit fontScale="70000" lnSpcReduction="20000"/>
          </a:bodyPr>
          <a:lstStyle/>
          <a:p>
            <a:r>
              <a:rPr lang="en-US" altLang="zh-CN" dirty="0" smtClean="0"/>
              <a:t>Qingjin XU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Institute of High Energy Physics (IHEP)</a:t>
            </a:r>
          </a:p>
          <a:p>
            <a:r>
              <a:rPr lang="en-US" altLang="zh-CN" dirty="0" smtClean="0"/>
              <a:t>Chinese Academy of Sciences (CAS) </a:t>
            </a:r>
          </a:p>
          <a:p>
            <a:r>
              <a:rPr lang="en-US" altLang="zh-CN" dirty="0" smtClean="0"/>
              <a:t>Beijing, China</a:t>
            </a:r>
          </a:p>
          <a:p>
            <a:endParaRPr lang="en-US" altLang="zh-CN" dirty="0"/>
          </a:p>
          <a:p>
            <a:r>
              <a:rPr lang="en-US" altLang="zh-CN" dirty="0" smtClean="0"/>
              <a:t>20140912</a:t>
            </a:r>
            <a:endParaRPr lang="zh-CN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1129843" cy="75004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-27384"/>
            <a:ext cx="734695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180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90600"/>
            <a:ext cx="6553200" cy="197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0952" y="260648"/>
            <a:ext cx="8458200" cy="584757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Four Colliders using SC Magnets</a:t>
            </a:r>
          </a:p>
        </p:txBody>
      </p:sp>
      <p:pic>
        <p:nvPicPr>
          <p:cNvPr id="5" name="Picture 2" descr="C:\Users\chou\Desktop\Chou_driveC\aip\World Scientific\volume 5\vol 5_articles\Vol 5 final draft\article 3\Fig5new_Coils_Tevat_Hera_RHIC_LH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" y="3808472"/>
            <a:ext cx="8510587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1500" y="3276600"/>
            <a:ext cx="14478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Tevatron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895600" y="3295710"/>
            <a:ext cx="14478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HERA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953000" y="3295710"/>
            <a:ext cx="14478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RHIC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7010400" y="3295710"/>
            <a:ext cx="14478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LHC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0" y="5733256"/>
            <a:ext cx="60198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All cosine theta, all </a:t>
            </a:r>
            <a:r>
              <a:rPr lang="en-US" sz="3600" b="1" dirty="0" err="1" smtClean="0"/>
              <a:t>NbTi</a:t>
            </a:r>
            <a:endParaRPr lang="en-US" sz="3600" dirty="0"/>
          </a:p>
        </p:txBody>
      </p:sp>
      <p:sp>
        <p:nvSpPr>
          <p:cNvPr id="3" name="矩形 2"/>
          <p:cNvSpPr/>
          <p:nvPr/>
        </p:nvSpPr>
        <p:spPr>
          <a:xfrm>
            <a:off x="899592" y="6494145"/>
            <a:ext cx="7505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 smtClean="0"/>
              <a:t>Weiren Chou, Next steps</a:t>
            </a:r>
            <a:r>
              <a:rPr lang="en-US" altLang="zh-CN" i="1" dirty="0"/>
              <a:t> </a:t>
            </a:r>
            <a:r>
              <a:rPr lang="en-US" altLang="zh-CN" i="1" dirty="0" smtClean="0"/>
              <a:t>in</a:t>
            </a:r>
            <a:r>
              <a:rPr lang="en-US" altLang="zh-CN" i="1" dirty="0"/>
              <a:t> </a:t>
            </a:r>
            <a:r>
              <a:rPr lang="en-US" altLang="zh-CN" i="1" dirty="0" smtClean="0"/>
              <a:t>the</a:t>
            </a:r>
            <a:r>
              <a:rPr lang="en-US" altLang="zh-CN" i="1" dirty="0"/>
              <a:t> </a:t>
            </a:r>
            <a:r>
              <a:rPr lang="en-US" altLang="zh-CN" i="1" dirty="0" smtClean="0"/>
              <a:t>Energy</a:t>
            </a:r>
            <a:r>
              <a:rPr lang="en-US" altLang="zh-CN" i="1" dirty="0"/>
              <a:t> </a:t>
            </a:r>
            <a:r>
              <a:rPr lang="en-US" altLang="zh-CN" i="1" dirty="0" smtClean="0"/>
              <a:t>Frontier--‐ Hadron</a:t>
            </a:r>
            <a:r>
              <a:rPr lang="en-US" altLang="zh-CN" i="1" dirty="0"/>
              <a:t> </a:t>
            </a:r>
            <a:r>
              <a:rPr lang="en-US" altLang="zh-CN" i="1" dirty="0" smtClean="0"/>
              <a:t>Colliders, Aug. 2014</a:t>
            </a:r>
            <a:endParaRPr lang="zh-CN" altLang="en-US" i="1" dirty="0"/>
          </a:p>
        </p:txBody>
      </p:sp>
      <p:cxnSp>
        <p:nvCxnSpPr>
          <p:cNvPr id="12" name="直接连接符 11"/>
          <p:cNvCxnSpPr/>
          <p:nvPr/>
        </p:nvCxnSpPr>
        <p:spPr>
          <a:xfrm>
            <a:off x="464315" y="908720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421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0" y="1050152"/>
            <a:ext cx="2137929" cy="1580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3971" name="Object 3"/>
          <p:cNvGraphicFramePr>
            <a:graphicFrameLocks noChangeAspect="1"/>
          </p:cNvGraphicFramePr>
          <p:nvPr/>
        </p:nvGraphicFramePr>
        <p:xfrm>
          <a:off x="2590800" y="1066799"/>
          <a:ext cx="1600200" cy="1587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Image" r:id="rId4" imgW="2428850" imgH="2410973" progId="">
                  <p:embed/>
                </p:oleObj>
              </mc:Choice>
              <mc:Fallback>
                <p:oleObj name="Image" r:id="rId4" imgW="2428850" imgH="241097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066799"/>
                        <a:ext cx="1600200" cy="15877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2" descr="IMG_0420.JPG                                                   00132425Macintosh HD                   C2DB2C58: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066800"/>
            <a:ext cx="2134566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図 3" descr="IMG_4126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3429000"/>
            <a:ext cx="1905000" cy="1428749"/>
          </a:xfrm>
          <a:prstGeom prst="rect">
            <a:avLst/>
          </a:prstGeom>
        </p:spPr>
      </p:pic>
      <p:pic>
        <p:nvPicPr>
          <p:cNvPr id="9" name="図 4" descr="IMG_4311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066590"/>
            <a:ext cx="1982147" cy="1486610"/>
          </a:xfrm>
          <a:prstGeom prst="rect">
            <a:avLst/>
          </a:prstGeom>
        </p:spPr>
      </p:pic>
      <p:pic>
        <p:nvPicPr>
          <p:cNvPr id="10" name="図 5" descr="IMG_4401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5067300"/>
            <a:ext cx="1981200" cy="1485900"/>
          </a:xfrm>
          <a:prstGeom prst="rect">
            <a:avLst/>
          </a:prstGeom>
        </p:spPr>
      </p:pic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205" y="5061546"/>
            <a:ext cx="2378795" cy="149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" name="図 20" descr="K1 cable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447800"/>
            <a:ext cx="1905000" cy="601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" name="図 21" descr="IMG_0874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266865"/>
            <a:ext cx="1905000" cy="933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" name="図 2"/>
          <p:cNvPicPr>
            <a:picLocks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5410200"/>
            <a:ext cx="1600199" cy="83819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6200" y="820579"/>
            <a:ext cx="2209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RHQ method to fabricate Nb3Al wire</a:t>
            </a:r>
            <a:endParaRPr lang="en-US" sz="1050" dirty="0"/>
          </a:p>
        </p:txBody>
      </p:sp>
      <p:sp>
        <p:nvSpPr>
          <p:cNvPr id="17" name="TextBox 16"/>
          <p:cNvSpPr txBox="1"/>
          <p:nvPr/>
        </p:nvSpPr>
        <p:spPr>
          <a:xfrm>
            <a:off x="2438400" y="812884"/>
            <a:ext cx="1905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Cross section of the Nb3Al wire</a:t>
            </a:r>
            <a:endParaRPr lang="en-US" sz="1050" dirty="0"/>
          </a:p>
        </p:txBody>
      </p:sp>
      <p:sp>
        <p:nvSpPr>
          <p:cNvPr id="18" name="TextBox 17"/>
          <p:cNvSpPr txBox="1"/>
          <p:nvPr/>
        </p:nvSpPr>
        <p:spPr>
          <a:xfrm>
            <a:off x="4648200" y="812884"/>
            <a:ext cx="1752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Cabling machine at Fermi lab</a:t>
            </a:r>
            <a:endParaRPr lang="en-US" sz="1050" dirty="0"/>
          </a:p>
        </p:txBody>
      </p:sp>
      <p:sp>
        <p:nvSpPr>
          <p:cNvPr id="20" name="TextBox 19"/>
          <p:cNvSpPr txBox="1"/>
          <p:nvPr/>
        </p:nvSpPr>
        <p:spPr>
          <a:xfrm>
            <a:off x="7239000" y="2032084"/>
            <a:ext cx="1524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Ceramic tape insulation</a:t>
            </a:r>
            <a:endParaRPr lang="en-US" sz="1050" dirty="0"/>
          </a:p>
        </p:txBody>
      </p:sp>
      <p:sp>
        <p:nvSpPr>
          <p:cNvPr id="21" name="TextBox 20"/>
          <p:cNvSpPr txBox="1"/>
          <p:nvPr/>
        </p:nvSpPr>
        <p:spPr>
          <a:xfrm>
            <a:off x="7543800" y="3200400"/>
            <a:ext cx="914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Coil winding</a:t>
            </a:r>
            <a:endParaRPr lang="en-US" sz="1050" dirty="0"/>
          </a:p>
        </p:txBody>
      </p:sp>
      <p:sp>
        <p:nvSpPr>
          <p:cNvPr id="22" name="TextBox 21"/>
          <p:cNvSpPr txBox="1"/>
          <p:nvPr/>
        </p:nvSpPr>
        <p:spPr>
          <a:xfrm>
            <a:off x="7315200" y="4851484"/>
            <a:ext cx="1219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Coil pack assembly</a:t>
            </a:r>
            <a:endParaRPr lang="en-US" sz="1050" dirty="0"/>
          </a:p>
        </p:txBody>
      </p:sp>
      <p:sp>
        <p:nvSpPr>
          <p:cNvPr id="23" name="TextBox 22"/>
          <p:cNvSpPr txBox="1"/>
          <p:nvPr/>
        </p:nvSpPr>
        <p:spPr>
          <a:xfrm>
            <a:off x="4800600" y="4800600"/>
            <a:ext cx="2057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800 °C &amp; 10 hours heat treatment</a:t>
            </a:r>
            <a:endParaRPr lang="en-US" sz="1050" dirty="0"/>
          </a:p>
        </p:txBody>
      </p:sp>
      <p:sp>
        <p:nvSpPr>
          <p:cNvPr id="24" name="TextBox 23"/>
          <p:cNvSpPr txBox="1"/>
          <p:nvPr/>
        </p:nvSpPr>
        <p:spPr>
          <a:xfrm>
            <a:off x="2286000" y="4800600"/>
            <a:ext cx="2057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Epoxy impregnation (CTD-101K)</a:t>
            </a:r>
            <a:endParaRPr lang="en-US" sz="1050" dirty="0"/>
          </a:p>
        </p:txBody>
      </p:sp>
      <p:sp>
        <p:nvSpPr>
          <p:cNvPr id="25" name="TextBox 24"/>
          <p:cNvSpPr txBox="1"/>
          <p:nvPr/>
        </p:nvSpPr>
        <p:spPr>
          <a:xfrm>
            <a:off x="152400" y="5080084"/>
            <a:ext cx="1752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Coil pack after impregnation</a:t>
            </a:r>
            <a:endParaRPr lang="en-US" sz="1050" dirty="0"/>
          </a:p>
        </p:txBody>
      </p:sp>
      <p:sp>
        <p:nvSpPr>
          <p:cNvPr id="26" name="TextBox 25"/>
          <p:cNvSpPr txBox="1"/>
          <p:nvPr/>
        </p:nvSpPr>
        <p:spPr>
          <a:xfrm>
            <a:off x="304800" y="2743200"/>
            <a:ext cx="1447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Final assembly &amp; test</a:t>
            </a:r>
            <a:endParaRPr lang="en-US" sz="1050" dirty="0"/>
          </a:p>
        </p:txBody>
      </p:sp>
      <p:sp>
        <p:nvSpPr>
          <p:cNvPr id="27" name="Right Arrow 26"/>
          <p:cNvSpPr/>
          <p:nvPr/>
        </p:nvSpPr>
        <p:spPr>
          <a:xfrm>
            <a:off x="2438400" y="2786008"/>
            <a:ext cx="3733800" cy="304800"/>
          </a:xfrm>
          <a:prstGeom prst="rightArrow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U-Turn Arrow 27"/>
          <p:cNvSpPr/>
          <p:nvPr/>
        </p:nvSpPr>
        <p:spPr>
          <a:xfrm rot="5400000">
            <a:off x="5511778" y="3606781"/>
            <a:ext cx="1930443" cy="457200"/>
          </a:xfrm>
          <a:prstGeom prst="uturnArrow">
            <a:avLst>
              <a:gd name="adj1" fmla="val 35416"/>
              <a:gd name="adj2" fmla="val 25000"/>
              <a:gd name="adj3" fmla="val 35417"/>
              <a:gd name="adj4" fmla="val 20833"/>
              <a:gd name="adj5" fmla="val 100000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Left Arrow 28"/>
          <p:cNvSpPr/>
          <p:nvPr/>
        </p:nvSpPr>
        <p:spPr>
          <a:xfrm>
            <a:off x="2057400" y="4509120"/>
            <a:ext cx="4114800" cy="304800"/>
          </a:xfrm>
          <a:prstGeom prst="leftArrow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4-Point Star 29"/>
          <p:cNvSpPr/>
          <p:nvPr/>
        </p:nvSpPr>
        <p:spPr>
          <a:xfrm>
            <a:off x="2098040" y="2780928"/>
            <a:ext cx="228600" cy="265727"/>
          </a:xfrm>
          <a:prstGeom prst="star4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771800" y="3011468"/>
            <a:ext cx="37865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i="1" dirty="0" smtClean="0"/>
              <a:t>Key points:</a:t>
            </a:r>
          </a:p>
          <a:p>
            <a:pPr algn="just"/>
            <a:r>
              <a:rPr lang="en-US" sz="1600" i="1" dirty="0" smtClean="0"/>
              <a:t>* Wind &amp; React or</a:t>
            </a:r>
            <a:r>
              <a:rPr lang="en-US" sz="1600" i="1" dirty="0"/>
              <a:t> </a:t>
            </a:r>
            <a:r>
              <a:rPr lang="en-US" sz="1600" i="1" dirty="0" smtClean="0"/>
              <a:t>React &amp; Wind?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i="1" dirty="0" smtClean="0"/>
              <a:t>Conductor mechanical properties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i="1" dirty="0" smtClean="0"/>
              <a:t>Insulation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i="1" dirty="0" smtClean="0"/>
              <a:t>Difficulties of heat reaction of coils</a:t>
            </a:r>
          </a:p>
          <a:p>
            <a:pPr algn="just"/>
            <a:r>
              <a:rPr lang="en-US" sz="1600" i="1" dirty="0" smtClean="0"/>
              <a:t>* Shell based structure</a:t>
            </a:r>
            <a:endParaRPr lang="en-US" sz="1600" i="1" dirty="0"/>
          </a:p>
        </p:txBody>
      </p:sp>
      <p:pic>
        <p:nvPicPr>
          <p:cNvPr id="33" name="Picture 3" descr="C:\Public\KEK-CSC\LHC\photo\2012-sub-scale_asembling\20120913016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" y="3040212"/>
            <a:ext cx="1722805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35" name="Picture 7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280" y="1128324"/>
            <a:ext cx="1904760" cy="284040"/>
          </a:xfrm>
          <a:prstGeom prst="rect">
            <a:avLst/>
          </a:prstGeom>
        </p:spPr>
      </p:pic>
      <p:sp>
        <p:nvSpPr>
          <p:cNvPr id="37" name="CustomShape 4"/>
          <p:cNvSpPr/>
          <p:nvPr/>
        </p:nvSpPr>
        <p:spPr>
          <a:xfrm>
            <a:off x="6894000" y="934644"/>
            <a:ext cx="1828440" cy="25020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050" dirty="0">
                <a:solidFill>
                  <a:srgbClr val="000000"/>
                </a:solidFill>
                <a:latin typeface="Calibri"/>
              </a:rPr>
              <a:t>Nb3Al Rutherford cable</a:t>
            </a:r>
            <a:endParaRPr dirty="0"/>
          </a:p>
        </p:txBody>
      </p:sp>
      <p:pic>
        <p:nvPicPr>
          <p:cNvPr id="42" name="図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" y="22441"/>
            <a:ext cx="534472" cy="306028"/>
          </a:xfrm>
          <a:prstGeom prst="rect">
            <a:avLst/>
          </a:prstGeom>
        </p:spPr>
      </p:pic>
      <p:pic>
        <p:nvPicPr>
          <p:cNvPr id="43" name="Picture 42"/>
          <p:cNvPicPr>
            <a:picLocks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685" y="-11934"/>
            <a:ext cx="500827" cy="375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777"/>
          <a:stretch/>
        </p:blipFill>
        <p:spPr>
          <a:xfrm>
            <a:off x="8676456" y="332656"/>
            <a:ext cx="419628" cy="41416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" t="4751" r="2768" b="5013"/>
          <a:stretch/>
        </p:blipFill>
        <p:spPr>
          <a:xfrm>
            <a:off x="35496" y="363763"/>
            <a:ext cx="535360" cy="400941"/>
          </a:xfrm>
          <a:prstGeom prst="rect">
            <a:avLst/>
          </a:prstGeom>
        </p:spPr>
      </p:pic>
      <p:sp>
        <p:nvSpPr>
          <p:cNvPr id="36" name="Title 1"/>
          <p:cNvSpPr txBox="1">
            <a:spLocks/>
          </p:cNvSpPr>
          <p:nvPr/>
        </p:nvSpPr>
        <p:spPr>
          <a:xfrm>
            <a:off x="889684" y="-11409"/>
            <a:ext cx="7604075" cy="880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Fabrication procedures </a:t>
            </a:r>
            <a:r>
              <a:rPr lang="en-US" sz="36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of Nb</a:t>
            </a:r>
            <a:r>
              <a:rPr lang="en-US" sz="3600" b="1" baseline="-25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3</a:t>
            </a:r>
            <a:r>
              <a:rPr lang="en-US" sz="36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Al/Nb</a:t>
            </a:r>
            <a:r>
              <a:rPr lang="en-US" sz="3600" b="1" baseline="-25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3</a:t>
            </a:r>
            <a:r>
              <a:rPr lang="en-US" sz="36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Sn</a:t>
            </a:r>
          </a:p>
          <a:p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high </a:t>
            </a:r>
            <a:r>
              <a:rPr lang="en-US" altLang="zh-CN" sz="3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field accelerator </a:t>
            </a:r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magnets </a:t>
            </a:r>
            <a:endParaRPr lang="en-US" sz="3600" dirty="0"/>
          </a:p>
        </p:txBody>
      </p:sp>
      <p:cxnSp>
        <p:nvCxnSpPr>
          <p:cNvPr id="38" name="直接连接符 37"/>
          <p:cNvCxnSpPr/>
          <p:nvPr/>
        </p:nvCxnSpPr>
        <p:spPr>
          <a:xfrm>
            <a:off x="464315" y="764704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529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Challenges </a:t>
            </a:r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and R&amp;D focus </a:t>
            </a:r>
            <a:b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</a:br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of </a:t>
            </a:r>
            <a:r>
              <a:rPr lang="en-US" altLang="zh-CN" sz="3600" b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the </a:t>
            </a:r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20 </a:t>
            </a:r>
            <a:r>
              <a:rPr lang="en-US" altLang="zh-CN" sz="3600" b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T </a:t>
            </a:r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accelerator magnets</a:t>
            </a:r>
            <a:endParaRPr lang="zh-CN" altLang="en-US" sz="3600" b="1" dirty="0">
              <a:solidFill>
                <a:srgbClr val="00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5040560"/>
          </a:xfrm>
        </p:spPr>
        <p:txBody>
          <a:bodyPr>
            <a:noAutofit/>
          </a:bodyPr>
          <a:lstStyle/>
          <a:p>
            <a:pPr algn="just"/>
            <a:r>
              <a:rPr lang="en-US" altLang="zh-CN" sz="2700" dirty="0" err="1"/>
              <a:t>J</a:t>
            </a:r>
            <a:r>
              <a:rPr lang="en-US" altLang="zh-CN" sz="2700" baseline="-25000" dirty="0" err="1"/>
              <a:t>c</a:t>
            </a:r>
            <a:r>
              <a:rPr lang="en-US" altLang="zh-CN" sz="2700" dirty="0"/>
              <a:t> of Superconductors: Thousands of tons of Nb</a:t>
            </a:r>
            <a:r>
              <a:rPr lang="en-US" altLang="zh-CN" sz="2700" baseline="-25000" dirty="0"/>
              <a:t>3</a:t>
            </a:r>
            <a:r>
              <a:rPr lang="en-US" altLang="zh-CN" sz="2700" dirty="0"/>
              <a:t>Sn and HTS </a:t>
            </a:r>
            <a:r>
              <a:rPr lang="en-US" altLang="zh-CN" sz="2700" dirty="0" smtClean="0"/>
              <a:t>is </a:t>
            </a:r>
            <a:r>
              <a:rPr lang="en-US" altLang="zh-CN" sz="2700" dirty="0"/>
              <a:t>needed to fabricate the high field magnets for </a:t>
            </a:r>
            <a:r>
              <a:rPr lang="en-US" altLang="zh-CN" sz="2700" dirty="0" err="1"/>
              <a:t>SppC</a:t>
            </a:r>
            <a:r>
              <a:rPr lang="en-US" altLang="zh-CN" sz="2700" dirty="0"/>
              <a:t>. Further increase of </a:t>
            </a:r>
            <a:r>
              <a:rPr lang="en-US" altLang="zh-CN" sz="2700" dirty="0" err="1"/>
              <a:t>J</a:t>
            </a:r>
            <a:r>
              <a:rPr lang="en-US" altLang="zh-CN" sz="2700" baseline="-25000" dirty="0" err="1"/>
              <a:t>c</a:t>
            </a:r>
            <a:r>
              <a:rPr lang="en-US" altLang="zh-CN" sz="2700" dirty="0"/>
              <a:t> is expected to reduce the </a:t>
            </a:r>
            <a:r>
              <a:rPr lang="en-US" altLang="zh-CN" sz="2700" dirty="0" smtClean="0"/>
              <a:t>cost.</a:t>
            </a:r>
          </a:p>
          <a:p>
            <a:pPr algn="just"/>
            <a:r>
              <a:rPr lang="en-US" altLang="zh-CN" sz="2700" dirty="0" smtClean="0"/>
              <a:t>HTS coils for accelerator magnets (especially tape conductors): field quality, quench protection, fabrication method, …</a:t>
            </a:r>
            <a:endParaRPr lang="zh-CN" altLang="zh-CN" sz="2700" dirty="0"/>
          </a:p>
          <a:p>
            <a:pPr algn="just"/>
            <a:r>
              <a:rPr lang="en-US" altLang="zh-CN" sz="2700" dirty="0"/>
              <a:t>Twin aperture 20 T </a:t>
            </a:r>
            <a:r>
              <a:rPr lang="en-US" altLang="zh-CN" sz="2700" dirty="0" smtClean="0"/>
              <a:t>dipole/</a:t>
            </a:r>
            <a:r>
              <a:rPr lang="en-US" altLang="zh-CN" sz="2700" dirty="0" err="1" smtClean="0"/>
              <a:t>quadrupole</a:t>
            </a:r>
            <a:r>
              <a:rPr lang="en-US" altLang="zh-CN" sz="2700" dirty="0" smtClean="0"/>
              <a:t> </a:t>
            </a:r>
            <a:r>
              <a:rPr lang="en-US" altLang="zh-CN" sz="2700" dirty="0"/>
              <a:t>with 10</a:t>
            </a:r>
            <a:r>
              <a:rPr lang="en-US" altLang="zh-CN" sz="2700" baseline="30000" dirty="0"/>
              <a:t>-4</a:t>
            </a:r>
            <a:r>
              <a:rPr lang="en-US" altLang="zh-CN" sz="2700" dirty="0"/>
              <a:t>  field quality </a:t>
            </a:r>
            <a:r>
              <a:rPr lang="en-US" altLang="zh-CN" sz="2700" dirty="0" smtClean="0"/>
              <a:t>and </a:t>
            </a:r>
            <a:r>
              <a:rPr lang="en-US" altLang="zh-CN" sz="2700" dirty="0"/>
              <a:t>800 mm outer diameter: cross-talk </a:t>
            </a:r>
            <a:r>
              <a:rPr lang="en-US" altLang="zh-CN" sz="2700" dirty="0" smtClean="0"/>
              <a:t>between </a:t>
            </a:r>
            <a:r>
              <a:rPr lang="en-US" altLang="zh-CN" sz="2700" dirty="0"/>
              <a:t>two apertures, iron saturation effect, magnetization effect.</a:t>
            </a:r>
            <a:endParaRPr lang="zh-CN" altLang="zh-CN" sz="2700" dirty="0"/>
          </a:p>
          <a:p>
            <a:pPr algn="just"/>
            <a:r>
              <a:rPr lang="en-US" altLang="zh-CN" sz="2700" dirty="0"/>
              <a:t>High level magnetic </a:t>
            </a:r>
            <a:r>
              <a:rPr lang="en-US" altLang="zh-CN" sz="2700" dirty="0" smtClean="0"/>
              <a:t>force in superconducting coils </a:t>
            </a:r>
            <a:r>
              <a:rPr lang="en-US" altLang="zh-CN" sz="2700" dirty="0"/>
              <a:t>at 20 T: </a:t>
            </a:r>
            <a:r>
              <a:rPr lang="en-US" altLang="zh-CN" sz="2800" dirty="0" smtClean="0"/>
              <a:t>magnetic force </a:t>
            </a:r>
            <a:r>
              <a:rPr lang="en-US" altLang="zh-CN" sz="2800" dirty="0"/>
              <a:t>proportional to the square of </a:t>
            </a:r>
            <a:r>
              <a:rPr lang="en-US" altLang="zh-CN" sz="2800" dirty="0" smtClean="0"/>
              <a:t>the field! </a:t>
            </a:r>
            <a:r>
              <a:rPr lang="en-US" altLang="zh-CN" sz="2700" dirty="0" smtClean="0"/>
              <a:t>Mechanical </a:t>
            </a:r>
            <a:r>
              <a:rPr lang="en-US" altLang="zh-CN" sz="2700" dirty="0"/>
              <a:t>support </a:t>
            </a:r>
            <a:r>
              <a:rPr lang="en-US" altLang="zh-CN" sz="2700" dirty="0" smtClean="0"/>
              <a:t>structure; Strain </a:t>
            </a:r>
            <a:r>
              <a:rPr lang="en-US" altLang="zh-CN" sz="2700" dirty="0"/>
              <a:t>management in </a:t>
            </a:r>
            <a:r>
              <a:rPr lang="en-US" altLang="zh-CN" sz="2700" dirty="0" smtClean="0"/>
              <a:t>coils.</a:t>
            </a:r>
            <a:endParaRPr lang="zh-CN" altLang="zh-CN" sz="2700" dirty="0"/>
          </a:p>
          <a:p>
            <a:pPr algn="just"/>
            <a:endParaRPr lang="zh-CN" altLang="zh-CN" sz="2700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8" name="日期占位符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DDE5315C-AF5C-4513-A13D-714F1E52C973}" type="datetime1">
              <a:rPr lang="zh-CN" altLang="en-US" smtClean="0"/>
              <a:t>2014/9/12</a:t>
            </a:fld>
            <a:endParaRPr lang="zh-CN" altLang="en-US" dirty="0"/>
          </a:p>
        </p:txBody>
      </p:sp>
      <p:cxnSp>
        <p:nvCxnSpPr>
          <p:cNvPr id="6" name="直接连接符 5"/>
          <p:cNvCxnSpPr/>
          <p:nvPr/>
        </p:nvCxnSpPr>
        <p:spPr>
          <a:xfrm>
            <a:off x="464315" y="1123156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1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R&amp;D plan of </a:t>
            </a:r>
            <a:r>
              <a:rPr lang="en-US" altLang="zh-CN" sz="3600" b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the 20 T </a:t>
            </a:r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accelerator magnets</a:t>
            </a:r>
            <a:endParaRPr lang="zh-CN" altLang="en-US" sz="3600" b="1" dirty="0">
              <a:solidFill>
                <a:srgbClr val="00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1412776"/>
            <a:ext cx="8445624" cy="4853136"/>
          </a:xfrm>
        </p:spPr>
        <p:txBody>
          <a:bodyPr>
            <a:noAutofit/>
          </a:bodyPr>
          <a:lstStyle/>
          <a:p>
            <a:pPr algn="just"/>
            <a:r>
              <a:rPr lang="en-US" altLang="zh-CN" sz="2400" b="1" dirty="0"/>
              <a:t>2015-2020</a:t>
            </a:r>
            <a:r>
              <a:rPr lang="en-US" altLang="zh-CN" sz="2400" dirty="0"/>
              <a:t>: Development of a 12 T </a:t>
            </a:r>
            <a:r>
              <a:rPr lang="en-US" altLang="zh-CN" sz="2400" dirty="0" smtClean="0"/>
              <a:t>operational field Nb</a:t>
            </a:r>
            <a:r>
              <a:rPr lang="en-US" altLang="zh-CN" sz="2400" baseline="-25000" dirty="0" smtClean="0"/>
              <a:t>3</a:t>
            </a:r>
            <a:r>
              <a:rPr lang="en-US" altLang="zh-CN" sz="2400" dirty="0" smtClean="0"/>
              <a:t>Sn </a:t>
            </a:r>
            <a:r>
              <a:rPr lang="en-US" altLang="zh-CN" sz="2400" dirty="0"/>
              <a:t>twin-aperture </a:t>
            </a:r>
            <a:r>
              <a:rPr lang="en-US" altLang="zh-CN" sz="2400" dirty="0" smtClean="0"/>
              <a:t>dipole with common coil configuration and </a:t>
            </a:r>
            <a:r>
              <a:rPr lang="en-US" altLang="zh-CN" sz="2400" dirty="0"/>
              <a:t>10</a:t>
            </a:r>
            <a:r>
              <a:rPr lang="en-US" altLang="zh-CN" sz="2400" baseline="30000" dirty="0"/>
              <a:t>-4</a:t>
            </a:r>
            <a:r>
              <a:rPr lang="en-US" altLang="zh-CN" sz="2400" dirty="0"/>
              <a:t> field </a:t>
            </a:r>
            <a:r>
              <a:rPr lang="en-US" altLang="zh-CN" sz="2400" dirty="0" smtClean="0"/>
              <a:t>quality; Fabrication and test </a:t>
            </a:r>
            <a:r>
              <a:rPr lang="en-US" altLang="zh-CN" sz="2400" dirty="0"/>
              <a:t>of 2~3 T HTS (Bi-2212 or YBCO) </a:t>
            </a:r>
            <a:r>
              <a:rPr lang="en-US" altLang="zh-CN" sz="2400" dirty="0" smtClean="0"/>
              <a:t>coils </a:t>
            </a:r>
            <a:r>
              <a:rPr lang="en-US" altLang="zh-CN" sz="2400" dirty="0"/>
              <a:t>in a 12 T background </a:t>
            </a:r>
            <a:r>
              <a:rPr lang="en-US" altLang="zh-CN" sz="2400" dirty="0" smtClean="0"/>
              <a:t>field and basic research on tape superconductors for accelerator magnets (field quality, fabrication method, quench protection).</a:t>
            </a:r>
          </a:p>
          <a:p>
            <a:pPr algn="just"/>
            <a:r>
              <a:rPr lang="en-US" altLang="zh-CN" sz="2400" b="1" dirty="0" smtClean="0"/>
              <a:t>2020-2025</a:t>
            </a:r>
            <a:r>
              <a:rPr lang="en-US" altLang="zh-CN" sz="2400" dirty="0"/>
              <a:t>: Development </a:t>
            </a:r>
            <a:r>
              <a:rPr lang="en-US" altLang="zh-CN" sz="2400" dirty="0" smtClean="0"/>
              <a:t>of </a:t>
            </a:r>
            <a:r>
              <a:rPr lang="en-US" altLang="zh-CN" sz="2400" dirty="0"/>
              <a:t>15 T Nb</a:t>
            </a:r>
            <a:r>
              <a:rPr lang="en-US" altLang="zh-CN" sz="2400" baseline="-25000" dirty="0"/>
              <a:t>3</a:t>
            </a:r>
            <a:r>
              <a:rPr lang="en-US" altLang="zh-CN" sz="2400" dirty="0"/>
              <a:t>Sn twin-aperture </a:t>
            </a:r>
            <a:r>
              <a:rPr lang="en-US" altLang="zh-CN" sz="2400" dirty="0" smtClean="0"/>
              <a:t>dipole and </a:t>
            </a:r>
            <a:r>
              <a:rPr lang="en-US" altLang="zh-CN" sz="2400" dirty="0" err="1" smtClean="0"/>
              <a:t>quadrupole</a:t>
            </a:r>
            <a:r>
              <a:rPr lang="en-US" altLang="zh-CN" sz="2400" dirty="0" smtClean="0"/>
              <a:t> with </a:t>
            </a:r>
            <a:r>
              <a:rPr lang="en-US" altLang="zh-CN" sz="2400" dirty="0"/>
              <a:t>10</a:t>
            </a:r>
            <a:r>
              <a:rPr lang="en-US" altLang="zh-CN" sz="2400" baseline="30000" dirty="0"/>
              <a:t>-4</a:t>
            </a:r>
            <a:r>
              <a:rPr lang="en-US" altLang="zh-CN" sz="2400" dirty="0"/>
              <a:t> field </a:t>
            </a:r>
            <a:r>
              <a:rPr lang="en-US" altLang="zh-CN" sz="2400" dirty="0" smtClean="0"/>
              <a:t>uniformity; </a:t>
            </a:r>
            <a:r>
              <a:rPr lang="en-US" altLang="zh-CN" sz="2400" dirty="0"/>
              <a:t>Fabrication </a:t>
            </a:r>
            <a:r>
              <a:rPr lang="en-US" altLang="zh-CN" sz="2400" dirty="0" smtClean="0"/>
              <a:t>and test of </a:t>
            </a:r>
            <a:r>
              <a:rPr lang="en-US" altLang="zh-CN" sz="2400" dirty="0"/>
              <a:t>4~5 T HTS (Bi-2212 or YBCO) </a:t>
            </a:r>
            <a:r>
              <a:rPr lang="en-US" altLang="zh-CN" sz="2400" dirty="0" smtClean="0"/>
              <a:t>coils in a </a:t>
            </a:r>
            <a:r>
              <a:rPr lang="en-US" altLang="zh-CN" sz="2400" dirty="0"/>
              <a:t>15 T background </a:t>
            </a:r>
            <a:r>
              <a:rPr lang="en-US" altLang="zh-CN" sz="2400" dirty="0" smtClean="0"/>
              <a:t>field.</a:t>
            </a:r>
            <a:endParaRPr lang="zh-CN" altLang="zh-CN" sz="2400" dirty="0"/>
          </a:p>
          <a:p>
            <a:pPr algn="just"/>
            <a:r>
              <a:rPr lang="en-US" altLang="zh-CN" sz="2400" b="1" dirty="0"/>
              <a:t>2025-2030</a:t>
            </a:r>
            <a:r>
              <a:rPr lang="en-US" altLang="zh-CN" sz="2400" dirty="0"/>
              <a:t>: </a:t>
            </a:r>
            <a:r>
              <a:rPr lang="en-US" altLang="zh-CN" sz="2400" dirty="0" smtClean="0"/>
              <a:t>15 </a:t>
            </a:r>
            <a:r>
              <a:rPr lang="en-US" altLang="zh-CN" sz="2400" dirty="0"/>
              <a:t>T Nb</a:t>
            </a:r>
            <a:r>
              <a:rPr lang="en-US" altLang="zh-CN" sz="2400" baseline="-25000" dirty="0"/>
              <a:t>3</a:t>
            </a:r>
            <a:r>
              <a:rPr lang="en-US" altLang="zh-CN" sz="2400" dirty="0"/>
              <a:t>Sn coils </a:t>
            </a:r>
            <a:r>
              <a:rPr lang="en-US" altLang="zh-CN" sz="2400" dirty="0" smtClean="0"/>
              <a:t>+ HTS </a:t>
            </a:r>
            <a:r>
              <a:rPr lang="en-US" altLang="zh-CN" sz="2400" dirty="0"/>
              <a:t>coils </a:t>
            </a:r>
            <a:r>
              <a:rPr lang="en-US" altLang="zh-CN" sz="2400" dirty="0" smtClean="0"/>
              <a:t>(or all-HTS) to realize the </a:t>
            </a:r>
            <a:r>
              <a:rPr lang="en-US" altLang="zh-CN" sz="2400" dirty="0"/>
              <a:t>20 T </a:t>
            </a:r>
            <a:r>
              <a:rPr lang="en-US" altLang="zh-CN" sz="2400" dirty="0" smtClean="0"/>
              <a:t>dipole and </a:t>
            </a:r>
            <a:r>
              <a:rPr lang="en-US" altLang="zh-CN" sz="2400" dirty="0" err="1" smtClean="0"/>
              <a:t>quadrupole</a:t>
            </a:r>
            <a:r>
              <a:rPr lang="en-US" altLang="zh-CN" sz="2400" dirty="0" smtClean="0"/>
              <a:t> </a:t>
            </a:r>
            <a:r>
              <a:rPr lang="en-US" altLang="zh-CN" sz="2400" dirty="0"/>
              <a:t>with 10</a:t>
            </a:r>
            <a:r>
              <a:rPr lang="en-US" altLang="zh-CN" sz="2400" baseline="30000" dirty="0"/>
              <a:t>-4</a:t>
            </a:r>
            <a:r>
              <a:rPr lang="en-US" altLang="zh-CN" sz="2400" dirty="0" smtClean="0"/>
              <a:t> </a:t>
            </a:r>
            <a:r>
              <a:rPr lang="en-US" altLang="zh-CN" sz="2400" dirty="0"/>
              <a:t>field </a:t>
            </a:r>
            <a:r>
              <a:rPr lang="en-US" altLang="zh-CN" sz="2400" dirty="0" smtClean="0"/>
              <a:t>uniformity</a:t>
            </a:r>
            <a:r>
              <a:rPr lang="en-US" altLang="zh-CN" sz="2400" dirty="0"/>
              <a:t>;</a:t>
            </a:r>
            <a:r>
              <a:rPr lang="en-US" altLang="zh-CN" sz="2400" dirty="0" smtClean="0"/>
              <a:t> Development of the prototype </a:t>
            </a:r>
            <a:r>
              <a:rPr lang="en-US" altLang="zh-CN" sz="2400" dirty="0" err="1" smtClean="0"/>
              <a:t>SppC</a:t>
            </a:r>
            <a:r>
              <a:rPr lang="en-US" altLang="zh-CN" sz="2400" dirty="0" smtClean="0"/>
              <a:t> dipoles and </a:t>
            </a:r>
            <a:r>
              <a:rPr lang="en-US" altLang="zh-CN" sz="2400" dirty="0" err="1" smtClean="0"/>
              <a:t>quadrupoles</a:t>
            </a:r>
            <a:r>
              <a:rPr lang="en-US" altLang="zh-CN" sz="2400" dirty="0" smtClean="0"/>
              <a:t> and </a:t>
            </a:r>
            <a:r>
              <a:rPr lang="en-US" altLang="zh-CN" sz="2400" dirty="0"/>
              <a:t>infrastructure </a:t>
            </a:r>
            <a:r>
              <a:rPr lang="en-US" altLang="zh-CN" sz="2400" dirty="0" smtClean="0"/>
              <a:t>build-up.</a:t>
            </a:r>
            <a:endParaRPr lang="zh-CN" altLang="zh-CN" sz="2400" dirty="0"/>
          </a:p>
          <a:p>
            <a:pPr algn="just"/>
            <a:endParaRPr lang="zh-CN" altLang="en-US" sz="2600" dirty="0"/>
          </a:p>
        </p:txBody>
      </p:sp>
      <p:sp>
        <p:nvSpPr>
          <p:cNvPr id="6" name="TextBox 5"/>
          <p:cNvSpPr txBox="1"/>
          <p:nvPr/>
        </p:nvSpPr>
        <p:spPr>
          <a:xfrm>
            <a:off x="3563888" y="908720"/>
            <a:ext cx="2082161" cy="442035"/>
          </a:xfrm>
          <a:prstGeom prst="rect">
            <a:avLst/>
          </a:prstGeom>
          <a:noFill/>
          <a:ln w="25400"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zh-CN" sz="2400" b="1" i="1" dirty="0" smtClean="0">
                <a:solidFill>
                  <a:srgbClr val="FF0000"/>
                </a:solidFill>
              </a:rPr>
              <a:t>(Preliminary)</a:t>
            </a:r>
            <a:endParaRPr lang="zh-CN" altLang="en-US" sz="2400" b="1" i="1" dirty="0">
              <a:solidFill>
                <a:srgbClr val="FF0000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F8EA-D9C4-46BC-B3BD-3288058A0BBE}" type="datetime1">
              <a:rPr lang="zh-CN" altLang="en-US" smtClean="0"/>
              <a:t>2014/9/12</a:t>
            </a:fld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13</a:t>
            </a:fld>
            <a:endParaRPr lang="zh-CN" altLang="en-US"/>
          </a:p>
        </p:txBody>
      </p:sp>
      <p:cxnSp>
        <p:nvCxnSpPr>
          <p:cNvPr id="9" name="直接连接符 8"/>
          <p:cNvCxnSpPr/>
          <p:nvPr/>
        </p:nvCxnSpPr>
        <p:spPr>
          <a:xfrm>
            <a:off x="464315" y="835124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915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9510" y="1196752"/>
            <a:ext cx="8784977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400" dirty="0">
                <a:solidFill>
                  <a:srgbClr val="FF0000"/>
                </a:solidFill>
              </a:rPr>
              <a:t>Development of a 12 T operational field twin-aperture Nb</a:t>
            </a:r>
            <a:r>
              <a:rPr lang="en-US" altLang="zh-CN" sz="2400" baseline="-25000" dirty="0">
                <a:solidFill>
                  <a:srgbClr val="FF0000"/>
                </a:solidFill>
              </a:rPr>
              <a:t>3</a:t>
            </a:r>
            <a:r>
              <a:rPr lang="en-US" altLang="zh-CN" sz="2400" dirty="0">
                <a:solidFill>
                  <a:srgbClr val="FF0000"/>
                </a:solidFill>
              </a:rPr>
              <a:t>Sn dipole </a:t>
            </a:r>
            <a:r>
              <a:rPr lang="en-US" altLang="zh-CN" sz="2400" dirty="0" smtClean="0">
                <a:solidFill>
                  <a:srgbClr val="FF0000"/>
                </a:solidFill>
              </a:rPr>
              <a:t>magnet with 10</a:t>
            </a:r>
            <a:r>
              <a:rPr lang="en-US" altLang="zh-CN" sz="2400" baseline="30000" dirty="0" smtClean="0">
                <a:solidFill>
                  <a:srgbClr val="FF0000"/>
                </a:solidFill>
              </a:rPr>
              <a:t>-4</a:t>
            </a:r>
            <a:r>
              <a:rPr lang="en-US" altLang="zh-CN" sz="2400" dirty="0" smtClean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field </a:t>
            </a:r>
            <a:r>
              <a:rPr lang="en-US" altLang="zh-CN" sz="2400" dirty="0" smtClean="0">
                <a:solidFill>
                  <a:srgbClr val="FF0000"/>
                </a:solidFill>
              </a:rPr>
              <a:t>quality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200" dirty="0" smtClean="0"/>
              <a:t>Magnetic design:</a:t>
            </a:r>
            <a:r>
              <a:rPr lang="zh-CN" altLang="en-US" sz="2200" dirty="0"/>
              <a:t> </a:t>
            </a:r>
            <a:r>
              <a:rPr lang="en-US" altLang="zh-CN" sz="2200" dirty="0" smtClean="0"/>
              <a:t>Coil structure (common coil, block type, cos-theta type, CCT type); Field quality (iron saturation, filament magnetization); Mechanical structure (shell-based structure, collar structure); Management of stain level in coils.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200" dirty="0" smtClean="0"/>
              <a:t>High </a:t>
            </a:r>
            <a:r>
              <a:rPr lang="en-US" altLang="zh-CN" sz="2200" dirty="0" err="1" smtClean="0"/>
              <a:t>Jc</a:t>
            </a:r>
            <a:r>
              <a:rPr lang="en-US" altLang="zh-CN" sz="2200" dirty="0" smtClean="0"/>
              <a:t> Nb</a:t>
            </a:r>
            <a:r>
              <a:rPr lang="en-US" altLang="zh-CN" sz="2200" baseline="-25000" dirty="0" smtClean="0"/>
              <a:t>3</a:t>
            </a:r>
            <a:r>
              <a:rPr lang="en-US" altLang="zh-CN" sz="2200" dirty="0" smtClean="0"/>
              <a:t>Sn R&amp;D and production: Further increasing </a:t>
            </a:r>
            <a:r>
              <a:rPr lang="en-US" altLang="zh-CN" sz="2200" dirty="0" err="1" smtClean="0"/>
              <a:t>Jc</a:t>
            </a:r>
            <a:r>
              <a:rPr lang="en-US" altLang="zh-CN" sz="2200" dirty="0" smtClean="0"/>
              <a:t> and long length production (based on collaboration with related institutes or companies).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200" dirty="0" smtClean="0"/>
              <a:t>Development of Rutherford cabling machine in China (</a:t>
            </a:r>
            <a:r>
              <a:rPr lang="en-US" altLang="zh-CN" sz="2200" dirty="0"/>
              <a:t>based on collaboration with related institutes or companies</a:t>
            </a:r>
            <a:r>
              <a:rPr lang="en-US" altLang="zh-CN" sz="2200" dirty="0" smtClean="0"/>
              <a:t>).</a:t>
            </a:r>
            <a:endParaRPr lang="zh-CN" altLang="en-US" sz="22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200" dirty="0" smtClean="0"/>
              <a:t>R&amp;D of the advanced insulation materials for high field magnets (</a:t>
            </a:r>
            <a:r>
              <a:rPr lang="en-US" altLang="zh-CN" sz="2200" dirty="0"/>
              <a:t>based on collaboration with related institutes or companies</a:t>
            </a:r>
            <a:r>
              <a:rPr lang="en-US" altLang="zh-CN" sz="2200" dirty="0" smtClean="0"/>
              <a:t>). </a:t>
            </a:r>
            <a:endParaRPr lang="zh-CN" altLang="en-US" sz="22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200" dirty="0" smtClean="0"/>
              <a:t>Establish fabrication </a:t>
            </a:r>
            <a:r>
              <a:rPr lang="en-US" altLang="zh-CN" sz="2200" dirty="0"/>
              <a:t>equipment </a:t>
            </a:r>
            <a:r>
              <a:rPr lang="en-US" altLang="zh-CN" sz="2200" dirty="0" smtClean="0"/>
              <a:t>and procedures for high field </a:t>
            </a:r>
            <a:r>
              <a:rPr lang="en-US" altLang="zh-CN" sz="2200" dirty="0"/>
              <a:t>Nb</a:t>
            </a:r>
            <a:r>
              <a:rPr lang="en-US" altLang="zh-CN" sz="2200" baseline="-25000" dirty="0"/>
              <a:t>3</a:t>
            </a:r>
            <a:r>
              <a:rPr lang="en-US" altLang="zh-CN" sz="2200" dirty="0"/>
              <a:t>Sn </a:t>
            </a:r>
            <a:r>
              <a:rPr lang="en-US" altLang="zh-CN" sz="2200" dirty="0" smtClean="0"/>
              <a:t>coils (coil winding, heat reaction, conductor joint, epoxy impregnation).</a:t>
            </a:r>
            <a:endParaRPr lang="zh-CN" altLang="en-US" sz="22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200" dirty="0" smtClean="0"/>
              <a:t>Establish test facility for high field accelerator magnets (field measurement, quench protection, power supply, cryostat, …)</a:t>
            </a:r>
            <a:endParaRPr lang="zh-CN" altLang="en-US" sz="22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826725"/>
            <a:ext cx="9143999" cy="442035"/>
          </a:xfrm>
          <a:prstGeom prst="rect">
            <a:avLst/>
          </a:prstGeom>
          <a:noFill/>
          <a:ln w="25400"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altLang="zh-CN" sz="2400" b="1" i="1" dirty="0" smtClean="0">
                <a:solidFill>
                  <a:srgbClr val="FF0000"/>
                </a:solidFill>
              </a:rPr>
              <a:t>(2015 - 2020)</a:t>
            </a:r>
            <a:endParaRPr lang="zh-CN" altLang="en-US" sz="2400" b="1" i="1" dirty="0">
              <a:solidFill>
                <a:srgbClr val="FF0000"/>
              </a:solidFill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928C-3C0F-475A-9122-6D0927C7E4BE}" type="datetime1">
              <a:rPr lang="zh-CN" altLang="en-US" smtClean="0"/>
              <a:t>2014/9/12</a:t>
            </a:fld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R&amp;D plan of </a:t>
            </a:r>
            <a:r>
              <a:rPr lang="en-US" altLang="zh-CN" sz="3600" b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the 20 T </a:t>
            </a:r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accelerator magnets</a:t>
            </a:r>
            <a:endParaRPr lang="zh-CN" altLang="en-US" sz="3600" b="1" dirty="0">
              <a:solidFill>
                <a:srgbClr val="00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464315" y="835124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164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69776" y="3933056"/>
            <a:ext cx="868372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400" dirty="0">
                <a:solidFill>
                  <a:srgbClr val="FF0000"/>
                </a:solidFill>
              </a:rPr>
              <a:t>Basic research on YBCO superconductor for accelerator </a:t>
            </a:r>
            <a:r>
              <a:rPr lang="en-US" altLang="zh-CN" sz="2400" dirty="0" smtClean="0">
                <a:solidFill>
                  <a:srgbClr val="FF0000"/>
                </a:solidFill>
              </a:rPr>
              <a:t>magnets</a:t>
            </a:r>
            <a:endParaRPr lang="zh-CN" altLang="en-US" sz="2400" dirty="0">
              <a:solidFill>
                <a:srgbClr val="FF000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200" dirty="0"/>
              <a:t>YBCO conductor R&amp;D and production: Angular dependence of </a:t>
            </a:r>
            <a:r>
              <a:rPr lang="en-US" altLang="zh-CN" sz="2200" dirty="0" err="1"/>
              <a:t>Jc</a:t>
            </a:r>
            <a:r>
              <a:rPr lang="en-US" altLang="zh-CN" sz="2200" dirty="0"/>
              <a:t>, long length and stable production and cost reduction (based on collaboration with related institutes or companies).  </a:t>
            </a:r>
            <a:endParaRPr lang="zh-CN" altLang="en-US" sz="22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200" dirty="0"/>
              <a:t>Establish fabrication equipment and procedures for high field Bi-2212 coils (field quality optimization, cabling, joint,…).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200" dirty="0"/>
              <a:t>Quench protection study of YBCO high field coils.</a:t>
            </a:r>
          </a:p>
        </p:txBody>
      </p:sp>
      <p:sp>
        <p:nvSpPr>
          <p:cNvPr id="5" name="矩形 4"/>
          <p:cNvSpPr/>
          <p:nvPr/>
        </p:nvSpPr>
        <p:spPr>
          <a:xfrm>
            <a:off x="251520" y="1368058"/>
            <a:ext cx="870197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400" dirty="0">
                <a:solidFill>
                  <a:srgbClr val="FF0000"/>
                </a:solidFill>
              </a:rPr>
              <a:t>Fabrication and test of 2~3 T </a:t>
            </a:r>
            <a:r>
              <a:rPr lang="en-US" altLang="zh-CN" sz="2400" dirty="0" smtClean="0">
                <a:solidFill>
                  <a:srgbClr val="FF0000"/>
                </a:solidFill>
              </a:rPr>
              <a:t>Bi-2212 coil </a:t>
            </a:r>
            <a:r>
              <a:rPr lang="en-US" altLang="zh-CN" sz="2400" dirty="0">
                <a:solidFill>
                  <a:srgbClr val="FF0000"/>
                </a:solidFill>
              </a:rPr>
              <a:t>in a 12 T background </a:t>
            </a:r>
            <a:r>
              <a:rPr lang="en-US" altLang="zh-CN" sz="2400" dirty="0" smtClean="0">
                <a:solidFill>
                  <a:srgbClr val="FF0000"/>
                </a:solidFill>
              </a:rPr>
              <a:t>field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200" dirty="0"/>
              <a:t>Bi-2212 conductor R&amp;D and production: further increasing </a:t>
            </a:r>
            <a:r>
              <a:rPr lang="en-US" altLang="zh-CN" sz="2200" dirty="0" err="1"/>
              <a:t>Jc</a:t>
            </a:r>
            <a:r>
              <a:rPr lang="en-US" altLang="zh-CN" sz="2200" dirty="0"/>
              <a:t>, reaction process optimization, long length production and cost reduction(based on collaboration with related institutes or companies).  </a:t>
            </a:r>
            <a:endParaRPr lang="zh-CN" altLang="en-US" sz="22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200" dirty="0"/>
              <a:t>Establish fabrication equipment and procedures for high field Bi-2212 coils (heat reaction, conductor joint, …).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200" dirty="0"/>
              <a:t>Quench protection study of Bi-2212 high field coils.</a:t>
            </a:r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E4E40-A644-447C-806A-E1A69FFEA079}" type="datetime1">
              <a:rPr lang="zh-CN" altLang="en-US" smtClean="0"/>
              <a:t>2014/9/12</a:t>
            </a:fld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08112"/>
          </a:xfrm>
        </p:spPr>
        <p:txBody>
          <a:bodyPr>
            <a:normAutofit fontScale="90000"/>
          </a:bodyPr>
          <a:lstStyle/>
          <a:p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R&amp;D plan of </a:t>
            </a:r>
            <a:r>
              <a:rPr lang="en-US" altLang="zh-CN" sz="3600" b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the 20 T </a:t>
            </a:r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accelerator magnets</a:t>
            </a:r>
            <a:endParaRPr lang="zh-CN" altLang="en-US" sz="3600" b="1" dirty="0">
              <a:solidFill>
                <a:srgbClr val="00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464315" y="835124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826725"/>
            <a:ext cx="9143999" cy="442035"/>
          </a:xfrm>
          <a:prstGeom prst="rect">
            <a:avLst/>
          </a:prstGeom>
          <a:noFill/>
          <a:ln w="25400"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altLang="zh-CN" sz="2400" b="1" i="1" dirty="0" smtClean="0">
                <a:solidFill>
                  <a:srgbClr val="FF0000"/>
                </a:solidFill>
              </a:rPr>
              <a:t>(2015 - 2020)</a:t>
            </a:r>
            <a:endParaRPr lang="zh-CN" altLang="en-US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83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824217"/>
          </a:xfrm>
        </p:spPr>
        <p:txBody>
          <a:bodyPr>
            <a:normAutofit/>
          </a:bodyPr>
          <a:lstStyle/>
          <a:p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20 T magnet </a:t>
            </a:r>
            <a:r>
              <a:rPr lang="en-US" altLang="zh-CN" sz="3600" b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working </a:t>
            </a:r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group in China</a:t>
            </a:r>
            <a:endParaRPr lang="zh-CN" altLang="en-US" sz="3600" b="1" dirty="0">
              <a:solidFill>
                <a:srgbClr val="00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520" y="836712"/>
            <a:ext cx="8640960" cy="5328592"/>
          </a:xfrm>
        </p:spPr>
        <p:txBody>
          <a:bodyPr>
            <a:noAutofit/>
          </a:bodyPr>
          <a:lstStyle/>
          <a:p>
            <a:pPr marL="0" indent="0" algn="just">
              <a:lnSpc>
                <a:spcPts val="2000"/>
              </a:lnSpc>
              <a:buNone/>
            </a:pPr>
            <a:r>
              <a:rPr lang="en-US" altLang="zh-CN" sz="2000" b="1" dirty="0" smtClean="0"/>
              <a:t>IHEP (Institute of High Energy Physics, Chinese Academy of Sciences)</a:t>
            </a:r>
            <a:endParaRPr lang="en-US" altLang="zh-CN" sz="2000" b="1" dirty="0"/>
          </a:p>
          <a:p>
            <a:pPr marL="216000" indent="0" algn="just">
              <a:lnSpc>
                <a:spcPts val="2000"/>
              </a:lnSpc>
              <a:buNone/>
            </a:pPr>
            <a:r>
              <a:rPr lang="en-US" altLang="zh-CN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Superconducting Magnet </a:t>
            </a:r>
            <a:r>
              <a:rPr lang="en-US" altLang="zh-CN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</a:t>
            </a:r>
            <a:r>
              <a:rPr lang="en-US" altLang="zh-CN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ngineering </a:t>
            </a:r>
            <a:r>
              <a:rPr lang="en-US" altLang="zh-CN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</a:t>
            </a:r>
            <a:r>
              <a:rPr lang="en-US" altLang="zh-CN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enter</a:t>
            </a:r>
            <a:r>
              <a:rPr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：</a:t>
            </a:r>
            <a:r>
              <a:rPr lang="en-US" altLang="zh-CN" sz="2000" dirty="0" smtClean="0"/>
              <a:t>10+ years R&amp;D and production of superconducting solenoids for particle detectors and industries. </a:t>
            </a:r>
          </a:p>
          <a:p>
            <a:pPr marL="216000" indent="0" algn="just">
              <a:lnSpc>
                <a:spcPts val="2000"/>
              </a:lnSpc>
              <a:buNone/>
            </a:pPr>
            <a:r>
              <a:rPr lang="en-US" altLang="zh-CN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Accelerator </a:t>
            </a:r>
            <a:r>
              <a:rPr lang="en-US" altLang="zh-CN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Center Magnet </a:t>
            </a:r>
            <a:r>
              <a:rPr lang="en-US" altLang="zh-CN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</a:t>
            </a:r>
            <a:r>
              <a:rPr lang="en-US" altLang="zh-CN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roup</a:t>
            </a:r>
            <a:r>
              <a:rPr lang="zh-CN" altLang="en-U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：</a:t>
            </a:r>
            <a:r>
              <a:rPr lang="en-US" altLang="zh-CN" sz="2000" dirty="0"/>
              <a:t>3</a:t>
            </a:r>
            <a:r>
              <a:rPr lang="en-US" altLang="zh-CN" sz="2000" dirty="0" smtClean="0"/>
              <a:t>0+ years R&amp;D and production of  conventional accelerator magnets</a:t>
            </a:r>
            <a:r>
              <a:rPr lang="en-US" altLang="zh-CN" sz="2000" dirty="0"/>
              <a:t>.</a:t>
            </a:r>
          </a:p>
          <a:p>
            <a:pPr marL="216000" indent="0" algn="just">
              <a:lnSpc>
                <a:spcPts val="2000"/>
              </a:lnSpc>
              <a:buNone/>
            </a:pPr>
            <a:r>
              <a:rPr lang="en-US" altLang="zh-CN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+ me (from Apr. 2014): </a:t>
            </a:r>
            <a:r>
              <a:rPr lang="en-US" altLang="zh-CN" sz="2000" dirty="0"/>
              <a:t>10+ years R&amp;D on superconducting </a:t>
            </a:r>
            <a:r>
              <a:rPr lang="en-US" altLang="zh-CN" sz="2000" dirty="0" smtClean="0"/>
              <a:t>magnets including 6 years on high field/ large aperture accelerator magnets at KEK &amp; CERN.</a:t>
            </a:r>
            <a:endParaRPr lang="en-US" altLang="zh-CN" sz="2000" i="1" dirty="0"/>
          </a:p>
          <a:p>
            <a:pPr marL="0" indent="0" algn="just">
              <a:lnSpc>
                <a:spcPts val="2000"/>
              </a:lnSpc>
              <a:buNone/>
            </a:pPr>
            <a:r>
              <a:rPr lang="en-US" altLang="zh-CN" sz="2000" b="1" dirty="0"/>
              <a:t>NIN (Northwest Institute for Non-ferrous Metal Research) </a:t>
            </a:r>
            <a:r>
              <a:rPr lang="en-US" altLang="zh-CN" sz="2000" b="1" dirty="0" smtClean="0"/>
              <a:t>&amp; WST (Western Superconducting Tech. Co.)</a:t>
            </a:r>
            <a:endParaRPr lang="en-US" altLang="zh-CN" sz="2000" b="1" dirty="0"/>
          </a:p>
          <a:p>
            <a:pPr marL="216000" indent="0" algn="just">
              <a:lnSpc>
                <a:spcPts val="2000"/>
              </a:lnSpc>
              <a:buNone/>
            </a:pPr>
            <a:r>
              <a:rPr lang="en-US" altLang="zh-CN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NIN</a:t>
            </a:r>
            <a:r>
              <a:rPr lang="en-US" altLang="zh-CN" sz="2000" i="1" dirty="0" smtClean="0"/>
              <a:t>:</a:t>
            </a:r>
            <a:r>
              <a:rPr lang="en-US" altLang="zh-CN" sz="2000" dirty="0" smtClean="0"/>
              <a:t> Advanced Bi-2212 R&amp;D. Significant progress in past several years.</a:t>
            </a:r>
          </a:p>
          <a:p>
            <a:pPr marL="216000" indent="0" algn="just">
              <a:lnSpc>
                <a:spcPts val="2000"/>
              </a:lnSpc>
              <a:buNone/>
            </a:pPr>
            <a:r>
              <a:rPr lang="en-US" altLang="zh-CN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WST:</a:t>
            </a:r>
            <a:r>
              <a:rPr lang="en-US" altLang="zh-CN" sz="2000" dirty="0" smtClean="0"/>
              <a:t> Qualified Nb</a:t>
            </a:r>
            <a:r>
              <a:rPr lang="en-US" altLang="zh-CN" sz="2000" baseline="-25000" dirty="0" smtClean="0"/>
              <a:t>3</a:t>
            </a:r>
            <a:r>
              <a:rPr lang="en-US" altLang="zh-CN" sz="2000" dirty="0" smtClean="0"/>
              <a:t>Sn supplier for ITER. High </a:t>
            </a:r>
            <a:r>
              <a:rPr lang="en-US" altLang="zh-CN" sz="2000" dirty="0" err="1" smtClean="0"/>
              <a:t>J</a:t>
            </a:r>
            <a:r>
              <a:rPr lang="en-US" altLang="zh-CN" sz="2000" baseline="-25000" dirty="0" err="1" smtClean="0"/>
              <a:t>c</a:t>
            </a:r>
            <a:r>
              <a:rPr lang="en-US" altLang="zh-CN" sz="2000" dirty="0" smtClean="0"/>
              <a:t> Nb</a:t>
            </a:r>
            <a:r>
              <a:rPr lang="en-US" altLang="zh-CN" sz="2000" baseline="-25000" dirty="0" smtClean="0"/>
              <a:t>3</a:t>
            </a:r>
            <a:r>
              <a:rPr lang="en-US" altLang="zh-CN" sz="2000" dirty="0" smtClean="0"/>
              <a:t>Sn R&amp;D.</a:t>
            </a:r>
            <a:endParaRPr lang="en-US" altLang="zh-CN" sz="2000" b="1" dirty="0" smtClean="0"/>
          </a:p>
          <a:p>
            <a:pPr marL="0" indent="0" algn="just">
              <a:lnSpc>
                <a:spcPts val="2000"/>
              </a:lnSpc>
              <a:buNone/>
            </a:pPr>
            <a:r>
              <a:rPr lang="en-US" altLang="zh-CN" sz="2000" b="1" dirty="0" smtClean="0"/>
              <a:t>Tsinghua U. &amp; </a:t>
            </a:r>
            <a:r>
              <a:rPr lang="en-US" altLang="zh-CN" sz="2000" b="1" dirty="0" err="1" smtClean="0"/>
              <a:t>Innost</a:t>
            </a:r>
            <a:r>
              <a:rPr lang="en-US" altLang="zh-CN" sz="2000" b="1" dirty="0" smtClean="0"/>
              <a:t> (</a:t>
            </a:r>
            <a:r>
              <a:rPr lang="en-US" altLang="zh-CN" sz="2000" b="1" dirty="0" err="1" smtClean="0"/>
              <a:t>Innova</a:t>
            </a:r>
            <a:r>
              <a:rPr lang="en-US" altLang="zh-CN" sz="2000" b="1" dirty="0" smtClean="0"/>
              <a:t> Superconductor Tech. Co.)</a:t>
            </a:r>
            <a:endParaRPr lang="en-US" altLang="zh-CN" sz="2000" b="1" dirty="0"/>
          </a:p>
          <a:p>
            <a:pPr marL="216000" indent="0" algn="just">
              <a:lnSpc>
                <a:spcPts val="2000"/>
              </a:lnSpc>
              <a:buNone/>
            </a:pPr>
            <a:r>
              <a:rPr lang="en-US" altLang="zh-CN" sz="2000" dirty="0" smtClean="0"/>
              <a:t>10+ years R&amp;D and production of Bi-2223. Modification of production lines for Bi-2212 is under discussion. </a:t>
            </a:r>
            <a:endParaRPr lang="en-US" altLang="zh-CN" sz="2000" b="1" dirty="0" smtClean="0"/>
          </a:p>
          <a:p>
            <a:pPr marL="0" indent="0" algn="just">
              <a:lnSpc>
                <a:spcPts val="2000"/>
              </a:lnSpc>
              <a:buNone/>
            </a:pPr>
            <a:r>
              <a:rPr lang="en-US" altLang="zh-CN" sz="2000" b="1" dirty="0" smtClean="0"/>
              <a:t>Shanghai </a:t>
            </a:r>
            <a:r>
              <a:rPr lang="en-US" altLang="zh-CN" sz="2000" b="1" dirty="0" err="1" smtClean="0"/>
              <a:t>JiaoTong</a:t>
            </a:r>
            <a:r>
              <a:rPr lang="en-US" altLang="zh-CN" sz="2000" b="1" dirty="0" smtClean="0"/>
              <a:t> U.&amp; SST (Shanghai Superconductor Tech. Co.)</a:t>
            </a:r>
            <a:endParaRPr lang="en-US" altLang="zh-CN" sz="2000" b="1" dirty="0"/>
          </a:p>
          <a:p>
            <a:pPr marL="216000" indent="0" algn="just">
              <a:lnSpc>
                <a:spcPts val="2000"/>
              </a:lnSpc>
              <a:buNone/>
            </a:pPr>
            <a:r>
              <a:rPr lang="en-US" altLang="zh-CN" sz="2000" dirty="0" smtClean="0"/>
              <a:t>YBCO R&amp;D and production. Significant </a:t>
            </a:r>
            <a:r>
              <a:rPr lang="en-US" altLang="zh-CN" sz="2000" dirty="0"/>
              <a:t>progress in </a:t>
            </a:r>
            <a:r>
              <a:rPr lang="en-US" altLang="zh-CN" sz="2000" dirty="0" smtClean="0"/>
              <a:t>past </a:t>
            </a:r>
            <a:r>
              <a:rPr lang="en-US" altLang="zh-CN" sz="2000" dirty="0"/>
              <a:t>several years</a:t>
            </a:r>
            <a:r>
              <a:rPr lang="en-US" altLang="zh-CN" sz="2000" dirty="0" smtClean="0"/>
              <a:t>.</a:t>
            </a:r>
            <a:endParaRPr lang="en-US" altLang="zh-CN" sz="2000" b="1" dirty="0" smtClean="0"/>
          </a:p>
          <a:p>
            <a:pPr marL="0" indent="0" algn="just">
              <a:lnSpc>
                <a:spcPts val="2000"/>
              </a:lnSpc>
              <a:buNone/>
            </a:pPr>
            <a:r>
              <a:rPr lang="en-US" altLang="zh-CN" sz="2000" b="1" dirty="0" smtClean="0"/>
              <a:t>And other related institutes in China</a:t>
            </a:r>
            <a:endParaRPr lang="en-US" altLang="zh-CN" sz="2000" dirty="0"/>
          </a:p>
          <a:p>
            <a:pPr marL="216000" indent="0" algn="just">
              <a:lnSpc>
                <a:spcPts val="2000"/>
              </a:lnSpc>
              <a:buNone/>
            </a:pPr>
            <a:r>
              <a:rPr lang="en-US" altLang="zh-CN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CHMFL (High Magnetic Field Laboratory of the Chinese Academy of Sciences</a:t>
            </a:r>
            <a:r>
              <a:rPr lang="en-US" altLang="zh-CN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 </a:t>
            </a:r>
            <a:r>
              <a:rPr lang="en-US" altLang="zh-CN" sz="2000" dirty="0" smtClean="0"/>
              <a:t>Nb</a:t>
            </a:r>
            <a:r>
              <a:rPr lang="en-US" altLang="zh-CN" sz="2000" baseline="-25000" dirty="0" smtClean="0"/>
              <a:t>3</a:t>
            </a:r>
            <a:r>
              <a:rPr lang="en-US" altLang="zh-CN" sz="2000" dirty="0" smtClean="0"/>
              <a:t>Sn CICC</a:t>
            </a:r>
            <a:r>
              <a:rPr lang="zh-CN" altLang="en-US" sz="2000" dirty="0"/>
              <a:t> </a:t>
            </a:r>
            <a:r>
              <a:rPr lang="en-US" altLang="zh-CN" sz="2000" dirty="0" smtClean="0"/>
              <a:t>conductor</a:t>
            </a:r>
            <a:r>
              <a:rPr lang="zh-CN" altLang="en-US" sz="2000" dirty="0" smtClean="0"/>
              <a:t> </a:t>
            </a:r>
            <a:r>
              <a:rPr lang="en-US" altLang="zh-CN" sz="2000" dirty="0"/>
              <a:t>&amp; </a:t>
            </a:r>
            <a:r>
              <a:rPr lang="en-US" altLang="zh-CN" sz="2000" dirty="0" smtClean="0"/>
              <a:t>high field solenoids; advanced insulation materials</a:t>
            </a:r>
            <a:r>
              <a:rPr lang="en-US" altLang="zh-CN" sz="2000" dirty="0"/>
              <a:t>;</a:t>
            </a:r>
            <a:r>
              <a:rPr lang="en-US" altLang="zh-CN" sz="2000" dirty="0" smtClean="0"/>
              <a:t>…</a:t>
            </a:r>
            <a:endParaRPr lang="en-US" altLang="zh-CN" sz="2000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835F-3DFB-4A9D-9843-58F9C0D0025B}" type="datetime1">
              <a:rPr lang="zh-CN" altLang="en-US" smtClean="0"/>
              <a:t>2014/9/12</a:t>
            </a:fld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16</a:t>
            </a:fld>
            <a:endParaRPr lang="zh-CN" altLang="en-US"/>
          </a:p>
        </p:txBody>
      </p:sp>
      <p:cxnSp>
        <p:nvCxnSpPr>
          <p:cNvPr id="9" name="直接连接符 8"/>
          <p:cNvCxnSpPr/>
          <p:nvPr/>
        </p:nvCxnSpPr>
        <p:spPr>
          <a:xfrm>
            <a:off x="464315" y="763115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873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CA0BC-07CC-4772-8C90-706563EEBEF9}" type="datetime1">
              <a:rPr lang="zh-CN" altLang="en-US" smtClean="0"/>
              <a:t>2014/9/12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467544" y="-27384"/>
            <a:ext cx="8229600" cy="8242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20 T magnet working group in China</a:t>
            </a:r>
            <a:endParaRPr lang="zh-CN" altLang="en-US" sz="3600" b="1" dirty="0">
              <a:solidFill>
                <a:srgbClr val="00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464315" y="763115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C:\Users\lenovo\Desktop\201212316478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9" r="14759" b="1965"/>
          <a:stretch/>
        </p:blipFill>
        <p:spPr bwMode="auto">
          <a:xfrm>
            <a:off x="827584" y="1466528"/>
            <a:ext cx="2733820" cy="26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lenovo\Desktop\logo_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40" y="946966"/>
            <a:ext cx="2955556" cy="30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lenovo\Desktop\西北有色金属研究院_files\nin_top0811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71" b="64569"/>
          <a:stretch/>
        </p:blipFill>
        <p:spPr bwMode="auto">
          <a:xfrm>
            <a:off x="5325616" y="912076"/>
            <a:ext cx="2774776" cy="6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37" y="1556792"/>
            <a:ext cx="2586862" cy="258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lenovo\Desktop\超导LOGO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4" t="25993" r="13757" b="34007"/>
          <a:stretch/>
        </p:blipFill>
        <p:spPr bwMode="auto">
          <a:xfrm>
            <a:off x="827584" y="4382274"/>
            <a:ext cx="1618536" cy="65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lenovo\Desktop\带材结构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10" y="5305856"/>
            <a:ext cx="4263198" cy="114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77" b="21541"/>
          <a:stretch/>
        </p:blipFill>
        <p:spPr bwMode="auto">
          <a:xfrm>
            <a:off x="5076056" y="5488123"/>
            <a:ext cx="3528392" cy="317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 descr="C:\Users\lenovo\Desktop\log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52" y="4418211"/>
            <a:ext cx="1146647" cy="55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51920" y="2132856"/>
            <a:ext cx="1473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</a:rPr>
              <a:t>High </a:t>
            </a:r>
            <a:r>
              <a:rPr lang="en-US" altLang="zh-CN" sz="1600" b="1" dirty="0" err="1" smtClean="0">
                <a:solidFill>
                  <a:srgbClr val="FF0000"/>
                </a:solidFill>
              </a:rPr>
              <a:t>J</a:t>
            </a:r>
            <a:r>
              <a:rPr lang="en-US" altLang="zh-CN" sz="1600" b="1" baseline="-25000" dirty="0" err="1" smtClean="0">
                <a:solidFill>
                  <a:srgbClr val="FF0000"/>
                </a:solidFill>
              </a:rPr>
              <a:t>c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 Nb</a:t>
            </a:r>
            <a:r>
              <a:rPr lang="en-US" altLang="zh-CN" sz="1600" b="1" baseline="-25000" dirty="0" smtClean="0">
                <a:solidFill>
                  <a:srgbClr val="FF0000"/>
                </a:solidFill>
              </a:rPr>
              <a:t>3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Sn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23928" y="2946430"/>
            <a:ext cx="123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</a:rPr>
              <a:t>HTS Bi-2212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15816" y="4797152"/>
            <a:ext cx="1028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</a:rPr>
              <a:t>HTS YBCO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04048" y="4797152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</a:rPr>
              <a:t>HTS Bi-2223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9" name="右箭头 8"/>
          <p:cNvSpPr/>
          <p:nvPr/>
        </p:nvSpPr>
        <p:spPr>
          <a:xfrm>
            <a:off x="5154488" y="2946430"/>
            <a:ext cx="209600" cy="2918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左箭头 10"/>
          <p:cNvSpPr/>
          <p:nvPr/>
        </p:nvSpPr>
        <p:spPr>
          <a:xfrm>
            <a:off x="3616828" y="2158117"/>
            <a:ext cx="235092" cy="2880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下箭头 11"/>
          <p:cNvSpPr/>
          <p:nvPr/>
        </p:nvSpPr>
        <p:spPr>
          <a:xfrm>
            <a:off x="3275856" y="5157192"/>
            <a:ext cx="307100" cy="2113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下箭头 20"/>
          <p:cNvSpPr/>
          <p:nvPr/>
        </p:nvSpPr>
        <p:spPr>
          <a:xfrm>
            <a:off x="5417028" y="5157192"/>
            <a:ext cx="307100" cy="2113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493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886164"/>
            <a:ext cx="2230369" cy="2542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图片 10" descr="RCS四极磁铁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884" y="1055142"/>
            <a:ext cx="3033316" cy="227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9" descr="DSC0146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744" y="1052736"/>
            <a:ext cx="3166112" cy="227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19872" y="3752864"/>
            <a:ext cx="2939989" cy="2268424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2"/>
          <p:cNvSpPr>
            <a:spLocks noChangeArrowheads="1"/>
          </p:cNvSpPr>
          <p:nvPr/>
        </p:nvSpPr>
        <p:spPr bwMode="auto">
          <a:xfrm>
            <a:off x="3419872" y="3356992"/>
            <a:ext cx="30168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400" b="1" dirty="0">
                <a:latin typeface="Times New Roman" pitchFamily="18" charset="0"/>
              </a:rPr>
              <a:t>25Hz AC quadruple for CSNS(2013) </a:t>
            </a:r>
            <a:endParaRPr lang="zh-CN" altLang="en-US" sz="1400" dirty="0">
              <a:latin typeface="Calibri" pitchFamily="34" charset="0"/>
            </a:endParaRPr>
          </a:p>
        </p:txBody>
      </p:sp>
      <p:sp>
        <p:nvSpPr>
          <p:cNvPr id="16" name="矩形 13"/>
          <p:cNvSpPr>
            <a:spLocks noChangeArrowheads="1"/>
          </p:cNvSpPr>
          <p:nvPr/>
        </p:nvSpPr>
        <p:spPr bwMode="auto">
          <a:xfrm>
            <a:off x="3203848" y="6073551"/>
            <a:ext cx="33857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latin typeface="Times New Roman" pitchFamily="18" charset="0"/>
              </a:rPr>
              <a:t>Conventional </a:t>
            </a:r>
            <a:r>
              <a:rPr lang="en-US" altLang="zh-CN" sz="1400" b="1" dirty="0">
                <a:latin typeface="Times New Roman" pitchFamily="18" charset="0"/>
              </a:rPr>
              <a:t>magnets </a:t>
            </a:r>
            <a:r>
              <a:rPr lang="en-US" altLang="zh-CN" sz="1400" b="1" dirty="0" smtClean="0">
                <a:latin typeface="Times New Roman" pitchFamily="18" charset="0"/>
              </a:rPr>
              <a:t>for </a:t>
            </a:r>
            <a:r>
              <a:rPr lang="en-US" altLang="zh-CN" sz="1400" b="1" dirty="0">
                <a:latin typeface="Times New Roman" pitchFamily="18" charset="0"/>
              </a:rPr>
              <a:t>BEPCII (2005) </a:t>
            </a:r>
            <a:endParaRPr lang="zh-CN" altLang="en-US" sz="1400" dirty="0">
              <a:latin typeface="Calibri" pitchFamily="34" charset="0"/>
            </a:endParaRPr>
          </a:p>
        </p:txBody>
      </p:sp>
      <p:sp>
        <p:nvSpPr>
          <p:cNvPr id="17" name="矩形 13"/>
          <p:cNvSpPr>
            <a:spLocks noChangeArrowheads="1"/>
          </p:cNvSpPr>
          <p:nvPr/>
        </p:nvSpPr>
        <p:spPr bwMode="auto">
          <a:xfrm>
            <a:off x="-36512" y="3356992"/>
            <a:ext cx="34563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latin typeface="Times New Roman" pitchFamily="18" charset="0"/>
              </a:rPr>
              <a:t>Superconducting magnetic separator </a:t>
            </a:r>
            <a:r>
              <a:rPr lang="en-US" altLang="zh-CN" sz="1400" b="1" dirty="0">
                <a:latin typeface="Times New Roman" pitchFamily="18" charset="0"/>
              </a:rPr>
              <a:t>(</a:t>
            </a:r>
            <a:r>
              <a:rPr lang="en-US" altLang="zh-CN" sz="1400" b="1" dirty="0" smtClean="0">
                <a:latin typeface="Times New Roman" pitchFamily="18" charset="0"/>
              </a:rPr>
              <a:t>2012) </a:t>
            </a:r>
            <a:endParaRPr lang="zh-CN" altLang="en-US" sz="1400" dirty="0">
              <a:latin typeface="Calibri" pitchFamily="34" charset="0"/>
            </a:endParaRPr>
          </a:p>
        </p:txBody>
      </p:sp>
      <p:pic>
        <p:nvPicPr>
          <p:cNvPr id="19" name="Picture 2" descr="C:\Users\lenovo\Desktop\CCbes1_04_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4" y="3717032"/>
            <a:ext cx="3166112" cy="231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 13"/>
          <p:cNvSpPr>
            <a:spLocks noChangeArrowheads="1"/>
          </p:cNvSpPr>
          <p:nvPr/>
        </p:nvSpPr>
        <p:spPr bwMode="auto">
          <a:xfrm>
            <a:off x="32238" y="6073551"/>
            <a:ext cx="32436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latin typeface="Times New Roman" pitchFamily="18" charset="0"/>
              </a:rPr>
              <a:t>BESIII Superconducting solenoid (2006) </a:t>
            </a:r>
            <a:endParaRPr lang="zh-CN" altLang="en-US" sz="1400" dirty="0">
              <a:latin typeface="Calibri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60232" y="3645024"/>
            <a:ext cx="2368301" cy="247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矩形 12"/>
          <p:cNvSpPr>
            <a:spLocks noChangeArrowheads="1"/>
          </p:cNvSpPr>
          <p:nvPr/>
        </p:nvSpPr>
        <p:spPr bwMode="auto">
          <a:xfrm>
            <a:off x="6646228" y="3368025"/>
            <a:ext cx="25342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400" b="1" dirty="0" smtClean="0">
                <a:latin typeface="Times New Roman" pitchFamily="18" charset="0"/>
              </a:rPr>
              <a:t>11 T Nb</a:t>
            </a:r>
            <a:r>
              <a:rPr lang="en-US" altLang="zh-CN" sz="1400" b="1" baseline="-25000" dirty="0" smtClean="0">
                <a:latin typeface="Times New Roman" pitchFamily="18" charset="0"/>
              </a:rPr>
              <a:t>3</a:t>
            </a:r>
            <a:r>
              <a:rPr lang="en-US" altLang="zh-CN" sz="1400" b="1" dirty="0" smtClean="0">
                <a:latin typeface="Times New Roman" pitchFamily="18" charset="0"/>
              </a:rPr>
              <a:t>Sn solenoid (ongoing) </a:t>
            </a:r>
            <a:endParaRPr lang="zh-CN" altLang="en-US" sz="1400" dirty="0">
              <a:latin typeface="Calibri" pitchFamily="34" charset="0"/>
            </a:endParaRPr>
          </a:p>
        </p:txBody>
      </p:sp>
      <p:sp>
        <p:nvSpPr>
          <p:cNvPr id="24" name="矩形 12"/>
          <p:cNvSpPr>
            <a:spLocks noChangeArrowheads="1"/>
          </p:cNvSpPr>
          <p:nvPr/>
        </p:nvSpPr>
        <p:spPr bwMode="auto">
          <a:xfrm>
            <a:off x="6729840" y="6074132"/>
            <a:ext cx="23786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400" b="1" dirty="0" smtClean="0">
                <a:latin typeface="Times New Roman" pitchFamily="18" charset="0"/>
              </a:rPr>
              <a:t>11 T Nb</a:t>
            </a:r>
            <a:r>
              <a:rPr lang="en-US" altLang="zh-CN" sz="1400" b="1" baseline="-25000" dirty="0" smtClean="0">
                <a:latin typeface="Times New Roman" pitchFamily="18" charset="0"/>
              </a:rPr>
              <a:t>3</a:t>
            </a:r>
            <a:r>
              <a:rPr lang="en-US" altLang="zh-CN" sz="1400" b="1" dirty="0" smtClean="0">
                <a:latin typeface="Times New Roman" pitchFamily="18" charset="0"/>
              </a:rPr>
              <a:t>Sn + 29 T Cu insert </a:t>
            </a:r>
          </a:p>
          <a:p>
            <a:pPr algn="ctr"/>
            <a:r>
              <a:rPr lang="en-US" altLang="zh-CN" sz="1400" b="1" dirty="0" smtClean="0">
                <a:latin typeface="Times New Roman" pitchFamily="18" charset="0"/>
              </a:rPr>
              <a:t>(ongoing) </a:t>
            </a:r>
            <a:endParaRPr lang="zh-CN" altLang="en-US" sz="1400" dirty="0">
              <a:latin typeface="Calibri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604137" y="764704"/>
            <a:ext cx="7761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>
                <a:solidFill>
                  <a:srgbClr val="FF0000"/>
                </a:solidFill>
              </a:rPr>
              <a:t>CHMFL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064906" y="714182"/>
            <a:ext cx="5709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 smtClean="0">
                <a:solidFill>
                  <a:srgbClr val="FF0000"/>
                </a:solidFill>
              </a:rPr>
              <a:t>IHEP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28" name="标题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824217"/>
          </a:xfrm>
        </p:spPr>
        <p:txBody>
          <a:bodyPr>
            <a:normAutofit/>
          </a:bodyPr>
          <a:lstStyle/>
          <a:p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20 T magnet </a:t>
            </a:r>
            <a:r>
              <a:rPr lang="en-US" altLang="zh-CN" sz="3600" b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working </a:t>
            </a:r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group in China</a:t>
            </a:r>
            <a:endParaRPr lang="zh-CN" altLang="en-US" sz="3600" b="1" dirty="0">
              <a:solidFill>
                <a:srgbClr val="00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56C82-A1A8-40A3-BC90-BC8CD7915114}" type="datetime1">
              <a:rPr lang="zh-CN" altLang="en-US" smtClean="0"/>
              <a:t>2014/9/12</a:t>
            </a:fld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18</a:t>
            </a:fld>
            <a:endParaRPr lang="zh-CN" altLang="en-US"/>
          </a:p>
        </p:txBody>
      </p:sp>
      <p:cxnSp>
        <p:nvCxnSpPr>
          <p:cNvPr id="21" name="直接连接符 20"/>
          <p:cNvCxnSpPr/>
          <p:nvPr/>
        </p:nvCxnSpPr>
        <p:spPr>
          <a:xfrm>
            <a:off x="464315" y="763115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516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4332"/>
            <a:ext cx="9144000" cy="595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824217"/>
          </a:xfrm>
        </p:spPr>
        <p:txBody>
          <a:bodyPr>
            <a:normAutofit/>
          </a:bodyPr>
          <a:lstStyle/>
          <a:p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20 T magnet </a:t>
            </a:r>
            <a:r>
              <a:rPr lang="en-US" altLang="zh-CN" sz="3600" b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working </a:t>
            </a:r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group in China</a:t>
            </a:r>
            <a:endParaRPr lang="zh-CN" altLang="en-US" sz="3600" b="1" dirty="0">
              <a:solidFill>
                <a:srgbClr val="00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12333"/>
            <a:ext cx="2133600" cy="365125"/>
          </a:xfrm>
        </p:spPr>
        <p:txBody>
          <a:bodyPr/>
          <a:lstStyle/>
          <a:p>
            <a:fld id="{3D7A1B85-0E1F-4E03-B4C4-7B7C1335BB3D}" type="datetime1">
              <a:rPr lang="zh-CN" altLang="en-US" smtClean="0"/>
              <a:t>2014/9/12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12333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19</a:t>
            </a:fld>
            <a:endParaRPr lang="zh-CN" altLang="en-US"/>
          </a:p>
        </p:txBody>
      </p:sp>
      <p:pic>
        <p:nvPicPr>
          <p:cNvPr id="7" name="Picture 3" descr="C:\Users\lenovo\Desktop\logo_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229199"/>
            <a:ext cx="2376264" cy="24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lenovo\Desktop\西北有色金属研究院_files\nin_top0811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71" b="64569"/>
          <a:stretch/>
        </p:blipFill>
        <p:spPr bwMode="auto">
          <a:xfrm>
            <a:off x="-14368" y="3762850"/>
            <a:ext cx="2282112" cy="53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lenovo\Desktop\超导LOG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4" t="25993" r="13757" b="34007"/>
          <a:stretch/>
        </p:blipFill>
        <p:spPr bwMode="auto">
          <a:xfrm>
            <a:off x="7740352" y="5445223"/>
            <a:ext cx="1243339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lenovo\Desktop\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340767"/>
            <a:ext cx="792088" cy="38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597" y="836712"/>
            <a:ext cx="759298" cy="504056"/>
          </a:xfrm>
          <a:prstGeom prst="rect">
            <a:avLst/>
          </a:prstGeom>
        </p:spPr>
      </p:pic>
      <p:cxnSp>
        <p:nvCxnSpPr>
          <p:cNvPr id="14" name="直接连接符 13"/>
          <p:cNvCxnSpPr/>
          <p:nvPr/>
        </p:nvCxnSpPr>
        <p:spPr>
          <a:xfrm>
            <a:off x="464315" y="763115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839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2"/>
          <p:cNvSpPr txBox="1">
            <a:spLocks noChangeArrowheads="1"/>
          </p:cNvSpPr>
          <p:nvPr/>
        </p:nvSpPr>
        <p:spPr bwMode="auto">
          <a:xfrm>
            <a:off x="0" y="18864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3600" b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</a:rPr>
              <a:t>CEPC-</a:t>
            </a:r>
            <a:r>
              <a:rPr lang="en-US" altLang="zh-CN" sz="3600" b="1" dirty="0" err="1">
                <a:solidFill>
                  <a:srgbClr val="000000"/>
                </a:solidFill>
                <a:latin typeface="Comic Sans MS" panose="030F0702030302020204" pitchFamily="66" charset="0"/>
                <a:ea typeface="+mn-ea"/>
              </a:rPr>
              <a:t>SppC</a:t>
            </a:r>
            <a:endParaRPr lang="zh-CN" altLang="en-US" sz="3600" b="1" dirty="0">
              <a:solidFill>
                <a:srgbClr val="000000"/>
              </a:solidFill>
              <a:latin typeface="Comic Sans MS" panose="030F0702030302020204" pitchFamily="66" charset="0"/>
              <a:ea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383362" y="2204864"/>
            <a:ext cx="8351021" cy="4358045"/>
            <a:chOff x="467419" y="1736327"/>
            <a:chExt cx="8209235" cy="3216118"/>
          </a:xfrm>
        </p:grpSpPr>
        <p:cxnSp>
          <p:nvCxnSpPr>
            <p:cNvPr id="101" name="直接连接符 100"/>
            <p:cNvCxnSpPr/>
            <p:nvPr/>
          </p:nvCxnSpPr>
          <p:spPr>
            <a:xfrm flipV="1">
              <a:off x="6386049" y="2799546"/>
              <a:ext cx="119227" cy="133504"/>
            </a:xfrm>
            <a:prstGeom prst="line">
              <a:avLst/>
            </a:prstGeom>
            <a:ln w="190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椭圆 95"/>
            <p:cNvSpPr/>
            <p:nvPr/>
          </p:nvSpPr>
          <p:spPr>
            <a:xfrm>
              <a:off x="899592" y="1988377"/>
              <a:ext cx="7234214" cy="2757862"/>
            </a:xfrm>
            <a:prstGeom prst="ellipse">
              <a:avLst/>
            </a:prstGeom>
            <a:noFill/>
            <a:ln w="76200">
              <a:solidFill>
                <a:srgbClr val="1108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136" name="任意多边形 135"/>
            <p:cNvSpPr/>
            <p:nvPr/>
          </p:nvSpPr>
          <p:spPr>
            <a:xfrm>
              <a:off x="7426506" y="2665580"/>
              <a:ext cx="565784" cy="315699"/>
            </a:xfrm>
            <a:custGeom>
              <a:avLst/>
              <a:gdLst>
                <a:gd name="connsiteX0" fmla="*/ 523875 w 525249"/>
                <a:gd name="connsiteY0" fmla="*/ 315699 h 315699"/>
                <a:gd name="connsiteX1" fmla="*/ 523875 w 525249"/>
                <a:gd name="connsiteY1" fmla="*/ 239499 h 315699"/>
                <a:gd name="connsiteX2" fmla="*/ 509587 w 525249"/>
                <a:gd name="connsiteY2" fmla="*/ 215687 h 315699"/>
                <a:gd name="connsiteX3" fmla="*/ 495300 w 525249"/>
                <a:gd name="connsiteY3" fmla="*/ 172824 h 315699"/>
                <a:gd name="connsiteX4" fmla="*/ 442912 w 525249"/>
                <a:gd name="connsiteY4" fmla="*/ 120437 h 315699"/>
                <a:gd name="connsiteX5" fmla="*/ 395287 w 525249"/>
                <a:gd name="connsiteY5" fmla="*/ 91862 h 315699"/>
                <a:gd name="connsiteX6" fmla="*/ 309562 w 525249"/>
                <a:gd name="connsiteY6" fmla="*/ 63287 h 315699"/>
                <a:gd name="connsiteX7" fmla="*/ 247650 w 525249"/>
                <a:gd name="connsiteY7" fmla="*/ 44237 h 315699"/>
                <a:gd name="connsiteX8" fmla="*/ 185737 w 525249"/>
                <a:gd name="connsiteY8" fmla="*/ 34712 h 315699"/>
                <a:gd name="connsiteX9" fmla="*/ 95250 w 525249"/>
                <a:gd name="connsiteY9" fmla="*/ 20424 h 315699"/>
                <a:gd name="connsiteX10" fmla="*/ 42862 w 525249"/>
                <a:gd name="connsiteY10" fmla="*/ 15662 h 315699"/>
                <a:gd name="connsiteX11" fmla="*/ 23812 w 525249"/>
                <a:gd name="connsiteY11" fmla="*/ 1374 h 315699"/>
                <a:gd name="connsiteX12" fmla="*/ 0 w 525249"/>
                <a:gd name="connsiteY12" fmla="*/ 1374 h 315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5249" h="315699">
                  <a:moveTo>
                    <a:pt x="523875" y="315699"/>
                  </a:moveTo>
                  <a:cubicBezTo>
                    <a:pt x="525065" y="285933"/>
                    <a:pt x="526256" y="256168"/>
                    <a:pt x="523875" y="239499"/>
                  </a:cubicBezTo>
                  <a:cubicBezTo>
                    <a:pt x="521494" y="222830"/>
                    <a:pt x="514349" y="226799"/>
                    <a:pt x="509587" y="215687"/>
                  </a:cubicBezTo>
                  <a:cubicBezTo>
                    <a:pt x="504825" y="204575"/>
                    <a:pt x="506412" y="188699"/>
                    <a:pt x="495300" y="172824"/>
                  </a:cubicBezTo>
                  <a:cubicBezTo>
                    <a:pt x="484187" y="156949"/>
                    <a:pt x="459581" y="133931"/>
                    <a:pt x="442912" y="120437"/>
                  </a:cubicBezTo>
                  <a:cubicBezTo>
                    <a:pt x="426243" y="106943"/>
                    <a:pt x="417512" y="101387"/>
                    <a:pt x="395287" y="91862"/>
                  </a:cubicBezTo>
                  <a:cubicBezTo>
                    <a:pt x="373062" y="82337"/>
                    <a:pt x="334168" y="71224"/>
                    <a:pt x="309562" y="63287"/>
                  </a:cubicBezTo>
                  <a:cubicBezTo>
                    <a:pt x="284956" y="55350"/>
                    <a:pt x="268287" y="48999"/>
                    <a:pt x="247650" y="44237"/>
                  </a:cubicBezTo>
                  <a:cubicBezTo>
                    <a:pt x="227013" y="39475"/>
                    <a:pt x="185737" y="34712"/>
                    <a:pt x="185737" y="34712"/>
                  </a:cubicBezTo>
                  <a:lnTo>
                    <a:pt x="95250" y="20424"/>
                  </a:lnTo>
                  <a:cubicBezTo>
                    <a:pt x="71437" y="17249"/>
                    <a:pt x="54768" y="18837"/>
                    <a:pt x="42862" y="15662"/>
                  </a:cubicBezTo>
                  <a:cubicBezTo>
                    <a:pt x="30956" y="12487"/>
                    <a:pt x="30956" y="3755"/>
                    <a:pt x="23812" y="1374"/>
                  </a:cubicBezTo>
                  <a:cubicBezTo>
                    <a:pt x="16668" y="-1007"/>
                    <a:pt x="8334" y="183"/>
                    <a:pt x="0" y="1374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任意多边形 116"/>
            <p:cNvSpPr/>
            <p:nvPr/>
          </p:nvSpPr>
          <p:spPr>
            <a:xfrm>
              <a:off x="1085486" y="2612042"/>
              <a:ext cx="636326" cy="371770"/>
            </a:xfrm>
            <a:custGeom>
              <a:avLst/>
              <a:gdLst>
                <a:gd name="connsiteX0" fmla="*/ 0 w 666750"/>
                <a:gd name="connsiteY0" fmla="*/ 419100 h 419100"/>
                <a:gd name="connsiteX1" fmla="*/ 28575 w 666750"/>
                <a:gd name="connsiteY1" fmla="*/ 285750 h 419100"/>
                <a:gd name="connsiteX2" fmla="*/ 95250 w 666750"/>
                <a:gd name="connsiteY2" fmla="*/ 206375 h 419100"/>
                <a:gd name="connsiteX3" fmla="*/ 260350 w 666750"/>
                <a:gd name="connsiteY3" fmla="*/ 123825 h 419100"/>
                <a:gd name="connsiteX4" fmla="*/ 508000 w 666750"/>
                <a:gd name="connsiteY4" fmla="*/ 73025 h 419100"/>
                <a:gd name="connsiteX5" fmla="*/ 666750 w 666750"/>
                <a:gd name="connsiteY5" fmla="*/ 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419100">
                  <a:moveTo>
                    <a:pt x="0" y="419100"/>
                  </a:moveTo>
                  <a:cubicBezTo>
                    <a:pt x="6350" y="370152"/>
                    <a:pt x="12700" y="321204"/>
                    <a:pt x="28575" y="285750"/>
                  </a:cubicBezTo>
                  <a:cubicBezTo>
                    <a:pt x="44450" y="250296"/>
                    <a:pt x="56621" y="233362"/>
                    <a:pt x="95250" y="206375"/>
                  </a:cubicBezTo>
                  <a:cubicBezTo>
                    <a:pt x="133879" y="179388"/>
                    <a:pt x="191559" y="146050"/>
                    <a:pt x="260350" y="123825"/>
                  </a:cubicBezTo>
                  <a:cubicBezTo>
                    <a:pt x="329141" y="101600"/>
                    <a:pt x="440267" y="93662"/>
                    <a:pt x="508000" y="73025"/>
                  </a:cubicBezTo>
                  <a:cubicBezTo>
                    <a:pt x="575733" y="52388"/>
                    <a:pt x="621241" y="26194"/>
                    <a:pt x="66675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TextBox 76"/>
            <p:cNvSpPr txBox="1">
              <a:spLocks noChangeArrowheads="1"/>
            </p:cNvSpPr>
            <p:nvPr/>
          </p:nvSpPr>
          <p:spPr bwMode="auto">
            <a:xfrm>
              <a:off x="1461748" y="2743036"/>
              <a:ext cx="44595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BTC</a:t>
              </a:r>
              <a:endParaRPr lang="zh-CN" altLang="en-US" sz="1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右箭头 52"/>
            <p:cNvSpPr/>
            <p:nvPr/>
          </p:nvSpPr>
          <p:spPr>
            <a:xfrm rot="20678478">
              <a:off x="1317871" y="2688005"/>
              <a:ext cx="79649" cy="57017"/>
            </a:xfrm>
            <a:prstGeom prst="rightArrow">
              <a:avLst/>
            </a:prstGeom>
            <a:solidFill>
              <a:srgbClr val="FF0000"/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55" name="TextBox 6"/>
            <p:cNvSpPr txBox="1">
              <a:spLocks noChangeArrowheads="1"/>
            </p:cNvSpPr>
            <p:nvPr/>
          </p:nvSpPr>
          <p:spPr bwMode="auto">
            <a:xfrm>
              <a:off x="4233114" y="2141662"/>
              <a:ext cx="57626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200" b="1" dirty="0">
                  <a:solidFill>
                    <a:srgbClr val="CC00FF"/>
                  </a:solidFill>
                  <a:latin typeface="Times New Roman" pitchFamily="18" charset="0"/>
                  <a:cs typeface="Times New Roman" pitchFamily="18" charset="0"/>
                </a:rPr>
                <a:t>IP1</a:t>
              </a:r>
              <a:endParaRPr lang="zh-CN" altLang="en-US" b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TextBox 7"/>
            <p:cNvSpPr txBox="1">
              <a:spLocks noChangeArrowheads="1"/>
            </p:cNvSpPr>
            <p:nvPr/>
          </p:nvSpPr>
          <p:spPr bwMode="auto">
            <a:xfrm>
              <a:off x="4501613" y="4283313"/>
              <a:ext cx="43249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200" b="1" dirty="0" smtClean="0">
                  <a:solidFill>
                    <a:srgbClr val="CC00FF"/>
                  </a:solidFill>
                  <a:latin typeface="Times New Roman" pitchFamily="18" charset="0"/>
                  <a:cs typeface="Times New Roman" pitchFamily="18" charset="0"/>
                </a:rPr>
                <a:t>IP3</a:t>
              </a:r>
              <a:endParaRPr lang="zh-CN" altLang="en-US" b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TextBox 11"/>
            <p:cNvSpPr txBox="1">
              <a:spLocks noChangeArrowheads="1"/>
            </p:cNvSpPr>
            <p:nvPr/>
          </p:nvSpPr>
          <p:spPr bwMode="auto">
            <a:xfrm>
              <a:off x="3464686" y="2113445"/>
              <a:ext cx="57626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200" b="1" dirty="0">
                  <a:solidFill>
                    <a:srgbClr val="FF0000"/>
                  </a:solidFill>
                </a:rPr>
                <a:t>e+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58" name="TextBox 12"/>
            <p:cNvSpPr txBox="1">
              <a:spLocks noChangeArrowheads="1"/>
            </p:cNvSpPr>
            <p:nvPr/>
          </p:nvSpPr>
          <p:spPr bwMode="auto">
            <a:xfrm>
              <a:off x="5298529" y="2113445"/>
              <a:ext cx="5762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200" b="1" dirty="0">
                  <a:solidFill>
                    <a:srgbClr val="00B0F0"/>
                  </a:solidFill>
                </a:rPr>
                <a:t>e-</a:t>
              </a:r>
              <a:endParaRPr lang="zh-CN" altLang="en-US" b="1" dirty="0">
                <a:solidFill>
                  <a:srgbClr val="00B0F0"/>
                </a:solidFill>
              </a:endParaRPr>
            </a:p>
          </p:txBody>
        </p:sp>
        <p:sp>
          <p:nvSpPr>
            <p:cNvPr id="59" name="TextBox 25"/>
            <p:cNvSpPr txBox="1">
              <a:spLocks noChangeArrowheads="1"/>
            </p:cNvSpPr>
            <p:nvPr/>
          </p:nvSpPr>
          <p:spPr bwMode="auto">
            <a:xfrm>
              <a:off x="6605260" y="2586566"/>
              <a:ext cx="811098" cy="181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e+ e- </a:t>
              </a:r>
              <a:r>
                <a:rPr lang="en-US" altLang="zh-CN" sz="10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Linac</a:t>
              </a:r>
              <a:endParaRPr lang="en-US" altLang="zh-CN" sz="1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TextBox 15"/>
            <p:cNvSpPr txBox="1">
              <a:spLocks noChangeArrowheads="1"/>
            </p:cNvSpPr>
            <p:nvPr/>
          </p:nvSpPr>
          <p:spPr bwMode="auto">
            <a:xfrm>
              <a:off x="6779289" y="2127785"/>
              <a:ext cx="43954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000" b="1" dirty="0">
                  <a:latin typeface="Times New Roman" pitchFamily="18" charset="0"/>
                  <a:cs typeface="Times New Roman" pitchFamily="18" charset="0"/>
                </a:rPr>
                <a:t>LTB</a:t>
              </a:r>
              <a:endParaRPr lang="zh-CN" altLang="en-US" sz="9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7" name="椭圆 76"/>
            <p:cNvSpPr/>
            <p:nvPr/>
          </p:nvSpPr>
          <p:spPr>
            <a:xfrm>
              <a:off x="1056974" y="2096368"/>
              <a:ext cx="6919449" cy="2520280"/>
            </a:xfrm>
            <a:prstGeom prst="ellipse">
              <a:avLst/>
            </a:prstGeom>
            <a:noFill/>
            <a:ln w="57150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79" name="右箭头 78"/>
            <p:cNvSpPr/>
            <p:nvPr/>
          </p:nvSpPr>
          <p:spPr>
            <a:xfrm rot="21289895">
              <a:off x="3587376" y="2080355"/>
              <a:ext cx="187325" cy="127594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80" name="右箭头 79"/>
            <p:cNvSpPr/>
            <p:nvPr/>
          </p:nvSpPr>
          <p:spPr>
            <a:xfrm rot="14382723">
              <a:off x="6688679" y="2112021"/>
              <a:ext cx="82590" cy="64263"/>
            </a:xfrm>
            <a:prstGeom prst="rightArrow">
              <a:avLst/>
            </a:pr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81" name="右箭头 80"/>
            <p:cNvSpPr/>
            <p:nvPr/>
          </p:nvSpPr>
          <p:spPr>
            <a:xfrm rot="12476930">
              <a:off x="7814903" y="2745920"/>
              <a:ext cx="130960" cy="45719"/>
            </a:xfrm>
            <a:prstGeom prst="rightArrow">
              <a:avLst/>
            </a:pr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82" name="TextBox 48"/>
            <p:cNvSpPr txBox="1">
              <a:spLocks noChangeArrowheads="1"/>
            </p:cNvSpPr>
            <p:nvPr/>
          </p:nvSpPr>
          <p:spPr bwMode="auto">
            <a:xfrm rot="20030403">
              <a:off x="6052768" y="4072940"/>
              <a:ext cx="1471352" cy="193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100" b="1" dirty="0" smtClean="0">
                  <a:solidFill>
                    <a:srgbClr val="CC00FF"/>
                  </a:solidFill>
                  <a:latin typeface="Times New Roman" pitchFamily="18" charset="0"/>
                  <a:cs typeface="Times New Roman" pitchFamily="18" charset="0"/>
                </a:rPr>
                <a:t>CEPC Collider Ring</a:t>
              </a:r>
              <a:endParaRPr lang="zh-CN" altLang="en-US" sz="1600" b="1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3" name="TextBox 50"/>
            <p:cNvSpPr txBox="1">
              <a:spLocks noChangeArrowheads="1"/>
            </p:cNvSpPr>
            <p:nvPr/>
          </p:nvSpPr>
          <p:spPr bwMode="auto">
            <a:xfrm rot="1624976">
              <a:off x="1562450" y="3598262"/>
              <a:ext cx="1049790" cy="193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1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CEPC Booster</a:t>
              </a:r>
              <a:endParaRPr lang="zh-CN" altLang="en-US" sz="1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TextBox 61"/>
            <p:cNvSpPr txBox="1">
              <a:spLocks noChangeArrowheads="1"/>
            </p:cNvSpPr>
            <p:nvPr/>
          </p:nvSpPr>
          <p:spPr bwMode="auto">
            <a:xfrm>
              <a:off x="7956376" y="2564904"/>
              <a:ext cx="44595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0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BTC</a:t>
              </a:r>
              <a:endParaRPr lang="zh-CN" altLang="en-US" sz="1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5" name="直接连接符 84"/>
            <p:cNvCxnSpPr/>
            <p:nvPr/>
          </p:nvCxnSpPr>
          <p:spPr>
            <a:xfrm flipV="1">
              <a:off x="6559346" y="2566856"/>
              <a:ext cx="144408" cy="176180"/>
            </a:xfrm>
            <a:prstGeom prst="line">
              <a:avLst/>
            </a:prstGeom>
            <a:ln w="38100"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右箭头 85"/>
            <p:cNvSpPr/>
            <p:nvPr/>
          </p:nvSpPr>
          <p:spPr>
            <a:xfrm rot="11153906">
              <a:off x="5346699" y="2079247"/>
              <a:ext cx="187325" cy="127594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98" name="Oval 11"/>
            <p:cNvSpPr>
              <a:spLocks noChangeArrowheads="1"/>
            </p:cNvSpPr>
            <p:nvPr/>
          </p:nvSpPr>
          <p:spPr bwMode="auto">
            <a:xfrm>
              <a:off x="5632551" y="2571034"/>
              <a:ext cx="685800" cy="367035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altLang="zh-CN" sz="2400">
                <a:latin typeface="Times" pitchFamily="18" charset="0"/>
              </a:endParaRPr>
            </a:p>
          </p:txBody>
        </p:sp>
        <p:sp>
          <p:nvSpPr>
            <p:cNvPr id="99" name="Oval 12"/>
            <p:cNvSpPr>
              <a:spLocks noChangeArrowheads="1"/>
            </p:cNvSpPr>
            <p:nvPr/>
          </p:nvSpPr>
          <p:spPr bwMode="auto">
            <a:xfrm>
              <a:off x="6256404" y="2855818"/>
              <a:ext cx="144016" cy="90483"/>
            </a:xfrm>
            <a:prstGeom prst="ellipse">
              <a:avLst/>
            </a:prstGeom>
            <a:noFill/>
            <a:ln w="19050" algn="ctr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altLang="zh-CN" sz="2400">
                <a:latin typeface="Times" pitchFamily="18" charset="0"/>
              </a:endParaRPr>
            </a:p>
          </p:txBody>
        </p:sp>
        <p:cxnSp>
          <p:nvCxnSpPr>
            <p:cNvPr id="100" name="直接连接符 99"/>
            <p:cNvCxnSpPr/>
            <p:nvPr/>
          </p:nvCxnSpPr>
          <p:spPr>
            <a:xfrm flipV="1">
              <a:off x="6473796" y="2761923"/>
              <a:ext cx="62877" cy="72008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22"/>
            <p:cNvSpPr txBox="1">
              <a:spLocks noChangeArrowheads="1"/>
            </p:cNvSpPr>
            <p:nvPr/>
          </p:nvSpPr>
          <p:spPr bwMode="auto">
            <a:xfrm>
              <a:off x="4372585" y="2691612"/>
              <a:ext cx="1259966" cy="193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11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SppC</a:t>
              </a:r>
              <a:r>
                <a:rPr lang="en-US" altLang="zh-CN" sz="11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ME</a:t>
              </a:r>
              <a:r>
                <a:rPr lang="zh-CN" altLang="en-US" sz="11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1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Booster</a:t>
              </a:r>
              <a:endParaRPr lang="en-US" altLang="zh-CN" sz="1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4" name="TextBox 23"/>
            <p:cNvSpPr txBox="1">
              <a:spLocks noChangeArrowheads="1"/>
            </p:cNvSpPr>
            <p:nvPr/>
          </p:nvSpPr>
          <p:spPr bwMode="auto">
            <a:xfrm>
              <a:off x="5144139" y="2924904"/>
              <a:ext cx="1352009" cy="193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1100" b="1" dirty="0" err="1" smtClean="0"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SppC</a:t>
              </a:r>
              <a:r>
                <a:rPr lang="en-US" altLang="zh-CN" sz="1100" b="1" dirty="0" smtClean="0"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 LE Booster</a:t>
              </a:r>
              <a:endParaRPr lang="en-US" altLang="zh-CN" sz="11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5" name="TextBox 6"/>
            <p:cNvSpPr txBox="1">
              <a:spLocks noChangeArrowheads="1"/>
            </p:cNvSpPr>
            <p:nvPr/>
          </p:nvSpPr>
          <p:spPr bwMode="auto">
            <a:xfrm>
              <a:off x="467419" y="3212976"/>
              <a:ext cx="43217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200" b="1" dirty="0">
                  <a:solidFill>
                    <a:srgbClr val="1108C8"/>
                  </a:solidFill>
                  <a:latin typeface="Times New Roman" pitchFamily="18" charset="0"/>
                  <a:cs typeface="Times New Roman" pitchFamily="18" charset="0"/>
                </a:rPr>
                <a:t>IP4</a:t>
              </a:r>
              <a:endParaRPr lang="zh-CN" altLang="en-US" b="1" dirty="0">
                <a:solidFill>
                  <a:srgbClr val="1108C8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6" name="TextBox 6"/>
            <p:cNvSpPr txBox="1">
              <a:spLocks noChangeArrowheads="1"/>
            </p:cNvSpPr>
            <p:nvPr/>
          </p:nvSpPr>
          <p:spPr bwMode="auto">
            <a:xfrm>
              <a:off x="8244408" y="3140968"/>
              <a:ext cx="43224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1200" b="1" dirty="0" smtClean="0">
                  <a:solidFill>
                    <a:srgbClr val="1108C8"/>
                  </a:solidFill>
                  <a:latin typeface="Times New Roman" pitchFamily="18" charset="0"/>
                  <a:cs typeface="Times New Roman" pitchFamily="18" charset="0"/>
                </a:rPr>
                <a:t>IP2</a:t>
              </a:r>
              <a:endParaRPr lang="zh-CN" altLang="en-US" b="1" dirty="0">
                <a:solidFill>
                  <a:srgbClr val="1108C8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3877087" y="4759384"/>
              <a:ext cx="1352341" cy="193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00" b="1" dirty="0" err="1" smtClean="0">
                  <a:solidFill>
                    <a:srgbClr val="1108C8"/>
                  </a:solidFill>
                  <a:latin typeface="Times New Roman" pitchFamily="18" charset="0"/>
                  <a:cs typeface="Times New Roman" pitchFamily="18" charset="0"/>
                </a:rPr>
                <a:t>SppC</a:t>
              </a:r>
              <a:r>
                <a:rPr lang="en-US" altLang="zh-CN" sz="1100" b="1" dirty="0" smtClean="0">
                  <a:solidFill>
                    <a:srgbClr val="1108C8"/>
                  </a:solidFill>
                  <a:latin typeface="Times New Roman" pitchFamily="18" charset="0"/>
                  <a:cs typeface="Times New Roman" pitchFamily="18" charset="0"/>
                </a:rPr>
                <a:t> Collider Ring</a:t>
              </a:r>
              <a:endParaRPr lang="zh-CN" altLang="en-US" sz="1100" b="1" dirty="0">
                <a:solidFill>
                  <a:srgbClr val="1108C8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3" name="TextBox 24"/>
            <p:cNvSpPr txBox="1">
              <a:spLocks noChangeArrowheads="1"/>
            </p:cNvSpPr>
            <p:nvPr/>
          </p:nvSpPr>
          <p:spPr bwMode="auto">
            <a:xfrm>
              <a:off x="6382785" y="2745986"/>
              <a:ext cx="1175144" cy="181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100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Proton </a:t>
              </a:r>
              <a:r>
                <a:rPr lang="en-US" altLang="zh-CN" sz="1000" b="1" dirty="0" err="1" smtClean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Linac</a:t>
              </a:r>
              <a:endParaRPr lang="en-US" altLang="zh-CN" sz="1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5" name="椭圆 114"/>
            <p:cNvSpPr/>
            <p:nvPr/>
          </p:nvSpPr>
          <p:spPr>
            <a:xfrm>
              <a:off x="813488" y="3271393"/>
              <a:ext cx="172207" cy="170230"/>
            </a:xfrm>
            <a:prstGeom prst="ellipse">
              <a:avLst/>
            </a:prstGeom>
            <a:solidFill>
              <a:srgbClr val="0101AF"/>
            </a:solidFill>
            <a:ln>
              <a:solidFill>
                <a:srgbClr val="0101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21" name="椭圆 120"/>
            <p:cNvSpPr/>
            <p:nvPr/>
          </p:nvSpPr>
          <p:spPr>
            <a:xfrm>
              <a:off x="4494335" y="2033485"/>
              <a:ext cx="140180" cy="140935"/>
            </a:xfrm>
            <a:prstGeom prst="ellipse">
              <a:avLst/>
            </a:prstGeom>
            <a:solidFill>
              <a:srgbClr val="CC00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97" name="Oval 4"/>
            <p:cNvSpPr>
              <a:spLocks noChangeArrowheads="1"/>
            </p:cNvSpPr>
            <p:nvPr/>
          </p:nvSpPr>
          <p:spPr bwMode="auto">
            <a:xfrm>
              <a:off x="4650357" y="2055538"/>
              <a:ext cx="1325094" cy="625366"/>
            </a:xfrm>
            <a:prstGeom prst="ellipse">
              <a:avLst/>
            </a:prstGeom>
            <a:noFill/>
            <a:ln w="3810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altLang="zh-CN" sz="2400">
                <a:latin typeface="Times" pitchFamily="18" charset="0"/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4503182" y="4522159"/>
              <a:ext cx="140180" cy="140935"/>
            </a:xfrm>
            <a:prstGeom prst="ellipse">
              <a:avLst/>
            </a:prstGeom>
            <a:solidFill>
              <a:srgbClr val="CC00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8061635" y="3233414"/>
              <a:ext cx="172207" cy="170230"/>
            </a:xfrm>
            <a:prstGeom prst="ellipse">
              <a:avLst/>
            </a:prstGeom>
            <a:solidFill>
              <a:srgbClr val="0101AF"/>
            </a:solidFill>
            <a:ln>
              <a:solidFill>
                <a:srgbClr val="0101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>
              <a:off x="6703219" y="2299221"/>
              <a:ext cx="802481" cy="263004"/>
            </a:xfrm>
            <a:custGeom>
              <a:avLst/>
              <a:gdLst>
                <a:gd name="connsiteX0" fmla="*/ 0 w 802481"/>
                <a:gd name="connsiteY0" fmla="*/ 263004 h 263004"/>
                <a:gd name="connsiteX1" fmla="*/ 42862 w 802481"/>
                <a:gd name="connsiteY1" fmla="*/ 212998 h 263004"/>
                <a:gd name="connsiteX2" fmla="*/ 80962 w 802481"/>
                <a:gd name="connsiteY2" fmla="*/ 167754 h 263004"/>
                <a:gd name="connsiteX3" fmla="*/ 147637 w 802481"/>
                <a:gd name="connsiteY3" fmla="*/ 117748 h 263004"/>
                <a:gd name="connsiteX4" fmla="*/ 240506 w 802481"/>
                <a:gd name="connsiteY4" fmla="*/ 65360 h 263004"/>
                <a:gd name="connsiteX5" fmla="*/ 357187 w 802481"/>
                <a:gd name="connsiteY5" fmla="*/ 32023 h 263004"/>
                <a:gd name="connsiteX6" fmla="*/ 514350 w 802481"/>
                <a:gd name="connsiteY6" fmla="*/ 1067 h 263004"/>
                <a:gd name="connsiteX7" fmla="*/ 619125 w 802481"/>
                <a:gd name="connsiteY7" fmla="*/ 10592 h 263004"/>
                <a:gd name="connsiteX8" fmla="*/ 771525 w 802481"/>
                <a:gd name="connsiteY8" fmla="*/ 43929 h 263004"/>
                <a:gd name="connsiteX9" fmla="*/ 802481 w 802481"/>
                <a:gd name="connsiteY9" fmla="*/ 60598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2481" h="263004">
                  <a:moveTo>
                    <a:pt x="0" y="263004"/>
                  </a:moveTo>
                  <a:lnTo>
                    <a:pt x="42862" y="212998"/>
                  </a:lnTo>
                  <a:cubicBezTo>
                    <a:pt x="56356" y="197123"/>
                    <a:pt x="63500" y="183629"/>
                    <a:pt x="80962" y="167754"/>
                  </a:cubicBezTo>
                  <a:cubicBezTo>
                    <a:pt x="98424" y="151879"/>
                    <a:pt x="121046" y="134814"/>
                    <a:pt x="147637" y="117748"/>
                  </a:cubicBezTo>
                  <a:cubicBezTo>
                    <a:pt x="174228" y="100682"/>
                    <a:pt x="205581" y="79647"/>
                    <a:pt x="240506" y="65360"/>
                  </a:cubicBezTo>
                  <a:cubicBezTo>
                    <a:pt x="275431" y="51072"/>
                    <a:pt x="311546" y="42738"/>
                    <a:pt x="357187" y="32023"/>
                  </a:cubicBezTo>
                  <a:cubicBezTo>
                    <a:pt x="402828" y="21308"/>
                    <a:pt x="470694" y="4639"/>
                    <a:pt x="514350" y="1067"/>
                  </a:cubicBezTo>
                  <a:cubicBezTo>
                    <a:pt x="558006" y="-2505"/>
                    <a:pt x="576262" y="3448"/>
                    <a:pt x="619125" y="10592"/>
                  </a:cubicBezTo>
                  <a:cubicBezTo>
                    <a:pt x="661988" y="17736"/>
                    <a:pt x="740966" y="35595"/>
                    <a:pt x="771525" y="43929"/>
                  </a:cubicBezTo>
                  <a:cubicBezTo>
                    <a:pt x="802084" y="52263"/>
                    <a:pt x="802282" y="56430"/>
                    <a:pt x="802481" y="60598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6469856" y="1959769"/>
              <a:ext cx="312916" cy="607219"/>
            </a:xfrm>
            <a:custGeom>
              <a:avLst/>
              <a:gdLst>
                <a:gd name="connsiteX0" fmla="*/ 233363 w 312916"/>
                <a:gd name="connsiteY0" fmla="*/ 607219 h 607219"/>
                <a:gd name="connsiteX1" fmla="*/ 280988 w 312916"/>
                <a:gd name="connsiteY1" fmla="*/ 507206 h 607219"/>
                <a:gd name="connsiteX2" fmla="*/ 311944 w 312916"/>
                <a:gd name="connsiteY2" fmla="*/ 400050 h 607219"/>
                <a:gd name="connsiteX3" fmla="*/ 300038 w 312916"/>
                <a:gd name="connsiteY3" fmla="*/ 276225 h 607219"/>
                <a:gd name="connsiteX4" fmla="*/ 250032 w 312916"/>
                <a:gd name="connsiteY4" fmla="*/ 171450 h 607219"/>
                <a:gd name="connsiteX5" fmla="*/ 192882 w 312916"/>
                <a:gd name="connsiteY5" fmla="*/ 111919 h 607219"/>
                <a:gd name="connsiteX6" fmla="*/ 114300 w 312916"/>
                <a:gd name="connsiteY6" fmla="*/ 54769 h 607219"/>
                <a:gd name="connsiteX7" fmla="*/ 0 w 312916"/>
                <a:gd name="connsiteY7" fmla="*/ 0 h 607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2916" h="607219">
                  <a:moveTo>
                    <a:pt x="233363" y="607219"/>
                  </a:moveTo>
                  <a:cubicBezTo>
                    <a:pt x="250627" y="574476"/>
                    <a:pt x="267891" y="541734"/>
                    <a:pt x="280988" y="507206"/>
                  </a:cubicBezTo>
                  <a:cubicBezTo>
                    <a:pt x="294085" y="472678"/>
                    <a:pt x="308769" y="438547"/>
                    <a:pt x="311944" y="400050"/>
                  </a:cubicBezTo>
                  <a:cubicBezTo>
                    <a:pt x="315119" y="361553"/>
                    <a:pt x="310357" y="314325"/>
                    <a:pt x="300038" y="276225"/>
                  </a:cubicBezTo>
                  <a:cubicBezTo>
                    <a:pt x="289719" y="238125"/>
                    <a:pt x="267891" y="198834"/>
                    <a:pt x="250032" y="171450"/>
                  </a:cubicBezTo>
                  <a:cubicBezTo>
                    <a:pt x="232173" y="144066"/>
                    <a:pt x="215504" y="131366"/>
                    <a:pt x="192882" y="111919"/>
                  </a:cubicBezTo>
                  <a:cubicBezTo>
                    <a:pt x="170260" y="92472"/>
                    <a:pt x="146447" y="73422"/>
                    <a:pt x="114300" y="54769"/>
                  </a:cubicBezTo>
                  <a:cubicBezTo>
                    <a:pt x="82153" y="36116"/>
                    <a:pt x="41076" y="18058"/>
                    <a:pt x="0" y="0"/>
                  </a:cubicBezTo>
                </a:path>
              </a:pathLst>
            </a:cu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右箭头 62"/>
            <p:cNvSpPr/>
            <p:nvPr/>
          </p:nvSpPr>
          <p:spPr>
            <a:xfrm rot="21079377">
              <a:off x="7108834" y="2280788"/>
              <a:ext cx="82590" cy="64263"/>
            </a:xfrm>
            <a:prstGeom prst="rightArrow">
              <a:avLst/>
            </a:prstGeom>
            <a:solidFill>
              <a:srgbClr val="FF0000"/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64" name="椭圆 63"/>
            <p:cNvSpPr/>
            <p:nvPr/>
          </p:nvSpPr>
          <p:spPr>
            <a:xfrm>
              <a:off x="1085485" y="1736327"/>
              <a:ext cx="6919449" cy="2526571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67" name="TextBox 21"/>
            <p:cNvSpPr txBox="1">
              <a:spLocks noChangeArrowheads="1"/>
            </p:cNvSpPr>
            <p:nvPr/>
          </p:nvSpPr>
          <p:spPr bwMode="auto">
            <a:xfrm>
              <a:off x="3464686" y="2389918"/>
              <a:ext cx="1261826" cy="193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1100" b="1" dirty="0" err="1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SppC</a:t>
              </a:r>
              <a:r>
                <a:rPr lang="en-US" altLang="zh-CN" sz="11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HE</a:t>
              </a:r>
              <a:r>
                <a:rPr lang="zh-CN" altLang="en-US" sz="11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1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Booster</a:t>
              </a:r>
              <a:endParaRPr lang="en-US" altLang="zh-CN" sz="1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23527" y="958730"/>
            <a:ext cx="847069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CEPC </a:t>
            </a:r>
            <a:r>
              <a:rPr lang="en-US" altLang="zh-CN" b="1" dirty="0">
                <a:solidFill>
                  <a:srgbClr val="000000"/>
                </a:solidFill>
                <a:latin typeface="Calibri" panose="020F0502020204030204" pitchFamily="34" charset="0"/>
              </a:rPr>
              <a:t>is </a:t>
            </a:r>
            <a:r>
              <a:rPr lang="en-US" altLang="zh-CN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an 240-250 </a:t>
            </a:r>
            <a:r>
              <a:rPr lang="en-US" altLang="zh-CN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GeV</a:t>
            </a:r>
            <a:r>
              <a:rPr lang="en-US" altLang="zh-CN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Circular </a:t>
            </a:r>
            <a:r>
              <a:rPr lang="en-US" altLang="zh-CN" b="1" dirty="0">
                <a:solidFill>
                  <a:srgbClr val="000000"/>
                </a:solidFill>
                <a:latin typeface="Calibri" panose="020F0502020204030204" pitchFamily="34" charset="0"/>
              </a:rPr>
              <a:t>Electron Positron </a:t>
            </a:r>
            <a:r>
              <a:rPr lang="en-US" altLang="zh-CN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Collider, proposed </a:t>
            </a:r>
            <a:r>
              <a:rPr lang="en-US" altLang="zh-CN" b="1" dirty="0">
                <a:solidFill>
                  <a:srgbClr val="000000"/>
                </a:solidFill>
                <a:latin typeface="Calibri" panose="020F0502020204030204" pitchFamily="34" charset="0"/>
              </a:rPr>
              <a:t>to carry out high precision study on Higgs </a:t>
            </a:r>
            <a:r>
              <a:rPr lang="en-US" altLang="zh-CN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bosons, </a:t>
            </a:r>
            <a:r>
              <a:rPr lang="en-US" altLang="zh-CN" b="1" dirty="0">
                <a:solidFill>
                  <a:srgbClr val="000000"/>
                </a:solidFill>
                <a:latin typeface="Calibri" panose="020F0502020204030204" pitchFamily="34" charset="0"/>
              </a:rPr>
              <a:t>which can be upgraded </a:t>
            </a:r>
            <a:r>
              <a:rPr lang="en-US" altLang="zh-CN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to a </a:t>
            </a:r>
            <a:r>
              <a:rPr lang="en-US" altLang="zh-CN" b="1" dirty="0">
                <a:solidFill>
                  <a:srgbClr val="000000"/>
                </a:solidFill>
                <a:latin typeface="Calibri" panose="020F0502020204030204" pitchFamily="34" charset="0"/>
              </a:rPr>
              <a:t>70 </a:t>
            </a:r>
            <a:r>
              <a:rPr lang="en-US" altLang="zh-CN" b="1" dirty="0" err="1">
                <a:solidFill>
                  <a:srgbClr val="000000"/>
                </a:solidFill>
                <a:latin typeface="Calibri" panose="020F0502020204030204" pitchFamily="34" charset="0"/>
              </a:rPr>
              <a:t>TeV</a:t>
            </a:r>
            <a:r>
              <a:rPr lang="en-US" altLang="zh-CN" b="1" dirty="0">
                <a:solidFill>
                  <a:srgbClr val="000000"/>
                </a:solidFill>
                <a:latin typeface="Calibri" panose="020F0502020204030204" pitchFamily="34" charset="0"/>
              </a:rPr>
              <a:t> or higher pp collider</a:t>
            </a:r>
            <a:r>
              <a:rPr lang="en-US" altLang="zh-CN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SppC</a:t>
            </a:r>
            <a:r>
              <a:rPr lang="en-US" altLang="zh-CN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, to </a:t>
            </a:r>
            <a:r>
              <a:rPr lang="en-US" altLang="zh-CN" b="1" dirty="0" smtClean="0"/>
              <a:t>study </a:t>
            </a:r>
            <a:r>
              <a:rPr lang="en-US" altLang="zh-CN" b="1" dirty="0"/>
              <a:t>the new physics beyond the Standard </a:t>
            </a:r>
            <a:r>
              <a:rPr lang="en-US" altLang="zh-CN" b="1" dirty="0" smtClean="0"/>
              <a:t>Model. </a:t>
            </a:r>
            <a:r>
              <a:rPr lang="en-US" altLang="zh-CN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5" name="矩形 4"/>
          <p:cNvSpPr/>
          <p:nvPr/>
        </p:nvSpPr>
        <p:spPr>
          <a:xfrm>
            <a:off x="3229887" y="4611655"/>
            <a:ext cx="28570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50/100 </a:t>
            </a:r>
            <a:r>
              <a:rPr lang="en-US" altLang="zh-CN" b="1" dirty="0">
                <a:solidFill>
                  <a:srgbClr val="000000"/>
                </a:solidFill>
                <a:latin typeface="Calibri" panose="020F0502020204030204" pitchFamily="34" charset="0"/>
              </a:rPr>
              <a:t>km in circumference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D0FC0-E525-44CD-9D26-9699786D5F36}" type="datetime1">
              <a:rPr lang="zh-CN" altLang="en-US" smtClean="0"/>
              <a:t>2014/9/12</a:t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</a:t>
            </a:fld>
            <a:endParaRPr lang="zh-CN" altLang="en-US"/>
          </a:p>
        </p:txBody>
      </p:sp>
      <p:cxnSp>
        <p:nvCxnSpPr>
          <p:cNvPr id="49" name="直接连接符 48"/>
          <p:cNvCxnSpPr/>
          <p:nvPr/>
        </p:nvCxnSpPr>
        <p:spPr>
          <a:xfrm>
            <a:off x="464315" y="908720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062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" y="-27384"/>
            <a:ext cx="9144000" cy="848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Conceptual design study of </a:t>
            </a:r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the 20 </a:t>
            </a:r>
            <a:r>
              <a:rPr lang="en-US" altLang="zh-CN" sz="3600" b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T dipole</a:t>
            </a:r>
            <a:endParaRPr lang="zh-CN" altLang="en-US" sz="3600" b="1" dirty="0">
              <a:solidFill>
                <a:srgbClr val="00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" t="3245" r="12979" b="2864"/>
          <a:stretch/>
        </p:blipFill>
        <p:spPr>
          <a:xfrm>
            <a:off x="467544" y="2132856"/>
            <a:ext cx="3539264" cy="35321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9643" y="1412776"/>
            <a:ext cx="45223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i="1" dirty="0" smtClean="0"/>
              <a:t>         A 12 T Nb</a:t>
            </a:r>
            <a:r>
              <a:rPr lang="en-US" altLang="zh-CN" sz="1600" b="1" i="1" baseline="-25000" dirty="0" smtClean="0"/>
              <a:t>3</a:t>
            </a:r>
            <a:r>
              <a:rPr lang="en-US" altLang="zh-CN" sz="1600" b="1" i="1" dirty="0" smtClean="0"/>
              <a:t>Sn common coil dipole for R&amp;D</a:t>
            </a:r>
          </a:p>
          <a:p>
            <a:pPr algn="ctr"/>
            <a:r>
              <a:rPr lang="en-US" altLang="zh-CN" sz="1600" b="1" i="1" dirty="0" smtClean="0"/>
              <a:t>Maximum space for beam pipes: 2 * </a:t>
            </a:r>
            <a:r>
              <a:rPr lang="el-GR" altLang="zh-CN" sz="1600" b="1" i="1" dirty="0" smtClean="0"/>
              <a:t>Φ</a:t>
            </a:r>
            <a:r>
              <a:rPr lang="en-US" altLang="zh-CN" sz="1600" b="1" i="1" dirty="0" smtClean="0"/>
              <a:t>60 mm</a:t>
            </a:r>
            <a:endParaRPr lang="zh-CN" altLang="en-US" sz="1600" dirty="0"/>
          </a:p>
        </p:txBody>
      </p:sp>
      <p:pic>
        <p:nvPicPr>
          <p:cNvPr id="18" name="Picture 1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16832"/>
            <a:ext cx="4248472" cy="446449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4860032" y="1420034"/>
            <a:ext cx="402648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b="1" i="1" dirty="0" smtClean="0"/>
              <a:t> </a:t>
            </a:r>
            <a:r>
              <a:rPr lang="en-US" altLang="zh-CN" sz="1600" b="1" i="1" dirty="0"/>
              <a:t>20 T Nb</a:t>
            </a:r>
            <a:r>
              <a:rPr lang="en-US" altLang="zh-CN" sz="1600" b="1" i="1" baseline="-25000" dirty="0"/>
              <a:t>3</a:t>
            </a:r>
            <a:r>
              <a:rPr lang="en-US" altLang="zh-CN" sz="1600" b="1" i="1" dirty="0"/>
              <a:t>Sn </a:t>
            </a:r>
            <a:r>
              <a:rPr lang="en-US" altLang="zh-CN" sz="1600" b="1" i="1" dirty="0" smtClean="0"/>
              <a:t>+ HTS dipole </a:t>
            </a:r>
            <a:r>
              <a:rPr lang="en-US" altLang="zh-CN" sz="1600" b="1" i="1" dirty="0"/>
              <a:t>for </a:t>
            </a:r>
            <a:r>
              <a:rPr lang="en-US" altLang="zh-CN" sz="1600" b="1" i="1" dirty="0" err="1" smtClean="0"/>
              <a:t>SppC</a:t>
            </a:r>
            <a:endParaRPr lang="en-US" altLang="zh-CN" sz="1600" b="1" i="1" dirty="0" smtClean="0"/>
          </a:p>
          <a:p>
            <a:r>
              <a:rPr lang="en-US" altLang="zh-CN" sz="1600" b="1" i="1" dirty="0"/>
              <a:t>Maximum space for beam pipe: 2 * </a:t>
            </a:r>
            <a:r>
              <a:rPr lang="el-GR" altLang="zh-CN" sz="1600" b="1" i="1" dirty="0" smtClean="0"/>
              <a:t>Φ</a:t>
            </a:r>
            <a:r>
              <a:rPr lang="en-US" altLang="zh-CN" sz="1600" b="1" i="1" dirty="0"/>
              <a:t>5</a:t>
            </a:r>
            <a:r>
              <a:rPr lang="en-US" altLang="zh-CN" sz="1600" b="1" i="1" dirty="0" smtClean="0"/>
              <a:t>0 </a:t>
            </a:r>
            <a:r>
              <a:rPr lang="en-US" altLang="zh-CN" sz="1600" b="1" i="1" dirty="0"/>
              <a:t>mm</a:t>
            </a:r>
            <a:endParaRPr lang="zh-CN" altLang="en-US" sz="1600" dirty="0"/>
          </a:p>
          <a:p>
            <a:endParaRPr lang="zh-CN" altLang="en-US" sz="1300" b="1" i="1" dirty="0"/>
          </a:p>
        </p:txBody>
      </p:sp>
      <p:sp>
        <p:nvSpPr>
          <p:cNvPr id="11" name="Rectangle 10"/>
          <p:cNvSpPr/>
          <p:nvPr/>
        </p:nvSpPr>
        <p:spPr>
          <a:xfrm>
            <a:off x="107504" y="5858688"/>
            <a:ext cx="54726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400" i="1" dirty="0" smtClean="0"/>
              <a:t>Top</a:t>
            </a:r>
            <a:r>
              <a:rPr lang="en-US" altLang="zh-CN" sz="1400" i="1" dirty="0"/>
              <a:t>: </a:t>
            </a:r>
            <a:r>
              <a:rPr lang="en-US" altLang="zh-CN" sz="1400" i="1" dirty="0" smtClean="0"/>
              <a:t>Nb3Sn dipole with 12 </a:t>
            </a:r>
            <a:r>
              <a:rPr lang="en-US" altLang="zh-CN" sz="1400" i="1" dirty="0"/>
              <a:t>T </a:t>
            </a:r>
            <a:r>
              <a:rPr lang="en-US" altLang="zh-CN" sz="1400" i="1" dirty="0" smtClean="0"/>
              <a:t>operational </a:t>
            </a:r>
            <a:r>
              <a:rPr lang="en-US" altLang="zh-CN" sz="1400" i="1" dirty="0"/>
              <a:t>field </a:t>
            </a:r>
            <a:r>
              <a:rPr lang="en-US" altLang="zh-CN" sz="1400" i="1" dirty="0" smtClean="0"/>
              <a:t>and 10</a:t>
            </a:r>
            <a:r>
              <a:rPr lang="en-US" altLang="zh-CN" sz="1400" i="1" baseline="30000" dirty="0" smtClean="0"/>
              <a:t>-4 </a:t>
            </a:r>
            <a:r>
              <a:rPr lang="en-US" altLang="zh-CN" sz="1400" i="1" dirty="0" smtClean="0"/>
              <a:t>field quality </a:t>
            </a:r>
            <a:r>
              <a:rPr lang="en-US" altLang="zh-CN" sz="1400" i="1" dirty="0"/>
              <a:t>at </a:t>
            </a:r>
            <a:r>
              <a:rPr lang="en-US" altLang="zh-CN" sz="1400" i="1" dirty="0" smtClean="0"/>
              <a:t>2/3 aperture radius; Right: </a:t>
            </a:r>
            <a:r>
              <a:rPr lang="en-US" altLang="zh-CN" sz="1400" i="1" dirty="0"/>
              <a:t>Nb</a:t>
            </a:r>
            <a:r>
              <a:rPr lang="en-US" altLang="zh-CN" sz="600" i="1" dirty="0"/>
              <a:t>3</a:t>
            </a:r>
            <a:r>
              <a:rPr lang="en-US" altLang="zh-CN" sz="1400" i="1" dirty="0"/>
              <a:t>Sn + HTS common coil </a:t>
            </a:r>
            <a:r>
              <a:rPr lang="en-US" altLang="zh-CN" sz="1400" i="1" dirty="0" smtClean="0"/>
              <a:t>dipole with 20 T operational field and </a:t>
            </a:r>
            <a:r>
              <a:rPr lang="en-US" altLang="zh-CN" sz="1400" i="1" dirty="0"/>
              <a:t>10</a:t>
            </a:r>
            <a:r>
              <a:rPr lang="en-US" altLang="zh-CN" sz="1400" i="1" baseline="30000" dirty="0"/>
              <a:t>-4 </a:t>
            </a:r>
            <a:r>
              <a:rPr lang="en-US" altLang="zh-CN" sz="1400" i="1" dirty="0"/>
              <a:t>field </a:t>
            </a:r>
            <a:r>
              <a:rPr lang="en-US" altLang="zh-CN" sz="1400" i="1" dirty="0" smtClean="0"/>
              <a:t>uniformity; the outer diameter is 800 mm .</a:t>
            </a:r>
            <a:endParaRPr lang="zh-CN" altLang="en-US" sz="14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3635896" y="908720"/>
            <a:ext cx="2010153" cy="442035"/>
          </a:xfrm>
          <a:prstGeom prst="rect">
            <a:avLst/>
          </a:prstGeom>
          <a:noFill/>
          <a:ln w="25400"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zh-CN" sz="2400" b="1" i="1" dirty="0" smtClean="0">
                <a:solidFill>
                  <a:srgbClr val="FF0000"/>
                </a:solidFill>
              </a:rPr>
              <a:t>(Preliminary)</a:t>
            </a:r>
            <a:endParaRPr lang="zh-CN" altLang="en-US" sz="2400" b="1" i="1" dirty="0">
              <a:solidFill>
                <a:srgbClr val="FF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6023519" y="3447584"/>
            <a:ext cx="6367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i="1" dirty="0"/>
              <a:t>Nb</a:t>
            </a:r>
            <a:r>
              <a:rPr lang="en-US" altLang="zh-CN" sz="1400" b="1" i="1" baseline="-25000" dirty="0"/>
              <a:t>3</a:t>
            </a:r>
            <a:r>
              <a:rPr lang="en-US" altLang="zh-CN" sz="1400" b="1" i="1" dirty="0"/>
              <a:t>Sn</a:t>
            </a:r>
            <a:endParaRPr lang="zh-CN" altLang="en-US" sz="1400" dirty="0"/>
          </a:p>
        </p:txBody>
      </p:sp>
      <p:sp>
        <p:nvSpPr>
          <p:cNvPr id="12" name="矩形 11"/>
          <p:cNvSpPr/>
          <p:nvPr/>
        </p:nvSpPr>
        <p:spPr>
          <a:xfrm>
            <a:off x="7020272" y="3447584"/>
            <a:ext cx="6367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i="1" dirty="0"/>
              <a:t>Nb</a:t>
            </a:r>
            <a:r>
              <a:rPr lang="en-US" altLang="zh-CN" sz="1400" b="1" i="1" baseline="-25000" dirty="0"/>
              <a:t>3</a:t>
            </a:r>
            <a:r>
              <a:rPr lang="en-US" altLang="zh-CN" sz="1400" b="1" i="1" dirty="0"/>
              <a:t>Sn</a:t>
            </a:r>
            <a:endParaRPr lang="zh-CN" altLang="en-US" sz="1400" dirty="0"/>
          </a:p>
        </p:txBody>
      </p:sp>
      <p:sp>
        <p:nvSpPr>
          <p:cNvPr id="13" name="矩形 12"/>
          <p:cNvSpPr/>
          <p:nvPr/>
        </p:nvSpPr>
        <p:spPr>
          <a:xfrm>
            <a:off x="6622280" y="3447584"/>
            <a:ext cx="4700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i="1" dirty="0" smtClean="0"/>
              <a:t>HTS</a:t>
            </a:r>
            <a:endParaRPr lang="zh-CN" altLang="en-US" sz="1400" dirty="0"/>
          </a:p>
        </p:txBody>
      </p:sp>
      <p:sp>
        <p:nvSpPr>
          <p:cNvPr id="16" name="矩形 15"/>
          <p:cNvSpPr/>
          <p:nvPr/>
        </p:nvSpPr>
        <p:spPr>
          <a:xfrm>
            <a:off x="6034878" y="4671720"/>
            <a:ext cx="6367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i="1" dirty="0"/>
              <a:t>Nb</a:t>
            </a:r>
            <a:r>
              <a:rPr lang="en-US" altLang="zh-CN" sz="1400" b="1" i="1" baseline="-25000" dirty="0"/>
              <a:t>3</a:t>
            </a:r>
            <a:r>
              <a:rPr lang="en-US" altLang="zh-CN" sz="1400" b="1" i="1" dirty="0"/>
              <a:t>Sn</a:t>
            </a:r>
            <a:endParaRPr lang="zh-CN" altLang="en-US" sz="1400" dirty="0"/>
          </a:p>
        </p:txBody>
      </p:sp>
      <p:sp>
        <p:nvSpPr>
          <p:cNvPr id="17" name="矩形 16"/>
          <p:cNvSpPr/>
          <p:nvPr/>
        </p:nvSpPr>
        <p:spPr>
          <a:xfrm>
            <a:off x="7031631" y="4671720"/>
            <a:ext cx="6367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i="1" dirty="0"/>
              <a:t>Nb</a:t>
            </a:r>
            <a:r>
              <a:rPr lang="en-US" altLang="zh-CN" sz="1400" b="1" i="1" baseline="-25000" dirty="0"/>
              <a:t>3</a:t>
            </a:r>
            <a:r>
              <a:rPr lang="en-US" altLang="zh-CN" sz="1400" b="1" i="1" dirty="0"/>
              <a:t>Sn</a:t>
            </a:r>
            <a:endParaRPr lang="zh-CN" altLang="en-US" sz="1400" dirty="0"/>
          </a:p>
        </p:txBody>
      </p:sp>
      <p:sp>
        <p:nvSpPr>
          <p:cNvPr id="19" name="矩形 18"/>
          <p:cNvSpPr/>
          <p:nvPr/>
        </p:nvSpPr>
        <p:spPr>
          <a:xfrm>
            <a:off x="6633639" y="4671720"/>
            <a:ext cx="4700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i="1" dirty="0" smtClean="0"/>
              <a:t>HTS</a:t>
            </a:r>
            <a:endParaRPr lang="zh-CN" altLang="en-US" sz="1400" dirty="0"/>
          </a:p>
        </p:txBody>
      </p:sp>
      <p:cxnSp>
        <p:nvCxnSpPr>
          <p:cNvPr id="20" name="直接连接符 19"/>
          <p:cNvCxnSpPr/>
          <p:nvPr/>
        </p:nvCxnSpPr>
        <p:spPr>
          <a:xfrm>
            <a:off x="464315" y="763115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784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3279775" y="908720"/>
            <a:ext cx="5839594" cy="504056"/>
          </a:xfrm>
        </p:spPr>
        <p:txBody>
          <a:bodyPr>
            <a:normAutofit fontScale="90000"/>
          </a:bodyPr>
          <a:lstStyle/>
          <a:p>
            <a:pPr defTabSz="204788" eaLnBrk="1">
              <a:lnSpc>
                <a:spcPts val="1500"/>
              </a:lnSpc>
            </a:pPr>
            <a:r>
              <a:rPr lang="en-US" altLang="en-US" sz="2000" b="1" dirty="0" smtClean="0"/>
              <a:t>LBNL holds Nb</a:t>
            </a:r>
            <a:r>
              <a:rPr lang="en-US" altLang="en-US" sz="2000" b="1" baseline="-25000" dirty="0" smtClean="0"/>
              <a:t>3</a:t>
            </a:r>
            <a:r>
              <a:rPr lang="en-US" altLang="en-US" sz="2000" b="1" dirty="0" smtClean="0"/>
              <a:t>Sn dipole magnet records in 3 configurations</a:t>
            </a:r>
            <a:br>
              <a:rPr lang="en-US" altLang="en-US" sz="2000" b="1" dirty="0" smtClean="0"/>
            </a:br>
            <a:r>
              <a:rPr lang="en-US" altLang="en-US" sz="2000" b="1" dirty="0" smtClean="0"/>
              <a:t>… but are hitting a wall at ~14T </a:t>
            </a:r>
            <a:r>
              <a:rPr lang="en-US" altLang="en-US" sz="2000" b="1" i="1" dirty="0" smtClean="0"/>
              <a:t>with a realistic bore</a:t>
            </a:r>
            <a:r>
              <a:rPr lang="en-US" altLang="en-US" sz="2000" b="1" dirty="0" smtClean="0"/>
              <a:t/>
            </a:r>
            <a:br>
              <a:rPr lang="en-US" altLang="en-US" sz="2000" b="1" dirty="0" smtClean="0"/>
            </a:br>
            <a:r>
              <a:rPr lang="en-US" altLang="en-US" sz="2000" b="1" i="1" dirty="0" smtClean="0"/>
              <a:t>➯ Need a new paradigm</a:t>
            </a:r>
          </a:p>
        </p:txBody>
      </p:sp>
      <p:grpSp>
        <p:nvGrpSpPr>
          <p:cNvPr id="114691" name="Group 2"/>
          <p:cNvGrpSpPr>
            <a:grpSpLocks/>
          </p:cNvGrpSpPr>
          <p:nvPr/>
        </p:nvGrpSpPr>
        <p:grpSpPr bwMode="auto">
          <a:xfrm>
            <a:off x="76200" y="1412776"/>
            <a:ext cx="5565775" cy="5449888"/>
            <a:chOff x="0" y="0"/>
            <a:chExt cx="7915928" cy="7752978"/>
          </a:xfrm>
        </p:grpSpPr>
        <p:pic>
          <p:nvPicPr>
            <p:cNvPr id="4099" name="Picture 3" descr="droppedImage.pd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97302" y="0"/>
              <a:ext cx="6818626" cy="4932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grpSp>
          <p:nvGrpSpPr>
            <p:cNvPr id="114697" name="Group 4"/>
            <p:cNvGrpSpPr>
              <a:grpSpLocks/>
            </p:cNvGrpSpPr>
            <p:nvPr/>
          </p:nvGrpSpPr>
          <p:grpSpPr bwMode="auto">
            <a:xfrm>
              <a:off x="0" y="4951728"/>
              <a:ext cx="2092078" cy="2587788"/>
              <a:chOff x="0" y="-709"/>
              <a:chExt cx="2092078" cy="2587787"/>
            </a:xfrm>
          </p:grpSpPr>
          <p:pic>
            <p:nvPicPr>
              <p:cNvPr id="4101" name="Picture 5" descr="coil_models"/>
              <p:cNvPicPr>
                <a:picLocks noChangeAspect="1"/>
              </p:cNvPicPr>
              <p:nvPr/>
            </p:nvPicPr>
            <p:blipFill>
              <a:blip r:embed="rId4"/>
              <a:srcRect r="66666"/>
              <a:stretch>
                <a:fillRect/>
              </a:stretch>
            </p:blipFill>
            <p:spPr bwMode="auto">
              <a:xfrm>
                <a:off x="0" y="164"/>
                <a:ext cx="2093002" cy="25722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102" name="AutoShape 6"/>
              <p:cNvSpPr>
                <a:spLocks/>
              </p:cNvSpPr>
              <p:nvPr/>
            </p:nvSpPr>
            <p:spPr bwMode="auto">
              <a:xfrm>
                <a:off x="704441" y="2380483"/>
                <a:ext cx="684121" cy="20551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45719" tIns="45719" rIns="45719" bIns="45719"/>
              <a:lstStyle/>
              <a:p>
                <a:pPr defTabSz="641350" eaLnBrk="1"/>
                <a:r>
                  <a:rPr lang="en-US" altLang="zh-CN" b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  <a:sym typeface="Calibri" pitchFamily="34" charset="0"/>
                  </a:rPr>
                  <a:t>D20</a:t>
                </a:r>
                <a:endParaRPr lang="en-US" altLang="zh-CN" sz="2500" b="0">
                  <a:solidFill>
                    <a:srgbClr val="000000"/>
                  </a:solidFill>
                  <a:latin typeface="Helvetica Light" charset="0"/>
                  <a:sym typeface="Helvetica Light" charset="0"/>
                </a:endParaRPr>
              </a:p>
            </p:txBody>
          </p:sp>
        </p:grpSp>
        <p:grpSp>
          <p:nvGrpSpPr>
            <p:cNvPr id="114698" name="Group 7"/>
            <p:cNvGrpSpPr>
              <a:grpSpLocks/>
            </p:cNvGrpSpPr>
            <p:nvPr/>
          </p:nvGrpSpPr>
          <p:grpSpPr bwMode="auto">
            <a:xfrm>
              <a:off x="2309540" y="4956490"/>
              <a:ext cx="2028585" cy="2583027"/>
              <a:chOff x="760" y="763"/>
              <a:chExt cx="2028585" cy="2583026"/>
            </a:xfrm>
          </p:grpSpPr>
          <p:pic>
            <p:nvPicPr>
              <p:cNvPr id="2" name="Picture 8" descr="coil_models"/>
              <p:cNvPicPr>
                <a:picLocks noChangeAspect="1"/>
              </p:cNvPicPr>
              <p:nvPr/>
            </p:nvPicPr>
            <p:blipFill>
              <a:blip r:embed="rId4"/>
              <a:srcRect l="33333" r="34444"/>
              <a:stretch>
                <a:fillRect/>
              </a:stretch>
            </p:blipFill>
            <p:spPr bwMode="auto">
              <a:xfrm>
                <a:off x="973" y="1392"/>
                <a:ext cx="2027525" cy="25813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3" name="AutoShape 9"/>
              <p:cNvSpPr>
                <a:spLocks/>
              </p:cNvSpPr>
              <p:nvPr/>
            </p:nvSpPr>
            <p:spPr bwMode="auto">
              <a:xfrm>
                <a:off x="944744" y="2372678"/>
                <a:ext cx="702182" cy="155827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45719" tIns="45719" rIns="45719" bIns="45719"/>
              <a:lstStyle/>
              <a:p>
                <a:pPr defTabSz="641350" eaLnBrk="1"/>
                <a:r>
                  <a:rPr lang="en-US" altLang="zh-CN" b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  <a:sym typeface="Calibri" pitchFamily="34" charset="0"/>
                  </a:rPr>
                  <a:t>RD</a:t>
                </a:r>
                <a:endParaRPr lang="en-US" altLang="zh-CN" sz="2500" b="0">
                  <a:solidFill>
                    <a:srgbClr val="000000"/>
                  </a:solidFill>
                  <a:latin typeface="Helvetica Light" charset="0"/>
                  <a:sym typeface="Helvetica Light" charset="0"/>
                </a:endParaRPr>
              </a:p>
            </p:txBody>
          </p:sp>
        </p:grpSp>
        <p:grpSp>
          <p:nvGrpSpPr>
            <p:cNvPr id="114699" name="Group 10"/>
            <p:cNvGrpSpPr>
              <a:grpSpLocks/>
            </p:cNvGrpSpPr>
            <p:nvPr/>
          </p:nvGrpSpPr>
          <p:grpSpPr bwMode="auto">
            <a:xfrm>
              <a:off x="4555587" y="4975543"/>
              <a:ext cx="2061920" cy="2777435"/>
              <a:chOff x="-745" y="-186"/>
              <a:chExt cx="2061920" cy="2777435"/>
            </a:xfrm>
          </p:grpSpPr>
          <p:pic>
            <p:nvPicPr>
              <p:cNvPr id="4107" name="Picture 11" descr="coil_models"/>
              <p:cNvPicPr>
                <a:picLocks noChangeAspect="1"/>
              </p:cNvPicPr>
              <p:nvPr/>
            </p:nvPicPr>
            <p:blipFill>
              <a:blip r:embed="rId4"/>
              <a:srcRect l="66666" r="1111"/>
              <a:stretch>
                <a:fillRect/>
              </a:stretch>
            </p:blipFill>
            <p:spPr bwMode="auto">
              <a:xfrm>
                <a:off x="-45" y="-543"/>
                <a:ext cx="2061394" cy="2621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108" name="AutoShape 12"/>
              <p:cNvSpPr>
                <a:spLocks/>
              </p:cNvSpPr>
              <p:nvPr/>
            </p:nvSpPr>
            <p:spPr bwMode="auto">
              <a:xfrm>
                <a:off x="819545" y="2368484"/>
                <a:ext cx="1018278" cy="40876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45719" tIns="45719" rIns="45719" bIns="45719"/>
              <a:lstStyle/>
              <a:p>
                <a:pPr defTabSz="641350" eaLnBrk="1"/>
                <a:r>
                  <a:rPr lang="en-US" altLang="zh-CN" b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  <a:sym typeface="Calibri" pitchFamily="34" charset="0"/>
                  </a:rPr>
                  <a:t>HD</a:t>
                </a:r>
                <a:endParaRPr lang="en-US" altLang="zh-CN" sz="2500" b="0">
                  <a:solidFill>
                    <a:srgbClr val="000000"/>
                  </a:solidFill>
                  <a:latin typeface="Helvetica Light" charset="0"/>
                  <a:sym typeface="Helvetica Light" charset="0"/>
                </a:endParaRPr>
              </a:p>
            </p:txBody>
          </p:sp>
        </p:grpSp>
        <p:sp>
          <p:nvSpPr>
            <p:cNvPr id="4109" name="AutoShape 13" descr="tile_paper_medgray.jpeg"/>
            <p:cNvSpPr>
              <a:spLocks/>
            </p:cNvSpPr>
            <p:nvPr/>
          </p:nvSpPr>
          <p:spPr bwMode="auto">
            <a:xfrm rot="2220011">
              <a:off x="6175147" y="1237586"/>
              <a:ext cx="566713" cy="248420"/>
            </a:xfrm>
            <a:prstGeom prst="rightArrow">
              <a:avLst>
                <a:gd name="adj1" fmla="val 50806"/>
                <a:gd name="adj2" fmla="val 135247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>
              <a:noFill/>
            </a:ln>
            <a:effectLst>
              <a:outerShdw blurRad="38100" dist="25400" dir="54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409575" eaLnBrk="1"/>
              <a:endParaRPr lang="zh-CN" altLang="zh-CN" sz="1700" b="0">
                <a:solidFill>
                  <a:srgbClr val="FFFFFF"/>
                </a:solidFill>
                <a:latin typeface="Helvetica Light" charset="0"/>
                <a:sym typeface="Helvetica Light" charset="0"/>
              </a:endParaRPr>
            </a:p>
          </p:txBody>
        </p:sp>
        <p:sp>
          <p:nvSpPr>
            <p:cNvPr id="4110" name="AutoShape 14" descr="tile_paper_medgray.jpeg"/>
            <p:cNvSpPr>
              <a:spLocks/>
            </p:cNvSpPr>
            <p:nvPr/>
          </p:nvSpPr>
          <p:spPr bwMode="auto">
            <a:xfrm rot="4731101">
              <a:off x="5389344" y="1804460"/>
              <a:ext cx="670736" cy="205463"/>
            </a:xfrm>
            <a:prstGeom prst="rightArrow">
              <a:avLst>
                <a:gd name="adj1" fmla="val 54991"/>
                <a:gd name="adj2" fmla="val 107687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>
              <a:noFill/>
            </a:ln>
            <a:effectLst>
              <a:outerShdw blurRad="38100" dist="25400" dir="54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409575" eaLnBrk="1"/>
              <a:endParaRPr lang="zh-CN" altLang="zh-CN" sz="1700" b="0">
                <a:solidFill>
                  <a:srgbClr val="FFFFFF"/>
                </a:solidFill>
                <a:latin typeface="Helvetica Light" charset="0"/>
                <a:sym typeface="Helvetica Light" charset="0"/>
              </a:endParaRPr>
            </a:p>
          </p:txBody>
        </p:sp>
        <p:sp>
          <p:nvSpPr>
            <p:cNvPr id="4111" name="Line 15"/>
            <p:cNvSpPr>
              <a:spLocks noChangeShapeType="1"/>
            </p:cNvSpPr>
            <p:nvPr/>
          </p:nvSpPr>
          <p:spPr bwMode="auto">
            <a:xfrm flipV="1">
              <a:off x="1142459" y="1867671"/>
              <a:ext cx="3693799" cy="3186557"/>
            </a:xfrm>
            <a:prstGeom prst="line">
              <a:avLst/>
            </a:prstGeom>
            <a:noFill/>
            <a:ln w="25400" cap="flat" cmpd="sng">
              <a:solidFill>
                <a:srgbClr val="85888D">
                  <a:alpha val="54239"/>
                </a:srgbClr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410583" eaLnBrk="1">
                <a:defRPr/>
              </a:pPr>
              <a:endParaRPr lang="en-US" sz="1700" b="0" dirty="0">
                <a:solidFill>
                  <a:srgbClr val="000000"/>
                </a:solidFill>
                <a:latin typeface="Helvetica Light" charset="0"/>
                <a:sym typeface="Helvetica Light" charset="0"/>
              </a:endParaRPr>
            </a:p>
          </p:txBody>
        </p:sp>
        <p:sp>
          <p:nvSpPr>
            <p:cNvPr id="4112" name="Line 16"/>
            <p:cNvSpPr>
              <a:spLocks noChangeShapeType="1"/>
            </p:cNvSpPr>
            <p:nvPr/>
          </p:nvSpPr>
          <p:spPr bwMode="auto">
            <a:xfrm flipV="1">
              <a:off x="3253524" y="1497299"/>
              <a:ext cx="2237502" cy="3712757"/>
            </a:xfrm>
            <a:prstGeom prst="line">
              <a:avLst/>
            </a:prstGeom>
            <a:noFill/>
            <a:ln w="25400" cap="flat" cmpd="sng">
              <a:solidFill>
                <a:srgbClr val="85888D">
                  <a:alpha val="54239"/>
                </a:srgbClr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410583" eaLnBrk="1">
                <a:defRPr/>
              </a:pPr>
              <a:endParaRPr lang="en-US" sz="1700" b="0" dirty="0">
                <a:solidFill>
                  <a:srgbClr val="000000"/>
                </a:solidFill>
                <a:latin typeface="Helvetica Light" charset="0"/>
                <a:sym typeface="Helvetica Light" charset="0"/>
              </a:endParaRPr>
            </a:p>
          </p:txBody>
        </p:sp>
        <p:sp>
          <p:nvSpPr>
            <p:cNvPr id="4113" name="Line 17"/>
            <p:cNvSpPr>
              <a:spLocks noChangeShapeType="1"/>
            </p:cNvSpPr>
            <p:nvPr/>
          </p:nvSpPr>
          <p:spPr bwMode="auto">
            <a:xfrm flipV="1">
              <a:off x="5486510" y="1253395"/>
              <a:ext cx="447049" cy="3918268"/>
            </a:xfrm>
            <a:prstGeom prst="line">
              <a:avLst/>
            </a:prstGeom>
            <a:noFill/>
            <a:ln w="25400" cap="flat" cmpd="sng">
              <a:solidFill>
                <a:srgbClr val="85888D">
                  <a:alpha val="54239"/>
                </a:srgbClr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410583" eaLnBrk="1">
                <a:defRPr/>
              </a:pPr>
              <a:endParaRPr lang="en-US" sz="1700" b="0" dirty="0">
                <a:solidFill>
                  <a:srgbClr val="000000"/>
                </a:solidFill>
                <a:latin typeface="Helvetica Light" charset="0"/>
                <a:sym typeface="Helvetica Light" charset="0"/>
              </a:endParaRPr>
            </a:p>
          </p:txBody>
        </p:sp>
      </p:grpSp>
      <p:sp>
        <p:nvSpPr>
          <p:cNvPr id="4114" name="AutoShape 18"/>
          <p:cNvSpPr>
            <a:spLocks/>
          </p:cNvSpPr>
          <p:nvPr/>
        </p:nvSpPr>
        <p:spPr bwMode="auto">
          <a:xfrm>
            <a:off x="4770438" y="4967288"/>
            <a:ext cx="4300537" cy="15716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01" tIns="35701" rIns="35701" bIns="35701" anchor="ctr"/>
          <a:lstStyle/>
          <a:p>
            <a:pPr marL="172935" indent="-172935" defTabSz="410583" eaLnBrk="1">
              <a:buSzPct val="75000"/>
              <a:buFontTx/>
              <a:buChar char="•"/>
              <a:defRPr/>
            </a:pPr>
            <a:r>
              <a:rPr lang="en-US" sz="1400" b="0" dirty="0" smtClean="0">
                <a:solidFill>
                  <a:srgbClr val="000000"/>
                </a:solidFill>
                <a:latin typeface="Helvetica Light" charset="0"/>
                <a:sym typeface="Helvetica Light" charset="0"/>
              </a:rPr>
              <a:t>Incorporating </a:t>
            </a:r>
            <a:r>
              <a:rPr lang="en-US" sz="1400" b="0" dirty="0">
                <a:solidFill>
                  <a:srgbClr val="000000"/>
                </a:solidFill>
                <a:latin typeface="Helvetica Light" charset="0"/>
                <a:sym typeface="Helvetica Light" charset="0"/>
              </a:rPr>
              <a:t>bore reduces peak field attained</a:t>
            </a:r>
          </a:p>
          <a:p>
            <a:pPr marL="172935" indent="-172935" defTabSz="410583" eaLnBrk="1">
              <a:buSzPct val="75000"/>
              <a:buFontTx/>
              <a:buChar char="•"/>
              <a:defRPr/>
            </a:pPr>
            <a:r>
              <a:rPr lang="en-US" sz="1400" b="1" i="1" dirty="0">
                <a:solidFill>
                  <a:srgbClr val="FF0000"/>
                </a:solidFill>
                <a:latin typeface="Helvetica Light" charset="0"/>
                <a:sym typeface="Helvetica Light" charset="0"/>
              </a:rPr>
              <a:t>Detailed investigation suggests limitation is mechanical:</a:t>
            </a:r>
          </a:p>
          <a:p>
            <a:pPr marL="485335" lvl="1" indent="-172935" defTabSz="410583" eaLnBrk="1">
              <a:buSzPct val="45000"/>
              <a:buFontTx/>
              <a:buBlip>
                <a:blip r:embed="rId6"/>
              </a:buBlip>
              <a:defRPr/>
            </a:pPr>
            <a:r>
              <a:rPr lang="en-US" sz="1400" b="0" dirty="0">
                <a:solidFill>
                  <a:srgbClr val="000000"/>
                </a:solidFill>
                <a:latin typeface="Helvetica Light" charset="0"/>
                <a:sym typeface="Helvetica Light" charset="0"/>
              </a:rPr>
              <a:t>Stresses approach 200MPa (Nb</a:t>
            </a:r>
            <a:r>
              <a:rPr lang="en-US" sz="1400" b="0" baseline="-25000" dirty="0">
                <a:solidFill>
                  <a:srgbClr val="000000"/>
                </a:solidFill>
                <a:latin typeface="Helvetica Light" charset="0"/>
                <a:sym typeface="Helvetica Light" charset="0"/>
              </a:rPr>
              <a:t>3</a:t>
            </a:r>
            <a:r>
              <a:rPr lang="en-US" sz="1400" b="0" dirty="0">
                <a:solidFill>
                  <a:srgbClr val="000000"/>
                </a:solidFill>
                <a:latin typeface="Helvetica Light" charset="0"/>
                <a:sym typeface="Helvetica Light" charset="0"/>
              </a:rPr>
              <a:t>Sn limit)</a:t>
            </a:r>
          </a:p>
          <a:p>
            <a:pPr marL="485335" lvl="1" indent="-172935" defTabSz="410583" eaLnBrk="1">
              <a:buSzPct val="45000"/>
              <a:buFontTx/>
              <a:buBlip>
                <a:blip r:embed="rId6"/>
              </a:buBlip>
              <a:defRPr/>
            </a:pPr>
            <a:r>
              <a:rPr lang="en-US" sz="1400" b="0" dirty="0">
                <a:solidFill>
                  <a:srgbClr val="000000"/>
                </a:solidFill>
                <a:latin typeface="Helvetica Light" charset="0"/>
                <a:sym typeface="Helvetica Light" charset="0"/>
              </a:rPr>
              <a:t>Shear stresses / interface stress issues</a:t>
            </a:r>
          </a:p>
        </p:txBody>
      </p:sp>
      <p:pic>
        <p:nvPicPr>
          <p:cNvPr id="4115" name="Picture 19" descr="droppedImage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51550" y="1558726"/>
            <a:ext cx="2978150" cy="244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16" name="AutoShape 20"/>
          <p:cNvSpPr>
            <a:spLocks/>
          </p:cNvSpPr>
          <p:nvPr/>
        </p:nvSpPr>
        <p:spPr bwMode="auto">
          <a:xfrm>
            <a:off x="5716588" y="3883645"/>
            <a:ext cx="3336925" cy="6254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01" tIns="35701" rIns="35701" bIns="35701" anchor="ctr"/>
          <a:lstStyle/>
          <a:p>
            <a:pPr algn="ctr" defTabSz="409575" eaLnBrk="1"/>
            <a:r>
              <a:rPr lang="en-US" altLang="zh-CN" b="0" i="1" dirty="0">
                <a:solidFill>
                  <a:srgbClr val="000000"/>
                </a:solidFill>
                <a:latin typeface="Helvetica Light" charset="0"/>
                <a:sym typeface="Helvetica Light" charset="0"/>
              </a:rPr>
              <a:t>Field performance is correlated with Conductor performance</a:t>
            </a:r>
            <a:endParaRPr lang="en-US" altLang="zh-CN" sz="2500" b="0" dirty="0">
              <a:solidFill>
                <a:srgbClr val="000000"/>
              </a:solidFill>
              <a:latin typeface="Helvetica Light" charset="0"/>
              <a:sym typeface="Helvetica Light" charset="0"/>
            </a:endParaRPr>
          </a:p>
        </p:txBody>
      </p:sp>
      <p:sp>
        <p:nvSpPr>
          <p:cNvPr id="114695" name="TextBox 3"/>
          <p:cNvSpPr txBox="1">
            <a:spLocks noChangeArrowheads="1"/>
          </p:cNvSpPr>
          <p:nvPr/>
        </p:nvSpPr>
        <p:spPr bwMode="auto">
          <a:xfrm>
            <a:off x="6769100" y="6538913"/>
            <a:ext cx="1982788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64" tIns="32132" rIns="64264" bIns="32132">
            <a:spAutoFit/>
          </a:bodyPr>
          <a:lstStyle>
            <a:lvl1pPr>
              <a:defRPr sz="2500">
                <a:solidFill>
                  <a:srgbClr val="000000"/>
                </a:solidFill>
                <a:latin typeface="Helvetica Light" charset="0"/>
                <a:ea typeface="MS PGothic" pitchFamily="34" charset="-128"/>
                <a:cs typeface="Helvetica Light" charset="0"/>
                <a:sym typeface="Helvetica Light" charset="0"/>
              </a:defRPr>
            </a:lvl1pPr>
            <a:lvl2pPr marL="742950" indent="-285750">
              <a:defRPr sz="25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25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25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25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409575" eaLnBrk="0">
              <a:spcBef>
                <a:spcPts val="2950"/>
              </a:spcBef>
              <a:defRPr sz="25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409575" eaLnBrk="0">
              <a:spcBef>
                <a:spcPts val="2950"/>
              </a:spcBef>
              <a:defRPr sz="25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409575" eaLnBrk="0">
              <a:spcBef>
                <a:spcPts val="2950"/>
              </a:spcBef>
              <a:defRPr sz="25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409575" eaLnBrk="0">
              <a:spcBef>
                <a:spcPts val="2950"/>
              </a:spcBef>
              <a:defRPr sz="25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defTabSz="409575" eaLnBrk="1"/>
            <a:r>
              <a:rPr lang="en-US" altLang="en-US" sz="800" b="0"/>
              <a:t>Courtesy of Soren Prestemon (LBL)</a:t>
            </a:r>
          </a:p>
        </p:txBody>
      </p:sp>
      <p:sp>
        <p:nvSpPr>
          <p:cNvPr id="4" name="矩形 3"/>
          <p:cNvSpPr/>
          <p:nvPr/>
        </p:nvSpPr>
        <p:spPr>
          <a:xfrm>
            <a:off x="0" y="816967"/>
            <a:ext cx="31623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i="1" dirty="0"/>
              <a:t>Bruce </a:t>
            </a:r>
            <a:r>
              <a:rPr lang="en-US" altLang="en-US" sz="1400" i="1" dirty="0" smtClean="0"/>
              <a:t>Strauss, August </a:t>
            </a:r>
            <a:r>
              <a:rPr lang="en-US" altLang="en-US" sz="1400" i="1" dirty="0"/>
              <a:t>26, </a:t>
            </a:r>
            <a:r>
              <a:rPr lang="en-US" altLang="en-US" sz="1400" i="1" dirty="0" smtClean="0"/>
              <a:t>2013, </a:t>
            </a:r>
            <a:r>
              <a:rPr lang="en-US" altLang="en-US" sz="1400" i="1" dirty="0" err="1" smtClean="0"/>
              <a:t>Fermilab</a:t>
            </a:r>
            <a:endParaRPr lang="en-US" altLang="en-US" sz="1400" i="1" dirty="0"/>
          </a:p>
        </p:txBody>
      </p:sp>
      <p:cxnSp>
        <p:nvCxnSpPr>
          <p:cNvPr id="24" name="直接连接符 23"/>
          <p:cNvCxnSpPr/>
          <p:nvPr/>
        </p:nvCxnSpPr>
        <p:spPr>
          <a:xfrm>
            <a:off x="464315" y="763115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694784" y="92532"/>
            <a:ext cx="798167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dirty="0">
                <a:solidFill>
                  <a:srgbClr val="000000"/>
                </a:solidFill>
                <a:latin typeface="Comic Sans MS" panose="030F0702030302020204" pitchFamily="66" charset="0"/>
              </a:rPr>
              <a:t>Why we start with </a:t>
            </a:r>
            <a:r>
              <a:rPr lang="en-US" altLang="zh-CN" sz="33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the common </a:t>
            </a:r>
            <a:r>
              <a:rPr lang="en-US" altLang="zh-CN" sz="3300" b="1" dirty="0">
                <a:solidFill>
                  <a:srgbClr val="000000"/>
                </a:solidFill>
                <a:latin typeface="Comic Sans MS" panose="030F0702030302020204" pitchFamily="66" charset="0"/>
              </a:rPr>
              <a:t>coil ?</a:t>
            </a:r>
            <a:endParaRPr lang="zh-CN" altLang="en-US" sz="33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9111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08720"/>
          </a:xfrm>
        </p:spPr>
        <p:txBody>
          <a:bodyPr>
            <a:normAutofit/>
          </a:bodyPr>
          <a:lstStyle/>
          <a:p>
            <a:r>
              <a:rPr lang="en-US" altLang="zh-CN" sz="3300" b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International Collaboration</a:t>
            </a:r>
            <a:endParaRPr lang="zh-CN" altLang="en-US" sz="3300" b="1" dirty="0">
              <a:solidFill>
                <a:srgbClr val="00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CA0BC-07CC-4772-8C90-706563EEBEF9}" type="datetime1">
              <a:rPr lang="zh-CN" altLang="en-US" smtClean="0"/>
              <a:t>2014/9/12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22</a:t>
            </a:fld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>
            <a:off x="464315" y="763115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323528" y="1103019"/>
            <a:ext cx="8496944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Meeting at ASC on future circular collider magnets</a:t>
            </a:r>
          </a:p>
          <a:p>
            <a:pPr>
              <a:spcBef>
                <a:spcPct val="20000"/>
              </a:spcBef>
            </a:pPr>
            <a:r>
              <a:rPr lang="en-US" altLang="zh-CN" sz="2000" dirty="0" smtClean="0"/>
              <a:t>                   (Wednesday</a:t>
            </a:r>
            <a:r>
              <a:rPr lang="en-US" altLang="zh-CN" sz="2000" dirty="0"/>
              <a:t>, 13 August </a:t>
            </a:r>
            <a:r>
              <a:rPr lang="en-US" altLang="zh-CN" sz="2000" dirty="0" smtClean="0"/>
              <a:t>2014, Charlotte, NC)</a:t>
            </a:r>
          </a:p>
          <a:p>
            <a:pPr>
              <a:spcBef>
                <a:spcPct val="20000"/>
              </a:spcBef>
            </a:pPr>
            <a:endParaRPr lang="en-US" altLang="zh-CN" sz="2000" dirty="0" smtClean="0">
              <a:solidFill>
                <a:prstClr val="black"/>
              </a:solidFill>
            </a:endParaRPr>
          </a:p>
          <a:p>
            <a:pPr marL="0" lvl="1">
              <a:spcBef>
                <a:spcPct val="20000"/>
              </a:spcBef>
            </a:pPr>
            <a:r>
              <a:rPr lang="en-US" altLang="zh-CN" sz="2400" b="1" i="1" dirty="0" smtClean="0"/>
              <a:t>Magnet People  in world wide labs agreed to</a:t>
            </a:r>
            <a:r>
              <a:rPr lang="en-US" altLang="zh-CN" sz="2400" b="1" i="1" u="sng" dirty="0" smtClean="0"/>
              <a:t> </a:t>
            </a:r>
          </a:p>
          <a:p>
            <a:pPr marL="0" lvl="1">
              <a:spcBef>
                <a:spcPct val="20000"/>
              </a:spcBef>
            </a:pPr>
            <a:r>
              <a:rPr lang="en-US" altLang="zh-CN" sz="2400" b="1" i="1" dirty="0">
                <a:solidFill>
                  <a:srgbClr val="FF0000"/>
                </a:solidFill>
              </a:rPr>
              <a:t> </a:t>
            </a:r>
            <a:r>
              <a:rPr lang="en-US" altLang="zh-CN" sz="2400" b="1" i="1" dirty="0" smtClean="0">
                <a:solidFill>
                  <a:srgbClr val="FF0000"/>
                </a:solidFill>
              </a:rPr>
              <a:t>                   </a:t>
            </a:r>
            <a:r>
              <a:rPr lang="en-US" altLang="zh-CN" sz="2400" b="1" i="1" u="sng" dirty="0" smtClean="0">
                <a:solidFill>
                  <a:srgbClr val="FF0000"/>
                </a:solidFill>
              </a:rPr>
              <a:t> “Share </a:t>
            </a:r>
            <a:r>
              <a:rPr lang="en-US" altLang="zh-CN" sz="2400" b="1" i="1" u="sng" dirty="0">
                <a:solidFill>
                  <a:srgbClr val="FF0000"/>
                </a:solidFill>
              </a:rPr>
              <a:t>the target and work </a:t>
            </a:r>
            <a:r>
              <a:rPr lang="en-US" altLang="zh-CN" sz="2400" b="1" i="1" u="sng" dirty="0" smtClean="0">
                <a:solidFill>
                  <a:srgbClr val="FF0000"/>
                </a:solidFill>
              </a:rPr>
              <a:t>jointly”</a:t>
            </a:r>
            <a:r>
              <a:rPr lang="en-US" altLang="zh-CN" sz="2000" dirty="0" smtClean="0">
                <a:solidFill>
                  <a:srgbClr val="FF0000"/>
                </a:solidFill>
              </a:rPr>
              <a:t> </a:t>
            </a:r>
          </a:p>
          <a:p>
            <a:pPr marL="0" lvl="1">
              <a:spcBef>
                <a:spcPct val="20000"/>
              </a:spcBef>
            </a:pPr>
            <a:r>
              <a:rPr lang="en-US" altLang="zh-CN" sz="2000" b="1" i="1" dirty="0">
                <a:solidFill>
                  <a:srgbClr val="FF0000"/>
                </a:solidFill>
              </a:rPr>
              <a:t> </a:t>
            </a:r>
            <a:r>
              <a:rPr lang="en-US" altLang="zh-CN" sz="2000" b="1" i="1" dirty="0" smtClean="0">
                <a:solidFill>
                  <a:srgbClr val="FF0000"/>
                </a:solidFill>
              </a:rPr>
              <a:t>                       </a:t>
            </a:r>
            <a:r>
              <a:rPr lang="en-US" altLang="zh-CN" sz="2400" b="1" i="1" dirty="0" smtClean="0"/>
              <a:t>on </a:t>
            </a:r>
            <a:r>
              <a:rPr lang="en-US" altLang="zh-CN" sz="2400" b="1" i="1" dirty="0"/>
              <a:t>high field SC magnet R&amp;D for future </a:t>
            </a:r>
            <a:r>
              <a:rPr lang="en-US" altLang="zh-CN" sz="2400" b="1" i="1" dirty="0" smtClean="0"/>
              <a:t>accelerators</a:t>
            </a:r>
            <a:endParaRPr lang="en-US" altLang="zh-CN" sz="2400" b="1" i="1" dirty="0"/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 rotWithShape="1">
          <a:blip r:embed="rId2"/>
          <a:srcRect r="89010"/>
          <a:stretch/>
        </p:blipFill>
        <p:spPr>
          <a:xfrm>
            <a:off x="199776" y="4194840"/>
            <a:ext cx="1004888" cy="175444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 rotWithShape="1">
          <a:blip r:embed="rId2"/>
          <a:srcRect l="28350" r="44427"/>
          <a:stretch/>
        </p:blipFill>
        <p:spPr>
          <a:xfrm>
            <a:off x="1204664" y="4194840"/>
            <a:ext cx="2489200" cy="175444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 rotWithShape="1">
          <a:blip r:embed="rId2"/>
          <a:srcRect l="56111"/>
          <a:stretch/>
        </p:blipFill>
        <p:spPr>
          <a:xfrm>
            <a:off x="4951288" y="4168592"/>
            <a:ext cx="4013200" cy="1754440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152" y="4463213"/>
            <a:ext cx="897384" cy="5957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27152" y="5346968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IHEP</a:t>
            </a:r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311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621"/>
            <a:ext cx="8229600" cy="849333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Summary</a:t>
            </a:r>
            <a:endParaRPr lang="zh-CN" altLang="en-US" sz="3600" b="1" dirty="0">
              <a:solidFill>
                <a:srgbClr val="00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040560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n-US" altLang="zh-CN" dirty="0" err="1" smtClean="0"/>
              <a:t>SppC</a:t>
            </a:r>
            <a:r>
              <a:rPr lang="en-US" altLang="zh-CN" dirty="0" smtClean="0"/>
              <a:t> needs thousands of 20 T accelerator magnets to bend and focus the high energy proton beams (beam energy is proportional to the magnet field).</a:t>
            </a:r>
          </a:p>
          <a:p>
            <a:pPr algn="just"/>
            <a:r>
              <a:rPr lang="en-US" altLang="zh-CN" dirty="0" smtClean="0"/>
              <a:t>Current status of the high field magnet technology: </a:t>
            </a:r>
            <a:r>
              <a:rPr lang="en-US" altLang="zh-CN" sz="3100" dirty="0"/>
              <a:t>16 T achieved without real </a:t>
            </a:r>
            <a:r>
              <a:rPr lang="en-US" altLang="zh-CN" sz="3100" dirty="0" smtClean="0"/>
              <a:t>aperture, </a:t>
            </a:r>
            <a:r>
              <a:rPr lang="en-US" altLang="zh-CN" sz="3100" dirty="0"/>
              <a:t>14 T achieved with single-aperture, </a:t>
            </a:r>
            <a:r>
              <a:rPr lang="en-US" altLang="zh-CN" sz="3100" dirty="0" smtClean="0"/>
              <a:t>10 </a:t>
            </a:r>
            <a:r>
              <a:rPr lang="en-US" altLang="zh-CN" sz="3100" dirty="0"/>
              <a:t>T achieved with </a:t>
            </a:r>
            <a:r>
              <a:rPr lang="en-US" altLang="zh-CN" sz="3100" dirty="0" smtClean="0"/>
              <a:t>twin-aperture. Current </a:t>
            </a:r>
            <a:r>
              <a:rPr lang="en-US" altLang="zh-CN" sz="3100" dirty="0"/>
              <a:t>highest operational field 8.3 T (LHC main dipole</a:t>
            </a:r>
            <a:r>
              <a:rPr lang="en-US" altLang="zh-CN" sz="3100" dirty="0" smtClean="0"/>
              <a:t>)</a:t>
            </a:r>
            <a:endParaRPr lang="en-US" altLang="zh-CN" dirty="0" smtClean="0"/>
          </a:p>
          <a:p>
            <a:pPr algn="just"/>
            <a:r>
              <a:rPr lang="en-US" altLang="zh-CN" dirty="0" smtClean="0"/>
              <a:t>To achieve the challenging 20 T accelerator magnets, a 10~15 years long term R&amp;D is required. A preliminary R&amp;D roadmap has been provided.</a:t>
            </a:r>
          </a:p>
          <a:p>
            <a:pPr algn="just"/>
            <a:r>
              <a:rPr lang="en-US" altLang="zh-CN" dirty="0" smtClean="0"/>
              <a:t>A working group for </a:t>
            </a:r>
            <a:r>
              <a:rPr lang="en-US" altLang="zh-CN" dirty="0" err="1" smtClean="0"/>
              <a:t>SppC</a:t>
            </a:r>
            <a:r>
              <a:rPr lang="en-US" altLang="zh-CN" dirty="0" smtClean="0"/>
              <a:t> high field magnet R&amp;D has been organized, which includes </a:t>
            </a:r>
            <a:r>
              <a:rPr lang="en-US" altLang="zh-CN" dirty="0"/>
              <a:t>t</a:t>
            </a:r>
            <a:r>
              <a:rPr lang="en-US" altLang="zh-CN" dirty="0" smtClean="0"/>
              <a:t>he main related institutes and companies in China.</a:t>
            </a:r>
          </a:p>
          <a:p>
            <a:pPr algn="just"/>
            <a:r>
              <a:rPr lang="en-US" altLang="zh-CN" dirty="0" smtClean="0"/>
              <a:t>Funding application is ongoing to carry out the R&amp;D of this critical technology for CEPC-</a:t>
            </a:r>
            <a:r>
              <a:rPr lang="en-US" altLang="zh-CN" dirty="0" err="1" smtClean="0"/>
              <a:t>SppC</a:t>
            </a:r>
            <a:r>
              <a:rPr lang="en-US" altLang="zh-CN" dirty="0" smtClean="0"/>
              <a:t>.</a:t>
            </a:r>
          </a:p>
          <a:p>
            <a:pPr algn="just"/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CA0BC-07CC-4772-8C90-706563EEBEF9}" type="datetime1">
              <a:rPr lang="zh-CN" altLang="en-US" smtClean="0"/>
              <a:t>2014/9/12</a:t>
            </a:fld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23</a:t>
            </a:fld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>
            <a:off x="464315" y="763115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32527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987824" y="2276872"/>
            <a:ext cx="3096344" cy="8926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CN" altLang="en-US" sz="6600" b="1" i="1" dirty="0" smtClean="0">
                <a:solidFill>
                  <a:srgbClr val="FF0000"/>
                </a:solidFill>
              </a:rPr>
              <a:t>谢谢</a:t>
            </a:r>
            <a:endParaRPr lang="en-US" altLang="zh-CN" sz="6600" b="1" i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altLang="zh-CN" sz="6600" b="1" i="1" dirty="0" smtClean="0">
                <a:solidFill>
                  <a:srgbClr val="FF0000"/>
                </a:solidFill>
              </a:rPr>
              <a:t>Thanks</a:t>
            </a:r>
            <a:endParaRPr lang="zh-CN" altLang="en-US" sz="6600" b="1" i="1" dirty="0">
              <a:solidFill>
                <a:srgbClr val="FF0000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CA0BC-07CC-4772-8C90-706563EEBEF9}" type="datetime1">
              <a:rPr lang="zh-CN" altLang="en-US" smtClean="0"/>
              <a:t>2014/9/12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6287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8115" y="-18256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Timeline (dream)</a:t>
            </a:r>
            <a:endParaRPr lang="zh-CN" altLang="en-US" sz="3600" b="1" dirty="0">
              <a:solidFill>
                <a:srgbClr val="00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43608" y="960438"/>
            <a:ext cx="7643192" cy="5492898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altLang="zh-CN" sz="2800" b="1" dirty="0" smtClean="0">
                <a:solidFill>
                  <a:srgbClr val="C00000"/>
                </a:solidFill>
              </a:rPr>
              <a:t>CEPC</a:t>
            </a:r>
          </a:p>
          <a:p>
            <a:pPr lvl="1">
              <a:spcBef>
                <a:spcPts val="0"/>
              </a:spcBef>
            </a:pPr>
            <a:r>
              <a:rPr lang="en-US" altLang="zh-CN" sz="2400" dirty="0" smtClean="0">
                <a:solidFill>
                  <a:srgbClr val="002060"/>
                </a:solidFill>
              </a:rPr>
              <a:t>Pre-study, R&amp;D and preparation work</a:t>
            </a:r>
            <a:endParaRPr lang="en-US" altLang="zh-CN" sz="2000" dirty="0" smtClean="0">
              <a:solidFill>
                <a:srgbClr val="002060"/>
              </a:solidFill>
            </a:endParaRPr>
          </a:p>
          <a:p>
            <a:pPr lvl="2">
              <a:spcBef>
                <a:spcPts val="0"/>
              </a:spcBef>
            </a:pPr>
            <a:r>
              <a:rPr lang="en-US" altLang="zh-CN" sz="2000" dirty="0" smtClean="0">
                <a:solidFill>
                  <a:srgbClr val="002060"/>
                </a:solidFill>
              </a:rPr>
              <a:t>Pre-study: 2013-15  </a:t>
            </a:r>
            <a:endParaRPr lang="en-US" altLang="zh-CN" sz="2000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pPr lvl="3">
              <a:spcBef>
                <a:spcPts val="0"/>
              </a:spcBef>
            </a:pPr>
            <a:r>
              <a:rPr lang="en-US" altLang="zh-CN" sz="1600" b="1" dirty="0" smtClean="0">
                <a:solidFill>
                  <a:srgbClr val="002060"/>
                </a:solidFill>
              </a:rPr>
              <a:t>Pre-CDR </a:t>
            </a:r>
            <a:r>
              <a:rPr lang="en-US" altLang="zh-CN" sz="1600" b="1" dirty="0">
                <a:solidFill>
                  <a:srgbClr val="002060"/>
                </a:solidFill>
              </a:rPr>
              <a:t>by </a:t>
            </a:r>
            <a:r>
              <a:rPr lang="en-US" altLang="zh-CN" sz="1600" b="1" dirty="0" smtClean="0">
                <a:solidFill>
                  <a:srgbClr val="002060"/>
                </a:solidFill>
              </a:rPr>
              <a:t>the end of 2014 for R&amp;D funding request</a:t>
            </a:r>
          </a:p>
          <a:p>
            <a:pPr lvl="2">
              <a:spcBef>
                <a:spcPts val="0"/>
              </a:spcBef>
            </a:pPr>
            <a:r>
              <a:rPr lang="en-US" altLang="zh-CN" sz="2000" dirty="0" smtClean="0">
                <a:solidFill>
                  <a:srgbClr val="002060"/>
                </a:solidFill>
              </a:rPr>
              <a:t>R&amp;D: 2016-2020 </a:t>
            </a:r>
          </a:p>
          <a:p>
            <a:pPr lvl="2">
              <a:spcBef>
                <a:spcPts val="0"/>
              </a:spcBef>
            </a:pPr>
            <a:r>
              <a:rPr lang="en-US" altLang="zh-CN" sz="2000" dirty="0" smtClean="0">
                <a:solidFill>
                  <a:srgbClr val="002060"/>
                </a:solidFill>
              </a:rPr>
              <a:t>Engineering Design: 2016-2020</a:t>
            </a:r>
          </a:p>
          <a:p>
            <a:pPr lvl="1">
              <a:spcBef>
                <a:spcPts val="0"/>
              </a:spcBef>
            </a:pPr>
            <a:r>
              <a:rPr lang="en-US" altLang="zh-CN" sz="2400" dirty="0" smtClean="0">
                <a:solidFill>
                  <a:srgbClr val="002060"/>
                </a:solidFill>
              </a:rPr>
              <a:t>Construction: 2021-2027</a:t>
            </a:r>
          </a:p>
          <a:p>
            <a:pPr lvl="1">
              <a:spcBef>
                <a:spcPts val="0"/>
              </a:spcBef>
            </a:pPr>
            <a:r>
              <a:rPr lang="en-US" altLang="zh-CN" sz="2400" dirty="0" smtClean="0">
                <a:solidFill>
                  <a:srgbClr val="002060"/>
                </a:solidFill>
              </a:rPr>
              <a:t>Data taking: 2028-2035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CN" sz="2800" b="1" dirty="0" err="1" smtClean="0">
                <a:solidFill>
                  <a:srgbClr val="C00000"/>
                </a:solidFill>
              </a:rPr>
              <a:t>SppC</a:t>
            </a:r>
            <a:endParaRPr lang="en-US" altLang="zh-CN" sz="2800" b="1" dirty="0" smtClean="0">
              <a:solidFill>
                <a:srgbClr val="C00000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altLang="zh-CN" sz="2400" dirty="0" smtClean="0">
                <a:solidFill>
                  <a:srgbClr val="002060"/>
                </a:solidFill>
              </a:rPr>
              <a:t>Pre-study, R&amp;D and preparation work</a:t>
            </a:r>
            <a:endParaRPr lang="en-US" altLang="zh-CN" sz="2000" dirty="0" smtClean="0">
              <a:solidFill>
                <a:srgbClr val="002060"/>
              </a:solidFill>
            </a:endParaRPr>
          </a:p>
          <a:p>
            <a:pPr lvl="2">
              <a:spcBef>
                <a:spcPts val="0"/>
              </a:spcBef>
            </a:pPr>
            <a:r>
              <a:rPr lang="en-US" altLang="zh-CN" sz="2000" dirty="0" smtClean="0">
                <a:solidFill>
                  <a:srgbClr val="002060"/>
                </a:solidFill>
              </a:rPr>
              <a:t>Pre-study: 2013-2020</a:t>
            </a:r>
          </a:p>
          <a:p>
            <a:pPr lvl="2">
              <a:spcBef>
                <a:spcPts val="0"/>
              </a:spcBef>
            </a:pPr>
            <a:r>
              <a:rPr lang="en-US" altLang="zh-CN" sz="2000" dirty="0" smtClean="0">
                <a:solidFill>
                  <a:srgbClr val="002060"/>
                </a:solidFill>
              </a:rPr>
              <a:t>R&amp;D: 2020-2030 </a:t>
            </a:r>
          </a:p>
          <a:p>
            <a:pPr lvl="2">
              <a:spcBef>
                <a:spcPts val="0"/>
              </a:spcBef>
            </a:pPr>
            <a:r>
              <a:rPr lang="en-US" altLang="zh-CN" sz="2000" dirty="0" smtClean="0">
                <a:solidFill>
                  <a:srgbClr val="002060"/>
                </a:solidFill>
              </a:rPr>
              <a:t>Engineering Design: 2030-2035</a:t>
            </a:r>
          </a:p>
          <a:p>
            <a:pPr lvl="1">
              <a:spcBef>
                <a:spcPts val="0"/>
              </a:spcBef>
            </a:pPr>
            <a:r>
              <a:rPr lang="en-US" altLang="zh-CN" sz="2400" dirty="0" smtClean="0">
                <a:solidFill>
                  <a:srgbClr val="002060"/>
                </a:solidFill>
              </a:rPr>
              <a:t>Construction: 2035-2042</a:t>
            </a:r>
          </a:p>
          <a:p>
            <a:pPr lvl="1">
              <a:spcBef>
                <a:spcPts val="0"/>
              </a:spcBef>
            </a:pPr>
            <a:r>
              <a:rPr lang="en-US" altLang="zh-CN" sz="2400" dirty="0" smtClean="0">
                <a:solidFill>
                  <a:srgbClr val="002060"/>
                </a:solidFill>
              </a:rPr>
              <a:t>Data taking: 2042 -</a:t>
            </a:r>
          </a:p>
        </p:txBody>
      </p:sp>
      <p:sp>
        <p:nvSpPr>
          <p:cNvPr id="5" name="矩形 4"/>
          <p:cNvSpPr/>
          <p:nvPr/>
        </p:nvSpPr>
        <p:spPr>
          <a:xfrm rot="19397761">
            <a:off x="4733534" y="4934538"/>
            <a:ext cx="42272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solidFill>
                  <a:srgbClr val="FF0000"/>
                </a:solidFill>
              </a:rPr>
              <a:t>Guideline for the magnet R&amp;D!</a:t>
            </a:r>
            <a:endParaRPr lang="zh-CN" altLang="en-US" sz="2400" b="1" i="1" dirty="0">
              <a:solidFill>
                <a:srgbClr val="FF0000"/>
              </a:solidFill>
            </a:endParaRPr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90B3-2870-4923-B1BE-34AA3937277B}" type="datetime1">
              <a:rPr lang="zh-CN" altLang="en-US" smtClean="0"/>
              <a:t>2014/9/12</a:t>
            </a:fld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</a:t>
            </a:fld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740352" y="980728"/>
            <a:ext cx="1112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i="1" dirty="0" smtClean="0"/>
              <a:t>Y.F. Wang</a:t>
            </a:r>
            <a:endParaRPr lang="zh-CN" altLang="en-US" b="1" i="1" dirty="0"/>
          </a:p>
        </p:txBody>
      </p:sp>
      <p:cxnSp>
        <p:nvCxnSpPr>
          <p:cNvPr id="10" name="直接连接符 9"/>
          <p:cNvCxnSpPr/>
          <p:nvPr/>
        </p:nvCxnSpPr>
        <p:spPr>
          <a:xfrm>
            <a:off x="464315" y="908720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045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965521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CEPC </a:t>
            </a:r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main </a:t>
            </a:r>
            <a:r>
              <a:rPr lang="en-US" altLang="zh-CN" sz="3600" b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parameters</a:t>
            </a:r>
            <a:endParaRPr lang="zh-CN" altLang="en-US" sz="3600" b="1" dirty="0">
              <a:solidFill>
                <a:srgbClr val="00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5856" y="898733"/>
            <a:ext cx="2370193" cy="442035"/>
          </a:xfrm>
          <a:prstGeom prst="rect">
            <a:avLst/>
          </a:prstGeom>
          <a:noFill/>
          <a:ln w="25400"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zh-CN" sz="2400" b="1" i="1" dirty="0" smtClean="0">
                <a:solidFill>
                  <a:srgbClr val="FF0000"/>
                </a:solidFill>
              </a:rPr>
              <a:t>(Very Preliminary)</a:t>
            </a:r>
            <a:endParaRPr lang="zh-CN" altLang="en-US" sz="2400" b="1" i="1" dirty="0">
              <a:solidFill>
                <a:srgbClr val="FF0000"/>
              </a:solidFill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5ADA0-DB2B-4F93-BB07-FF8E4933BB3F}" type="datetime1">
              <a:rPr lang="zh-CN" altLang="en-US" smtClean="0"/>
              <a:t>2014/9/12</a:t>
            </a:fld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</a:t>
            </a:fld>
            <a:endParaRPr lang="zh-CN" altLang="en-US"/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120219"/>
              </p:ext>
            </p:extLst>
          </p:nvPr>
        </p:nvGraphicFramePr>
        <p:xfrm>
          <a:off x="179512" y="1318320"/>
          <a:ext cx="8712967" cy="5352037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289875"/>
                <a:gridCol w="828187"/>
                <a:gridCol w="951795"/>
                <a:gridCol w="2924639"/>
                <a:gridCol w="715346"/>
                <a:gridCol w="1003125"/>
              </a:tblGrid>
              <a:tr h="2650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 dirty="0">
                          <a:effectLst/>
                        </a:rPr>
                        <a:t>Parameter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Unit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Value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 dirty="0">
                          <a:effectLst/>
                        </a:rPr>
                        <a:t>Parameter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Unit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Value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</a:tr>
              <a:tr h="2650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 dirty="0">
                          <a:effectLst/>
                        </a:rPr>
                        <a:t>Beam energy  [E]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GeV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500" u="none" strike="noStrike" dirty="0">
                          <a:effectLst/>
                        </a:rPr>
                        <a:t>120</a:t>
                      </a:r>
                      <a:endParaRPr lang="en-US" altLang="zh-CN" sz="15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>
                          <a:effectLst/>
                        </a:rPr>
                        <a:t>Circumference  [C]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km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500" u="none" strike="noStrike" dirty="0">
                          <a:effectLst/>
                        </a:rPr>
                        <a:t>50.0 </a:t>
                      </a:r>
                      <a:endParaRPr lang="en-US" altLang="zh-CN" sz="15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</a:tr>
              <a:tr h="2650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 dirty="0" smtClean="0">
                          <a:effectLst/>
                        </a:rPr>
                        <a:t>Number of IP[N</a:t>
                      </a:r>
                      <a:r>
                        <a:rPr lang="en-US" sz="1500" b="1" u="none" strike="noStrike" baseline="-25000" dirty="0" smtClean="0">
                          <a:effectLst/>
                        </a:rPr>
                        <a:t>IP</a:t>
                      </a:r>
                      <a:r>
                        <a:rPr lang="en-US" sz="1500" b="1" u="none" strike="noStrike" baseline="0" dirty="0" smtClean="0">
                          <a:effectLst/>
                        </a:rPr>
                        <a:t>]</a:t>
                      </a:r>
                      <a:endParaRPr lang="en-US" sz="1500" b="1" i="0" u="none" strike="noStrike" baseline="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u="none" strike="noStrike" dirty="0">
                          <a:effectLst/>
                        </a:rPr>
                        <a:t>　</a:t>
                      </a:r>
                      <a:endParaRPr lang="zh-CN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500" u="none" strike="noStrike" dirty="0">
                          <a:effectLst/>
                        </a:rPr>
                        <a:t>2</a:t>
                      </a:r>
                      <a:endParaRPr lang="en-US" altLang="zh-CN" sz="15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 dirty="0">
                          <a:effectLst/>
                        </a:rPr>
                        <a:t>SR loss/turn  [U</a:t>
                      </a:r>
                      <a:r>
                        <a:rPr lang="en-US" sz="1500" b="1" u="none" strike="noStrike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500" b="1" u="none" strike="noStrike" dirty="0">
                          <a:effectLst/>
                        </a:rPr>
                        <a:t>]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GeV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500" u="none" strike="noStrike">
                          <a:effectLst/>
                        </a:rPr>
                        <a:t>2.96 </a:t>
                      </a:r>
                      <a:endParaRPr lang="en-US" altLang="zh-CN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</a:tr>
              <a:tr h="2650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Bunch</a:t>
                      </a:r>
                      <a:r>
                        <a:rPr lang="en-US" sz="15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number/beam</a:t>
                      </a:r>
                      <a:r>
                        <a:rPr lang="en-US" sz="15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en-US" sz="1500" b="1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1500" b="1" u="none" strike="noStrike" kern="1200" baseline="-250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lang="en-US" sz="15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en-US" sz="1500" b="1" u="none" strike="noStrike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u="none" strike="noStrike">
                          <a:effectLst/>
                        </a:rPr>
                        <a:t>　</a:t>
                      </a:r>
                      <a:endParaRPr lang="zh-CN" altLang="en-US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500" u="none" strike="noStrike">
                          <a:effectLst/>
                        </a:rPr>
                        <a:t>50</a:t>
                      </a:r>
                      <a:endParaRPr lang="en-US" altLang="zh-CN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>
                          <a:effectLst/>
                        </a:rPr>
                        <a:t>Bunch population [Ne]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u="none" strike="noStrike">
                          <a:effectLst/>
                        </a:rPr>
                        <a:t>　</a:t>
                      </a:r>
                      <a:endParaRPr lang="zh-CN" altLang="en-US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3.52E+11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</a:tr>
              <a:tr h="2650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>
                          <a:effectLst/>
                        </a:rPr>
                        <a:t>SR power/beam [P]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MW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500" u="none" strike="noStrike">
                          <a:effectLst/>
                        </a:rPr>
                        <a:t>50</a:t>
                      </a:r>
                      <a:endParaRPr lang="en-US" altLang="zh-CN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 dirty="0">
                          <a:effectLst/>
                        </a:rPr>
                        <a:t>Beam current [I]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mA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500" u="none" strike="noStrike">
                          <a:effectLst/>
                        </a:rPr>
                        <a:t>16.89 </a:t>
                      </a:r>
                      <a:endParaRPr lang="en-US" altLang="zh-CN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</a:tr>
              <a:tr h="2650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 dirty="0">
                          <a:effectLst/>
                        </a:rPr>
                        <a:t>Bending radius [</a:t>
                      </a:r>
                      <a:r>
                        <a:rPr lang="en-US" sz="1500" b="1" u="none" strike="noStrike" dirty="0">
                          <a:effectLst/>
                          <a:latin typeface="Symbol" panose="05050102010706020507" pitchFamily="18" charset="2"/>
                        </a:rPr>
                        <a:t>r</a:t>
                      </a:r>
                      <a:r>
                        <a:rPr lang="en-US" sz="1500" b="1" u="none" strike="noStrike" dirty="0">
                          <a:effectLst/>
                        </a:rPr>
                        <a:t>]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m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500" u="none" strike="noStrike">
                          <a:effectLst/>
                        </a:rPr>
                        <a:t>6200</a:t>
                      </a:r>
                      <a:endParaRPr lang="en-US" altLang="zh-CN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 dirty="0">
                          <a:effectLst/>
                        </a:rPr>
                        <a:t>momentum compaction factor [</a:t>
                      </a:r>
                      <a:r>
                        <a:rPr lang="en-US" sz="15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a</a:t>
                      </a:r>
                      <a:r>
                        <a:rPr lang="en-US" sz="1500" b="1" u="none" strike="noStrike" kern="1200" baseline="-250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en-US" sz="1500" b="1" u="none" strike="noStrike" dirty="0">
                          <a:effectLst/>
                        </a:rPr>
                        <a:t>]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u="none" strike="noStrike">
                          <a:effectLst/>
                        </a:rPr>
                        <a:t>　</a:t>
                      </a:r>
                      <a:endParaRPr lang="zh-CN" altLang="en-US" sz="1500" b="0" i="0" u="none" strike="noStrike">
                        <a:solidFill>
                          <a:srgbClr val="000000"/>
                        </a:solidFill>
                        <a:effectLst/>
                        <a:latin typeface="Symbol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4.00E-05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</a:tr>
              <a:tr h="2650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 dirty="0">
                          <a:effectLst/>
                        </a:rPr>
                        <a:t>Revolution period [T</a:t>
                      </a:r>
                      <a:r>
                        <a:rPr lang="en-US" sz="1500" b="1" u="none" strike="noStrike" baseline="-25000" dirty="0">
                          <a:effectLst/>
                        </a:rPr>
                        <a:t>0</a:t>
                      </a:r>
                      <a:r>
                        <a:rPr lang="en-US" sz="1500" b="1" u="none" strike="noStrike" dirty="0">
                          <a:effectLst/>
                        </a:rPr>
                        <a:t>]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s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1.67E-04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 dirty="0">
                          <a:effectLst/>
                        </a:rPr>
                        <a:t>Revolution frequency [</a:t>
                      </a:r>
                      <a:r>
                        <a:rPr lang="en-US" sz="15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lang="en-US" sz="1500" b="1" u="none" strike="noStrike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5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Hz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500" u="none" strike="noStrike">
                          <a:effectLst/>
                        </a:rPr>
                        <a:t>5995.85 </a:t>
                      </a:r>
                      <a:endParaRPr lang="en-US" altLang="zh-CN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</a:tr>
              <a:tr h="2891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>
                          <a:effectLst/>
                        </a:rPr>
                        <a:t>emittance (x/y)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nm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500" u="none" strike="noStrike">
                          <a:effectLst/>
                        </a:rPr>
                        <a:t>6.9/0.021</a:t>
                      </a:r>
                      <a:endParaRPr lang="en-US" altLang="zh-CN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 dirty="0" err="1">
                          <a:effectLst/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sz="1500" b="1" u="none" strike="noStrike" baseline="-25000" dirty="0" err="1">
                          <a:effectLst/>
                        </a:rPr>
                        <a:t>IP</a:t>
                      </a:r>
                      <a:r>
                        <a:rPr lang="en-US" sz="1500" b="1" u="none" strike="noStrike" dirty="0">
                          <a:effectLst/>
                        </a:rPr>
                        <a:t>(x/y)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mm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500" u="none" strike="noStrike">
                          <a:effectLst/>
                        </a:rPr>
                        <a:t>800/1.2</a:t>
                      </a:r>
                      <a:endParaRPr lang="en-US" altLang="zh-CN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</a:tr>
              <a:tr h="3373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>
                          <a:effectLst/>
                        </a:rPr>
                        <a:t>Transverse size (x/y)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500" u="none" strike="noStrike" dirty="0">
                          <a:effectLst/>
                        </a:rPr>
                        <a:t>m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ymbol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500" u="none" strike="noStrike">
                          <a:effectLst/>
                        </a:rPr>
                        <a:t>74.30/0.16</a:t>
                      </a:r>
                      <a:endParaRPr lang="en-US" altLang="zh-CN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x</a:t>
                      </a:r>
                      <a:r>
                        <a:rPr lang="en-US" sz="1500" b="1" u="none" strike="noStrike" baseline="-25000" dirty="0" err="1">
                          <a:effectLst/>
                        </a:rPr>
                        <a:t>x,y</a:t>
                      </a:r>
                      <a:r>
                        <a:rPr lang="en-US" sz="1500" b="1" u="none" strike="noStrike" dirty="0">
                          <a:effectLst/>
                        </a:rPr>
                        <a:t>/IP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u="none" strike="noStrike">
                          <a:effectLst/>
                        </a:rPr>
                        <a:t>　</a:t>
                      </a:r>
                      <a:endParaRPr lang="zh-CN" altLang="en-US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500" u="none" strike="noStrike">
                          <a:effectLst/>
                        </a:rPr>
                        <a:t>0.097/0.069</a:t>
                      </a:r>
                      <a:endParaRPr lang="en-US" altLang="zh-CN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</a:tr>
              <a:tr h="3132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 dirty="0">
                          <a:effectLst/>
                        </a:rPr>
                        <a:t>Beam length SR [</a:t>
                      </a:r>
                      <a:r>
                        <a:rPr lang="en-US" sz="1500" b="1" u="none" strike="noStrike" dirty="0">
                          <a:effectLst/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500" b="1" u="none" strike="noStrike" baseline="-25000" dirty="0">
                          <a:effectLst/>
                        </a:rPr>
                        <a:t>s.SR</a:t>
                      </a:r>
                      <a:r>
                        <a:rPr lang="en-US" sz="1500" b="1" u="none" strike="noStrike" dirty="0">
                          <a:effectLst/>
                        </a:rPr>
                        <a:t>]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 smtClean="0">
                          <a:effectLst/>
                        </a:rPr>
                        <a:t>mm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500" u="none" strike="noStrike" dirty="0" smtClean="0">
                          <a:effectLst/>
                        </a:rPr>
                        <a:t>2.12 </a:t>
                      </a:r>
                      <a:endParaRPr lang="en-US" altLang="zh-CN" sz="15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 dirty="0">
                          <a:effectLst/>
                        </a:rPr>
                        <a:t>Beam length total [</a:t>
                      </a:r>
                      <a:r>
                        <a:rPr lang="en-US" sz="15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1500" b="1" u="none" strike="noStrike" baseline="-25000" dirty="0" err="1">
                          <a:effectLst/>
                        </a:rPr>
                        <a:t>s.tot</a:t>
                      </a:r>
                      <a:r>
                        <a:rPr lang="en-US" sz="1500" b="1" u="none" strike="noStrike" dirty="0">
                          <a:effectLst/>
                        </a:rPr>
                        <a:t>]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 smtClean="0">
                          <a:effectLst/>
                        </a:rPr>
                        <a:t>mm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500" u="none" strike="noStrike" dirty="0" smtClean="0">
                          <a:effectLst/>
                        </a:rPr>
                        <a:t>2.42 </a:t>
                      </a:r>
                      <a:endParaRPr lang="en-US" altLang="zh-CN" sz="15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</a:tr>
              <a:tr h="4648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>
                          <a:effectLst/>
                        </a:rPr>
                        <a:t>Lifetime due to Beamstrahlung 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min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500" u="none" strike="noStrike">
                          <a:effectLst/>
                        </a:rPr>
                        <a:t>80</a:t>
                      </a:r>
                      <a:endParaRPr lang="en-US" altLang="zh-CN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 dirty="0">
                          <a:effectLst/>
                        </a:rPr>
                        <a:t>lifetime due to radiative </a:t>
                      </a:r>
                      <a:r>
                        <a:rPr lang="en-US" sz="1500" b="1" u="none" strike="noStrike" dirty="0" err="1">
                          <a:effectLst/>
                        </a:rPr>
                        <a:t>Bhabha</a:t>
                      </a:r>
                      <a:r>
                        <a:rPr lang="en-US" sz="1500" b="1" u="none" strike="noStrike" dirty="0">
                          <a:effectLst/>
                        </a:rPr>
                        <a:t> scattering [</a:t>
                      </a:r>
                      <a:r>
                        <a:rPr lang="en-US" sz="15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t</a:t>
                      </a:r>
                      <a:r>
                        <a:rPr lang="en-US" sz="1500" b="1" u="none" strike="noStrike" baseline="-25000" dirty="0" err="1">
                          <a:effectLst/>
                        </a:rPr>
                        <a:t>L</a:t>
                      </a:r>
                      <a:r>
                        <a:rPr lang="en-US" sz="1500" b="1" u="none" strike="noStrike" dirty="0">
                          <a:effectLst/>
                        </a:rPr>
                        <a:t>]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53.98 </a:t>
                      </a:r>
                      <a:endParaRPr lang="en-US" altLang="zh-CN" sz="15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</a:tr>
              <a:tr h="2770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 dirty="0">
                          <a:effectLst/>
                        </a:rPr>
                        <a:t>RF voltage [</a:t>
                      </a:r>
                      <a:r>
                        <a:rPr lang="en-US" sz="1500" b="1" u="none" strike="noStrike" dirty="0" err="1">
                          <a:effectLst/>
                        </a:rPr>
                        <a:t>V</a:t>
                      </a:r>
                      <a:r>
                        <a:rPr lang="en-US" sz="1500" b="1" u="none" strike="noStrike" baseline="-25000" dirty="0" err="1">
                          <a:effectLst/>
                        </a:rPr>
                        <a:t>rf</a:t>
                      </a:r>
                      <a:r>
                        <a:rPr lang="en-US" sz="1500" b="1" u="none" strike="noStrike" dirty="0">
                          <a:effectLst/>
                        </a:rPr>
                        <a:t>]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GV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500" u="none" strike="noStrike">
                          <a:effectLst/>
                        </a:rPr>
                        <a:t>6.87</a:t>
                      </a:r>
                      <a:endParaRPr lang="en-US" altLang="zh-CN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 dirty="0">
                          <a:effectLst/>
                        </a:rPr>
                        <a:t>RF frequency [</a:t>
                      </a:r>
                      <a:r>
                        <a:rPr lang="en-US" sz="1500" b="1" u="none" strike="noStrike" dirty="0" err="1">
                          <a:effectLst/>
                        </a:rPr>
                        <a:t>f</a:t>
                      </a:r>
                      <a:r>
                        <a:rPr lang="en-US" sz="1500" b="1" u="none" strike="noStrike" baseline="-25000" dirty="0" err="1">
                          <a:effectLst/>
                        </a:rPr>
                        <a:t>rf</a:t>
                      </a:r>
                      <a:r>
                        <a:rPr lang="en-US" sz="1500" b="1" u="none" strike="noStrike" dirty="0">
                          <a:effectLst/>
                        </a:rPr>
                        <a:t>]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GHz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500" u="none" strike="noStrike">
                          <a:effectLst/>
                        </a:rPr>
                        <a:t>0.7 </a:t>
                      </a:r>
                      <a:endParaRPr lang="en-US" altLang="zh-CN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</a:tr>
              <a:tr h="2650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>
                          <a:effectLst/>
                        </a:rPr>
                        <a:t>Harmonic number [h]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u="none" strike="noStrike">
                          <a:effectLst/>
                        </a:rPr>
                        <a:t>　</a:t>
                      </a:r>
                      <a:endParaRPr lang="zh-CN" altLang="en-US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500" u="none" strike="noStrike">
                          <a:effectLst/>
                        </a:rPr>
                        <a:t>116747 </a:t>
                      </a:r>
                      <a:endParaRPr lang="en-US" altLang="zh-CN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 dirty="0">
                          <a:effectLst/>
                        </a:rPr>
                        <a:t>Synchrotron oscillation tune [</a:t>
                      </a:r>
                      <a:r>
                        <a:rPr lang="en-US" sz="15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1500" b="1" u="none" strike="noStrike" baseline="-25000" dirty="0">
                          <a:effectLst/>
                        </a:rPr>
                        <a:t>s</a:t>
                      </a:r>
                      <a:r>
                        <a:rPr lang="en-US" sz="1500" b="1" u="none" strike="noStrike" dirty="0">
                          <a:effectLst/>
                        </a:rPr>
                        <a:t>]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u="none" strike="noStrike">
                          <a:effectLst/>
                        </a:rPr>
                        <a:t>　</a:t>
                      </a:r>
                      <a:endParaRPr lang="zh-CN" altLang="en-US" sz="15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500" u="none" strike="noStrike">
                          <a:effectLst/>
                        </a:rPr>
                        <a:t>0.196 </a:t>
                      </a:r>
                      <a:endParaRPr lang="en-US" altLang="zh-CN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</a:tr>
              <a:tr h="2650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>
                          <a:effectLst/>
                        </a:rPr>
                        <a:t>Energy acceptance RF [h]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500" u="none" strike="noStrike">
                          <a:effectLst/>
                        </a:rPr>
                        <a:t>%</a:t>
                      </a:r>
                      <a:endParaRPr lang="en-US" altLang="zh-CN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500" u="none" strike="noStrike">
                          <a:effectLst/>
                        </a:rPr>
                        <a:t>5.71 </a:t>
                      </a:r>
                      <a:endParaRPr lang="en-US" altLang="zh-CN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500" b="1" u="none" strike="noStrike" dirty="0">
                          <a:effectLst/>
                        </a:rPr>
                        <a:t>Damping partition number [</a:t>
                      </a:r>
                      <a:r>
                        <a:rPr lang="en-US" sz="1500" b="1" u="none" strike="noStrike" dirty="0" smtClean="0">
                          <a:effectLst/>
                        </a:rPr>
                        <a:t>J</a:t>
                      </a:r>
                      <a:r>
                        <a:rPr lang="en-US" sz="15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e</a:t>
                      </a:r>
                      <a:r>
                        <a:rPr lang="en-US" sz="15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]</a:t>
                      </a:r>
                      <a:endParaRPr lang="en-US" sz="15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u="none" strike="noStrike">
                          <a:effectLst/>
                        </a:rPr>
                        <a:t>　</a:t>
                      </a:r>
                      <a:endParaRPr lang="zh-CN" altLang="en-US" sz="15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500" u="none" strike="noStrike">
                          <a:effectLst/>
                        </a:rPr>
                        <a:t>2 </a:t>
                      </a:r>
                      <a:endParaRPr lang="en-US" altLang="zh-CN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</a:tr>
              <a:tr h="2650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 dirty="0">
                          <a:effectLst/>
                        </a:rPr>
                        <a:t>Energy spread SR [</a:t>
                      </a:r>
                      <a:r>
                        <a:rPr lang="en-US" sz="15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1500" b="1" u="none" strike="noStrike" baseline="-25000" dirty="0">
                          <a:effectLst/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500" b="1" u="none" strike="noStrike" baseline="-25000" dirty="0">
                          <a:effectLst/>
                        </a:rPr>
                        <a:t>.SR</a:t>
                      </a:r>
                      <a:r>
                        <a:rPr lang="en-US" sz="1500" b="1" u="none" strike="noStrike" dirty="0">
                          <a:effectLst/>
                        </a:rPr>
                        <a:t>]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500" u="none" strike="noStrike">
                          <a:effectLst/>
                        </a:rPr>
                        <a:t>%</a:t>
                      </a:r>
                      <a:endParaRPr lang="en-US" altLang="zh-CN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500" u="none" strike="noStrike">
                          <a:effectLst/>
                        </a:rPr>
                        <a:t>0.13 </a:t>
                      </a:r>
                      <a:endParaRPr lang="en-US" altLang="zh-CN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 dirty="0">
                          <a:effectLst/>
                        </a:rPr>
                        <a:t>Energy spread BS [</a:t>
                      </a:r>
                      <a:r>
                        <a:rPr lang="en-US" sz="15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1500" b="1" u="none" strike="noStrike" baseline="-25000" dirty="0">
                          <a:effectLst/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500" b="1" u="none" strike="noStrike" baseline="-25000" dirty="0">
                          <a:effectLst/>
                        </a:rPr>
                        <a:t>.BS</a:t>
                      </a:r>
                      <a:r>
                        <a:rPr lang="en-US" sz="1500" b="1" u="none" strike="noStrike" dirty="0">
                          <a:effectLst/>
                        </a:rPr>
                        <a:t>]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500" u="none" strike="noStrike">
                          <a:effectLst/>
                        </a:rPr>
                        <a:t>%</a:t>
                      </a:r>
                      <a:endParaRPr lang="en-US" altLang="zh-CN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500" u="none" strike="noStrike">
                          <a:effectLst/>
                        </a:rPr>
                        <a:t>0.07 </a:t>
                      </a:r>
                      <a:endParaRPr lang="en-US" altLang="zh-CN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</a:tr>
              <a:tr h="2650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 dirty="0">
                          <a:effectLst/>
                        </a:rPr>
                        <a:t>Energy spread total [</a:t>
                      </a:r>
                      <a:r>
                        <a:rPr lang="en-US" sz="15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1500" b="1" u="none" strike="noStrike" baseline="-25000" dirty="0" err="1">
                          <a:effectLst/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500" b="1" u="none" strike="noStrike" baseline="-25000" dirty="0" err="1">
                          <a:effectLst/>
                        </a:rPr>
                        <a:t>.tot</a:t>
                      </a:r>
                      <a:r>
                        <a:rPr lang="en-US" sz="1500" b="1" u="none" strike="noStrike" dirty="0">
                          <a:effectLst/>
                        </a:rPr>
                        <a:t>]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500" u="none" strike="noStrike">
                          <a:effectLst/>
                        </a:rPr>
                        <a:t>%</a:t>
                      </a:r>
                      <a:endParaRPr lang="en-US" altLang="zh-CN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500" u="none" strike="noStrike">
                          <a:effectLst/>
                        </a:rPr>
                        <a:t>0.15 </a:t>
                      </a:r>
                      <a:endParaRPr lang="en-US" altLang="zh-CN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 dirty="0">
                          <a:effectLst/>
                        </a:rPr>
                        <a:t>n</a:t>
                      </a:r>
                      <a:r>
                        <a:rPr lang="en-US" sz="1500" b="1" u="none" strike="noStrike" kern="1200" baseline="-25000" dirty="0">
                          <a:solidFill>
                            <a:schemeClr val="dk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g</a:t>
                      </a: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500" u="none" strike="noStrike">
                          <a:effectLst/>
                        </a:rPr>
                        <a:t>　</a:t>
                      </a:r>
                      <a:endParaRPr lang="zh-CN" altLang="en-US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500" u="none" strike="noStrike">
                          <a:effectLst/>
                        </a:rPr>
                        <a:t>0.21 </a:t>
                      </a:r>
                      <a:endParaRPr lang="en-US" altLang="zh-CN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</a:tr>
              <a:tr h="4648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>
                          <a:effectLst/>
                        </a:rPr>
                        <a:t>Transverse damping time [n</a:t>
                      </a:r>
                      <a:r>
                        <a:rPr lang="en-US" sz="1500" b="1" u="none" strike="noStrike" baseline="-25000">
                          <a:effectLst/>
                        </a:rPr>
                        <a:t>x</a:t>
                      </a:r>
                      <a:r>
                        <a:rPr lang="en-US" sz="1500" b="1" u="none" strike="noStrike">
                          <a:effectLst/>
                        </a:rPr>
                        <a:t>]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turns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500" u="none" strike="noStrike" dirty="0" smtClean="0">
                          <a:effectLst/>
                        </a:rPr>
                        <a:t>81</a:t>
                      </a:r>
                      <a:endParaRPr lang="en-US" altLang="zh-CN" sz="15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 dirty="0">
                          <a:effectLst/>
                        </a:rPr>
                        <a:t>Longitudinal damping time [n</a:t>
                      </a:r>
                      <a:r>
                        <a:rPr lang="en-US" sz="1500" b="1" u="none" strike="noStrike" kern="1200" baseline="-25000" dirty="0">
                          <a:solidFill>
                            <a:schemeClr val="dk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e</a:t>
                      </a:r>
                      <a:r>
                        <a:rPr lang="en-US" sz="1500" b="1" u="none" strike="noStrike" dirty="0">
                          <a:effectLst/>
                        </a:rPr>
                        <a:t>]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turns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500" u="none" strike="noStrike" dirty="0" smtClean="0">
                          <a:effectLst/>
                        </a:rPr>
                        <a:t>40</a:t>
                      </a:r>
                      <a:endParaRPr lang="en-US" altLang="zh-CN" sz="15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</a:tr>
              <a:tr h="2891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 dirty="0">
                          <a:effectLst/>
                        </a:rPr>
                        <a:t>Hourglass factor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Fh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500" u="none" strike="noStrike">
                          <a:effectLst/>
                        </a:rPr>
                        <a:t>0.704 </a:t>
                      </a:r>
                      <a:endParaRPr lang="en-US" altLang="zh-CN" sz="1500" b="0" i="0" u="none" strike="noStrike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u="none" strike="noStrike" dirty="0" smtClean="0">
                          <a:effectLst/>
                        </a:rPr>
                        <a:t>Luminosity/IP </a:t>
                      </a:r>
                      <a:r>
                        <a:rPr lang="en-US" sz="1500" b="1" u="none" strike="noStrike" dirty="0">
                          <a:effectLst/>
                        </a:rPr>
                        <a:t>[L</a:t>
                      </a:r>
                      <a:r>
                        <a:rPr lang="en-US" sz="1500" b="1" u="none" strike="noStrike" dirty="0" smtClean="0">
                          <a:effectLst/>
                        </a:rPr>
                        <a:t>]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solidFill>
                            <a:schemeClr val="tx1"/>
                          </a:solidFill>
                          <a:effectLst/>
                        </a:rPr>
                        <a:t>cm</a:t>
                      </a:r>
                      <a:r>
                        <a:rPr lang="en-US" sz="15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-2</a:t>
                      </a:r>
                      <a:r>
                        <a:rPr lang="en-US" sz="1500" u="none" strike="noStrike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en-US" sz="15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1.77E+34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Arial Unicode MS"/>
                      </a:endParaRPr>
                    </a:p>
                  </a:txBody>
                  <a:tcPr marL="8197" marR="8197" marT="8199" marB="0" anchor="ctr"/>
                </a:tc>
              </a:tr>
            </a:tbl>
          </a:graphicData>
        </a:graphic>
      </p:graphicFrame>
      <p:cxnSp>
        <p:nvCxnSpPr>
          <p:cNvPr id="7" name="直接连接符 6"/>
          <p:cNvCxnSpPr/>
          <p:nvPr/>
        </p:nvCxnSpPr>
        <p:spPr>
          <a:xfrm>
            <a:off x="464315" y="908720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51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3168904"/>
              </p:ext>
            </p:extLst>
          </p:nvPr>
        </p:nvGraphicFramePr>
        <p:xfrm>
          <a:off x="457200" y="1334394"/>
          <a:ext cx="8229600" cy="5230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6848"/>
                <a:gridCol w="1512168"/>
                <a:gridCol w="2170584"/>
              </a:tblGrid>
              <a:tr h="393765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Parameter</a:t>
                      </a:r>
                      <a:endParaRPr lang="zh-CN" sz="240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Value</a:t>
                      </a:r>
                      <a:endParaRPr lang="zh-CN" sz="240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Unit</a:t>
                      </a:r>
                      <a:endParaRPr lang="zh-CN" sz="240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3765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Circumference</a:t>
                      </a:r>
                      <a:endParaRPr lang="zh-CN" sz="2400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52</a:t>
                      </a:r>
                      <a:endParaRPr lang="zh-CN" sz="2400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Km</a:t>
                      </a:r>
                      <a:endParaRPr lang="zh-CN" sz="2400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3765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Beam energy</a:t>
                      </a:r>
                      <a:endParaRPr lang="zh-CN" sz="2400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35 </a:t>
                      </a:r>
                      <a:endParaRPr lang="zh-CN" sz="2400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TeV</a:t>
                      </a:r>
                      <a:endParaRPr lang="zh-CN" sz="2400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3765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Dipole field</a:t>
                      </a:r>
                      <a:endParaRPr lang="zh-CN" sz="2400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20</a:t>
                      </a:r>
                      <a:endParaRPr lang="zh-CN" sz="2400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T</a:t>
                      </a:r>
                      <a:endParaRPr lang="zh-CN" sz="2400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3765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Injection energy </a:t>
                      </a:r>
                      <a:endParaRPr lang="zh-CN" sz="2400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2.1 </a:t>
                      </a:r>
                      <a:endParaRPr lang="zh-CN" sz="2400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TeV</a:t>
                      </a:r>
                      <a:endParaRPr lang="zh-CN" sz="2400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3765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Number of IPs</a:t>
                      </a:r>
                      <a:endParaRPr lang="zh-CN" sz="2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2 (4)</a:t>
                      </a:r>
                      <a:endParaRPr lang="zh-CN" sz="240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endParaRPr lang="zh-CN" sz="2400" kern="1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</a:tr>
              <a:tr h="393765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Peak luminosity per IP</a:t>
                      </a:r>
                      <a:endParaRPr lang="zh-CN" sz="24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1.2E+35</a:t>
                      </a:r>
                      <a:endParaRPr lang="zh-CN" sz="240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cm</a:t>
                      </a:r>
                      <a:r>
                        <a:rPr lang="en-US" sz="2400" kern="0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-2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s</a:t>
                      </a:r>
                      <a:r>
                        <a:rPr lang="en-US" sz="2400" kern="0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-1</a:t>
                      </a:r>
                      <a:endParaRPr lang="zh-CN" sz="24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3765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Beta function at collision</a:t>
                      </a:r>
                      <a:endParaRPr lang="zh-CN" sz="24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0.75</a:t>
                      </a:r>
                      <a:endParaRPr lang="zh-CN" sz="240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m</a:t>
                      </a:r>
                      <a:endParaRPr lang="zh-CN" sz="24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3765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Circulating beam current </a:t>
                      </a:r>
                      <a:endParaRPr lang="zh-CN" sz="24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1.0 </a:t>
                      </a:r>
                      <a:endParaRPr lang="zh-CN" sz="240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A</a:t>
                      </a:r>
                      <a:endParaRPr lang="zh-CN" sz="24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3765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Max beam-beam tune shift </a:t>
                      </a:r>
                      <a:r>
                        <a:rPr lang="en-US" sz="2400" kern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per IP</a:t>
                      </a:r>
                      <a:endParaRPr lang="zh-CN" sz="2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0.0065</a:t>
                      </a:r>
                      <a:endParaRPr lang="zh-CN" sz="240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endParaRPr lang="zh-CN" sz="2400" kern="1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</a:tr>
              <a:tr h="393765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Bunch separation</a:t>
                      </a:r>
                      <a:endParaRPr lang="zh-CN" sz="24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25</a:t>
                      </a:r>
                      <a:endParaRPr lang="zh-CN" sz="240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ns</a:t>
                      </a:r>
                      <a:endParaRPr lang="zh-CN" sz="2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3765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Bunch population</a:t>
                      </a:r>
                      <a:endParaRPr lang="zh-CN" sz="2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2.0E+11</a:t>
                      </a:r>
                      <a:endParaRPr lang="zh-CN" sz="240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endParaRPr lang="zh-CN" sz="2400" kern="10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</a:tr>
              <a:tr h="393765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Arc SR heat load</a:t>
                      </a:r>
                      <a:endParaRPr lang="zh-CN" sz="2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45.8 </a:t>
                      </a:r>
                      <a:endParaRPr lang="zh-CN" sz="240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W/m</a:t>
                      </a:r>
                      <a:endParaRPr lang="zh-CN" sz="2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478811" y="44624"/>
            <a:ext cx="8229600" cy="965521"/>
          </a:xfrm>
        </p:spPr>
        <p:txBody>
          <a:bodyPr>
            <a:normAutofit/>
          </a:bodyPr>
          <a:lstStyle/>
          <a:p>
            <a:r>
              <a:rPr lang="en-US" altLang="zh-CN" sz="3600" b="1" dirty="0" err="1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SppC</a:t>
            </a:r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 main </a:t>
            </a:r>
            <a:r>
              <a:rPr lang="en-US" altLang="zh-CN" sz="3600" b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parameters</a:t>
            </a:r>
            <a:endParaRPr lang="zh-CN" altLang="en-US" sz="3600" b="1" dirty="0">
              <a:solidFill>
                <a:srgbClr val="00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5856" y="898733"/>
            <a:ext cx="2370193" cy="442035"/>
          </a:xfrm>
          <a:prstGeom prst="rect">
            <a:avLst/>
          </a:prstGeom>
          <a:noFill/>
          <a:ln w="25400"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zh-CN" sz="2400" b="1" i="1" dirty="0" smtClean="0">
                <a:solidFill>
                  <a:srgbClr val="FF0000"/>
                </a:solidFill>
              </a:rPr>
              <a:t>(Very Preliminary)</a:t>
            </a:r>
            <a:endParaRPr lang="zh-CN" altLang="en-US" sz="2400" b="1" i="1" dirty="0">
              <a:solidFill>
                <a:srgbClr val="FF0000"/>
              </a:solidFill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8F12-3DC0-4871-A374-8AB610C7FF97}" type="datetime1">
              <a:rPr lang="zh-CN" altLang="en-US" smtClean="0"/>
              <a:t>2014/9/12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</a:t>
            </a:fld>
            <a:endParaRPr lang="zh-CN" altLang="en-US"/>
          </a:p>
        </p:txBody>
      </p:sp>
      <p:cxnSp>
        <p:nvCxnSpPr>
          <p:cNvPr id="8" name="直接连接符 7"/>
          <p:cNvCxnSpPr/>
          <p:nvPr/>
        </p:nvCxnSpPr>
        <p:spPr>
          <a:xfrm>
            <a:off x="464315" y="908720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43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53752"/>
            <a:ext cx="9144000" cy="998984"/>
          </a:xfrm>
        </p:spPr>
        <p:txBody>
          <a:bodyPr>
            <a:normAutofit fontScale="90000"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High field </a:t>
            </a:r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accelerator magnets </a:t>
            </a:r>
            <a:r>
              <a:rPr lang="en-US" altLang="zh-CN" sz="3600" b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for </a:t>
            </a:r>
            <a:r>
              <a:rPr lang="en-US" altLang="zh-CN" sz="3600" b="1" dirty="0" err="1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SppC</a:t>
            </a:r>
            <a:endParaRPr lang="zh-CN" altLang="en-US" sz="3600" b="1" dirty="0">
              <a:solidFill>
                <a:srgbClr val="00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504056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US" altLang="zh-CN" dirty="0" err="1" smtClean="0"/>
              <a:t>SppC</a:t>
            </a:r>
            <a:r>
              <a:rPr lang="en-US" altLang="zh-CN" dirty="0" smtClean="0"/>
              <a:t> </a:t>
            </a:r>
            <a:r>
              <a:rPr lang="en-US" altLang="zh-CN" dirty="0"/>
              <a:t>needs thousands </a:t>
            </a:r>
            <a:r>
              <a:rPr lang="en-US" altLang="zh-CN" dirty="0" smtClean="0"/>
              <a:t>of high field dipoles </a:t>
            </a:r>
            <a:r>
              <a:rPr lang="en-US" altLang="zh-CN" dirty="0"/>
              <a:t>and </a:t>
            </a:r>
            <a:r>
              <a:rPr lang="en-US" altLang="zh-CN" dirty="0" err="1" smtClean="0"/>
              <a:t>quadrupoles</a:t>
            </a:r>
            <a:r>
              <a:rPr lang="en-US" altLang="zh-CN" dirty="0" smtClean="0"/>
              <a:t> </a:t>
            </a:r>
            <a:r>
              <a:rPr lang="en-US" altLang="zh-CN" dirty="0"/>
              <a:t>installed along a tunnel 50-70 km in circumference</a:t>
            </a:r>
            <a:endParaRPr lang="zh-CN" altLang="zh-CN" dirty="0"/>
          </a:p>
          <a:p>
            <a:pPr algn="just"/>
            <a:r>
              <a:rPr lang="en-US" altLang="zh-CN" dirty="0"/>
              <a:t>A</a:t>
            </a:r>
            <a:r>
              <a:rPr lang="en-US" altLang="zh-CN" dirty="0" smtClean="0"/>
              <a:t>perture </a:t>
            </a:r>
            <a:r>
              <a:rPr lang="en-US" altLang="zh-CN" dirty="0"/>
              <a:t>diameter </a:t>
            </a:r>
            <a:r>
              <a:rPr lang="en-US" altLang="zh-CN" dirty="0" smtClean="0"/>
              <a:t>of the main dipole / </a:t>
            </a:r>
            <a:r>
              <a:rPr lang="en-US" altLang="zh-CN" dirty="0" err="1" smtClean="0"/>
              <a:t>quadrupole</a:t>
            </a:r>
            <a:r>
              <a:rPr lang="en-US" altLang="zh-CN" dirty="0" smtClean="0"/>
              <a:t>: 50 mm </a:t>
            </a:r>
          </a:p>
          <a:p>
            <a:pPr algn="just"/>
            <a:r>
              <a:rPr lang="en-US" altLang="zh-CN" dirty="0"/>
              <a:t>F</a:t>
            </a:r>
            <a:r>
              <a:rPr lang="en-US" altLang="zh-CN" dirty="0" smtClean="0"/>
              <a:t>ield </a:t>
            </a:r>
            <a:r>
              <a:rPr lang="en-US" altLang="zh-CN" dirty="0"/>
              <a:t>strength of the main </a:t>
            </a:r>
            <a:r>
              <a:rPr lang="en-US" altLang="zh-CN" dirty="0" smtClean="0"/>
              <a:t>dipole: </a:t>
            </a:r>
            <a:r>
              <a:rPr lang="en-US" altLang="zh-CN" dirty="0"/>
              <a:t>20 </a:t>
            </a:r>
            <a:r>
              <a:rPr lang="en-US" altLang="zh-CN" dirty="0" smtClean="0"/>
              <a:t>Tesla </a:t>
            </a:r>
          </a:p>
          <a:p>
            <a:pPr algn="just"/>
            <a:r>
              <a:rPr lang="en-US" altLang="zh-CN" dirty="0"/>
              <a:t>F</a:t>
            </a:r>
            <a:r>
              <a:rPr lang="en-US" altLang="zh-CN" dirty="0" smtClean="0"/>
              <a:t>ield quality: </a:t>
            </a:r>
            <a:r>
              <a:rPr lang="en-US" altLang="zh-CN" dirty="0"/>
              <a:t>10</a:t>
            </a:r>
            <a:r>
              <a:rPr lang="en-US" altLang="zh-CN" baseline="30000" dirty="0"/>
              <a:t>-4 </a:t>
            </a:r>
            <a:r>
              <a:rPr lang="en-US" altLang="zh-CN" dirty="0" smtClean="0"/>
              <a:t>at </a:t>
            </a:r>
            <a:r>
              <a:rPr lang="en-US" altLang="zh-CN" dirty="0"/>
              <a:t>the 2/3 aperture </a:t>
            </a:r>
            <a:r>
              <a:rPr lang="en-US" altLang="zh-CN" dirty="0" smtClean="0"/>
              <a:t>radius</a:t>
            </a:r>
            <a:endParaRPr lang="zh-CN" altLang="zh-CN" dirty="0"/>
          </a:p>
          <a:p>
            <a:pPr algn="just"/>
            <a:r>
              <a:rPr lang="en-US" altLang="zh-CN" dirty="0"/>
              <a:t>Distance between the two beam </a:t>
            </a:r>
            <a:r>
              <a:rPr lang="en-US" altLang="zh-CN" dirty="0" smtClean="0"/>
              <a:t>pipes: </a:t>
            </a:r>
            <a:r>
              <a:rPr lang="en-US" altLang="zh-CN" dirty="0"/>
              <a:t>determined by the magnetic optimization </a:t>
            </a:r>
            <a:r>
              <a:rPr lang="en-US" altLang="zh-CN" dirty="0" smtClean="0"/>
              <a:t>of the main dipole (300 ~ 400 mm)</a:t>
            </a:r>
          </a:p>
          <a:p>
            <a:pPr algn="just"/>
            <a:r>
              <a:rPr lang="en-US" altLang="zh-CN" dirty="0" smtClean="0"/>
              <a:t>Outer diameter of the magnet: 800 mm</a:t>
            </a:r>
          </a:p>
          <a:p>
            <a:pPr algn="just"/>
            <a:r>
              <a:rPr lang="en-US" altLang="zh-CN" dirty="0" smtClean="0"/>
              <a:t>Outer diameter of the cryostat: 1400 mm (in a 7 m diameter tunnel)</a:t>
            </a:r>
          </a:p>
          <a:p>
            <a:pPr algn="just"/>
            <a:r>
              <a:rPr lang="en-US" altLang="zh-CN" dirty="0" smtClean="0"/>
              <a:t>Total </a:t>
            </a:r>
            <a:r>
              <a:rPr lang="en-US" altLang="zh-CN" dirty="0"/>
              <a:t>magnetic length of the 20 Tesla main </a:t>
            </a:r>
            <a:r>
              <a:rPr lang="en-US" altLang="zh-CN" dirty="0" smtClean="0"/>
              <a:t>dipole: ~ </a:t>
            </a:r>
            <a:r>
              <a:rPr lang="en-US" altLang="zh-CN" dirty="0"/>
              <a:t>33 </a:t>
            </a:r>
            <a:r>
              <a:rPr lang="en-US" altLang="zh-CN" dirty="0" smtClean="0"/>
              <a:t>km </a:t>
            </a:r>
            <a:r>
              <a:rPr lang="en-US" altLang="zh-CN" dirty="0"/>
              <a:t>in a 50 km circumference</a:t>
            </a:r>
            <a:endParaRPr lang="en-US" altLang="zh-CN" dirty="0" smtClean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5315C-AF5C-4513-A13D-714F1E52C973}" type="datetime1">
              <a:rPr lang="zh-CN" altLang="en-US" smtClean="0"/>
              <a:t>2014/9/12</a:t>
            </a:fld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6</a:t>
            </a:fld>
            <a:endParaRPr lang="zh-CN" altLang="en-US"/>
          </a:p>
        </p:txBody>
      </p:sp>
      <p:cxnSp>
        <p:nvCxnSpPr>
          <p:cNvPr id="8" name="直接连接符 7"/>
          <p:cNvCxnSpPr/>
          <p:nvPr/>
        </p:nvCxnSpPr>
        <p:spPr>
          <a:xfrm>
            <a:off x="464315" y="908720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833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88" y="2704688"/>
            <a:ext cx="5866920" cy="4036680"/>
          </a:xfrm>
          <a:prstGeom prst="rect">
            <a:avLst/>
          </a:prstGeom>
        </p:spPr>
      </p:pic>
      <p:sp>
        <p:nvSpPr>
          <p:cNvPr id="7" name="Line 1"/>
          <p:cNvSpPr/>
          <p:nvPr/>
        </p:nvSpPr>
        <p:spPr>
          <a:xfrm>
            <a:off x="6169928" y="2828528"/>
            <a:ext cx="2511360" cy="0"/>
          </a:xfrm>
          <a:prstGeom prst="line">
            <a:avLst/>
          </a:prstGeom>
          <a:ln w="19080" cap="rnd">
            <a:solidFill>
              <a:srgbClr val="000000"/>
            </a:solidFill>
            <a:custDash>
              <a:ds d="212000" sp="159000"/>
            </a:custDash>
            <a:round/>
          </a:ln>
        </p:spPr>
      </p:sp>
      <p:sp>
        <p:nvSpPr>
          <p:cNvPr id="8" name="CustomShape 2"/>
          <p:cNvSpPr/>
          <p:nvPr/>
        </p:nvSpPr>
        <p:spPr>
          <a:xfrm>
            <a:off x="7992608" y="1817288"/>
            <a:ext cx="889920" cy="5770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600">
                <a:solidFill>
                  <a:srgbClr val="0000FF"/>
                </a:solidFill>
                <a:latin typeface="Arial"/>
                <a:ea typeface="宋体"/>
              </a:rPr>
              <a:t>Bi-2212</a:t>
            </a:r>
            <a:endParaRPr/>
          </a:p>
          <a:p>
            <a:pPr algn="r">
              <a:lnSpc>
                <a:spcPct val="100000"/>
              </a:lnSpc>
            </a:pPr>
            <a:r>
              <a:rPr lang="en-US" sz="1600">
                <a:solidFill>
                  <a:srgbClr val="0000FF"/>
                </a:solidFill>
                <a:latin typeface="Arial"/>
                <a:ea typeface="宋体"/>
              </a:rPr>
              <a:t>(YBCO)</a:t>
            </a:r>
            <a:endParaRPr/>
          </a:p>
        </p:txBody>
      </p:sp>
      <p:sp>
        <p:nvSpPr>
          <p:cNvPr id="9" name="CustomShape 3"/>
          <p:cNvSpPr/>
          <p:nvPr/>
        </p:nvSpPr>
        <p:spPr>
          <a:xfrm>
            <a:off x="8076488" y="4581368"/>
            <a:ext cx="601560" cy="3337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600">
                <a:solidFill>
                  <a:srgbClr val="003399"/>
                </a:solidFill>
                <a:latin typeface="Arial"/>
                <a:ea typeface="宋体"/>
              </a:rPr>
              <a:t>NbTi</a:t>
            </a:r>
            <a:endParaRPr/>
          </a:p>
        </p:txBody>
      </p:sp>
      <p:sp>
        <p:nvSpPr>
          <p:cNvPr id="10" name="Line 4"/>
          <p:cNvSpPr/>
          <p:nvPr/>
        </p:nvSpPr>
        <p:spPr>
          <a:xfrm>
            <a:off x="6169928" y="4458968"/>
            <a:ext cx="2444760" cy="0"/>
          </a:xfrm>
          <a:prstGeom prst="line">
            <a:avLst/>
          </a:prstGeom>
          <a:ln w="19080" cap="rnd">
            <a:solidFill>
              <a:srgbClr val="003399"/>
            </a:solidFill>
            <a:custDash>
              <a:ds d="212000" sp="159000"/>
            </a:custDash>
            <a:round/>
          </a:ln>
        </p:spPr>
      </p:sp>
      <p:sp>
        <p:nvSpPr>
          <p:cNvPr id="11" name="CustomShape 5"/>
          <p:cNvSpPr/>
          <p:nvPr/>
        </p:nvSpPr>
        <p:spPr>
          <a:xfrm>
            <a:off x="8016368" y="2893688"/>
            <a:ext cx="799920" cy="3337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600" dirty="0">
                <a:solidFill>
                  <a:srgbClr val="000000"/>
                </a:solidFill>
                <a:latin typeface="Arial"/>
                <a:ea typeface="宋体"/>
              </a:rPr>
              <a:t>Nb</a:t>
            </a:r>
            <a:r>
              <a:rPr lang="en-US" sz="1600" baseline="-25000" dirty="0">
                <a:solidFill>
                  <a:srgbClr val="000000"/>
                </a:solidFill>
                <a:latin typeface="Arial"/>
                <a:ea typeface="宋体"/>
              </a:rPr>
              <a:t>3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宋体"/>
              </a:rPr>
              <a:t>Sn</a:t>
            </a:r>
            <a:endParaRPr dirty="0"/>
          </a:p>
        </p:txBody>
      </p:sp>
      <p:sp>
        <p:nvSpPr>
          <p:cNvPr id="12" name="Line 6"/>
          <p:cNvSpPr/>
          <p:nvPr/>
        </p:nvSpPr>
        <p:spPr>
          <a:xfrm>
            <a:off x="8033648" y="2850848"/>
            <a:ext cx="14400" cy="1530360"/>
          </a:xfrm>
          <a:prstGeom prst="line">
            <a:avLst/>
          </a:prstGeom>
          <a:ln w="12600">
            <a:solidFill>
              <a:srgbClr val="000000"/>
            </a:solidFill>
            <a:round/>
            <a:headEnd type="triangle" w="med" len="med"/>
          </a:ln>
        </p:spPr>
      </p:sp>
      <p:sp>
        <p:nvSpPr>
          <p:cNvPr id="13" name="Line 7"/>
          <p:cNvSpPr/>
          <p:nvPr/>
        </p:nvSpPr>
        <p:spPr>
          <a:xfrm flipV="1">
            <a:off x="8059208" y="4458968"/>
            <a:ext cx="0" cy="1600200"/>
          </a:xfrm>
          <a:prstGeom prst="line">
            <a:avLst/>
          </a:prstGeom>
          <a:ln w="12600">
            <a:solidFill>
              <a:srgbClr val="333399"/>
            </a:solidFill>
            <a:round/>
            <a:tailEnd type="triangle" w="med" len="med"/>
          </a:ln>
        </p:spPr>
      </p:sp>
      <p:sp>
        <p:nvSpPr>
          <p:cNvPr id="14" name="Line 8"/>
          <p:cNvSpPr/>
          <p:nvPr/>
        </p:nvSpPr>
        <p:spPr>
          <a:xfrm flipV="1">
            <a:off x="5065088" y="1984508"/>
            <a:ext cx="2495520" cy="2396700"/>
          </a:xfrm>
          <a:prstGeom prst="line">
            <a:avLst/>
          </a:prstGeom>
          <a:ln w="31680" cap="rnd">
            <a:solidFill>
              <a:srgbClr val="CC0000"/>
            </a:solidFill>
            <a:custDash>
              <a:ds d="88000" sp="88000"/>
            </a:custDash>
            <a:round/>
            <a:tailEnd type="triangle" w="med" len="med"/>
          </a:ln>
        </p:spPr>
      </p:sp>
      <p:sp>
        <p:nvSpPr>
          <p:cNvPr id="19" name="CustomShape 14"/>
          <p:cNvSpPr/>
          <p:nvPr/>
        </p:nvSpPr>
        <p:spPr>
          <a:xfrm>
            <a:off x="4571888" y="3177008"/>
            <a:ext cx="718920" cy="42444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100" i="1" dirty="0">
                <a:solidFill>
                  <a:srgbClr val="C00000"/>
                </a:solidFill>
                <a:latin typeface="Calibri"/>
              </a:rPr>
              <a:t>(no bore)</a:t>
            </a:r>
            <a:endParaRPr dirty="0"/>
          </a:p>
        </p:txBody>
      </p:sp>
      <p:sp>
        <p:nvSpPr>
          <p:cNvPr id="20" name="CustomShape 15"/>
          <p:cNvSpPr/>
          <p:nvPr/>
        </p:nvSpPr>
        <p:spPr>
          <a:xfrm>
            <a:off x="4354448" y="3480488"/>
            <a:ext cx="718920" cy="42444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100" i="1">
                <a:solidFill>
                  <a:srgbClr val="C00000"/>
                </a:solidFill>
                <a:latin typeface="Calibri"/>
              </a:rPr>
              <a:t>(no bore)</a:t>
            </a:r>
            <a:endParaRPr/>
          </a:p>
        </p:txBody>
      </p:sp>
      <p:sp>
        <p:nvSpPr>
          <p:cNvPr id="21" name="CustomShape 16"/>
          <p:cNvSpPr/>
          <p:nvPr/>
        </p:nvSpPr>
        <p:spPr>
          <a:xfrm>
            <a:off x="7398464" y="1196752"/>
            <a:ext cx="1350000" cy="3646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 err="1">
                <a:solidFill>
                  <a:srgbClr val="FF0000"/>
                </a:solidFill>
                <a:latin typeface="Calibri"/>
              </a:rPr>
              <a:t>SppC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 20 T</a:t>
            </a:r>
            <a:endParaRPr dirty="0"/>
          </a:p>
        </p:txBody>
      </p:sp>
      <p:sp>
        <p:nvSpPr>
          <p:cNvPr id="22" name="CustomShape 17"/>
          <p:cNvSpPr/>
          <p:nvPr/>
        </p:nvSpPr>
        <p:spPr>
          <a:xfrm>
            <a:off x="7560608" y="1650068"/>
            <a:ext cx="266760" cy="334440"/>
          </a:xfrm>
          <a:prstGeom prst="rect">
            <a:avLst/>
          </a:prstGeom>
          <a:solidFill>
            <a:srgbClr val="FF0000"/>
          </a:solidFill>
          <a:ln w="9360">
            <a:solidFill>
              <a:srgbClr val="FF0000"/>
            </a:solidFill>
            <a:round/>
          </a:ln>
        </p:spPr>
      </p:sp>
      <p:sp>
        <p:nvSpPr>
          <p:cNvPr id="23" name="Line 18"/>
          <p:cNvSpPr/>
          <p:nvPr/>
        </p:nvSpPr>
        <p:spPr>
          <a:xfrm flipV="1">
            <a:off x="6200168" y="1984508"/>
            <a:ext cx="1493820" cy="4120740"/>
          </a:xfrm>
          <a:prstGeom prst="line">
            <a:avLst/>
          </a:prstGeom>
          <a:ln w="31680" cap="rnd">
            <a:solidFill>
              <a:srgbClr val="FF0000"/>
            </a:solidFill>
            <a:custDash>
              <a:ds d="88000" sp="88000"/>
            </a:custDash>
            <a:round/>
            <a:tailEnd type="triangle" w="med" len="med"/>
          </a:ln>
        </p:spPr>
      </p:sp>
      <p:sp>
        <p:nvSpPr>
          <p:cNvPr id="24" name="CustomShape 19"/>
          <p:cNvSpPr/>
          <p:nvPr/>
        </p:nvSpPr>
        <p:spPr>
          <a:xfrm>
            <a:off x="7020272" y="3784400"/>
            <a:ext cx="700920" cy="3646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FF0000"/>
                </a:solidFill>
                <a:latin typeface="Calibri"/>
              </a:rPr>
              <a:t>IHEP</a:t>
            </a:r>
            <a:endParaRPr dirty="0"/>
          </a:p>
        </p:txBody>
      </p:sp>
      <p:sp>
        <p:nvSpPr>
          <p:cNvPr id="25" name="CustomShape 20"/>
          <p:cNvSpPr/>
          <p:nvPr/>
        </p:nvSpPr>
        <p:spPr>
          <a:xfrm>
            <a:off x="4428068" y="5770050"/>
            <a:ext cx="1496160" cy="297720"/>
          </a:xfrm>
          <a:prstGeom prst="rect">
            <a:avLst/>
          </a:prstGeom>
        </p:spPr>
        <p:txBody>
          <a:bodyPr lIns="64440" tIns="32040" rIns="64440" bIns="32040"/>
          <a:lstStyle/>
          <a:p>
            <a:pPr>
              <a:lnSpc>
                <a:spcPct val="100000"/>
              </a:lnSpc>
            </a:pPr>
            <a:r>
              <a:rPr lang="en-US" sz="1000" i="1" dirty="0" err="1">
                <a:solidFill>
                  <a:srgbClr val="000000"/>
                </a:solidFill>
                <a:latin typeface="Helvetica Light"/>
                <a:ea typeface="ＭＳ Ｐゴシック"/>
              </a:rPr>
              <a:t>GianLuca</a:t>
            </a:r>
            <a:r>
              <a:rPr lang="en-US" sz="1000" i="1" dirty="0">
                <a:solidFill>
                  <a:srgbClr val="000000"/>
                </a:solidFill>
                <a:latin typeface="Helvetica Light"/>
                <a:ea typeface="ＭＳ Ｐゴシック"/>
              </a:rPr>
              <a:t> </a:t>
            </a:r>
            <a:r>
              <a:rPr lang="en-US" sz="1000" i="1" dirty="0" err="1">
                <a:solidFill>
                  <a:srgbClr val="000000"/>
                </a:solidFill>
                <a:latin typeface="Helvetica Light"/>
                <a:ea typeface="ＭＳ Ｐゴシック"/>
              </a:rPr>
              <a:t>Sabbi</a:t>
            </a:r>
            <a:r>
              <a:rPr lang="en-US" sz="1000" i="1" dirty="0">
                <a:solidFill>
                  <a:srgbClr val="000000"/>
                </a:solidFill>
                <a:latin typeface="Helvetica Light"/>
                <a:ea typeface="ＭＳ Ｐゴシック"/>
              </a:rPr>
              <a:t> (LBNL)</a:t>
            </a:r>
            <a:endParaRPr dirty="0"/>
          </a:p>
        </p:txBody>
      </p:sp>
      <p:sp>
        <p:nvSpPr>
          <p:cNvPr id="26" name="CustomShape 21"/>
          <p:cNvSpPr/>
          <p:nvPr/>
        </p:nvSpPr>
        <p:spPr>
          <a:xfrm>
            <a:off x="4466852" y="4393034"/>
            <a:ext cx="93600" cy="158400"/>
          </a:xfrm>
          <a:prstGeom prst="rect">
            <a:avLst/>
          </a:prstGeom>
          <a:solidFill>
            <a:srgbClr val="C00000"/>
          </a:solidFill>
          <a:ln w="9360">
            <a:solidFill>
              <a:srgbClr val="C00000"/>
            </a:solidFill>
            <a:round/>
          </a:ln>
        </p:spPr>
      </p:sp>
      <p:sp>
        <p:nvSpPr>
          <p:cNvPr id="27" name="CustomShape 22"/>
          <p:cNvSpPr/>
          <p:nvPr/>
        </p:nvSpPr>
        <p:spPr>
          <a:xfrm>
            <a:off x="4498670" y="4398792"/>
            <a:ext cx="1264680" cy="54360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500" dirty="0">
                <a:solidFill>
                  <a:srgbClr val="000000"/>
                </a:solidFill>
                <a:latin typeface="Calibri"/>
              </a:rPr>
              <a:t>LBNL(RD3C)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1100" i="1" dirty="0">
                <a:solidFill>
                  <a:srgbClr val="C00000"/>
                </a:solidFill>
                <a:latin typeface="Calibri"/>
              </a:rPr>
              <a:t>(Two 35 mm bore)</a:t>
            </a:r>
            <a:endParaRPr dirty="0"/>
          </a:p>
        </p:txBody>
      </p:sp>
      <p:sp>
        <p:nvSpPr>
          <p:cNvPr id="28" name="Line 23"/>
          <p:cNvSpPr/>
          <p:nvPr/>
        </p:nvSpPr>
        <p:spPr>
          <a:xfrm>
            <a:off x="6169568" y="6094808"/>
            <a:ext cx="2369160" cy="0"/>
          </a:xfrm>
          <a:prstGeom prst="line">
            <a:avLst/>
          </a:prstGeom>
          <a:ln w="19080">
            <a:solidFill>
              <a:srgbClr val="000000"/>
            </a:solidFill>
            <a:round/>
          </a:ln>
        </p:spPr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21" y="2950727"/>
            <a:ext cx="1191655" cy="117790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331640" y="4081419"/>
            <a:ext cx="14012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/>
              <a:t>(LHC </a:t>
            </a:r>
            <a:r>
              <a:rPr lang="en-US" altLang="zh-CN" sz="1000" dirty="0" err="1"/>
              <a:t>NbTi</a:t>
            </a:r>
            <a:r>
              <a:rPr lang="en-US" altLang="zh-CN" sz="1000" dirty="0"/>
              <a:t> dipole 8.3 T)</a:t>
            </a:r>
            <a:endParaRPr lang="zh-CN" altLang="en-US" sz="1000" dirty="0"/>
          </a:p>
        </p:txBody>
      </p:sp>
      <p:sp>
        <p:nvSpPr>
          <p:cNvPr id="31" name="标题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923473"/>
          </a:xfrm>
        </p:spPr>
        <p:txBody>
          <a:bodyPr>
            <a:normAutofit fontScale="90000"/>
          </a:bodyPr>
          <a:lstStyle/>
          <a:p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Status of high </a:t>
            </a:r>
            <a:r>
              <a:rPr lang="en-US" altLang="zh-CN" sz="3600" b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field </a:t>
            </a:r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accelerator magnet R&amp;D</a:t>
            </a:r>
            <a:endParaRPr lang="zh-CN" altLang="en-US" sz="3600" b="1" dirty="0">
              <a:solidFill>
                <a:srgbClr val="00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95536" y="923816"/>
            <a:ext cx="637391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Arial" pitchFamily="34" charset="0"/>
                <a:cs typeface="Arial" pitchFamily="34" charset="0"/>
              </a:rPr>
              <a:t>Nb</a:t>
            </a:r>
            <a:r>
              <a:rPr lang="en-US" altLang="zh-CN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altLang="zh-CN" b="1" dirty="0">
                <a:latin typeface="Arial" pitchFamily="34" charset="0"/>
                <a:cs typeface="Arial" pitchFamily="34" charset="0"/>
              </a:rPr>
              <a:t>Sn dipole magnetic field records:</a:t>
            </a:r>
            <a:endParaRPr lang="en-US" altLang="zh-CN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ts val="6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itchFamily="34" charset="0"/>
                <a:cs typeface="Arial" pitchFamily="34" charset="0"/>
              </a:rPr>
              <a:t>16 T achieved without real aperture (HD1 @ LBNL, 2003)</a:t>
            </a:r>
          </a:p>
          <a:p>
            <a:pPr marL="342900" indent="-342900">
              <a:spcBef>
                <a:spcPts val="6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itchFamily="34" charset="0"/>
                <a:cs typeface="Arial" pitchFamily="34" charset="0"/>
              </a:rPr>
              <a:t>14 T achieved with single-aperture (HD2e @ LBNL, 2007)</a:t>
            </a:r>
          </a:p>
          <a:p>
            <a:pPr marL="342900" indent="-342900">
              <a:spcBef>
                <a:spcPts val="6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altLang="zh-CN" dirty="0" smtClean="0">
                <a:latin typeface="Arial" pitchFamily="34" charset="0"/>
                <a:cs typeface="Arial" pitchFamily="34" charset="0"/>
              </a:rPr>
              <a:t>10 </a:t>
            </a:r>
            <a:r>
              <a:rPr lang="en-US" altLang="zh-CN" dirty="0">
                <a:latin typeface="Arial" pitchFamily="34" charset="0"/>
                <a:cs typeface="Arial" pitchFamily="34" charset="0"/>
              </a:rPr>
              <a:t>T achieved with </a:t>
            </a:r>
            <a:r>
              <a:rPr lang="en-US" altLang="zh-CN" dirty="0" smtClean="0">
                <a:latin typeface="Arial" pitchFamily="34" charset="0"/>
                <a:cs typeface="Arial" pitchFamily="34" charset="0"/>
              </a:rPr>
              <a:t>twin-aperture (RD3C @ LBNL, 2002)</a:t>
            </a:r>
            <a:endParaRPr lang="en-US" altLang="zh-CN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ts val="6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altLang="zh-CN" dirty="0" smtClean="0">
                <a:latin typeface="Arial" pitchFamily="34" charset="0"/>
                <a:cs typeface="Arial" pitchFamily="34" charset="0"/>
              </a:rPr>
              <a:t>Current highest operational </a:t>
            </a:r>
            <a:r>
              <a:rPr lang="en-US" altLang="zh-CN" dirty="0">
                <a:latin typeface="Arial" pitchFamily="34" charset="0"/>
                <a:cs typeface="Arial" pitchFamily="34" charset="0"/>
              </a:rPr>
              <a:t>field 8.3 T (LHC main dipole)</a:t>
            </a:r>
          </a:p>
        </p:txBody>
      </p:sp>
      <p:cxnSp>
        <p:nvCxnSpPr>
          <p:cNvPr id="32" name="直接连接符 31"/>
          <p:cNvCxnSpPr/>
          <p:nvPr/>
        </p:nvCxnSpPr>
        <p:spPr>
          <a:xfrm>
            <a:off x="464315" y="908720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Picture 6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7" y="917686"/>
            <a:ext cx="8178227" cy="5928165"/>
          </a:xfrm>
          <a:prstGeom prst="rect">
            <a:avLst/>
          </a:prstGeom>
        </p:spPr>
      </p:pic>
      <p:sp>
        <p:nvSpPr>
          <p:cNvPr id="616" name="Text Box 595"/>
          <p:cNvSpPr txBox="1">
            <a:spLocks noChangeArrowheads="1"/>
          </p:cNvSpPr>
          <p:nvPr/>
        </p:nvSpPr>
        <p:spPr bwMode="auto">
          <a:xfrm>
            <a:off x="7002591" y="1753788"/>
            <a:ext cx="1192323" cy="276999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1200" dirty="0"/>
              <a:t>Peter Lee, </a:t>
            </a:r>
            <a:r>
              <a:rPr lang="en-US" sz="1200" dirty="0" smtClean="0"/>
              <a:t>2014</a:t>
            </a:r>
            <a:endParaRPr lang="en-US" sz="1200" dirty="0"/>
          </a:p>
        </p:txBody>
      </p:sp>
      <p:sp>
        <p:nvSpPr>
          <p:cNvPr id="617" name="Line 596"/>
          <p:cNvSpPr>
            <a:spLocks noChangeShapeType="1"/>
          </p:cNvSpPr>
          <p:nvPr/>
        </p:nvSpPr>
        <p:spPr bwMode="auto">
          <a:xfrm>
            <a:off x="1190243" y="3449831"/>
            <a:ext cx="5771253" cy="2285"/>
          </a:xfrm>
          <a:prstGeom prst="line">
            <a:avLst/>
          </a:prstGeom>
          <a:noFill/>
          <a:ln w="3175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" name="Line 599"/>
          <p:cNvSpPr>
            <a:spLocks noChangeShapeType="1"/>
          </p:cNvSpPr>
          <p:nvPr/>
        </p:nvSpPr>
        <p:spPr bwMode="auto">
          <a:xfrm>
            <a:off x="3884923" y="3482939"/>
            <a:ext cx="0" cy="2701514"/>
          </a:xfrm>
          <a:prstGeom prst="line">
            <a:avLst/>
          </a:prstGeom>
          <a:noFill/>
          <a:ln w="31750">
            <a:solidFill>
              <a:srgbClr val="0033CC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9" name="Line 600"/>
          <p:cNvSpPr>
            <a:spLocks noChangeShapeType="1"/>
          </p:cNvSpPr>
          <p:nvPr/>
        </p:nvSpPr>
        <p:spPr bwMode="auto">
          <a:xfrm>
            <a:off x="2873310" y="3472665"/>
            <a:ext cx="0" cy="2712626"/>
          </a:xfrm>
          <a:prstGeom prst="line">
            <a:avLst/>
          </a:prstGeom>
          <a:noFill/>
          <a:ln w="31750">
            <a:solidFill>
              <a:srgbClr val="213BFB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0" name="Text Box 601"/>
          <p:cNvSpPr txBox="1">
            <a:spLocks noChangeArrowheads="1"/>
          </p:cNvSpPr>
          <p:nvPr/>
        </p:nvSpPr>
        <p:spPr bwMode="auto">
          <a:xfrm>
            <a:off x="2017544" y="5478943"/>
            <a:ext cx="1203344" cy="600075"/>
          </a:xfrm>
          <a:prstGeom prst="rect">
            <a:avLst/>
          </a:prstGeom>
          <a:solidFill>
            <a:schemeClr val="bg1"/>
          </a:solidFill>
          <a:ln w="19050">
            <a:solidFill>
              <a:schemeClr val="hlink"/>
            </a:solidFill>
            <a:miter lim="800000"/>
            <a:headEnd/>
            <a:tailEnd/>
          </a:ln>
        </p:spPr>
        <p:txBody>
          <a:bodyPr wrap="none" lIns="45720" rIns="45720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1600" b="1" dirty="0" err="1">
                <a:solidFill>
                  <a:schemeClr val="hlink"/>
                </a:solidFill>
              </a:rPr>
              <a:t>NbTi</a:t>
            </a:r>
            <a:r>
              <a:rPr lang="en-US" sz="1600" b="1" dirty="0">
                <a:solidFill>
                  <a:schemeClr val="hlink"/>
                </a:solidFill>
              </a:rPr>
              <a:t>: </a:t>
            </a:r>
          </a:p>
          <a:p>
            <a:pPr algn="ctr"/>
            <a:r>
              <a:rPr lang="en-US" sz="1600" b="1" dirty="0">
                <a:solidFill>
                  <a:schemeClr val="hlink"/>
                </a:solidFill>
              </a:rPr>
              <a:t>11 T @ 1.9K</a:t>
            </a:r>
          </a:p>
        </p:txBody>
      </p:sp>
      <p:sp>
        <p:nvSpPr>
          <p:cNvPr id="621" name="Text Box 602"/>
          <p:cNvSpPr txBox="1">
            <a:spLocks noChangeArrowheads="1"/>
          </p:cNvSpPr>
          <p:nvPr/>
        </p:nvSpPr>
        <p:spPr bwMode="auto">
          <a:xfrm>
            <a:off x="3347860" y="5478943"/>
            <a:ext cx="1447823" cy="600075"/>
          </a:xfrm>
          <a:prstGeom prst="rect">
            <a:avLst/>
          </a:prstGeom>
          <a:solidFill>
            <a:schemeClr val="bg1"/>
          </a:solidFill>
          <a:ln w="19050">
            <a:solidFill>
              <a:srgbClr val="0066CC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1600" b="1" dirty="0">
                <a:solidFill>
                  <a:srgbClr val="0066FF"/>
                </a:solidFill>
              </a:rPr>
              <a:t>Nb</a:t>
            </a:r>
            <a:r>
              <a:rPr lang="en-US" sz="1600" b="1" baseline="-25000" dirty="0">
                <a:solidFill>
                  <a:srgbClr val="0066FF"/>
                </a:solidFill>
              </a:rPr>
              <a:t>3</a:t>
            </a:r>
            <a:r>
              <a:rPr lang="en-US" sz="1600" b="1" dirty="0">
                <a:solidFill>
                  <a:srgbClr val="0066FF"/>
                </a:solidFill>
              </a:rPr>
              <a:t>Sn</a:t>
            </a:r>
            <a:r>
              <a:rPr lang="en-US" sz="1600" b="1" dirty="0">
                <a:solidFill>
                  <a:schemeClr val="accent1"/>
                </a:solidFill>
              </a:rPr>
              <a:t> </a:t>
            </a:r>
            <a:r>
              <a:rPr lang="en-US" sz="1600" b="1" dirty="0">
                <a:solidFill>
                  <a:srgbClr val="006600"/>
                </a:solidFill>
              </a:rPr>
              <a:t>(Nb</a:t>
            </a:r>
            <a:r>
              <a:rPr lang="en-US" sz="1600" b="1" baseline="-25000" dirty="0">
                <a:solidFill>
                  <a:srgbClr val="006600"/>
                </a:solidFill>
              </a:rPr>
              <a:t>3</a:t>
            </a:r>
            <a:r>
              <a:rPr lang="en-US" sz="1600" b="1" dirty="0">
                <a:solidFill>
                  <a:srgbClr val="006600"/>
                </a:solidFill>
              </a:rPr>
              <a:t>Al)</a:t>
            </a:r>
          </a:p>
          <a:p>
            <a:pPr algn="ctr"/>
            <a:r>
              <a:rPr lang="en-US" sz="1600" b="1" dirty="0" smtClean="0">
                <a:solidFill>
                  <a:srgbClr val="0066FF"/>
                </a:solidFill>
              </a:rPr>
              <a:t>17 </a:t>
            </a:r>
            <a:r>
              <a:rPr lang="en-US" sz="1600" b="1" dirty="0">
                <a:solidFill>
                  <a:srgbClr val="0066FF"/>
                </a:solidFill>
              </a:rPr>
              <a:t>T @ 4.2 K</a:t>
            </a:r>
          </a:p>
        </p:txBody>
      </p:sp>
      <p:sp>
        <p:nvSpPr>
          <p:cNvPr id="622" name="Text Box 603"/>
          <p:cNvSpPr txBox="1">
            <a:spLocks noChangeArrowheads="1"/>
          </p:cNvSpPr>
          <p:nvPr/>
        </p:nvSpPr>
        <p:spPr bwMode="auto">
          <a:xfrm>
            <a:off x="7043688" y="3296860"/>
            <a:ext cx="1001813" cy="283154"/>
          </a:xfrm>
          <a:prstGeom prst="rect">
            <a:avLst/>
          </a:prstGeom>
          <a:solidFill>
            <a:schemeClr val="bg1"/>
          </a:solidFill>
          <a:ln w="12700">
            <a:solidFill>
              <a:srgbClr val="800000"/>
            </a:solidFill>
            <a:miter lim="800000"/>
            <a:headEnd/>
            <a:tailEnd/>
          </a:ln>
        </p:spPr>
        <p:txBody>
          <a:bodyPr wrap="none" lIns="18288" tIns="18288" rIns="18288" bIns="1828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500 </a:t>
            </a:r>
            <a:r>
              <a:rPr lang="en-US" sz="1600" b="1" dirty="0">
                <a:solidFill>
                  <a:srgbClr val="FF0000"/>
                </a:solidFill>
              </a:rPr>
              <a:t>A/mm</a:t>
            </a:r>
            <a:r>
              <a:rPr lang="en-US" sz="1600" b="1" baseline="30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73996" y="971436"/>
            <a:ext cx="6920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WHOLE WIRE </a:t>
            </a:r>
            <a:r>
              <a:rPr lang="en-US" altLang="zh-CN" dirty="0" smtClean="0"/>
              <a:t>critical </a:t>
            </a:r>
            <a:r>
              <a:rPr lang="en-US" altLang="zh-CN" dirty="0"/>
              <a:t>c</a:t>
            </a:r>
            <a:r>
              <a:rPr lang="en-US" altLang="zh-CN" dirty="0" smtClean="0"/>
              <a:t>urrent density of main superconductors @ 4.2 K</a:t>
            </a:r>
            <a:endParaRPr lang="zh-CN" altLang="en-US" dirty="0"/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923473"/>
          </a:xfrm>
        </p:spPr>
        <p:txBody>
          <a:bodyPr>
            <a:normAutofit fontScale="90000"/>
          </a:bodyPr>
          <a:lstStyle/>
          <a:p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Status of high </a:t>
            </a:r>
            <a:r>
              <a:rPr lang="en-US" altLang="zh-CN" sz="3600" b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field </a:t>
            </a:r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accelerator magnet R&amp;D</a:t>
            </a:r>
            <a:endParaRPr lang="zh-CN" altLang="en-US" sz="3600" b="1" dirty="0">
              <a:solidFill>
                <a:srgbClr val="00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464315" y="908720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737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" grpId="0" animBg="1"/>
      <p:bldP spid="618" grpId="0" animBg="1"/>
      <p:bldP spid="619" grpId="0" animBg="1"/>
      <p:bldP spid="620" grpId="0" animBg="1"/>
      <p:bldP spid="621" grpId="0" animBg="1"/>
      <p:bldP spid="6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3386"/>
          </a:xfrm>
        </p:spPr>
        <p:txBody>
          <a:bodyPr>
            <a:normAutofit/>
          </a:bodyPr>
          <a:lstStyle/>
          <a:p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Coil structures for high field dipole</a:t>
            </a:r>
            <a:endParaRPr lang="zh-CN" altLang="en-US" sz="3200" b="1" dirty="0">
              <a:solidFill>
                <a:srgbClr val="000000"/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CA0BC-07CC-4772-8C90-706563EEBEF9}" type="datetime1">
              <a:rPr lang="zh-CN" altLang="en-US" smtClean="0"/>
              <a:t>2014/9/12</a:t>
            </a:fld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25" y="1234668"/>
            <a:ext cx="4045559" cy="2842404"/>
          </a:xfrm>
          <a:prstGeom prst="rect">
            <a:avLst/>
          </a:prstGeom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470" y="1124744"/>
            <a:ext cx="3758954" cy="285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\\Sispcz162\e$\PROJETS\EuCARD HFM\Sous-traitance étude\Fichiers CAO\11-01-07 avant projet\Images\Persp.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949" y="4274661"/>
            <a:ext cx="4240962" cy="239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:\Users\caspi\Desktop\Magnets\High-Fields\HighField-2013\CCT1\15milRib\CCT-slanted-cyl-octrta-3-22-13\layers-ribs-mp-vtk\lay12Ri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0" t="4971" r="8382" b="21481"/>
          <a:stretch>
            <a:fillRect/>
          </a:stretch>
        </p:blipFill>
        <p:spPr bwMode="auto">
          <a:xfrm>
            <a:off x="4629470" y="4332086"/>
            <a:ext cx="4100830" cy="2337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直接连接符 10"/>
          <p:cNvCxnSpPr/>
          <p:nvPr/>
        </p:nvCxnSpPr>
        <p:spPr>
          <a:xfrm>
            <a:off x="464315" y="908720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75656" y="90872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Cos-theta  type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64088" y="90872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Common coil type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91680" y="407707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Block type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80112" y="400506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Canted cos-theta type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4792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2062</TotalTime>
  <Words>2096</Words>
  <Application>Microsoft Office PowerPoint</Application>
  <PresentationFormat>全屏显示(4:3)</PresentationFormat>
  <Paragraphs>402</Paragraphs>
  <Slides>24</Slides>
  <Notes>7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26" baseType="lpstr">
      <vt:lpstr>Office 主题</vt:lpstr>
      <vt:lpstr>Image</vt:lpstr>
      <vt:lpstr>IHEP R&amp;D Plan of  High Field Accelerator Magnet Technology  for CEPC-SppC</vt:lpstr>
      <vt:lpstr>PowerPoint 演示文稿</vt:lpstr>
      <vt:lpstr>Timeline (dream)</vt:lpstr>
      <vt:lpstr>CEPC main parameters</vt:lpstr>
      <vt:lpstr>SppC main parameters</vt:lpstr>
      <vt:lpstr>High field accelerator magnets for SppC</vt:lpstr>
      <vt:lpstr>Status of high field accelerator magnet R&amp;D</vt:lpstr>
      <vt:lpstr>Status of high field accelerator magnet R&amp;D</vt:lpstr>
      <vt:lpstr>Coil structures for high field dipole</vt:lpstr>
      <vt:lpstr>PowerPoint 演示文稿</vt:lpstr>
      <vt:lpstr>PowerPoint 演示文稿</vt:lpstr>
      <vt:lpstr>Challenges and R&amp;D focus  of the 20 T accelerator magnets</vt:lpstr>
      <vt:lpstr>R&amp;D plan of the 20 T accelerator magnets</vt:lpstr>
      <vt:lpstr>R&amp;D plan of the 20 T accelerator magnets</vt:lpstr>
      <vt:lpstr>R&amp;D plan of the 20 T accelerator magnets</vt:lpstr>
      <vt:lpstr>20 T magnet working group in China</vt:lpstr>
      <vt:lpstr>PowerPoint 演示文稿</vt:lpstr>
      <vt:lpstr>20 T magnet working group in China</vt:lpstr>
      <vt:lpstr>20 T magnet working group in China</vt:lpstr>
      <vt:lpstr>PowerPoint 演示文稿</vt:lpstr>
      <vt:lpstr>LBNL holds Nb3Sn dipole magnet records in 3 configurations … but are hitting a wall at ~14T with a realistic bore ➯ Need a new paradigm</vt:lpstr>
      <vt:lpstr>International Collaboration</vt:lpstr>
      <vt:lpstr>Summary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XU</dc:creator>
  <cp:lastModifiedBy>lenovo</cp:lastModifiedBy>
  <cp:revision>219</cp:revision>
  <dcterms:modified xsi:type="dcterms:W3CDTF">2014-09-11T16:49:59Z</dcterms:modified>
</cp:coreProperties>
</file>