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94" r:id="rId4"/>
    <p:sldId id="278" r:id="rId5"/>
    <p:sldId id="293" r:id="rId6"/>
    <p:sldId id="292" r:id="rId7"/>
    <p:sldId id="311" r:id="rId8"/>
    <p:sldId id="263" r:id="rId9"/>
    <p:sldId id="297" r:id="rId10"/>
    <p:sldId id="289" r:id="rId11"/>
    <p:sldId id="283" r:id="rId12"/>
    <p:sldId id="315" r:id="rId13"/>
    <p:sldId id="287" r:id="rId14"/>
    <p:sldId id="288" r:id="rId15"/>
    <p:sldId id="316" r:id="rId16"/>
    <p:sldId id="310" r:id="rId17"/>
    <p:sldId id="285" r:id="rId18"/>
    <p:sldId id="298" r:id="rId19"/>
    <p:sldId id="299" r:id="rId20"/>
    <p:sldId id="301" r:id="rId21"/>
    <p:sldId id="304" r:id="rId22"/>
    <p:sldId id="305" r:id="rId23"/>
    <p:sldId id="306" r:id="rId24"/>
    <p:sldId id="307" r:id="rId25"/>
    <p:sldId id="272" r:id="rId26"/>
    <p:sldId id="302" r:id="rId27"/>
    <p:sldId id="273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93F44D9B-E7E4-4B18-91A9-5F3B372F6FA4}">
          <p14:sldIdLst>
            <p14:sldId id="256"/>
            <p14:sldId id="257"/>
            <p14:sldId id="294"/>
            <p14:sldId id="278"/>
            <p14:sldId id="293"/>
            <p14:sldId id="292"/>
            <p14:sldId id="311"/>
            <p14:sldId id="263"/>
            <p14:sldId id="297"/>
            <p14:sldId id="289"/>
            <p14:sldId id="283"/>
            <p14:sldId id="315"/>
            <p14:sldId id="287"/>
            <p14:sldId id="288"/>
            <p14:sldId id="316"/>
            <p14:sldId id="310"/>
            <p14:sldId id="285"/>
            <p14:sldId id="298"/>
            <p14:sldId id="299"/>
            <p14:sldId id="301"/>
            <p14:sldId id="304"/>
            <p14:sldId id="305"/>
            <p14:sldId id="306"/>
            <p14:sldId id="307"/>
            <p14:sldId id="272"/>
            <p14:sldId id="30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CLOUD.IHEP-OPENSTACK.cn</c:v>
                </c:pt>
              </c:strCache>
            </c:strRef>
          </c:tx>
          <c:invertIfNegative val="0"/>
          <c:cat>
            <c:strRef>
              <c:f>Sheet1!$D$1:$F$1</c:f>
              <c:strCache>
                <c:ptCount val="3"/>
                <c:pt idx="0">
                  <c:v>sim</c:v>
                </c:pt>
                <c:pt idx="1">
                  <c:v>rec</c:v>
                </c:pt>
                <c:pt idx="2">
                  <c:v>download</c:v>
                </c:pt>
              </c:strCache>
            </c:strRef>
          </c:cat>
          <c:val>
            <c:numRef>
              <c:f>Sheet1!$D$3:$F$3</c:f>
              <c:numCache>
                <c:formatCode>General</c:formatCode>
                <c:ptCount val="3"/>
                <c:pt idx="0">
                  <c:v>6400.3909056599996</c:v>
                </c:pt>
                <c:pt idx="1">
                  <c:v>2732.8036603800001</c:v>
                </c:pt>
                <c:pt idx="2">
                  <c:v>145.110415085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CLOUD.IHEP-OPENNEBULA.cn</c:v>
                </c:pt>
              </c:strCache>
            </c:strRef>
          </c:tx>
          <c:invertIfNegative val="0"/>
          <c:cat>
            <c:strRef>
              <c:f>Sheet1!$D$1:$F$1</c:f>
              <c:strCache>
                <c:ptCount val="3"/>
                <c:pt idx="0">
                  <c:v>sim</c:v>
                </c:pt>
                <c:pt idx="1">
                  <c:v>rec</c:v>
                </c:pt>
                <c:pt idx="2">
                  <c:v>download</c:v>
                </c:pt>
              </c:strCache>
            </c:strRef>
          </c:cat>
          <c:val>
            <c:numRef>
              <c:f>Sheet1!$D$4:$F$4</c:f>
              <c:numCache>
                <c:formatCode>General</c:formatCode>
                <c:ptCount val="3"/>
                <c:pt idx="0">
                  <c:v>8641.6155651999998</c:v>
                </c:pt>
                <c:pt idx="1">
                  <c:v>4331.9053912899999</c:v>
                </c:pt>
                <c:pt idx="2">
                  <c:v>378.73408695699999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CLOUD.TORINO.it</c:v>
                </c:pt>
              </c:strCache>
            </c:strRef>
          </c:tx>
          <c:invertIfNegative val="0"/>
          <c:cat>
            <c:strRef>
              <c:f>Sheet1!$D$1:$F$1</c:f>
              <c:strCache>
                <c:ptCount val="3"/>
                <c:pt idx="0">
                  <c:v>sim</c:v>
                </c:pt>
                <c:pt idx="1">
                  <c:v>rec</c:v>
                </c:pt>
                <c:pt idx="2">
                  <c:v>download</c:v>
                </c:pt>
              </c:strCache>
            </c:strRef>
          </c:cat>
          <c:val>
            <c:numRef>
              <c:f>Sheet1!$D$5:$F$5</c:f>
              <c:numCache>
                <c:formatCode>General</c:formatCode>
                <c:ptCount val="3"/>
                <c:pt idx="0">
                  <c:v>9785.8660191800009</c:v>
                </c:pt>
                <c:pt idx="1">
                  <c:v>4726.5643165499996</c:v>
                </c:pt>
                <c:pt idx="2">
                  <c:v>227.12050360200001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CLOUD.JINR.ru</c:v>
                </c:pt>
              </c:strCache>
            </c:strRef>
          </c:tx>
          <c:invertIfNegative val="0"/>
          <c:cat>
            <c:strRef>
              <c:f>Sheet1!$D$1:$F$1</c:f>
              <c:strCache>
                <c:ptCount val="3"/>
                <c:pt idx="0">
                  <c:v>sim</c:v>
                </c:pt>
                <c:pt idx="1">
                  <c:v>rec</c:v>
                </c:pt>
                <c:pt idx="2">
                  <c:v>download</c:v>
                </c:pt>
              </c:strCache>
            </c:strRef>
          </c:cat>
          <c:val>
            <c:numRef>
              <c:f>Sheet1!$D$6:$F$6</c:f>
              <c:numCache>
                <c:formatCode>General</c:formatCode>
                <c:ptCount val="3"/>
                <c:pt idx="0">
                  <c:v>7351.1888889100001</c:v>
                </c:pt>
                <c:pt idx="1">
                  <c:v>3775.2381481399998</c:v>
                </c:pt>
                <c:pt idx="2">
                  <c:v>62.092592583799998</c:v>
                </c:pt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BES.IHEP-PBS.cn</c:v>
                </c:pt>
              </c:strCache>
            </c:strRef>
          </c:tx>
          <c:invertIfNegative val="0"/>
          <c:cat>
            <c:strRef>
              <c:f>Sheet1!$D$1:$F$1</c:f>
              <c:strCache>
                <c:ptCount val="3"/>
                <c:pt idx="0">
                  <c:v>sim</c:v>
                </c:pt>
                <c:pt idx="1">
                  <c:v>rec</c:v>
                </c:pt>
                <c:pt idx="2">
                  <c:v>download</c:v>
                </c:pt>
              </c:strCache>
            </c:strRef>
          </c:cat>
          <c:val>
            <c:numRef>
              <c:f>Sheet1!$D$7:$F$7</c:f>
              <c:numCache>
                <c:formatCode>General</c:formatCode>
                <c:ptCount val="3"/>
                <c:pt idx="0">
                  <c:v>6727.5325398599998</c:v>
                </c:pt>
                <c:pt idx="1">
                  <c:v>2945.0225740300002</c:v>
                </c:pt>
                <c:pt idx="2">
                  <c:v>254.926264234</c:v>
                </c:pt>
              </c:numCache>
            </c:numRef>
          </c:val>
        </c:ser>
        <c:ser>
          <c:idx val="5"/>
          <c:order val="5"/>
          <c:tx>
            <c:strRef>
              <c:f>Sheet1!$A$8</c:f>
              <c:strCache>
                <c:ptCount val="1"/>
                <c:pt idx="0">
                  <c:v>BES.UCAS.cn</c:v>
                </c:pt>
              </c:strCache>
            </c:strRef>
          </c:tx>
          <c:invertIfNegative val="0"/>
          <c:cat>
            <c:strRef>
              <c:f>Sheet1!$D$1:$F$1</c:f>
              <c:strCache>
                <c:ptCount val="3"/>
                <c:pt idx="0">
                  <c:v>sim</c:v>
                </c:pt>
                <c:pt idx="1">
                  <c:v>rec</c:v>
                </c:pt>
                <c:pt idx="2">
                  <c:v>download</c:v>
                </c:pt>
              </c:strCache>
            </c:strRef>
          </c:cat>
          <c:val>
            <c:numRef>
              <c:f>Sheet1!$D$8:$F$8</c:f>
              <c:numCache>
                <c:formatCode>General</c:formatCode>
                <c:ptCount val="3"/>
                <c:pt idx="0">
                  <c:v>11884.1014598</c:v>
                </c:pt>
                <c:pt idx="1">
                  <c:v>6052.9593793100003</c:v>
                </c:pt>
                <c:pt idx="2">
                  <c:v>460.386850573</c:v>
                </c:pt>
              </c:numCache>
            </c:numRef>
          </c:val>
        </c:ser>
        <c:ser>
          <c:idx val="6"/>
          <c:order val="6"/>
          <c:tx>
            <c:strRef>
              <c:f>Sheet1!$A$9</c:f>
              <c:strCache>
                <c:ptCount val="1"/>
                <c:pt idx="0">
                  <c:v>BES.USTC.cn</c:v>
                </c:pt>
              </c:strCache>
            </c:strRef>
          </c:tx>
          <c:invertIfNegative val="0"/>
          <c:cat>
            <c:strRef>
              <c:f>Sheet1!$D$1:$F$1</c:f>
              <c:strCache>
                <c:ptCount val="3"/>
                <c:pt idx="0">
                  <c:v>sim</c:v>
                </c:pt>
                <c:pt idx="1">
                  <c:v>rec</c:v>
                </c:pt>
                <c:pt idx="2">
                  <c:v>download</c:v>
                </c:pt>
              </c:strCache>
            </c:strRef>
          </c:cat>
          <c:val>
            <c:numRef>
              <c:f>Sheet1!$D$9:$F$9</c:f>
              <c:numCache>
                <c:formatCode>General</c:formatCode>
                <c:ptCount val="3"/>
                <c:pt idx="0">
                  <c:v>8059.2560273999998</c:v>
                </c:pt>
                <c:pt idx="1">
                  <c:v>3684.9007240699998</c:v>
                </c:pt>
                <c:pt idx="2">
                  <c:v>6.2309197600300001E-2</c:v>
                </c:pt>
              </c:numCache>
            </c:numRef>
          </c:val>
        </c:ser>
        <c:ser>
          <c:idx val="7"/>
          <c:order val="7"/>
          <c:tx>
            <c:strRef>
              <c:f>Sheet1!$A$10</c:f>
              <c:strCache>
                <c:ptCount val="1"/>
                <c:pt idx="0">
                  <c:v>BES.WHU.cn</c:v>
                </c:pt>
              </c:strCache>
            </c:strRef>
          </c:tx>
          <c:invertIfNegative val="0"/>
          <c:cat>
            <c:strRef>
              <c:f>Sheet1!$D$1:$F$1</c:f>
              <c:strCache>
                <c:ptCount val="3"/>
                <c:pt idx="0">
                  <c:v>sim</c:v>
                </c:pt>
                <c:pt idx="1">
                  <c:v>rec</c:v>
                </c:pt>
                <c:pt idx="2">
                  <c:v>download</c:v>
                </c:pt>
              </c:strCache>
            </c:strRef>
          </c:cat>
          <c:val>
            <c:numRef>
              <c:f>Sheet1!$D$10:$F$10</c:f>
              <c:numCache>
                <c:formatCode>General</c:formatCode>
                <c:ptCount val="3"/>
                <c:pt idx="0">
                  <c:v>5706.0710456300003</c:v>
                </c:pt>
                <c:pt idx="1">
                  <c:v>2395.7372813699999</c:v>
                </c:pt>
                <c:pt idx="2">
                  <c:v>372.78840304699997</c:v>
                </c:pt>
              </c:numCache>
            </c:numRef>
          </c:val>
        </c:ser>
        <c:ser>
          <c:idx val="8"/>
          <c:order val="8"/>
          <c:tx>
            <c:strRef>
              <c:f>Sheet1!$A$11</c:f>
              <c:strCache>
                <c:ptCount val="1"/>
                <c:pt idx="0">
                  <c:v>BES.UMN.us</c:v>
                </c:pt>
              </c:strCache>
            </c:strRef>
          </c:tx>
          <c:invertIfNegative val="0"/>
          <c:cat>
            <c:strRef>
              <c:f>Sheet1!$D$1:$F$1</c:f>
              <c:strCache>
                <c:ptCount val="3"/>
                <c:pt idx="0">
                  <c:v>sim</c:v>
                </c:pt>
                <c:pt idx="1">
                  <c:v>rec</c:v>
                </c:pt>
                <c:pt idx="2">
                  <c:v>download</c:v>
                </c:pt>
              </c:strCache>
            </c:strRef>
          </c:cat>
          <c:val>
            <c:numRef>
              <c:f>Sheet1!$D$11:$F$11</c:f>
              <c:numCache>
                <c:formatCode>General</c:formatCode>
                <c:ptCount val="3"/>
                <c:pt idx="0">
                  <c:v>10195.8463223</c:v>
                </c:pt>
                <c:pt idx="1">
                  <c:v>5302.8702483099996</c:v>
                </c:pt>
                <c:pt idx="2">
                  <c:v>0.69102969259000002</c:v>
                </c:pt>
              </c:numCache>
            </c:numRef>
          </c:val>
        </c:ser>
        <c:ser>
          <c:idx val="9"/>
          <c:order val="9"/>
          <c:tx>
            <c:strRef>
              <c:f>Sheet1!$A$12</c:f>
              <c:strCache>
                <c:ptCount val="1"/>
                <c:pt idx="0">
                  <c:v>BES.JINR.ru</c:v>
                </c:pt>
              </c:strCache>
            </c:strRef>
          </c:tx>
          <c:invertIfNegative val="0"/>
          <c:cat>
            <c:strRef>
              <c:f>Sheet1!$D$1:$F$1</c:f>
              <c:strCache>
                <c:ptCount val="3"/>
                <c:pt idx="0">
                  <c:v>sim</c:v>
                </c:pt>
                <c:pt idx="1">
                  <c:v>rec</c:v>
                </c:pt>
                <c:pt idx="2">
                  <c:v>download</c:v>
                </c:pt>
              </c:strCache>
            </c:strRef>
          </c:cat>
          <c:val>
            <c:numRef>
              <c:f>Sheet1!$D$12:$F$12</c:f>
              <c:numCache>
                <c:formatCode>General</c:formatCode>
                <c:ptCount val="3"/>
                <c:pt idx="0">
                  <c:v>6972.9951592300004</c:v>
                </c:pt>
                <c:pt idx="1">
                  <c:v>3352.0403184699999</c:v>
                </c:pt>
                <c:pt idx="2">
                  <c:v>63.527691079900002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775680"/>
        <c:axId val="86777216"/>
      </c:barChart>
      <c:catAx>
        <c:axId val="86775680"/>
        <c:scaling>
          <c:orientation val="minMax"/>
        </c:scaling>
        <c:delete val="0"/>
        <c:axPos val="b"/>
        <c:majorTickMark val="out"/>
        <c:minorTickMark val="none"/>
        <c:tickLblPos val="nextTo"/>
        <c:crossAx val="86777216"/>
        <c:crosses val="autoZero"/>
        <c:auto val="1"/>
        <c:lblAlgn val="ctr"/>
        <c:lblOffset val="100"/>
        <c:noMultiLvlLbl val="0"/>
      </c:catAx>
      <c:valAx>
        <c:axId val="86777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775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585374427716991"/>
          <c:y val="3.0638832928340499E-2"/>
          <c:w val="0.34244785405270062"/>
          <c:h val="0.9693611670716595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7BBA8-797D-4A4F-B00A-D4E5C5C8013F}" type="datetimeFigureOut">
              <a:rPr lang="zh-CN" altLang="en-US" smtClean="0"/>
              <a:t>2014/9/12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C946D-349A-4E11-A8AB-346B050C48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53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946D-349A-4E11-A8AB-346B050C48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612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946D-349A-4E11-A8AB-346B050C48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037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C946D-349A-4E11-A8AB-346B050C482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10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0B3E-CC54-43D1-BA73-B727C570B159}" type="datetime1">
              <a:rPr lang="zh-CN" altLang="en-US" smtClean="0"/>
              <a:t>2014/9/12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C793-BEF2-4EC0-8A42-D21A53547927}" type="datetime1">
              <a:rPr lang="zh-CN" altLang="en-US" smtClean="0"/>
              <a:t>2014/9/12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06FD-0488-41BF-9838-DB6BFB79EC40}" type="datetime1">
              <a:rPr lang="zh-CN" altLang="en-US" smtClean="0"/>
              <a:t>2014/9/12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CB90-402A-427F-B040-E21F2E096896}" type="datetime1">
              <a:rPr lang="zh-CN" altLang="en-US" smtClean="0"/>
              <a:t>2014/9/12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13AED-25DE-4293-A97A-740873B1DD38}" type="datetime1">
              <a:rPr lang="zh-CN" altLang="en-US" smtClean="0"/>
              <a:t>2014/9/12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F0B5-589F-4C45-83A3-782B82551921}" type="datetime1">
              <a:rPr lang="zh-CN" altLang="en-US" smtClean="0"/>
              <a:t>2014/9/12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4DD0-9B2B-45B5-9304-D94F4D7E3E54}" type="datetime1">
              <a:rPr lang="zh-CN" altLang="en-US" smtClean="0"/>
              <a:t>2014/9/12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38820-A004-4268-85E9-750F5ABB8771}" type="datetime1">
              <a:rPr lang="zh-CN" altLang="en-US" smtClean="0"/>
              <a:t>2014/9/12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7D188-7D9A-4154-B96D-F00A9A2A5EFD}" type="datetime1">
              <a:rPr lang="zh-CN" altLang="en-US" smtClean="0"/>
              <a:t>2014/9/12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BA3C-E034-4C35-8F6E-14FA1E78EE77}" type="datetime1">
              <a:rPr lang="zh-CN" altLang="en-US" smtClean="0"/>
              <a:t>2014/9/12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1C1F-3049-4160-BCCD-36AF5E19C584}" type="datetime1">
              <a:rPr lang="zh-CN" altLang="en-US" smtClean="0"/>
              <a:t>2014/9/12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C9035-8B55-459C-888B-2D972FF8699D}" type="datetime1">
              <a:rPr lang="zh-CN" altLang="en-US" smtClean="0"/>
              <a:t>2014/9/12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Distributed Computing for </a:t>
            </a:r>
            <a:r>
              <a:rPr lang="en-US" altLang="zh-CN" dirty="0" err="1" smtClean="0"/>
              <a:t>CEPC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6984776" cy="1752600"/>
          </a:xfrm>
        </p:spPr>
        <p:txBody>
          <a:bodyPr>
            <a:normAutofit/>
          </a:bodyPr>
          <a:lstStyle/>
          <a:p>
            <a:r>
              <a:rPr lang="en-US" altLang="zh-CN" sz="2400" smtClean="0"/>
              <a:t>YAN Tian</a:t>
            </a:r>
          </a:p>
          <a:p>
            <a:r>
              <a:rPr lang="en-US" altLang="zh-CN" sz="2400" smtClean="0"/>
              <a:t>On Behalf of Distributed Computing Group, CC, IHEP</a:t>
            </a:r>
          </a:p>
          <a:p>
            <a:r>
              <a:rPr lang="en-US" altLang="zh-CN" sz="2400" smtClean="0"/>
              <a:t>for 4</a:t>
            </a:r>
            <a:r>
              <a:rPr lang="en-US" altLang="zh-CN" sz="2400" baseline="30000" smtClean="0"/>
              <a:t>th</a:t>
            </a:r>
            <a:r>
              <a:rPr lang="en-US" altLang="zh-CN" sz="2400" smtClean="0"/>
              <a:t> CEPC Collaboration Meeting, Sep. 12-13, 2014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89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51304" cy="86409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BES-DIRAC: Computing Resources List</a:t>
            </a:r>
            <a:endParaRPr lang="zh-CN" altLang="en-US"/>
          </a:p>
        </p:txBody>
      </p:sp>
      <p:graphicFrame>
        <p:nvGraphicFramePr>
          <p:cNvPr id="2" name="内容占位符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667211"/>
              </p:ext>
            </p:extLst>
          </p:nvPr>
        </p:nvGraphicFramePr>
        <p:xfrm>
          <a:off x="683568" y="1484784"/>
          <a:ext cx="7704858" cy="3060340"/>
        </p:xfrm>
        <a:graphic>
          <a:graphicData uri="http://schemas.openxmlformats.org/drawingml/2006/table">
            <a:tbl>
              <a:tblPr firstRow="1" lastRow="1" bandRow="1">
                <a:tableStyleId>{8799B23B-EC83-4686-B30A-512413B5E67A}</a:tableStyleId>
              </a:tblPr>
              <a:tblGrid>
                <a:gridCol w="432048"/>
                <a:gridCol w="1728192"/>
                <a:gridCol w="1368152"/>
                <a:gridCol w="1152128"/>
                <a:gridCol w="936104"/>
                <a:gridCol w="1080120"/>
                <a:gridCol w="1008114"/>
              </a:tblGrid>
              <a:tr h="306034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#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Contributors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CE Type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CPU Cores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SE Type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SE Capacity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Status</a:t>
                      </a:r>
                      <a:endParaRPr lang="zh-CN" altLang="en-US" sz="1400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IHEP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Cluster</a:t>
                      </a:r>
                      <a:r>
                        <a:rPr lang="en-US" altLang="zh-CN" sz="1400" baseline="0" dirty="0" smtClean="0"/>
                        <a:t> + Cloud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144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dCache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/>
                        <a:t>214 TB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Active</a:t>
                      </a:r>
                      <a:endParaRPr lang="zh-CN" altLang="en-US" sz="1400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Univ. of CAS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Cluster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152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Active</a:t>
                      </a:r>
                      <a:endParaRPr lang="zh-CN" altLang="en-US" sz="1400" smtClean="0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USTC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Cluster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200 ~</a:t>
                      </a:r>
                      <a:r>
                        <a:rPr lang="en-US" altLang="zh-CN" sz="1400" baseline="0" dirty="0" smtClean="0"/>
                        <a:t> 1280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dCache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24 TB</a:t>
                      </a:r>
                      <a:endParaRPr lang="zh-CN" altLang="en-US" sz="14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Active</a:t>
                      </a:r>
                      <a:endParaRPr lang="zh-CN" altLang="en-US" sz="1400" smtClean="0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Peking</a:t>
                      </a:r>
                      <a:r>
                        <a:rPr lang="en-US" altLang="zh-CN" sz="1400" baseline="0" dirty="0" smtClean="0"/>
                        <a:t> Univ.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Cluster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100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Active</a:t>
                      </a:r>
                      <a:endParaRPr lang="zh-CN" altLang="en-US" sz="1400" smtClean="0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Wuhan</a:t>
                      </a:r>
                      <a:r>
                        <a:rPr lang="en-US" altLang="zh-CN" sz="1400" baseline="0" dirty="0" smtClean="0"/>
                        <a:t> Univ.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Cluster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baseline="0" dirty="0" smtClean="0"/>
                        <a:t>100 ~ 300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StoRM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/>
                        <a:t>39 TB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Active</a:t>
                      </a:r>
                      <a:endParaRPr lang="zh-CN" altLang="en-US" sz="1400" smtClean="0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6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Univ.</a:t>
                      </a:r>
                      <a:r>
                        <a:rPr lang="en-US" altLang="zh-CN" sz="1400" baseline="0" dirty="0" smtClean="0"/>
                        <a:t> of Minnesota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Cluster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768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BeStMan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 smtClean="0"/>
                        <a:t>50 TB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Active</a:t>
                      </a:r>
                      <a:endParaRPr lang="zh-CN" altLang="en-US" sz="1400" smtClean="0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7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JINR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gLite + Cloud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100 ~ 200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dCache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8 TB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Active</a:t>
                      </a:r>
                      <a:endParaRPr lang="zh-CN" altLang="en-US" sz="1400" smtClean="0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8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INFN</a:t>
                      </a:r>
                      <a:r>
                        <a:rPr lang="en-US" altLang="zh-CN" sz="1400" baseline="0" dirty="0" smtClean="0"/>
                        <a:t> &amp; </a:t>
                      </a:r>
                      <a:r>
                        <a:rPr lang="en-US" altLang="zh-CN" sz="1400" dirty="0" smtClean="0"/>
                        <a:t>Torino</a:t>
                      </a:r>
                      <a:r>
                        <a:rPr lang="en-US" altLang="zh-CN" sz="1400" baseline="0" dirty="0" smtClean="0"/>
                        <a:t> Univ.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gLite + Cloud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/>
                        <a:t>264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err="1" smtClean="0"/>
                        <a:t>StoRM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smtClean="0"/>
                        <a:t>50 TB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smtClean="0"/>
                        <a:t>Active</a:t>
                      </a:r>
                      <a:endParaRPr lang="zh-CN" altLang="en-US" sz="1400" smtClean="0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smtClean="0"/>
                        <a:t>Total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smtClean="0"/>
                        <a:t>1828 ~ 3208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smtClean="0"/>
                        <a:t>385 TB</a:t>
                      </a:r>
                      <a:endParaRPr lang="zh-CN" altLang="en-US" sz="14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内容占位符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252847"/>
              </p:ext>
            </p:extLst>
          </p:nvPr>
        </p:nvGraphicFramePr>
        <p:xfrm>
          <a:off x="683568" y="4941168"/>
          <a:ext cx="7704857" cy="1260140"/>
        </p:xfrm>
        <a:graphic>
          <a:graphicData uri="http://schemas.openxmlformats.org/drawingml/2006/table">
            <a:tbl>
              <a:tblPr lastRow="1" bandRow="1">
                <a:tableStyleId>{BDBED569-4797-4DF1-A0F4-6AAB3CD982D8}</a:tableStyleId>
              </a:tblPr>
              <a:tblGrid>
                <a:gridCol w="432048"/>
                <a:gridCol w="1728192"/>
                <a:gridCol w="1368152"/>
                <a:gridCol w="1152128"/>
                <a:gridCol w="936104"/>
                <a:gridCol w="1080120"/>
                <a:gridCol w="1008113"/>
              </a:tblGrid>
              <a:tr h="315035">
                <a:tc>
                  <a:txBody>
                    <a:bodyPr/>
                    <a:lstStyle/>
                    <a:p>
                      <a:r>
                        <a:rPr lang="en-US" altLang="zh-CN" sz="1400" smtClean="0">
                          <a:latin typeface="+mn-lt"/>
                        </a:rPr>
                        <a:t>9</a:t>
                      </a:r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smtClean="0"/>
                        <a:t>Shandong</a:t>
                      </a:r>
                      <a:r>
                        <a:rPr lang="en-US" altLang="zh-CN" sz="1400" baseline="0" smtClean="0"/>
                        <a:t> Univ.</a:t>
                      </a:r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smtClean="0"/>
                        <a:t>Cluster</a:t>
                      </a:r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smtClean="0"/>
                        <a:t>100</a:t>
                      </a:r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smtClean="0">
                          <a:latin typeface="+mn-lt"/>
                        </a:rPr>
                        <a:t>In</a:t>
                      </a:r>
                      <a:r>
                        <a:rPr lang="en-US" altLang="zh-CN" sz="1400" baseline="0" smtClean="0">
                          <a:latin typeface="+mn-lt"/>
                        </a:rPr>
                        <a:t> progress</a:t>
                      </a:r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en-US" altLang="zh-CN" sz="1400" smtClean="0"/>
                        <a:t>10</a:t>
                      </a:r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smtClean="0"/>
                        <a:t>BUAA</a:t>
                      </a:r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smtClean="0"/>
                        <a:t>Cluster</a:t>
                      </a:r>
                      <a:r>
                        <a:rPr lang="en-US" altLang="zh-CN" sz="1400" baseline="0" smtClean="0"/>
                        <a:t> </a:t>
                      </a:r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smtClean="0"/>
                        <a:t>256</a:t>
                      </a:r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smtClean="0">
                          <a:latin typeface="+mn-lt"/>
                        </a:rPr>
                        <a:t>In</a:t>
                      </a:r>
                      <a:r>
                        <a:rPr lang="en-US" altLang="zh-CN" sz="1400" baseline="0" smtClean="0">
                          <a:latin typeface="+mn-lt"/>
                        </a:rPr>
                        <a:t> progress</a:t>
                      </a:r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r>
                        <a:rPr lang="en-US" altLang="zh-CN" sz="1400" smtClean="0"/>
                        <a:t>11</a:t>
                      </a:r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smtClean="0"/>
                        <a:t>SJTU</a:t>
                      </a:r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smtClean="0"/>
                        <a:t>Cluster</a:t>
                      </a:r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smtClean="0"/>
                        <a:t>192</a:t>
                      </a:r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smtClean="0"/>
                        <a:t>144 TB</a:t>
                      </a:r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smtClean="0">
                          <a:latin typeface="+mn-lt"/>
                        </a:rPr>
                        <a:t>In</a:t>
                      </a:r>
                      <a:r>
                        <a:rPr lang="en-US" altLang="zh-CN" sz="1400" baseline="0" smtClean="0">
                          <a:latin typeface="+mn-lt"/>
                        </a:rPr>
                        <a:t> progress</a:t>
                      </a:r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</a:tr>
              <a:tr h="315035"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smtClean="0"/>
                        <a:t>Total</a:t>
                      </a:r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smtClean="0"/>
                        <a:t>548</a:t>
                      </a:r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smtClean="0"/>
                        <a:t>144 TB</a:t>
                      </a:r>
                      <a:endParaRPr lang="zh-CN" altLang="en-US" sz="140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6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BES-DIRAC: Official MC Production</a:t>
            </a:r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065050"/>
              </p:ext>
            </p:extLst>
          </p:nvPr>
        </p:nvGraphicFramePr>
        <p:xfrm>
          <a:off x="467544" y="1412776"/>
          <a:ext cx="8208912" cy="1252936"/>
        </p:xfrm>
        <a:graphic>
          <a:graphicData uri="http://schemas.openxmlformats.org/drawingml/2006/table">
            <a:tbl>
              <a:tblPr firstRow="1" lastRow="1" bandRow="1">
                <a:tableStyleId>{9D7B26C5-4107-4FEC-AEDC-1716B250A1EF}</a:tableStyleId>
              </a:tblPr>
              <a:tblGrid>
                <a:gridCol w="576064"/>
                <a:gridCol w="1512168"/>
                <a:gridCol w="2016224"/>
                <a:gridCol w="956982"/>
                <a:gridCol w="1131250"/>
                <a:gridCol w="829764"/>
                <a:gridCol w="1186460"/>
              </a:tblGrid>
              <a:tr h="313234">
                <a:tc>
                  <a:txBody>
                    <a:bodyPr/>
                    <a:lstStyle/>
                    <a:p>
                      <a:r>
                        <a:rPr lang="en-US" altLang="zh-CN" sz="1400" smtClean="0"/>
                        <a:t>#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smtClean="0"/>
                        <a:t>Time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smtClean="0"/>
                        <a:t>Task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smtClean="0"/>
                        <a:t>BOSS Ver.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smtClean="0"/>
                        <a:t>Total Events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smtClean="0"/>
                        <a:t>Jobs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smtClean="0"/>
                        <a:t>Data Output</a:t>
                      </a:r>
                      <a:endParaRPr lang="zh-CN" altLang="en-US" sz="1400"/>
                    </a:p>
                  </a:txBody>
                  <a:tcPr/>
                </a:tc>
              </a:tr>
              <a:tr h="313234">
                <a:tc>
                  <a:txBody>
                    <a:bodyPr/>
                    <a:lstStyle/>
                    <a:p>
                      <a:r>
                        <a:rPr lang="en-US" altLang="zh-CN" sz="1400" smtClean="0"/>
                        <a:t>1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smtClean="0"/>
                        <a:t>2013.9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smtClean="0"/>
                        <a:t>J/psi inclusive (round 05)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smtClean="0"/>
                        <a:t>6.6.4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smtClean="0"/>
                        <a:t>900.0 M 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smtClean="0"/>
                        <a:t>32,533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smtClean="0"/>
                        <a:t>5.679</a:t>
                      </a:r>
                      <a:r>
                        <a:rPr lang="en-US" altLang="zh-CN" sz="1400" baseline="0" smtClean="0"/>
                        <a:t> </a:t>
                      </a:r>
                      <a:r>
                        <a:rPr lang="en-US" altLang="zh-CN" sz="1400" smtClean="0"/>
                        <a:t>TB</a:t>
                      </a:r>
                      <a:endParaRPr lang="zh-CN" altLang="en-US" sz="1400"/>
                    </a:p>
                  </a:txBody>
                  <a:tcPr/>
                </a:tc>
              </a:tr>
              <a:tr h="313234">
                <a:tc>
                  <a:txBody>
                    <a:bodyPr/>
                    <a:lstStyle/>
                    <a:p>
                      <a:r>
                        <a:rPr lang="en-US" altLang="zh-CN" sz="1400" smtClean="0"/>
                        <a:t>2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smtClean="0"/>
                        <a:t>2013.11~2014.01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smtClean="0"/>
                        <a:t>Psi3770</a:t>
                      </a:r>
                      <a:r>
                        <a:rPr lang="en-US" altLang="zh-CN" sz="1400" baseline="0" smtClean="0"/>
                        <a:t> (round 03,04)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smtClean="0"/>
                        <a:t>6.6.4.p01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smtClean="0"/>
                        <a:t>1352.3</a:t>
                      </a:r>
                      <a:r>
                        <a:rPr lang="en-US" altLang="zh-CN" sz="1400" baseline="0" smtClean="0"/>
                        <a:t> M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smtClean="0"/>
                        <a:t>69,904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smtClean="0"/>
                        <a:t>9.611</a:t>
                      </a:r>
                      <a:r>
                        <a:rPr lang="en-US" altLang="zh-CN" sz="1400" baseline="0" smtClean="0"/>
                        <a:t> </a:t>
                      </a:r>
                      <a:r>
                        <a:rPr lang="en-US" altLang="zh-CN" sz="1400" smtClean="0"/>
                        <a:t>TB</a:t>
                      </a:r>
                      <a:endParaRPr lang="zh-CN" altLang="en-US" sz="1400"/>
                    </a:p>
                  </a:txBody>
                  <a:tcPr/>
                </a:tc>
              </a:tr>
              <a:tr h="313234">
                <a:tc>
                  <a:txBody>
                    <a:bodyPr/>
                    <a:lstStyle/>
                    <a:p>
                      <a:r>
                        <a:rPr lang="en-US" altLang="zh-CN" sz="1400" smtClean="0"/>
                        <a:t>Total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smtClean="0"/>
                        <a:t>2253.3 M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smtClean="0"/>
                        <a:t>102,437</a:t>
                      </a:r>
                      <a:endParaRPr lang="zh-CN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400" smtClean="0"/>
                        <a:t>15.290</a:t>
                      </a:r>
                      <a:r>
                        <a:rPr lang="en-US" altLang="zh-CN" sz="1400" baseline="0" smtClean="0"/>
                        <a:t> TB</a:t>
                      </a:r>
                      <a:endParaRPr lang="zh-CN" altLang="en-US" sz="140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967186"/>
            <a:ext cx="4375901" cy="327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40374" y="6237312"/>
            <a:ext cx="3926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/>
              <a:t>J</a:t>
            </a:r>
            <a:r>
              <a:rPr lang="en-US" altLang="zh-CN" sz="1600" smtClean="0"/>
              <a:t>ob running @ 2</a:t>
            </a:r>
            <a:r>
              <a:rPr lang="en-US" altLang="zh-CN" sz="1600" baseline="30000" smtClean="0"/>
              <a:t>nd</a:t>
            </a:r>
            <a:r>
              <a:rPr lang="en-US" altLang="zh-CN" sz="1600" smtClean="0"/>
              <a:t> batch of 2</a:t>
            </a:r>
            <a:r>
              <a:rPr lang="en-US" altLang="zh-CN" sz="1600" baseline="30000" smtClean="0"/>
              <a:t>nd</a:t>
            </a:r>
            <a:r>
              <a:rPr lang="en-US" altLang="zh-CN" sz="1600" smtClean="0"/>
              <a:t> production</a:t>
            </a:r>
            <a:endParaRPr lang="zh-CN" altLang="en-US" sz="160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86010"/>
            <a:ext cx="3900484" cy="300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6566" y="6237312"/>
            <a:ext cx="4095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smtClean="0"/>
              <a:t>Physical validation </a:t>
            </a:r>
            <a:r>
              <a:rPr lang="en-US" altLang="zh-CN" sz="1600"/>
              <a:t>c</a:t>
            </a:r>
            <a:r>
              <a:rPr lang="en-US" altLang="zh-CN" sz="1600" smtClean="0"/>
              <a:t>heck of  1</a:t>
            </a:r>
            <a:r>
              <a:rPr lang="en-US" altLang="zh-CN" sz="1600" baseline="30000" smtClean="0"/>
              <a:t>st</a:t>
            </a:r>
            <a:r>
              <a:rPr lang="en-US" altLang="zh-CN" sz="1600" smtClean="0"/>
              <a:t> production</a:t>
            </a:r>
            <a:endParaRPr lang="zh-CN" altLang="en-US" sz="1600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6569009" y="3447335"/>
            <a:ext cx="37925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右大括号 12"/>
          <p:cNvSpPr/>
          <p:nvPr/>
        </p:nvSpPr>
        <p:spPr>
          <a:xfrm rot="16200000">
            <a:off x="5796138" y="2852936"/>
            <a:ext cx="144015" cy="115212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948263" y="3284984"/>
            <a:ext cx="18189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mtClean="0">
                <a:solidFill>
                  <a:srgbClr val="FF0000"/>
                </a:solidFill>
              </a:rPr>
              <a:t>keep run ~1350 jobs for one week</a:t>
            </a:r>
          </a:p>
          <a:p>
            <a:r>
              <a:rPr lang="en-US" altLang="zh-CN" sz="1400" smtClean="0"/>
              <a:t>in 2</a:t>
            </a:r>
            <a:r>
              <a:rPr lang="en-US" altLang="zh-CN" sz="1400" baseline="30000" smtClean="0"/>
              <a:t>nd</a:t>
            </a:r>
            <a:r>
              <a:rPr lang="en-US" altLang="zh-CN" sz="1400" smtClean="0"/>
              <a:t> batch: Dec.7~15</a:t>
            </a:r>
            <a:endParaRPr lang="zh-CN" altLang="en-US" sz="140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4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BES-DIRAC: Data </a:t>
            </a:r>
            <a:r>
              <a:rPr lang="en-US" altLang="zh-CN" smtClean="0"/>
              <a:t>Transfer </a:t>
            </a:r>
            <a:r>
              <a:rPr lang="en-US" altLang="zh-CN"/>
              <a:t>System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smtClean="0"/>
              <a:t>Developed </a:t>
            </a:r>
            <a:r>
              <a:rPr lang="en-US" altLang="zh-CN" sz="2400"/>
              <a:t>based on DIRAC framework </a:t>
            </a:r>
            <a:r>
              <a:rPr lang="en-US" altLang="zh-CN" sz="2400" smtClean="0"/>
              <a:t>to support transfers of:</a:t>
            </a:r>
          </a:p>
          <a:p>
            <a:pPr lvl="1"/>
            <a:r>
              <a:rPr lang="en-US" altLang="zh-CN" sz="1700" smtClean="0"/>
              <a:t>BESIII  randomtrg data for remote MC production</a:t>
            </a:r>
          </a:p>
          <a:p>
            <a:pPr lvl="1"/>
            <a:r>
              <a:rPr lang="en-US" altLang="zh-CN" sz="1700" smtClean="0"/>
              <a:t>BESIII dst data for remote analysis</a:t>
            </a:r>
          </a:p>
          <a:p>
            <a:r>
              <a:rPr lang="en-US" altLang="zh-CN" sz="2400" smtClean="0"/>
              <a:t>Feature</a:t>
            </a:r>
          </a:p>
          <a:p>
            <a:pPr lvl="1"/>
            <a:r>
              <a:rPr lang="en-US" altLang="zh-CN" sz="1700" smtClean="0"/>
              <a:t>allow user subcription and central control</a:t>
            </a:r>
          </a:p>
          <a:p>
            <a:pPr lvl="1"/>
            <a:r>
              <a:rPr lang="en-US" altLang="zh-CN" sz="1700" smtClean="0"/>
              <a:t>integrate with central file catalog, support dataset based transfer</a:t>
            </a:r>
          </a:p>
          <a:p>
            <a:pPr lvl="1"/>
            <a:r>
              <a:rPr lang="en-US" altLang="zh-CN" sz="1700" smtClean="0"/>
              <a:t>support multi thread transfer</a:t>
            </a:r>
          </a:p>
          <a:p>
            <a:r>
              <a:rPr lang="en-US" altLang="zh-CN" sz="2400" smtClean="0"/>
              <a:t>Can be used by other HEP experiments who need massive remote transfer</a:t>
            </a:r>
            <a:endParaRPr lang="zh-CN" altLang="en-US" sz="240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3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BES-DIRAC: Data Transfer System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417" y="1268760"/>
            <a:ext cx="7571184" cy="504055"/>
          </a:xfrm>
        </p:spPr>
        <p:txBody>
          <a:bodyPr>
            <a:normAutofit/>
          </a:bodyPr>
          <a:lstStyle/>
          <a:p>
            <a:r>
              <a:rPr lang="en-US" altLang="zh-CN" sz="2000" smtClean="0"/>
              <a:t>Data transfered from March to July 2014, </a:t>
            </a:r>
            <a:r>
              <a:rPr lang="en-US" altLang="zh-CN" sz="2000" b="1" smtClean="0"/>
              <a:t>total 85.9 TB</a:t>
            </a:r>
            <a:endParaRPr lang="en-US" altLang="zh-CN" sz="2000">
              <a:sym typeface="Wingdings" pitchFamily="2" charset="2"/>
            </a:endParaRPr>
          </a:p>
          <a:p>
            <a:pPr marL="0" indent="0">
              <a:buNone/>
            </a:pPr>
            <a:endParaRPr lang="en-US" altLang="zh-CN">
              <a:sym typeface="Wingdings" pitchFamily="2" charset="2"/>
            </a:endParaRPr>
          </a:p>
          <a:p>
            <a:endParaRPr lang="en-US" altLang="zh-CN" smtClean="0">
              <a:sym typeface="Wingdings" pitchFamily="2" charset="2"/>
            </a:endParaRPr>
          </a:p>
          <a:p>
            <a:endParaRPr lang="en-US" altLang="zh-CN" smtClean="0">
              <a:sym typeface="Wingdings" pitchFamily="2" charset="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309904"/>
              </p:ext>
            </p:extLst>
          </p:nvPr>
        </p:nvGraphicFramePr>
        <p:xfrm>
          <a:off x="611560" y="5529957"/>
          <a:ext cx="7920881" cy="10058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84176"/>
                <a:gridCol w="1152129"/>
                <a:gridCol w="1517502"/>
                <a:gridCol w="1173464"/>
                <a:gridCol w="2493610"/>
              </a:tblGrid>
              <a:tr h="324000"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Data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Source SE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Destination SE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Peak Speed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Average Speed</a:t>
                      </a:r>
                      <a:endParaRPr lang="zh-CN" altLang="en-US" sz="160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randomtrg</a:t>
                      </a:r>
                      <a:r>
                        <a:rPr lang="en-US" altLang="zh-CN" sz="1600" baseline="0" smtClean="0"/>
                        <a:t> r04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USTC,</a:t>
                      </a:r>
                      <a:r>
                        <a:rPr lang="en-US" altLang="zh-CN" sz="1600" baseline="0" smtClean="0"/>
                        <a:t> WHU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UMN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96</a:t>
                      </a:r>
                      <a:r>
                        <a:rPr lang="en-US" altLang="zh-CN" sz="1600" baseline="0" smtClean="0"/>
                        <a:t> MB/S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smtClean="0"/>
                        <a:t>76.6 MB/s  (6.6 TB/day)</a:t>
                      </a:r>
                      <a:endParaRPr lang="zh-CN" altLang="en-US" sz="1600" b="1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randomtrg r07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IHEP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USTC,</a:t>
                      </a:r>
                      <a:r>
                        <a:rPr lang="en-US" altLang="zh-CN" sz="1600" baseline="0" smtClean="0"/>
                        <a:t> WHU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191 MB/s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smtClean="0"/>
                        <a:t>115.9 MB/s  (10.0 TB/day)</a:t>
                      </a:r>
                      <a:endParaRPr lang="zh-CN" altLang="en-US" sz="1600" b="1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353796"/>
              </p:ext>
            </p:extLst>
          </p:nvPr>
        </p:nvGraphicFramePr>
        <p:xfrm>
          <a:off x="755576" y="1726666"/>
          <a:ext cx="7488831" cy="3017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08728"/>
                <a:gridCol w="1139544"/>
                <a:gridCol w="1080120"/>
                <a:gridCol w="1250195"/>
                <a:gridCol w="2710244"/>
              </a:tblGrid>
              <a:tr h="329751"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Data Type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Data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Data Size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Source SE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Destination SE</a:t>
                      </a:r>
                      <a:endParaRPr lang="zh-CN" altLang="en-US" sz="1600"/>
                    </a:p>
                  </a:txBody>
                  <a:tcPr/>
                </a:tc>
              </a:tr>
              <a:tr h="318821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600" smtClean="0"/>
                        <a:t>DST</a:t>
                      </a:r>
                      <a:endParaRPr lang="zh-CN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xyz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smtClean="0"/>
                        <a:t>24.5 TB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IHEP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USTC</a:t>
                      </a:r>
                      <a:endParaRPr lang="zh-CN" altLang="en-US" sz="1600"/>
                    </a:p>
                  </a:txBody>
                  <a:tcPr/>
                </a:tc>
              </a:tr>
              <a:tr h="318821">
                <a:tc vMerge="1"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psippscan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smtClean="0"/>
                        <a:t>2.5 TB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IHEP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UMN</a:t>
                      </a:r>
                      <a:endParaRPr lang="zh-CN" altLang="en-US" sz="1600"/>
                    </a:p>
                  </a:txBody>
                  <a:tcPr/>
                </a:tc>
              </a:tr>
              <a:tr h="318821"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smtClean="0"/>
                        <a:t>Random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smtClean="0"/>
                        <a:t>trigger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smtClean="0"/>
                        <a:t>data</a:t>
                      </a:r>
                      <a:endParaRPr lang="zh-CN" altLang="en-US" sz="1600" smtClean="0"/>
                    </a:p>
                    <a:p>
                      <a:pPr algn="ctr"/>
                      <a:endParaRPr lang="zh-CN" alt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round 02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smtClean="0"/>
                        <a:t>1.9</a:t>
                      </a:r>
                      <a:r>
                        <a:rPr lang="en-US" altLang="zh-CN" sz="1600" baseline="0" smtClean="0"/>
                        <a:t> TB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IHEP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USTC, WHU, UMN, JINR</a:t>
                      </a:r>
                      <a:endParaRPr lang="zh-CN" altLang="en-US" sz="1600"/>
                    </a:p>
                  </a:txBody>
                  <a:tcPr/>
                </a:tc>
              </a:tr>
              <a:tr h="3188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round 03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smtClean="0"/>
                        <a:t>2.8 TB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smtClean="0"/>
                        <a:t>IHEP</a:t>
                      </a:r>
                      <a:endParaRPr lang="zh-CN" altLang="en-US" sz="160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USTC, WHU, UMN</a:t>
                      </a:r>
                      <a:endParaRPr lang="zh-CN" altLang="en-US" sz="1600"/>
                    </a:p>
                  </a:txBody>
                  <a:tcPr/>
                </a:tc>
              </a:tr>
              <a:tr h="318821">
                <a:tc vMerge="1"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round 04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smtClean="0"/>
                        <a:t>3.1 TB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IHEP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smtClean="0"/>
                        <a:t>USTC, WHU, UMN</a:t>
                      </a:r>
                      <a:endParaRPr lang="zh-CN" altLang="en-US" sz="1600"/>
                    </a:p>
                  </a:txBody>
                  <a:tcPr/>
                </a:tc>
              </a:tr>
              <a:tr h="318821">
                <a:tc vMerge="1"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round 05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smtClean="0"/>
                        <a:t>3.6 TB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IHEP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USTC, WHU, UMN</a:t>
                      </a:r>
                      <a:endParaRPr lang="zh-CN" altLang="en-US" sz="1600"/>
                    </a:p>
                  </a:txBody>
                  <a:tcPr/>
                </a:tc>
              </a:tr>
              <a:tr h="3188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round 06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smtClean="0"/>
                        <a:t>4.4 TB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IHEP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smtClean="0"/>
                        <a:t>USTC, WHU, UMN, JINR</a:t>
                      </a:r>
                      <a:endParaRPr lang="zh-CN" altLang="en-US" sz="1600" smtClean="0"/>
                    </a:p>
                  </a:txBody>
                  <a:tcPr/>
                </a:tc>
              </a:tr>
              <a:tr h="318821">
                <a:tc vMerge="1"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round 07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600" smtClean="0"/>
                        <a:t>5.2 TB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IHEP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USTC,</a:t>
                      </a:r>
                      <a:r>
                        <a:rPr lang="en-US" altLang="zh-CN" sz="1600" baseline="0" smtClean="0"/>
                        <a:t> WHU</a:t>
                      </a:r>
                      <a:endParaRPr lang="zh-CN" altLang="en-US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9242" y="4776644"/>
            <a:ext cx="8495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2000" smtClean="0">
                <a:sym typeface="Wingdings" pitchFamily="2" charset="2"/>
              </a:rPr>
              <a:t>high </a:t>
            </a:r>
            <a:r>
              <a:rPr lang="en-US" altLang="zh-CN" sz="2000">
                <a:sym typeface="Wingdings" pitchFamily="2" charset="2"/>
              </a:rPr>
              <a:t>quality </a:t>
            </a:r>
            <a:r>
              <a:rPr lang="en-US" altLang="zh-CN" sz="2000" smtClean="0">
                <a:sym typeface="Wingdings" pitchFamily="2" charset="2"/>
              </a:rPr>
              <a:t>( </a:t>
            </a:r>
            <a:r>
              <a:rPr lang="en-US" altLang="zh-CN" sz="2000" b="1" smtClean="0">
                <a:sym typeface="Wingdings" pitchFamily="2" charset="2"/>
              </a:rPr>
              <a:t>&gt; 99</a:t>
            </a:r>
            <a:r>
              <a:rPr lang="en-US" altLang="zh-CN" sz="2000" b="1">
                <a:sym typeface="Wingdings" pitchFamily="2" charset="2"/>
              </a:rPr>
              <a:t>% </a:t>
            </a:r>
            <a:r>
              <a:rPr lang="en-US" altLang="zh-CN" sz="2000">
                <a:sym typeface="Wingdings" pitchFamily="2" charset="2"/>
              </a:rPr>
              <a:t>one-time success rate)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2000" smtClean="0">
                <a:sym typeface="Wingdings" pitchFamily="2" charset="2"/>
              </a:rPr>
              <a:t>high transfer speed ( </a:t>
            </a:r>
            <a:r>
              <a:rPr lang="en-US" altLang="zh-CN" sz="2000" b="1">
                <a:sym typeface="Wingdings" pitchFamily="2" charset="2"/>
              </a:rPr>
              <a:t>~</a:t>
            </a:r>
            <a:r>
              <a:rPr lang="en-US" altLang="zh-CN" sz="2000" b="1" smtClean="0">
                <a:sym typeface="Wingdings" pitchFamily="2" charset="2"/>
              </a:rPr>
              <a:t> 1 Gbps </a:t>
            </a:r>
            <a:r>
              <a:rPr lang="en-US" altLang="zh-CN" sz="2000" smtClean="0">
                <a:sym typeface="Wingdings" pitchFamily="2" charset="2"/>
              </a:rPr>
              <a:t>to USTC, WHU, UMN; 300Mbps to JINR):</a:t>
            </a:r>
            <a:endParaRPr lang="en-US" altLang="zh-CN" sz="2000">
              <a:sym typeface="Wingdings" pitchFamily="2" charset="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9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yant_doc\2013.10.30_IHEP_DIRAC_Project\z02_项目工作文档_主题整理\04_SE以及数据传输\传输统计\IHEP-AllOther_randomtrg数据\round07-to-USTC.and.WHU\r07-to-USTCWHU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" y="84512"/>
            <a:ext cx="4707434" cy="353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yant_doc\2013.10.30_IHEP_DIRAC_Project\z02_项目工作文档_主题整理\04_SE以及数据传输\传输统计\IHEP-AllOther_randomtrg数据\round07-to-USTC.and.WHU\r07-to-USTCWHU-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0379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yant_doc\2013.10.30_IHEP_DIRAC_Project\z02_项目工作文档_主题整理\04_SE以及数据传输\传输统计\IHEP-AllOther_randomtrg数据\round04_to_UMN\UMN-round04传输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58970"/>
            <a:ext cx="4932040" cy="36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32040" y="3615088"/>
            <a:ext cx="226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U</a:t>
            </a:r>
            <a:r>
              <a:rPr lang="en-US" altLang="zh-CN" sz="1400" smtClean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STC, WHUUMN</a:t>
            </a:r>
          </a:p>
          <a:p>
            <a:r>
              <a:rPr lang="en-US" altLang="zh-CN" sz="1400" smtClean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@ 6.6 TB/day</a:t>
            </a:r>
            <a:endParaRPr lang="zh-CN" altLang="en-US" sz="140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399" y="277946"/>
            <a:ext cx="3646487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599931"/>
            <a:ext cx="226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mtClean="0">
                <a:solidFill>
                  <a:srgbClr val="C00000"/>
                </a:solidFill>
                <a:latin typeface="Arial Black" pitchFamily="34" charset="0"/>
              </a:rPr>
              <a:t>IHEP</a:t>
            </a:r>
            <a:r>
              <a:rPr lang="en-US" altLang="zh-CN" sz="1400" smtClean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USTC, WHU</a:t>
            </a:r>
          </a:p>
          <a:p>
            <a:r>
              <a:rPr lang="en-US" altLang="zh-CN" sz="1400" smtClean="0">
                <a:solidFill>
                  <a:srgbClr val="C00000"/>
                </a:solidFill>
                <a:latin typeface="Arial Black" pitchFamily="34" charset="0"/>
                <a:sym typeface="Wingdings" pitchFamily="2" charset="2"/>
              </a:rPr>
              <a:t>@ 10.0 TB/day</a:t>
            </a:r>
            <a:endParaRPr lang="zh-CN" altLang="en-US" sz="140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8839" y="2132856"/>
            <a:ext cx="226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mtClean="0">
                <a:solidFill>
                  <a:srgbClr val="C00000"/>
                </a:solidFill>
                <a:latin typeface="Arial Black" pitchFamily="34" charset="0"/>
              </a:rPr>
              <a:t>one-time </a:t>
            </a:r>
          </a:p>
          <a:p>
            <a:r>
              <a:rPr lang="en-US" altLang="zh-CN" sz="1400" smtClean="0">
                <a:solidFill>
                  <a:srgbClr val="C00000"/>
                </a:solidFill>
                <a:latin typeface="Arial Black" pitchFamily="34" charset="0"/>
              </a:rPr>
              <a:t>success &gt; 99%</a:t>
            </a:r>
            <a:endParaRPr lang="zh-CN" altLang="en-US" sz="140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0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Cloud Computing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20"/>
          </a:xfrm>
        </p:spPr>
        <p:txBody>
          <a:bodyPr>
            <a:normAutofit/>
          </a:bodyPr>
          <a:lstStyle/>
          <a:p>
            <a:r>
              <a:rPr lang="en-US" altLang="zh-CN" sz="2000" smtClean="0"/>
              <a:t>Cloud  is a new resource to be added in BESIII distributed computing</a:t>
            </a:r>
          </a:p>
          <a:p>
            <a:r>
              <a:rPr lang="en-US" altLang="zh-CN" sz="2000" smtClean="0"/>
              <a:t>Advantages:</a:t>
            </a:r>
          </a:p>
          <a:p>
            <a:pPr lvl="1"/>
            <a:r>
              <a:rPr lang="en-US" altLang="zh-CN" sz="1700" smtClean="0"/>
              <a:t>make sharing </a:t>
            </a:r>
            <a:r>
              <a:rPr lang="en-US" altLang="zh-CN" sz="1700"/>
              <a:t>resources </a:t>
            </a:r>
            <a:r>
              <a:rPr lang="en-US" altLang="zh-CN" sz="1700" smtClean="0"/>
              <a:t>among different experiments much easier</a:t>
            </a:r>
          </a:p>
          <a:p>
            <a:pPr lvl="1"/>
            <a:r>
              <a:rPr lang="en-US" altLang="zh-CN" sz="1700" smtClean="0"/>
              <a:t>easy deploment and maintance for site</a:t>
            </a:r>
          </a:p>
          <a:p>
            <a:pPr lvl="1"/>
            <a:r>
              <a:rPr lang="en-US" altLang="zh-CN" sz="1700" smtClean="0"/>
              <a:t>allow site easily support diffrerent experiment’s requiremnts(OS, software, lib, etc.)</a:t>
            </a:r>
          </a:p>
          <a:p>
            <a:pPr lvl="1"/>
            <a:r>
              <a:rPr lang="en-US" altLang="zh-CN" sz="1700" smtClean="0"/>
              <a:t>users can freely choose whatever OS they need</a:t>
            </a:r>
          </a:p>
          <a:p>
            <a:pPr lvl="1"/>
            <a:r>
              <a:rPr lang="en-US" altLang="zh-CN" sz="1700" smtClean="0"/>
              <a:t>same computing environment in all site</a:t>
            </a:r>
          </a:p>
          <a:p>
            <a:r>
              <a:rPr lang="en-US" altLang="zh-CN" sz="2000" smtClean="0"/>
              <a:t>Recent testing shows  cloud resource is usable for BESIII</a:t>
            </a:r>
          </a:p>
          <a:p>
            <a:r>
              <a:rPr lang="en-US" altLang="zh-CN" sz="2000"/>
              <a:t>C</a:t>
            </a:r>
            <a:r>
              <a:rPr lang="en-US" altLang="zh-CN" sz="2000" smtClean="0"/>
              <a:t>loud resources are also successfully used in CEPC testing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73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Recent Testing for Cloud</a:t>
            </a:r>
            <a:endParaRPr lang="zh-CN" altLang="en-US" dirty="0"/>
          </a:p>
        </p:txBody>
      </p:sp>
      <p:graphicFrame>
        <p:nvGraphicFramePr>
          <p:cNvPr id="5" name="内容占位符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84993"/>
              </p:ext>
            </p:extLst>
          </p:nvPr>
        </p:nvGraphicFramePr>
        <p:xfrm>
          <a:off x="431540" y="1633844"/>
          <a:ext cx="5328591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947"/>
                <a:gridCol w="1579461"/>
                <a:gridCol w="864096"/>
                <a:gridCol w="792087"/>
              </a:tblGrid>
              <a:tr h="214823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Site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Cloud Manager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CPU Cores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Memory</a:t>
                      </a:r>
                      <a:endParaRPr lang="zh-CN" altLang="en-US" sz="1200" dirty="0"/>
                    </a:p>
                  </a:txBody>
                  <a:tcPr/>
                </a:tc>
              </a:tr>
              <a:tr h="214823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CLOUD.IHEP-OPENSTACK.cn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 smtClean="0"/>
                        <a:t>OpenStack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24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aseline="0" smtClean="0"/>
                        <a:t>48 </a:t>
                      </a:r>
                      <a:r>
                        <a:rPr lang="en-US" altLang="zh-CN" sz="1200" baseline="0" dirty="0" smtClean="0"/>
                        <a:t>GB </a:t>
                      </a:r>
                      <a:endParaRPr lang="zh-CN" altLang="en-US" sz="1200" dirty="0"/>
                    </a:p>
                  </a:txBody>
                  <a:tcPr/>
                </a:tc>
              </a:tr>
              <a:tr h="214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CLOUD.IHEP-OPENNEBULA.cn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 smtClean="0"/>
                        <a:t>OpenNebula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/>
                        <a:t>24</a:t>
                      </a:r>
                      <a:endParaRPr lang="zh-CN" alt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aseline="0" smtClean="0"/>
                        <a:t>48 </a:t>
                      </a:r>
                      <a:r>
                        <a:rPr lang="en-US" altLang="zh-CN" sz="1200" baseline="0" dirty="0" smtClean="0"/>
                        <a:t>GB </a:t>
                      </a:r>
                      <a:endParaRPr lang="zh-CN" altLang="en-US" sz="1200" dirty="0"/>
                    </a:p>
                  </a:txBody>
                  <a:tcPr/>
                </a:tc>
              </a:tr>
              <a:tr h="214823">
                <a:tc>
                  <a:txBody>
                    <a:bodyPr/>
                    <a:lstStyle/>
                    <a:p>
                      <a:r>
                        <a:rPr lang="en-US" altLang="zh-CN" sz="1200" smtClean="0"/>
                        <a:t>CLOUD.CERN.ch</a:t>
                      </a:r>
                      <a:endParaRPr lang="en-US" altLang="zh-CN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err="1" smtClean="0"/>
                        <a:t>OpenStack</a:t>
                      </a:r>
                      <a:r>
                        <a:rPr lang="en-US" altLang="zh-CN" sz="1200" smtClean="0"/>
                        <a:t> 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20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smtClean="0"/>
                        <a:t>40 </a:t>
                      </a:r>
                      <a:r>
                        <a:rPr lang="en-US" altLang="zh-CN" sz="1200" dirty="0" smtClean="0"/>
                        <a:t>GB</a:t>
                      </a:r>
                      <a:endParaRPr lang="zh-CN" altLang="en-US" sz="1200" dirty="0"/>
                    </a:p>
                  </a:txBody>
                  <a:tcPr/>
                </a:tc>
              </a:tr>
              <a:tr h="214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CLOUD.TORINO.it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 smtClean="0"/>
                        <a:t>OpenNebula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aseline="0" dirty="0" smtClean="0"/>
                        <a:t>60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aseline="0" dirty="0" smtClean="0"/>
                        <a:t>58.5 GB </a:t>
                      </a:r>
                      <a:endParaRPr lang="zh-CN" altLang="en-US" sz="1200" dirty="0"/>
                    </a:p>
                  </a:txBody>
                  <a:tcPr/>
                </a:tc>
              </a:tr>
              <a:tr h="2148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CLOUD.JINR.ru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err="1" smtClean="0"/>
                        <a:t>OpenNebula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5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aseline="0" dirty="0" smtClean="0"/>
                        <a:t>10 GB 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zhaoxh\Desktop\e5ec968d156c93e6f0b50865d814e76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1068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079624"/>
              </p:ext>
            </p:extLst>
          </p:nvPr>
        </p:nvGraphicFramePr>
        <p:xfrm>
          <a:off x="3917268" y="4005914"/>
          <a:ext cx="5076056" cy="2311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圆角矩形标注 7"/>
          <p:cNvSpPr/>
          <p:nvPr/>
        </p:nvSpPr>
        <p:spPr>
          <a:xfrm>
            <a:off x="539552" y="3609870"/>
            <a:ext cx="3312368" cy="396044"/>
          </a:xfrm>
          <a:prstGeom prst="wedgeRoundRectCallout">
            <a:avLst>
              <a:gd name="adj1" fmla="val -18220"/>
              <a:gd name="adj2" fmla="val 493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Test Jobs Running on Cloud Sites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364088" y="4329525"/>
            <a:ext cx="1872208" cy="359190"/>
          </a:xfrm>
          <a:prstGeom prst="wedgeRoundRectCallout">
            <a:avLst>
              <a:gd name="adj1" fmla="val -44795"/>
              <a:gd name="adj2" fmla="val 11278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Execution Time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32040" y="3703416"/>
            <a:ext cx="2160240" cy="341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Performance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6012160" y="1700808"/>
            <a:ext cx="2952328" cy="1786584"/>
          </a:xfrm>
          <a:prstGeom prst="wedgeRoundRectCallout">
            <a:avLst>
              <a:gd name="adj1" fmla="val -35239"/>
              <a:gd name="adj2" fmla="val 2533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913 test BOSS jobs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simulation + reconstruction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psi(4260) hadron decay, 5000 events each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100% successful</a:t>
            </a:r>
          </a:p>
        </p:txBody>
      </p:sp>
      <p:sp>
        <p:nvSpPr>
          <p:cNvPr id="13" name="矩形 12"/>
          <p:cNvSpPr/>
          <p:nvPr/>
        </p:nvSpPr>
        <p:spPr>
          <a:xfrm>
            <a:off x="1403648" y="1318320"/>
            <a:ext cx="3384376" cy="2880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Cloud Resources for Test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2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Distributed computing for CEPC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part III</a:t>
            </a:r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0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圆角矩形 166"/>
          <p:cNvSpPr/>
          <p:nvPr/>
        </p:nvSpPr>
        <p:spPr>
          <a:xfrm>
            <a:off x="6156212" y="1981430"/>
            <a:ext cx="1173826" cy="7284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圆角矩形 115"/>
          <p:cNvSpPr/>
          <p:nvPr/>
        </p:nvSpPr>
        <p:spPr>
          <a:xfrm>
            <a:off x="6056158" y="2079216"/>
            <a:ext cx="1173826" cy="7284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云形 68"/>
          <p:cNvSpPr/>
          <p:nvPr/>
        </p:nvSpPr>
        <p:spPr>
          <a:xfrm>
            <a:off x="6236221" y="4525651"/>
            <a:ext cx="1800200" cy="1008112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96463" y="260648"/>
            <a:ext cx="8229600" cy="1143000"/>
          </a:xfrm>
        </p:spPr>
        <p:txBody>
          <a:bodyPr/>
          <a:lstStyle/>
          <a:p>
            <a:r>
              <a:rPr lang="en-US" altLang="zh-CN"/>
              <a:t>A</a:t>
            </a:r>
            <a:r>
              <a:rPr lang="en-US" altLang="zh-CN" smtClean="0"/>
              <a:t> Test Bed Established</a:t>
            </a:r>
            <a:endParaRPr lang="zh-CN" altLang="en-US"/>
          </a:p>
        </p:txBody>
      </p:sp>
      <p:sp>
        <p:nvSpPr>
          <p:cNvPr id="6" name="流程图: 磁盘 5"/>
          <p:cNvSpPr/>
          <p:nvPr/>
        </p:nvSpPr>
        <p:spPr>
          <a:xfrm>
            <a:off x="2938191" y="3745836"/>
            <a:ext cx="323732" cy="432048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3258850" y="4376526"/>
            <a:ext cx="0" cy="383790"/>
          </a:xfrm>
          <a:prstGeom prst="straightConnector1">
            <a:avLst/>
          </a:prstGeom>
          <a:ln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2976578" y="4813935"/>
            <a:ext cx="436055" cy="431544"/>
            <a:chOff x="3562183" y="2223603"/>
            <a:chExt cx="436055" cy="431544"/>
          </a:xfrm>
        </p:grpSpPr>
        <p:sp>
          <p:nvSpPr>
            <p:cNvPr id="9" name="矩形 8"/>
            <p:cNvSpPr/>
            <p:nvPr/>
          </p:nvSpPr>
          <p:spPr>
            <a:xfrm>
              <a:off x="3636616" y="2314012"/>
              <a:ext cx="287312" cy="2520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3709112" y="2390102"/>
              <a:ext cx="134672" cy="11000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3709112" y="2223603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3780272" y="2223603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3843784" y="2224905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3709112" y="2566040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3776113" y="2562973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3843784" y="2566040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3924888" y="2502759"/>
              <a:ext cx="7335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3926230" y="2378295"/>
              <a:ext cx="7200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926230" y="2440026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3562183" y="2495880"/>
              <a:ext cx="7335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3563525" y="2371416"/>
              <a:ext cx="7200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3563525" y="2433147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接箭头连接符 22"/>
          <p:cNvCxnSpPr/>
          <p:nvPr/>
        </p:nvCxnSpPr>
        <p:spPr>
          <a:xfrm flipV="1">
            <a:off x="3123507" y="4373729"/>
            <a:ext cx="0" cy="347226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1311867" y="4813935"/>
            <a:ext cx="436055" cy="431544"/>
            <a:chOff x="3562183" y="2223603"/>
            <a:chExt cx="436055" cy="431544"/>
          </a:xfrm>
        </p:grpSpPr>
        <p:sp>
          <p:nvSpPr>
            <p:cNvPr id="25" name="矩形 24"/>
            <p:cNvSpPr/>
            <p:nvPr/>
          </p:nvSpPr>
          <p:spPr>
            <a:xfrm>
              <a:off x="3636616" y="2314012"/>
              <a:ext cx="287312" cy="2520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3709112" y="2390102"/>
              <a:ext cx="134672" cy="11000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直接连接符 26"/>
            <p:cNvCxnSpPr/>
            <p:nvPr/>
          </p:nvCxnSpPr>
          <p:spPr>
            <a:xfrm flipV="1">
              <a:off x="3709112" y="2223603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3780272" y="2223603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3843784" y="2224905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3709112" y="2566040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3776113" y="2562973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3843784" y="2566040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3924888" y="2502759"/>
              <a:ext cx="7335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3926230" y="2378295"/>
              <a:ext cx="7200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3926230" y="2440026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3562183" y="2495880"/>
              <a:ext cx="7335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3563525" y="2371416"/>
              <a:ext cx="7200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563525" y="2433147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4712793" y="4807707"/>
            <a:ext cx="436055" cy="431544"/>
            <a:chOff x="3562183" y="2223603"/>
            <a:chExt cx="436055" cy="431544"/>
          </a:xfrm>
        </p:grpSpPr>
        <p:sp>
          <p:nvSpPr>
            <p:cNvPr id="40" name="矩形 39"/>
            <p:cNvSpPr/>
            <p:nvPr/>
          </p:nvSpPr>
          <p:spPr>
            <a:xfrm>
              <a:off x="3636616" y="2314012"/>
              <a:ext cx="287312" cy="2520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3709112" y="2390102"/>
              <a:ext cx="134672" cy="11000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2" name="直接连接符 41"/>
            <p:cNvCxnSpPr/>
            <p:nvPr/>
          </p:nvCxnSpPr>
          <p:spPr>
            <a:xfrm flipV="1">
              <a:off x="3709112" y="2223603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3780272" y="2223603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V="1">
              <a:off x="3843784" y="2224905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3709112" y="2566040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3776113" y="2562973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3843784" y="2566040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V="1">
              <a:off x="3924888" y="2502759"/>
              <a:ext cx="7335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3926230" y="2378295"/>
              <a:ext cx="7200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3926230" y="2440026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3562183" y="2495880"/>
              <a:ext cx="7335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3563525" y="2371416"/>
              <a:ext cx="7200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3563525" y="2433147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6700266" y="4813935"/>
            <a:ext cx="436055" cy="431544"/>
            <a:chOff x="3562183" y="2223603"/>
            <a:chExt cx="436055" cy="431544"/>
          </a:xfrm>
        </p:grpSpPr>
        <p:sp>
          <p:nvSpPr>
            <p:cNvPr id="55" name="矩形 54"/>
            <p:cNvSpPr/>
            <p:nvPr/>
          </p:nvSpPr>
          <p:spPr>
            <a:xfrm>
              <a:off x="3636616" y="2314012"/>
              <a:ext cx="287312" cy="2520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3709112" y="2390102"/>
              <a:ext cx="134672" cy="11000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7" name="直接连接符 56"/>
            <p:cNvCxnSpPr/>
            <p:nvPr/>
          </p:nvCxnSpPr>
          <p:spPr>
            <a:xfrm flipV="1">
              <a:off x="3709112" y="2223603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V="1">
              <a:off x="3780272" y="2223603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3843784" y="2224905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V="1">
              <a:off x="3709112" y="2566040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V="1">
              <a:off x="3776113" y="2562973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3843784" y="2566040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V="1">
              <a:off x="3924888" y="2502759"/>
              <a:ext cx="7335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V="1">
              <a:off x="3926230" y="2378295"/>
              <a:ext cx="7200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3926230" y="2440026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V="1">
              <a:off x="3562183" y="2495880"/>
              <a:ext cx="7335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3563525" y="2371416"/>
              <a:ext cx="7200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3563525" y="2433147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任意多边形 86"/>
          <p:cNvSpPr/>
          <p:nvPr/>
        </p:nvSpPr>
        <p:spPr>
          <a:xfrm rot="18011629">
            <a:off x="1722744" y="4232418"/>
            <a:ext cx="1152525" cy="523875"/>
          </a:xfrm>
          <a:custGeom>
            <a:avLst/>
            <a:gdLst>
              <a:gd name="connsiteX0" fmla="*/ 0 w 1152525"/>
              <a:gd name="connsiteY0" fmla="*/ 0 h 523875"/>
              <a:gd name="connsiteX1" fmla="*/ 142875 w 1152525"/>
              <a:gd name="connsiteY1" fmla="*/ 95250 h 523875"/>
              <a:gd name="connsiteX2" fmla="*/ 590550 w 1152525"/>
              <a:gd name="connsiteY2" fmla="*/ 419100 h 523875"/>
              <a:gd name="connsiteX3" fmla="*/ 1152525 w 1152525"/>
              <a:gd name="connsiteY3" fmla="*/ 5238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525" h="523875">
                <a:moveTo>
                  <a:pt x="0" y="0"/>
                </a:moveTo>
                <a:cubicBezTo>
                  <a:pt x="22225" y="12700"/>
                  <a:pt x="44450" y="25400"/>
                  <a:pt x="142875" y="95250"/>
                </a:cubicBezTo>
                <a:cubicBezTo>
                  <a:pt x="241300" y="165100"/>
                  <a:pt x="422275" y="347663"/>
                  <a:pt x="590550" y="419100"/>
                </a:cubicBezTo>
                <a:cubicBezTo>
                  <a:pt x="758825" y="490538"/>
                  <a:pt x="955675" y="507206"/>
                  <a:pt x="1152525" y="523875"/>
                </a:cubicBezTo>
              </a:path>
            </a:pathLst>
          </a:custGeom>
          <a:ln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任意多边形 87"/>
          <p:cNvSpPr/>
          <p:nvPr/>
        </p:nvSpPr>
        <p:spPr>
          <a:xfrm rot="18322379">
            <a:off x="1766960" y="4407556"/>
            <a:ext cx="1152525" cy="523875"/>
          </a:xfrm>
          <a:custGeom>
            <a:avLst/>
            <a:gdLst>
              <a:gd name="connsiteX0" fmla="*/ 0 w 1152525"/>
              <a:gd name="connsiteY0" fmla="*/ 0 h 523875"/>
              <a:gd name="connsiteX1" fmla="*/ 142875 w 1152525"/>
              <a:gd name="connsiteY1" fmla="*/ 95250 h 523875"/>
              <a:gd name="connsiteX2" fmla="*/ 590550 w 1152525"/>
              <a:gd name="connsiteY2" fmla="*/ 419100 h 523875"/>
              <a:gd name="connsiteX3" fmla="*/ 1152525 w 1152525"/>
              <a:gd name="connsiteY3" fmla="*/ 52387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2525" h="523875">
                <a:moveTo>
                  <a:pt x="0" y="0"/>
                </a:moveTo>
                <a:cubicBezTo>
                  <a:pt x="22225" y="12700"/>
                  <a:pt x="44450" y="25400"/>
                  <a:pt x="142875" y="95250"/>
                </a:cubicBezTo>
                <a:cubicBezTo>
                  <a:pt x="241300" y="165100"/>
                  <a:pt x="422275" y="347663"/>
                  <a:pt x="590550" y="419100"/>
                </a:cubicBezTo>
                <a:cubicBezTo>
                  <a:pt x="758825" y="490538"/>
                  <a:pt x="955675" y="507206"/>
                  <a:pt x="1152525" y="523875"/>
                </a:cubicBezTo>
              </a:path>
            </a:pathLst>
          </a:custGeom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流程图: 磁盘 93"/>
          <p:cNvSpPr/>
          <p:nvPr/>
        </p:nvSpPr>
        <p:spPr>
          <a:xfrm>
            <a:off x="3214092" y="3831949"/>
            <a:ext cx="323732" cy="432048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任意多边形 97"/>
          <p:cNvSpPr/>
          <p:nvPr/>
        </p:nvSpPr>
        <p:spPr>
          <a:xfrm rot="3872251">
            <a:off x="3586793" y="4312586"/>
            <a:ext cx="1000125" cy="504825"/>
          </a:xfrm>
          <a:custGeom>
            <a:avLst/>
            <a:gdLst>
              <a:gd name="connsiteX0" fmla="*/ 1000125 w 1000125"/>
              <a:gd name="connsiteY0" fmla="*/ 0 h 504825"/>
              <a:gd name="connsiteX1" fmla="*/ 352425 w 1000125"/>
              <a:gd name="connsiteY1" fmla="*/ 200025 h 504825"/>
              <a:gd name="connsiteX2" fmla="*/ 0 w 1000125"/>
              <a:gd name="connsiteY2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125" h="504825">
                <a:moveTo>
                  <a:pt x="1000125" y="0"/>
                </a:moveTo>
                <a:cubicBezTo>
                  <a:pt x="759618" y="57944"/>
                  <a:pt x="519112" y="115888"/>
                  <a:pt x="352425" y="200025"/>
                </a:cubicBezTo>
                <a:cubicBezTo>
                  <a:pt x="185738" y="284162"/>
                  <a:pt x="92869" y="394493"/>
                  <a:pt x="0" y="504825"/>
                </a:cubicBezTo>
              </a:path>
            </a:pathLst>
          </a:cu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任意多边形 98"/>
          <p:cNvSpPr/>
          <p:nvPr/>
        </p:nvSpPr>
        <p:spPr>
          <a:xfrm rot="3872251">
            <a:off x="3667757" y="4223480"/>
            <a:ext cx="1000125" cy="504825"/>
          </a:xfrm>
          <a:custGeom>
            <a:avLst/>
            <a:gdLst>
              <a:gd name="connsiteX0" fmla="*/ 1000125 w 1000125"/>
              <a:gd name="connsiteY0" fmla="*/ 0 h 504825"/>
              <a:gd name="connsiteX1" fmla="*/ 352425 w 1000125"/>
              <a:gd name="connsiteY1" fmla="*/ 200025 h 504825"/>
              <a:gd name="connsiteX2" fmla="*/ 0 w 1000125"/>
              <a:gd name="connsiteY2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125" h="504825">
                <a:moveTo>
                  <a:pt x="1000125" y="0"/>
                </a:moveTo>
                <a:cubicBezTo>
                  <a:pt x="759618" y="57944"/>
                  <a:pt x="519112" y="115888"/>
                  <a:pt x="352425" y="200025"/>
                </a:cubicBezTo>
                <a:cubicBezTo>
                  <a:pt x="185738" y="284162"/>
                  <a:pt x="92869" y="394493"/>
                  <a:pt x="0" y="504825"/>
                </a:cubicBezTo>
              </a:path>
            </a:pathLst>
          </a:custGeom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任意多边形 101"/>
          <p:cNvSpPr/>
          <p:nvPr/>
        </p:nvSpPr>
        <p:spPr>
          <a:xfrm rot="12809693">
            <a:off x="3714123" y="4036852"/>
            <a:ext cx="2543175" cy="752475"/>
          </a:xfrm>
          <a:custGeom>
            <a:avLst/>
            <a:gdLst>
              <a:gd name="connsiteX0" fmla="*/ 2543175 w 2543175"/>
              <a:gd name="connsiteY0" fmla="*/ 0 h 752475"/>
              <a:gd name="connsiteX1" fmla="*/ 1438275 w 2543175"/>
              <a:gd name="connsiteY1" fmla="*/ 571500 h 752475"/>
              <a:gd name="connsiteX2" fmla="*/ 0 w 2543175"/>
              <a:gd name="connsiteY2" fmla="*/ 752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175" h="752475">
                <a:moveTo>
                  <a:pt x="2543175" y="0"/>
                </a:moveTo>
                <a:cubicBezTo>
                  <a:pt x="2202656" y="223044"/>
                  <a:pt x="1862137" y="446088"/>
                  <a:pt x="1438275" y="571500"/>
                </a:cubicBezTo>
                <a:cubicBezTo>
                  <a:pt x="1014413" y="696912"/>
                  <a:pt x="507206" y="724693"/>
                  <a:pt x="0" y="752475"/>
                </a:cubicBezTo>
              </a:path>
            </a:pathLst>
          </a:custGeom>
          <a:ln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任意多边形 102"/>
          <p:cNvSpPr/>
          <p:nvPr/>
        </p:nvSpPr>
        <p:spPr>
          <a:xfrm rot="12714287">
            <a:off x="3731680" y="3867633"/>
            <a:ext cx="2543175" cy="752475"/>
          </a:xfrm>
          <a:custGeom>
            <a:avLst/>
            <a:gdLst>
              <a:gd name="connsiteX0" fmla="*/ 2543175 w 2543175"/>
              <a:gd name="connsiteY0" fmla="*/ 0 h 752475"/>
              <a:gd name="connsiteX1" fmla="*/ 1438275 w 2543175"/>
              <a:gd name="connsiteY1" fmla="*/ 571500 h 752475"/>
              <a:gd name="connsiteX2" fmla="*/ 0 w 2543175"/>
              <a:gd name="connsiteY2" fmla="*/ 752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175" h="752475">
                <a:moveTo>
                  <a:pt x="2543175" y="0"/>
                </a:moveTo>
                <a:cubicBezTo>
                  <a:pt x="2202656" y="223044"/>
                  <a:pt x="1862137" y="446088"/>
                  <a:pt x="1438275" y="571500"/>
                </a:cubicBezTo>
                <a:cubicBezTo>
                  <a:pt x="1014413" y="696912"/>
                  <a:pt x="507206" y="724693"/>
                  <a:pt x="0" y="752475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流程图: 磁盘 103"/>
          <p:cNvSpPr/>
          <p:nvPr/>
        </p:nvSpPr>
        <p:spPr>
          <a:xfrm>
            <a:off x="4679831" y="2248560"/>
            <a:ext cx="323732" cy="432048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流程图: 磁盘 105"/>
          <p:cNvSpPr/>
          <p:nvPr/>
        </p:nvSpPr>
        <p:spPr>
          <a:xfrm>
            <a:off x="5067003" y="2184927"/>
            <a:ext cx="323732" cy="432048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流程图: 磁盘 104"/>
          <p:cNvSpPr/>
          <p:nvPr/>
        </p:nvSpPr>
        <p:spPr>
          <a:xfrm>
            <a:off x="4986982" y="2400951"/>
            <a:ext cx="323732" cy="432048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9" name="直接箭头连接符 108"/>
          <p:cNvCxnSpPr/>
          <p:nvPr/>
        </p:nvCxnSpPr>
        <p:spPr>
          <a:xfrm flipH="1">
            <a:off x="3412633" y="2807671"/>
            <a:ext cx="1198069" cy="85142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直接箭头连接符 110"/>
          <p:cNvCxnSpPr/>
          <p:nvPr/>
        </p:nvCxnSpPr>
        <p:spPr>
          <a:xfrm flipV="1">
            <a:off x="3537824" y="2845760"/>
            <a:ext cx="1249402" cy="90007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矩形 111"/>
          <p:cNvSpPr/>
          <p:nvPr/>
        </p:nvSpPr>
        <p:spPr>
          <a:xfrm>
            <a:off x="1979712" y="3061309"/>
            <a:ext cx="1962691" cy="237401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圆角矩形 113"/>
          <p:cNvSpPr/>
          <p:nvPr/>
        </p:nvSpPr>
        <p:spPr>
          <a:xfrm>
            <a:off x="5870363" y="2184927"/>
            <a:ext cx="1173826" cy="7284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TextBox 114"/>
          <p:cNvSpPr txBox="1"/>
          <p:nvPr/>
        </p:nvSpPr>
        <p:spPr>
          <a:xfrm>
            <a:off x="5915055" y="2352556"/>
            <a:ext cx="1314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mtClean="0">
                <a:latin typeface="Lucida Handwriting" pitchFamily="66" charset="0"/>
              </a:rPr>
              <a:t>BES-DIRAC Servers</a:t>
            </a:r>
            <a:endParaRPr lang="zh-CN" altLang="en-US" sz="1200">
              <a:latin typeface="Lucida Handwriting" pitchFamily="66" charset="0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4302442" y="1696817"/>
            <a:ext cx="4401325" cy="4420053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任意多边形 131"/>
          <p:cNvSpPr/>
          <p:nvPr/>
        </p:nvSpPr>
        <p:spPr>
          <a:xfrm>
            <a:off x="6743125" y="3061309"/>
            <a:ext cx="485775" cy="1362075"/>
          </a:xfrm>
          <a:custGeom>
            <a:avLst/>
            <a:gdLst>
              <a:gd name="connsiteX0" fmla="*/ 0 w 485775"/>
              <a:gd name="connsiteY0" fmla="*/ 0 h 1362075"/>
              <a:gd name="connsiteX1" fmla="*/ 381000 w 485775"/>
              <a:gd name="connsiteY1" fmla="*/ 676275 h 1362075"/>
              <a:gd name="connsiteX2" fmla="*/ 485775 w 485775"/>
              <a:gd name="connsiteY2" fmla="*/ 1362075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775" h="1362075">
                <a:moveTo>
                  <a:pt x="0" y="0"/>
                </a:moveTo>
                <a:cubicBezTo>
                  <a:pt x="150019" y="224631"/>
                  <a:pt x="300038" y="449263"/>
                  <a:pt x="381000" y="676275"/>
                </a:cubicBezTo>
                <a:cubicBezTo>
                  <a:pt x="461963" y="903288"/>
                  <a:pt x="473869" y="1132681"/>
                  <a:pt x="485775" y="1362075"/>
                </a:cubicBezTo>
              </a:path>
            </a:pathLst>
          </a:custGeom>
          <a:ln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4" name="直接箭头连接符 133"/>
          <p:cNvCxnSpPr/>
          <p:nvPr/>
        </p:nvCxnSpPr>
        <p:spPr>
          <a:xfrm flipH="1">
            <a:off x="5112845" y="3061309"/>
            <a:ext cx="1515036" cy="174639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任意多边形 136"/>
          <p:cNvSpPr/>
          <p:nvPr/>
        </p:nvSpPr>
        <p:spPr>
          <a:xfrm>
            <a:off x="3618925" y="3061309"/>
            <a:ext cx="2571750" cy="1981200"/>
          </a:xfrm>
          <a:custGeom>
            <a:avLst/>
            <a:gdLst>
              <a:gd name="connsiteX0" fmla="*/ 2571750 w 2571750"/>
              <a:gd name="connsiteY0" fmla="*/ 0 h 1981200"/>
              <a:gd name="connsiteX1" fmla="*/ 1552575 w 2571750"/>
              <a:gd name="connsiteY1" fmla="*/ 1228725 h 1981200"/>
              <a:gd name="connsiteX2" fmla="*/ 0 w 2571750"/>
              <a:gd name="connsiteY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1750" h="1981200">
                <a:moveTo>
                  <a:pt x="2571750" y="0"/>
                </a:moveTo>
                <a:cubicBezTo>
                  <a:pt x="2276475" y="449262"/>
                  <a:pt x="1981200" y="898525"/>
                  <a:pt x="1552575" y="1228725"/>
                </a:cubicBezTo>
                <a:cubicBezTo>
                  <a:pt x="1123950" y="1558925"/>
                  <a:pt x="561975" y="1770062"/>
                  <a:pt x="0" y="1981200"/>
                </a:cubicBezTo>
              </a:path>
            </a:pathLst>
          </a:custGeom>
          <a:ln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任意多边形 138"/>
          <p:cNvSpPr/>
          <p:nvPr/>
        </p:nvSpPr>
        <p:spPr>
          <a:xfrm>
            <a:off x="1628200" y="3099409"/>
            <a:ext cx="4705350" cy="2582193"/>
          </a:xfrm>
          <a:custGeom>
            <a:avLst/>
            <a:gdLst>
              <a:gd name="connsiteX0" fmla="*/ 4705350 w 4705350"/>
              <a:gd name="connsiteY0" fmla="*/ 0 h 2582193"/>
              <a:gd name="connsiteX1" fmla="*/ 3790950 w 4705350"/>
              <a:gd name="connsiteY1" fmla="*/ 1171575 h 2582193"/>
              <a:gd name="connsiteX2" fmla="*/ 2343150 w 4705350"/>
              <a:gd name="connsiteY2" fmla="*/ 2200275 h 2582193"/>
              <a:gd name="connsiteX3" fmla="*/ 533400 w 4705350"/>
              <a:gd name="connsiteY3" fmla="*/ 2581275 h 2582193"/>
              <a:gd name="connsiteX4" fmla="*/ 0 w 4705350"/>
              <a:gd name="connsiteY4" fmla="*/ 2286000 h 258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5350" h="2582193">
                <a:moveTo>
                  <a:pt x="4705350" y="0"/>
                </a:moveTo>
                <a:cubicBezTo>
                  <a:pt x="4445000" y="402431"/>
                  <a:pt x="4184650" y="804863"/>
                  <a:pt x="3790950" y="1171575"/>
                </a:cubicBezTo>
                <a:cubicBezTo>
                  <a:pt x="3397250" y="1538287"/>
                  <a:pt x="2886075" y="1965325"/>
                  <a:pt x="2343150" y="2200275"/>
                </a:cubicBezTo>
                <a:cubicBezTo>
                  <a:pt x="1800225" y="2435225"/>
                  <a:pt x="923925" y="2566988"/>
                  <a:pt x="533400" y="2581275"/>
                </a:cubicBezTo>
                <a:cubicBezTo>
                  <a:pt x="142875" y="2595562"/>
                  <a:pt x="71437" y="2440781"/>
                  <a:pt x="0" y="2286000"/>
                </a:cubicBezTo>
              </a:path>
            </a:pathLst>
          </a:custGeom>
          <a:ln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1" name="直接箭头连接符 140"/>
          <p:cNvCxnSpPr/>
          <p:nvPr/>
        </p:nvCxnSpPr>
        <p:spPr>
          <a:xfrm>
            <a:off x="614264" y="2280219"/>
            <a:ext cx="504056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直接箭头连接符 142"/>
          <p:cNvCxnSpPr/>
          <p:nvPr/>
        </p:nvCxnSpPr>
        <p:spPr>
          <a:xfrm>
            <a:off x="614264" y="2589567"/>
            <a:ext cx="504056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直接箭头连接符 143"/>
          <p:cNvCxnSpPr/>
          <p:nvPr/>
        </p:nvCxnSpPr>
        <p:spPr>
          <a:xfrm>
            <a:off x="614264" y="1959878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1259851" y="1802217"/>
            <a:ext cx="2751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mtClean="0">
                <a:latin typeface="Lucida Handwriting" pitchFamily="66" charset="0"/>
              </a:rPr>
              <a:t>Software deploy and Job flow</a:t>
            </a:r>
            <a:endParaRPr lang="zh-CN" altLang="en-US" sz="1200">
              <a:latin typeface="Lucida Handwriting" pitchFamily="66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259852" y="2143629"/>
            <a:ext cx="2107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mtClean="0">
                <a:latin typeface="Lucida Handwriting" pitchFamily="66" charset="0"/>
              </a:rPr>
              <a:t>*.stdhep input data</a:t>
            </a:r>
            <a:endParaRPr lang="zh-CN" altLang="en-US" sz="1200">
              <a:latin typeface="Lucida Handwriting" pitchFamily="66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259852" y="2483902"/>
            <a:ext cx="1863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mtClean="0">
                <a:latin typeface="Lucida Handwriting" pitchFamily="66" charset="0"/>
              </a:rPr>
              <a:t>*.slcio output data</a:t>
            </a:r>
            <a:endParaRPr lang="zh-CN" altLang="en-US" sz="1200">
              <a:latin typeface="Lucida Handwriting" pitchFamily="66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80348" y="5435324"/>
            <a:ext cx="11971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mtClean="0">
                <a:latin typeface="Lucida Handwriting" pitchFamily="66" charset="0"/>
              </a:rPr>
              <a:t>BUAA Site</a:t>
            </a:r>
          </a:p>
          <a:p>
            <a:r>
              <a:rPr lang="en-US" altLang="zh-CN" sz="1400" smtClean="0">
                <a:latin typeface="Lucida Handwriting" pitchFamily="66" charset="0"/>
              </a:rPr>
              <a:t>OS: SL 5.8</a:t>
            </a:r>
            <a:r>
              <a:rPr lang="en-US" altLang="zh-CN" sz="1400">
                <a:latin typeface="Lucida Handwriting" pitchFamily="66" charset="0"/>
              </a:rPr>
              <a:t> Remote </a:t>
            </a:r>
            <a:endParaRPr lang="zh-CN" altLang="en-US" sz="1400">
              <a:latin typeface="Lucida Handwriting" pitchFamily="66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526524" y="5791281"/>
            <a:ext cx="1327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mtClean="0">
                <a:latin typeface="Lucida Handwriting" pitchFamily="66" charset="0"/>
              </a:rPr>
              <a:t>WHU Site</a:t>
            </a:r>
          </a:p>
          <a:p>
            <a:r>
              <a:rPr lang="en-US" altLang="zh-CN" sz="1400" smtClean="0">
                <a:latin typeface="Lucida Handwriting" pitchFamily="66" charset="0"/>
              </a:rPr>
              <a:t>OS: SL 6.4</a:t>
            </a:r>
          </a:p>
          <a:p>
            <a:r>
              <a:rPr lang="en-US" altLang="zh-CN" sz="1400">
                <a:latin typeface="Lucida Handwriting" pitchFamily="66" charset="0"/>
              </a:rPr>
              <a:t>Remote</a:t>
            </a:r>
            <a:endParaRPr lang="zh-CN" altLang="en-US" sz="1400">
              <a:latin typeface="Lucida Handwriting" pitchFamily="66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376411" y="5356870"/>
            <a:ext cx="1517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mtClean="0">
                <a:latin typeface="Lucida Handwriting" pitchFamily="66" charset="0"/>
              </a:rPr>
              <a:t>IHEP PBS Site</a:t>
            </a:r>
          </a:p>
          <a:p>
            <a:r>
              <a:rPr lang="en-US" altLang="zh-CN" sz="1400" smtClean="0">
                <a:latin typeface="Lucida Handwriting" pitchFamily="66" charset="0"/>
              </a:rPr>
              <a:t>OS: SL 5.5</a:t>
            </a:r>
            <a:endParaRPr lang="zh-CN" altLang="en-US" sz="1400">
              <a:latin typeface="Lucida Handwriting" pitchFamily="66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419059" y="5618480"/>
            <a:ext cx="2845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mtClean="0">
                <a:latin typeface="Lucida Handwriting" pitchFamily="66" charset="0"/>
              </a:rPr>
              <a:t>IHEP Cloud Site </a:t>
            </a:r>
            <a:endParaRPr lang="zh-CN" altLang="en-US" sz="1400">
              <a:latin typeface="Lucida Handwriting" pitchFamily="66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4409492" y="1842930"/>
            <a:ext cx="1334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mtClean="0">
                <a:latin typeface="Lucida Handwriting" pitchFamily="66" charset="0"/>
              </a:rPr>
              <a:t>IHEP Lustre</a:t>
            </a:r>
            <a:endParaRPr lang="zh-CN" altLang="en-US" sz="1200">
              <a:latin typeface="Lucida Handwriting" pitchFamily="66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119676" y="3796008"/>
            <a:ext cx="1102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mtClean="0">
                <a:latin typeface="Lucida Handwriting" pitchFamily="66" charset="0"/>
              </a:rPr>
              <a:t>WHU SE</a:t>
            </a:r>
            <a:endParaRPr lang="zh-CN" altLang="en-US" sz="1200">
              <a:latin typeface="Lucida Handwriting" pitchFamily="66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148848" y="6237312"/>
            <a:ext cx="2433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mtClean="0">
                <a:latin typeface="Lucida Handwriting" pitchFamily="66" charset="0"/>
              </a:rPr>
              <a:t>IHEP  Local  Resources</a:t>
            </a:r>
            <a:endParaRPr lang="zh-CN" altLang="en-US" sz="1400">
              <a:latin typeface="Lucida Handwriting" pitchFamily="66" charset="0"/>
            </a:endParaRPr>
          </a:p>
        </p:txBody>
      </p:sp>
      <p:sp>
        <p:nvSpPr>
          <p:cNvPr id="160" name="圆柱形 159"/>
          <p:cNvSpPr/>
          <p:nvPr/>
        </p:nvSpPr>
        <p:spPr>
          <a:xfrm>
            <a:off x="7841970" y="3413013"/>
            <a:ext cx="339763" cy="466949"/>
          </a:xfrm>
          <a:prstGeom prst="can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TextBox 160"/>
          <p:cNvSpPr txBox="1"/>
          <p:nvPr/>
        </p:nvSpPr>
        <p:spPr>
          <a:xfrm>
            <a:off x="7635808" y="3977865"/>
            <a:ext cx="1334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mtClean="0">
                <a:latin typeface="Lucida Handwriting" pitchFamily="66" charset="0"/>
              </a:rPr>
              <a:t>IHEP DB</a:t>
            </a:r>
            <a:endParaRPr lang="zh-CN" altLang="en-US" sz="1200">
              <a:latin typeface="Lucida Handwriting" pitchFamily="66" charset="0"/>
            </a:endParaRPr>
          </a:p>
        </p:txBody>
      </p:sp>
      <p:sp>
        <p:nvSpPr>
          <p:cNvPr id="162" name="圆柱形 161"/>
          <p:cNvSpPr/>
          <p:nvPr/>
        </p:nvSpPr>
        <p:spPr>
          <a:xfrm>
            <a:off x="2129124" y="3140389"/>
            <a:ext cx="233325" cy="371974"/>
          </a:xfrm>
          <a:prstGeom prst="can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TextBox 163"/>
          <p:cNvSpPr txBox="1"/>
          <p:nvPr/>
        </p:nvSpPr>
        <p:spPr>
          <a:xfrm>
            <a:off x="2409758" y="3157298"/>
            <a:ext cx="1102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mtClean="0">
                <a:latin typeface="Lucida Handwriting" pitchFamily="66" charset="0"/>
              </a:rPr>
              <a:t>DB mirror </a:t>
            </a:r>
            <a:endParaRPr lang="zh-CN" altLang="en-US" sz="1200">
              <a:latin typeface="Lucida Handwriting" pitchFamily="66" charset="0"/>
            </a:endParaRPr>
          </a:p>
        </p:txBody>
      </p:sp>
      <p:sp>
        <p:nvSpPr>
          <p:cNvPr id="165" name="圆角矩形 164"/>
          <p:cNvSpPr/>
          <p:nvPr/>
        </p:nvSpPr>
        <p:spPr>
          <a:xfrm>
            <a:off x="7568565" y="2320703"/>
            <a:ext cx="886575" cy="5925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TextBox 165"/>
          <p:cNvSpPr txBox="1"/>
          <p:nvPr/>
        </p:nvSpPr>
        <p:spPr>
          <a:xfrm>
            <a:off x="7635808" y="2386142"/>
            <a:ext cx="819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mtClean="0">
                <a:latin typeface="Lucida Handwriting" pitchFamily="66" charset="0"/>
              </a:rPr>
              <a:t>CVMFS </a:t>
            </a:r>
          </a:p>
          <a:p>
            <a:r>
              <a:rPr lang="en-US" altLang="zh-CN" sz="1200" smtClean="0">
                <a:latin typeface="Lucida Handwriting" pitchFamily="66" charset="0"/>
              </a:rPr>
              <a:t>Server</a:t>
            </a:r>
            <a:endParaRPr lang="zh-CN" altLang="en-US" sz="1200">
              <a:latin typeface="Lucida Handwriting" pitchFamily="66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20862" y="1830726"/>
            <a:ext cx="2883585" cy="130966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TextBox 109"/>
          <p:cNvSpPr txBox="1"/>
          <p:nvPr/>
        </p:nvSpPr>
        <p:spPr>
          <a:xfrm>
            <a:off x="7426743" y="1859038"/>
            <a:ext cx="1314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mtClean="0">
                <a:solidFill>
                  <a:srgbClr val="C00000"/>
                </a:solidFill>
                <a:latin typeface="Georgia" pitchFamily="18" charset="0"/>
              </a:rPr>
              <a:t>CEPC software installed here</a:t>
            </a:r>
            <a:endParaRPr lang="zh-CN" altLang="en-US" sz="120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6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556" y="188640"/>
            <a:ext cx="8964488" cy="1143000"/>
          </a:xfrm>
        </p:spPr>
        <p:txBody>
          <a:bodyPr>
            <a:noAutofit/>
          </a:bodyPr>
          <a:lstStyle/>
          <a:p>
            <a:r>
              <a:rPr lang="en-US" altLang="zh-CN" sz="3600" smtClean="0"/>
              <a:t>Computing Resources &amp; Software Deployment</a:t>
            </a:r>
            <a:endParaRPr lang="zh-CN" altLang="en-US" sz="360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978141"/>
              </p:ext>
            </p:extLst>
          </p:nvPr>
        </p:nvGraphicFramePr>
        <p:xfrm>
          <a:off x="395537" y="2191537"/>
          <a:ext cx="3888432" cy="1676400"/>
        </p:xfrm>
        <a:graphic>
          <a:graphicData uri="http://schemas.openxmlformats.org/drawingml/2006/table">
            <a:tbl>
              <a:tblPr firstRow="1" lastRow="1" bandRow="1">
                <a:tableStyleId>{8799B23B-EC83-4686-B30A-512413B5E67A}</a:tableStyleId>
              </a:tblPr>
              <a:tblGrid>
                <a:gridCol w="1296144"/>
                <a:gridCol w="1296144"/>
                <a:gridCol w="1296144"/>
              </a:tblGrid>
              <a:tr h="3312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mtClean="0"/>
                        <a:t>Contributors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mtClean="0"/>
                        <a:t>CPU</a:t>
                      </a:r>
                      <a:r>
                        <a:rPr lang="en-US" altLang="zh-CN" sz="1600" baseline="0" smtClean="0"/>
                        <a:t> cores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mtClean="0"/>
                        <a:t>Storage</a:t>
                      </a:r>
                      <a:endParaRPr lang="zh-CN" altLang="en-US" sz="1600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mtClean="0"/>
                        <a:t>IHEP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mtClean="0"/>
                        <a:t>144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mtClean="0"/>
                        <a:t>WHU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mtClean="0"/>
                        <a:t>100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mtClean="0"/>
                        <a:t>20 TB</a:t>
                      </a:r>
                      <a:endParaRPr lang="zh-CN" altLang="en-US" sz="1600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mtClean="0"/>
                        <a:t>BUAA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mtClean="0"/>
                        <a:t>20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600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mtClean="0"/>
                        <a:t>Total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mtClean="0"/>
                        <a:t>264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mtClean="0"/>
                        <a:t>20 TB</a:t>
                      </a:r>
                      <a:endParaRPr lang="zh-CN" altLang="en-US" sz="16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165612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Resources List of  this Test Bed</a:t>
            </a:r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95536" y="4231683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CN" sz="1600" smtClean="0"/>
              <a:t>264 CPU cores,  shared with BES III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CN" sz="1600" smtClean="0"/>
              <a:t>20 TB dedicated SE capacity, for test is OK, but it’s not enough for production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CN" sz="1600" smtClean="0"/>
              <a:t>CEPC detector simulation need 100k CPU days every year.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CN" sz="1600" smtClean="0"/>
              <a:t>We need more contributors!</a:t>
            </a:r>
            <a:endParaRPr lang="zh-CN" alt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5220072" y="1642785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Deploy CEPC software by CVMFS</a:t>
            </a: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860032" y="2924944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1600" smtClean="0"/>
              <a:t>CVMFS: </a:t>
            </a:r>
            <a:r>
              <a:rPr lang="en-US" altLang="zh-CN" sz="1600" smtClean="0">
                <a:solidFill>
                  <a:srgbClr val="FF0000"/>
                </a:solidFill>
              </a:rPr>
              <a:t>C</a:t>
            </a:r>
            <a:r>
              <a:rPr lang="en-US" altLang="zh-CN" sz="1600" smtClean="0"/>
              <a:t>ERN </a:t>
            </a:r>
            <a:r>
              <a:rPr lang="en-US" altLang="zh-CN" sz="1600" smtClean="0">
                <a:solidFill>
                  <a:srgbClr val="FF0000"/>
                </a:solidFill>
              </a:rPr>
              <a:t>V</a:t>
            </a:r>
            <a:r>
              <a:rPr lang="en-US" altLang="zh-CN" sz="1600" smtClean="0"/>
              <a:t>irtual </a:t>
            </a:r>
            <a:r>
              <a:rPr lang="en-US" altLang="zh-CN" sz="1600" smtClean="0">
                <a:solidFill>
                  <a:srgbClr val="FF0000"/>
                </a:solidFill>
              </a:rPr>
              <a:t>M</a:t>
            </a:r>
            <a:r>
              <a:rPr lang="en-US" altLang="zh-CN" sz="1600" smtClean="0"/>
              <a:t>achine </a:t>
            </a:r>
            <a:r>
              <a:rPr lang="en-US" altLang="zh-CN" sz="1600" smtClean="0">
                <a:solidFill>
                  <a:srgbClr val="FF0000"/>
                </a:solidFill>
              </a:rPr>
              <a:t>F</a:t>
            </a:r>
            <a:r>
              <a:rPr lang="en-US" altLang="zh-CN" sz="1600" smtClean="0"/>
              <a:t>ile </a:t>
            </a:r>
            <a:r>
              <a:rPr lang="en-US" altLang="zh-CN" sz="1600" smtClean="0">
                <a:solidFill>
                  <a:srgbClr val="FF0000"/>
                </a:solidFill>
              </a:rPr>
              <a:t>S</a:t>
            </a:r>
            <a:r>
              <a:rPr lang="en-US" altLang="zh-CN" sz="1600" smtClean="0"/>
              <a:t>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600" smtClean="0"/>
              <a:t>A network file system based on HTTP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600" smtClean="0"/>
              <a:t>optimized to deliver experiment software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600" smtClean="0"/>
              <a:t>software are hosted on web server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600"/>
              <a:t>in client </a:t>
            </a:r>
            <a:r>
              <a:rPr lang="en-US" altLang="zh-CN" sz="1600" smtClean="0"/>
              <a:t>side, load </a:t>
            </a:r>
            <a:r>
              <a:rPr lang="en-US" altLang="zh-CN" sz="1600"/>
              <a:t>data only on </a:t>
            </a:r>
            <a:r>
              <a:rPr lang="en-US" altLang="zh-CN" sz="1600" smtClean="0"/>
              <a:t>access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600" smtClean="0"/>
              <a:t>CVMFS is also used in BES III distributed computing</a:t>
            </a:r>
            <a:endParaRPr lang="zh-CN" altLang="en-US" sz="1400"/>
          </a:p>
        </p:txBody>
      </p:sp>
      <p:cxnSp>
        <p:nvCxnSpPr>
          <p:cNvPr id="8" name="直接连接符 7"/>
          <p:cNvCxnSpPr/>
          <p:nvPr/>
        </p:nvCxnSpPr>
        <p:spPr>
          <a:xfrm>
            <a:off x="4486436" y="1827600"/>
            <a:ext cx="0" cy="456209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204864"/>
            <a:ext cx="20859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4724686" y="4926614"/>
            <a:ext cx="1188132" cy="6447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923050" y="503894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mtClean="0">
                <a:latin typeface="Lucida Handwriting" pitchFamily="66" charset="0"/>
              </a:rPr>
              <a:t>CVMFS</a:t>
            </a:r>
          </a:p>
          <a:p>
            <a:r>
              <a:rPr lang="en-US" altLang="zh-CN" sz="1200" smtClean="0">
                <a:latin typeface="Lucida Handwriting" pitchFamily="66" charset="0"/>
              </a:rPr>
              <a:t>Server</a:t>
            </a:r>
            <a:endParaRPr lang="zh-CN" altLang="en-US" sz="1200">
              <a:latin typeface="Lucida Handwriting" pitchFamily="66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448387" y="4960949"/>
            <a:ext cx="1008112" cy="5760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537832" y="5038945"/>
            <a:ext cx="8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latin typeface="Lucida Handwriting" pitchFamily="66" charset="0"/>
              </a:rPr>
              <a:t>w</a:t>
            </a:r>
            <a:r>
              <a:rPr lang="en-US" altLang="zh-CN" sz="1200" smtClean="0">
                <a:latin typeface="Lucida Handwriting" pitchFamily="66" charset="0"/>
              </a:rPr>
              <a:t>eb proxy</a:t>
            </a:r>
            <a:endParaRPr lang="zh-CN" altLang="en-US" sz="1200">
              <a:latin typeface="Lucida Handwriting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19" y="5019488"/>
            <a:ext cx="5238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直接箭头连接符 13"/>
          <p:cNvCxnSpPr/>
          <p:nvPr/>
        </p:nvCxnSpPr>
        <p:spPr>
          <a:xfrm>
            <a:off x="6012160" y="5248981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357830" y="5047417"/>
            <a:ext cx="8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mtClean="0">
                <a:latin typeface="Lucida Handwriting" pitchFamily="66" charset="0"/>
              </a:rPr>
              <a:t>work node</a:t>
            </a:r>
            <a:endParaRPr lang="zh-CN" altLang="en-US" sz="1200">
              <a:latin typeface="Lucida Handwriting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3984" y="5662843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mtClean="0">
                <a:solidFill>
                  <a:srgbClr val="FF0000"/>
                </a:solidFill>
                <a:latin typeface="Georgia" pitchFamily="18" charset="0"/>
              </a:rPr>
              <a:t>Repositories</a:t>
            </a:r>
            <a:endParaRPr lang="zh-CN" altLang="en-US" sz="12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31562" y="5723640"/>
            <a:ext cx="777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mtClean="0">
                <a:solidFill>
                  <a:srgbClr val="FF0000"/>
                </a:solidFill>
                <a:latin typeface="Georgia" pitchFamily="18" charset="0"/>
              </a:rPr>
              <a:t>Cache</a:t>
            </a:r>
            <a:endParaRPr lang="zh-CN" altLang="en-US" sz="120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41088" y="5662820"/>
            <a:ext cx="118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mtClean="0">
                <a:solidFill>
                  <a:srgbClr val="FF0000"/>
                </a:solidFill>
                <a:latin typeface="Georgia" pitchFamily="18" charset="0"/>
              </a:rPr>
              <a:t>load data only on acess</a:t>
            </a:r>
            <a:endParaRPr lang="zh-CN" altLang="en-US" sz="1200">
              <a:solidFill>
                <a:srgbClr val="FF0000"/>
              </a:solidFill>
              <a:latin typeface="Georgia" pitchFamily="18" charset="0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7526379" y="5248981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94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Outline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49685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800" smtClean="0"/>
              <a:t>Introduction </a:t>
            </a:r>
            <a:endParaRPr lang="en-US" altLang="zh-CN" sz="2800"/>
          </a:p>
          <a:p>
            <a:pPr>
              <a:buFont typeface="Wingdings" pitchFamily="2" charset="2"/>
              <a:buChar char="Ø"/>
            </a:pPr>
            <a:r>
              <a:rPr lang="en-US" altLang="zh-CN" sz="2800" smtClean="0"/>
              <a:t>Experience of BES-DIRAC Distributed Computing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800" smtClean="0"/>
              <a:t>Distributed Computing for CEPC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800" smtClean="0"/>
              <a:t>Summary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5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32" y="172565"/>
            <a:ext cx="5186106" cy="720079"/>
          </a:xfrm>
        </p:spPr>
        <p:txBody>
          <a:bodyPr>
            <a:normAutofit fontScale="90000"/>
          </a:bodyPr>
          <a:lstStyle/>
          <a:p>
            <a:r>
              <a:rPr lang="en-US" altLang="zh-CN" sz="4000" smtClean="0"/>
              <a:t>CEPC Testing Job Workflow</a:t>
            </a:r>
            <a:endParaRPr lang="zh-CN" altLang="en-US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124744"/>
            <a:ext cx="2376264" cy="36788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1600" smtClean="0">
                <a:latin typeface="Georgia" pitchFamily="18" charset="0"/>
              </a:rPr>
              <a:t>Submit a test job step by step:</a:t>
            </a:r>
          </a:p>
          <a:p>
            <a:pPr marL="228600" indent="-228600">
              <a:buAutoNum type="arabicParenBoth"/>
            </a:pPr>
            <a:r>
              <a:rPr lang="en-US" altLang="zh-CN" sz="1200" smtClean="0">
                <a:latin typeface="Georgia" pitchFamily="18" charset="0"/>
              </a:rPr>
              <a:t>upload input data to SE</a:t>
            </a:r>
          </a:p>
          <a:p>
            <a:pPr marL="228600" indent="-228600">
              <a:buFont typeface="Arial" pitchFamily="34" charset="0"/>
              <a:buAutoNum type="arabicParenBoth"/>
            </a:pPr>
            <a:r>
              <a:rPr lang="en-US" altLang="zh-CN" sz="1200" smtClean="0">
                <a:latin typeface="Georgia" pitchFamily="18" charset="0"/>
              </a:rPr>
              <a:t> </a:t>
            </a:r>
            <a:r>
              <a:rPr lang="en-US" altLang="zh-CN" sz="1200">
                <a:latin typeface="Georgia" pitchFamily="18" charset="0"/>
              </a:rPr>
              <a:t>prepare </a:t>
            </a:r>
            <a:r>
              <a:rPr lang="en-US" altLang="zh-CN" sz="1200" smtClean="0">
                <a:latin typeface="Georgia" pitchFamily="18" charset="0"/>
              </a:rPr>
              <a:t>job.sh</a:t>
            </a:r>
          </a:p>
          <a:p>
            <a:pPr marL="0" indent="0">
              <a:buNone/>
            </a:pPr>
            <a:r>
              <a:rPr lang="en-US" altLang="zh-CN" sz="1200" smtClean="0">
                <a:latin typeface="Georgia" pitchFamily="18" charset="0"/>
              </a:rPr>
              <a:t>(3) prepare a JDL file: job.jdl</a:t>
            </a:r>
          </a:p>
          <a:p>
            <a:pPr marL="0" indent="0">
              <a:buNone/>
            </a:pPr>
            <a:r>
              <a:rPr lang="en-US" altLang="zh-CN" sz="1200" smtClean="0">
                <a:latin typeface="Georgia" pitchFamily="18" charset="0"/>
              </a:rPr>
              <a:t>(4) submit job to DIRAC</a:t>
            </a:r>
          </a:p>
          <a:p>
            <a:pPr marL="0" indent="0">
              <a:buNone/>
            </a:pPr>
            <a:r>
              <a:rPr lang="en-US" altLang="zh-CN" sz="1200" smtClean="0">
                <a:latin typeface="Georgia" pitchFamily="18" charset="0"/>
              </a:rPr>
              <a:t>(5) monitoring job status in web portal</a:t>
            </a:r>
          </a:p>
          <a:p>
            <a:pPr marL="0" indent="0">
              <a:buNone/>
            </a:pPr>
            <a:r>
              <a:rPr lang="en-US" altLang="zh-CN" sz="1200" smtClean="0">
                <a:latin typeface="Georgia" pitchFamily="18" charset="0"/>
              </a:rPr>
              <a:t>(6) Download output data to Lustre</a:t>
            </a:r>
          </a:p>
          <a:p>
            <a:pPr marL="0" indent="0">
              <a:buNone/>
            </a:pPr>
            <a:endParaRPr lang="en-US" altLang="zh-CN" sz="1200">
              <a:latin typeface="Georgia" pitchFamily="18" charset="0"/>
            </a:endParaRPr>
          </a:p>
          <a:p>
            <a:pPr marL="0" indent="0">
              <a:buNone/>
            </a:pPr>
            <a:r>
              <a:rPr lang="en-US" altLang="zh-CN" sz="2000" smtClean="0">
                <a:latin typeface="Georgia" pitchFamily="18" charset="0"/>
              </a:rPr>
              <a:t>For user job:</a:t>
            </a:r>
          </a:p>
          <a:p>
            <a:pPr marL="0" indent="0">
              <a:buNone/>
            </a:pPr>
            <a:r>
              <a:rPr lang="en-US" altLang="zh-CN" sz="1200" smtClean="0">
                <a:latin typeface="Georgia" pitchFamily="18" charset="0"/>
              </a:rPr>
              <a:t>In future,  a frontend need to be developed to avoid details.  </a:t>
            </a:r>
          </a:p>
          <a:p>
            <a:pPr marL="0" indent="0">
              <a:buNone/>
            </a:pPr>
            <a:r>
              <a:rPr lang="en-US" altLang="zh-CN" sz="1200" smtClean="0">
                <a:latin typeface="Georgia" pitchFamily="18" charset="0"/>
              </a:rPr>
              <a:t>User only need to provide some configuration parameters  to submit jobs</a:t>
            </a:r>
            <a:endParaRPr lang="zh-CN" altLang="en-US" sz="1200"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5663524" cy="579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34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Testing Jobs Statistics (1/4)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77384" y="2348880"/>
            <a:ext cx="2376264" cy="1291644"/>
          </a:xfrm>
        </p:spPr>
        <p:txBody>
          <a:bodyPr>
            <a:normAutofit lnSpcReduction="10000"/>
          </a:bodyPr>
          <a:lstStyle/>
          <a:p>
            <a:r>
              <a:rPr lang="en-US" altLang="zh-CN" sz="1800" b="1" smtClean="0"/>
              <a:t>3063 jobs</a:t>
            </a:r>
          </a:p>
          <a:p>
            <a:r>
              <a:rPr lang="en-US" altLang="zh-CN" sz="1800" b="1" smtClean="0"/>
              <a:t>process: nnh</a:t>
            </a:r>
          </a:p>
          <a:p>
            <a:r>
              <a:rPr lang="en-US" altLang="zh-CN" sz="1800" b="1" smtClean="0"/>
              <a:t>1000 events/job</a:t>
            </a:r>
          </a:p>
          <a:p>
            <a:r>
              <a:rPr lang="en-US" altLang="zh-CN" sz="1800" b="1" smtClean="0"/>
              <a:t>full sim. + rec. </a:t>
            </a:r>
          </a:p>
        </p:txBody>
      </p:sp>
      <p:pic>
        <p:nvPicPr>
          <p:cNvPr id="1026" name="Picture 2" descr="C:\Users\caihao\Desktop\cepc作业截图\作业数目累计图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" y="1660628"/>
            <a:ext cx="6552728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0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Testing </a:t>
            </a:r>
            <a:r>
              <a:rPr lang="en-US" altLang="zh-CN" smtClean="0"/>
              <a:t>Jobs </a:t>
            </a:r>
            <a:r>
              <a:rPr lang="en-US" altLang="zh-CN"/>
              <a:t>Statistics </a:t>
            </a:r>
            <a:r>
              <a:rPr lang="en-US" altLang="zh-CN" smtClean="0"/>
              <a:t>(2/4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843688" y="2132856"/>
            <a:ext cx="21710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2</a:t>
            </a:r>
            <a:r>
              <a:rPr lang="en-US" altLang="zh-CN" sz="2400" b="1" smtClean="0"/>
              <a:t> cluster sites: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b="1" smtClean="0"/>
              <a:t>IHEP-PBS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b="1" smtClean="0"/>
              <a:t>WHU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zh-CN" b="1" smtClean="0"/>
          </a:p>
          <a:p>
            <a:r>
              <a:rPr lang="en-US" altLang="zh-CN" sz="2400" b="1" smtClean="0"/>
              <a:t>2 cloud sites: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b="1" smtClean="0"/>
              <a:t>IHEP OpenStack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b="1" smtClean="0"/>
              <a:t>IHEP OpenNebula</a:t>
            </a:r>
            <a:endParaRPr lang="zh-CN" altLang="en-US" b="1"/>
          </a:p>
        </p:txBody>
      </p:sp>
      <p:pic>
        <p:nvPicPr>
          <p:cNvPr id="2050" name="Picture 2" descr="C:\Users\caihao\Desktop\cepc作业截图\作业-站点图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2305"/>
            <a:ext cx="6660231" cy="49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1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Testing </a:t>
            </a:r>
            <a:r>
              <a:rPr lang="en-US" altLang="zh-CN" smtClean="0"/>
              <a:t>Jobs </a:t>
            </a:r>
            <a:r>
              <a:rPr lang="en-US" altLang="zh-CN"/>
              <a:t>Statistics </a:t>
            </a:r>
            <a:r>
              <a:rPr lang="en-US" altLang="zh-CN" smtClean="0"/>
              <a:t>(3/4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741442" y="1977568"/>
            <a:ext cx="2267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smtClean="0"/>
              <a:t>96.8 %  Success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CN" sz="2000" b="1" smtClean="0"/>
              <a:t>3.2% job stalled because of PBS node down and network maintenance</a:t>
            </a:r>
            <a:endParaRPr lang="zh-CN" altLang="en-US"/>
          </a:p>
        </p:txBody>
      </p:sp>
      <p:pic>
        <p:nvPicPr>
          <p:cNvPr id="3074" name="Picture 2" descr="C:\Users\caihao\Desktop\cepc作业截图\作业-状态图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6626463" cy="496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04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Testing </a:t>
            </a:r>
            <a:r>
              <a:rPr lang="en-US" altLang="zh-CN" smtClean="0"/>
              <a:t>Jobs </a:t>
            </a:r>
            <a:r>
              <a:rPr lang="en-US" altLang="zh-CN"/>
              <a:t>Statistics </a:t>
            </a:r>
            <a:r>
              <a:rPr lang="en-US" altLang="zh-CN" smtClean="0"/>
              <a:t>(4/4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804248" y="2132856"/>
            <a:ext cx="22111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mtClean="0"/>
              <a:t>3.59 TB output data uploaded to WHU SE</a:t>
            </a:r>
          </a:p>
          <a:p>
            <a:endParaRPr lang="en-US" altLang="zh-CN" sz="2000" b="1"/>
          </a:p>
          <a:p>
            <a:r>
              <a:rPr lang="en-US" altLang="zh-CN" sz="2000" b="1" smtClean="0"/>
              <a:t>1.1 GB output/job</a:t>
            </a:r>
            <a:endParaRPr lang="en-US" altLang="zh-CN" sz="2000" b="1"/>
          </a:p>
          <a:p>
            <a:r>
              <a:rPr lang="en-US" altLang="zh-CN" sz="2000" b="1" smtClean="0"/>
              <a:t>larger than typical BESIII job</a:t>
            </a:r>
            <a:endParaRPr lang="zh-CN" altLang="en-US"/>
          </a:p>
        </p:txBody>
      </p:sp>
      <p:pic>
        <p:nvPicPr>
          <p:cNvPr id="4098" name="Picture 2" descr="C:\Users\caihao\Desktop\cepc作业截图\作业数据累计图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4783"/>
            <a:ext cx="6660233" cy="499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82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To Do List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4525963"/>
          </a:xfrm>
        </p:spPr>
        <p:txBody>
          <a:bodyPr/>
          <a:lstStyle/>
          <a:p>
            <a:r>
              <a:rPr lang="en-US" altLang="zh-CN" sz="2400"/>
              <a:t>F</a:t>
            </a:r>
            <a:r>
              <a:rPr lang="en-US" altLang="zh-CN" sz="2400" smtClean="0"/>
              <a:t>urther physics validation on current test-bed</a:t>
            </a:r>
          </a:p>
          <a:p>
            <a:r>
              <a:rPr lang="en-US" altLang="zh-CN" sz="2400" smtClean="0"/>
              <a:t>Deploy remote mirror </a:t>
            </a:r>
            <a:r>
              <a:rPr lang="en-US" altLang="zh-CN" sz="2400"/>
              <a:t>MySQL </a:t>
            </a:r>
            <a:r>
              <a:rPr lang="en-US" altLang="zh-CN" sz="2400" smtClean="0"/>
              <a:t>database</a:t>
            </a:r>
          </a:p>
          <a:p>
            <a:r>
              <a:rPr lang="en-US" altLang="zh-CN" sz="2400" smtClean="0"/>
              <a:t>Develop frontend tools for physics users to deal with massive job splitting, submission, monitoring &amp; data management</a:t>
            </a:r>
          </a:p>
          <a:p>
            <a:r>
              <a:rPr lang="en-US" altLang="zh-CN" sz="2400" smtClean="0"/>
              <a:t>Provide multi-VO suport to manage BESIII&amp;CEPC sharing resources if needed</a:t>
            </a:r>
          </a:p>
          <a:p>
            <a:r>
              <a:rPr lang="en-US" altLang="zh-CN" sz="2400"/>
              <a:t>S</a:t>
            </a:r>
            <a:r>
              <a:rPr lang="en-US" altLang="zh-CN" sz="2400" smtClean="0"/>
              <a:t>upport user analysis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1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Summary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12776"/>
            <a:ext cx="8507288" cy="506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CN" sz="2800" smtClean="0"/>
              <a:t>BESIII distributed computing  has become a supplement to BESIII computing 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800" smtClean="0"/>
              <a:t>CEPC simulation has been successfully done on CEPC-DIRAC test bed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800" smtClean="0"/>
              <a:t>Successful tests show that distributed computing could contribute resources to CEPC computing in early stage and even in future</a:t>
            </a:r>
            <a:endParaRPr lang="en-US" altLang="zh-CN" sz="2800"/>
          </a:p>
          <a:p>
            <a:pPr>
              <a:buFont typeface="Wingdings" pitchFamily="2" charset="2"/>
              <a:buChar char="ü"/>
            </a:pPr>
            <a:endParaRPr lang="en-US" altLang="zh-CN" sz="240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9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Thanks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smtClean="0"/>
              <a:t>Thank you for your attention!</a:t>
            </a:r>
          </a:p>
          <a:p>
            <a:r>
              <a:rPr lang="en-US" altLang="zh-CN" sz="2400" smtClean="0"/>
              <a:t>Q &amp; A</a:t>
            </a:r>
          </a:p>
          <a:p>
            <a:endParaRPr lang="en-US" altLang="zh-CN" sz="240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2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Introduction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Part I</a:t>
            </a:r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2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Distributed Computing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Distributed computing plays an import role in discovery of Higgs</a:t>
            </a:r>
            <a:endParaRPr lang="en-US" altLang="zh-CN" sz="2000" dirty="0" smtClean="0"/>
          </a:p>
          <a:p>
            <a:r>
              <a:rPr lang="en-US" altLang="zh-CN" sz="2400" dirty="0"/>
              <a:t>Large HEP experiments need plenty of computing resources, which </a:t>
            </a:r>
            <a:r>
              <a:rPr lang="en-US" altLang="zh-CN" sz="2400" dirty="0" smtClean="0"/>
              <a:t>may </a:t>
            </a:r>
            <a:r>
              <a:rPr lang="en-US" altLang="zh-CN" sz="2400" dirty="0"/>
              <a:t>not be </a:t>
            </a:r>
            <a:r>
              <a:rPr lang="en-US" altLang="zh-CN" sz="2400" dirty="0" smtClean="0"/>
              <a:t>afforded </a:t>
            </a:r>
            <a:r>
              <a:rPr lang="en-US" altLang="zh-CN" sz="2400" dirty="0"/>
              <a:t>by only one </a:t>
            </a:r>
            <a:r>
              <a:rPr lang="en-US" altLang="zh-CN" sz="2400" dirty="0" smtClean="0"/>
              <a:t>institution or university</a:t>
            </a:r>
          </a:p>
          <a:p>
            <a:r>
              <a:rPr lang="en-US" altLang="zh-CN" sz="2400" dirty="0"/>
              <a:t>Distributed computing </a:t>
            </a:r>
            <a:r>
              <a:rPr lang="en-US" altLang="zh-CN" sz="2400" dirty="0" smtClean="0"/>
              <a:t>allow to organize heterogeneous resources (cluster, grid, cloud, volunteer computing) and distributed resources from collaborations</a:t>
            </a:r>
            <a:endParaRPr lang="en-US" altLang="zh-CN" sz="2400" dirty="0"/>
          </a:p>
          <a:p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7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70776" cy="1143000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DIRAC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 altLang="zh-CN" sz="2000" dirty="0"/>
              <a:t>DIRAC (</a:t>
            </a:r>
            <a:r>
              <a:rPr lang="en-US" altLang="zh-CN" sz="2000" dirty="0">
                <a:solidFill>
                  <a:srgbClr val="FF0000"/>
                </a:solidFill>
              </a:rPr>
              <a:t>D</a:t>
            </a:r>
            <a:r>
              <a:rPr lang="en-US" altLang="zh-CN" sz="2000" dirty="0"/>
              <a:t>istributed </a:t>
            </a:r>
            <a:r>
              <a:rPr lang="en-US" altLang="zh-CN" sz="2000" dirty="0">
                <a:solidFill>
                  <a:srgbClr val="FF0000"/>
                </a:solidFill>
              </a:rPr>
              <a:t>I</a:t>
            </a:r>
            <a:r>
              <a:rPr lang="en-US" altLang="zh-CN" sz="2000" dirty="0"/>
              <a:t>nfrastructure with </a:t>
            </a:r>
            <a:r>
              <a:rPr lang="en-US" altLang="zh-CN" sz="2000" dirty="0">
                <a:solidFill>
                  <a:srgbClr val="FF0000"/>
                </a:solidFill>
              </a:rPr>
              <a:t>R</a:t>
            </a:r>
            <a:r>
              <a:rPr lang="en-US" altLang="zh-CN" sz="2000" dirty="0"/>
              <a:t>emote </a:t>
            </a:r>
            <a:r>
              <a:rPr lang="en-US" altLang="zh-CN" sz="2000" dirty="0">
                <a:solidFill>
                  <a:srgbClr val="FF0000"/>
                </a:solidFill>
              </a:rPr>
              <a:t>A</a:t>
            </a:r>
            <a:r>
              <a:rPr lang="en-US" altLang="zh-CN" sz="2000" dirty="0"/>
              <a:t>gent </a:t>
            </a:r>
            <a:r>
              <a:rPr lang="en-US" altLang="zh-CN" sz="2000" dirty="0">
                <a:solidFill>
                  <a:srgbClr val="FF0000"/>
                </a:solidFill>
              </a:rPr>
              <a:t>C</a:t>
            </a:r>
            <a:r>
              <a:rPr lang="en-US" altLang="zh-CN" sz="2000" dirty="0"/>
              <a:t>ontrol) </a:t>
            </a:r>
            <a:r>
              <a:rPr lang="en-US" altLang="zh-CN" sz="2000" dirty="0" smtClean="0"/>
              <a:t>provide a framework and solution for experiments to setup their own distributed computing system.</a:t>
            </a:r>
          </a:p>
          <a:p>
            <a:r>
              <a:rPr lang="en-US" altLang="zh-CN" sz="2000" dirty="0" smtClean="0"/>
              <a:t>It’s widely used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by many  HEP experiments.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endParaRPr lang="en-US" altLang="zh-CN" sz="2000" dirty="0"/>
          </a:p>
          <a:p>
            <a:endParaRPr lang="zh-CN" altLang="en-US"/>
          </a:p>
        </p:txBody>
      </p:sp>
      <p:pic>
        <p:nvPicPr>
          <p:cNvPr id="2050" name="Picture 2" descr="D:\yant_doc\2013.10.30_IHEP_DIRAC_Project\z02_项目工作文档_主题整理\00_会议PPT与纪要\01_张老师组会\2014.08.26小组会报告框架\ref\DIRAC_Overlay_System_E_NoLogos-1024x5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6068026" cy="297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353155"/>
              </p:ext>
            </p:extLst>
          </p:nvPr>
        </p:nvGraphicFramePr>
        <p:xfrm>
          <a:off x="5796136" y="3212976"/>
          <a:ext cx="2880321" cy="28346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66785"/>
                <a:gridCol w="949440"/>
                <a:gridCol w="864096"/>
              </a:tblGrid>
              <a:tr h="286291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DIRAC Users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CPU</a:t>
                      </a:r>
                      <a:r>
                        <a:rPr lang="en-US" altLang="zh-CN" sz="1800" baseline="0" dirty="0" smtClean="0"/>
                        <a:t> Cores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No. of Sites</a:t>
                      </a:r>
                      <a:endParaRPr lang="zh-CN" altLang="en-US" sz="1800"/>
                    </a:p>
                  </a:txBody>
                  <a:tcPr/>
                </a:tc>
              </a:tr>
              <a:tr h="286291">
                <a:tc>
                  <a:txBody>
                    <a:bodyPr/>
                    <a:lstStyle/>
                    <a:p>
                      <a:r>
                        <a:rPr lang="en-US" altLang="zh-CN" sz="1800" smtClean="0"/>
                        <a:t>LHCb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dirty="0" smtClean="0"/>
                        <a:t>40,000   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110</a:t>
                      </a:r>
                      <a:endParaRPr lang="zh-CN" altLang="en-US" sz="1800"/>
                    </a:p>
                  </a:txBody>
                  <a:tcPr/>
                </a:tc>
              </a:tr>
              <a:tr h="286291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Belle</a:t>
                      </a:r>
                      <a:r>
                        <a:rPr lang="en-US" altLang="zh-CN" sz="1800" baseline="0" dirty="0" smtClean="0"/>
                        <a:t> 2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dirty="0" smtClean="0"/>
                        <a:t>12,000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34</a:t>
                      </a:r>
                      <a:endParaRPr lang="zh-CN" altLang="en-US" sz="1800"/>
                    </a:p>
                  </a:txBody>
                  <a:tcPr/>
                </a:tc>
              </a:tr>
              <a:tr h="286291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CTA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dirty="0" smtClean="0"/>
                        <a:t>5,000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24</a:t>
                      </a:r>
                      <a:endParaRPr lang="zh-CN" altLang="en-US" sz="1800"/>
                    </a:p>
                  </a:txBody>
                  <a:tcPr/>
                </a:tc>
              </a:tr>
              <a:tr h="286291">
                <a:tc>
                  <a:txBody>
                    <a:bodyPr/>
                    <a:lstStyle/>
                    <a:p>
                      <a:r>
                        <a:rPr lang="en-US" altLang="zh-CN" sz="1800" smtClean="0"/>
                        <a:t>ILC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aseline="0" dirty="0" smtClean="0"/>
                        <a:t>3,000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smtClean="0"/>
                        <a:t>36</a:t>
                      </a:r>
                      <a:endParaRPr lang="zh-CN" altLang="en-US" sz="1800"/>
                    </a:p>
                  </a:txBody>
                  <a:tcPr/>
                </a:tc>
              </a:tr>
              <a:tr h="286291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BES 3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dirty="0" smtClean="0"/>
                        <a:t>1,800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/>
                        <a:t>8</a:t>
                      </a:r>
                      <a:endParaRPr lang="zh-CN" altLang="en-US" sz="1800"/>
                    </a:p>
                  </a:txBody>
                  <a:tcPr/>
                </a:tc>
              </a:tr>
              <a:tr h="286291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etc …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3852" y="15439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DIRAC User: LHCb</a:t>
            </a:r>
            <a:endParaRPr lang="zh-CN" altLang="en-US" sz="4000"/>
          </a:p>
        </p:txBody>
      </p:sp>
      <p:pic>
        <p:nvPicPr>
          <p:cNvPr id="3" name="Picture 2" descr="D:\yant_doc\2013.10.30_IHEP_DIRAC_Project\z02_项目工作文档_主题整理\09_其他实验\CEPC\2014.9.12_SJTU_4th_Collaboration_Meeting_Report\ref\DIRAC-USERS-2\LHCb_jobs_Ayear_2014.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672074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00259" y="1916832"/>
            <a:ext cx="206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/>
              <a:t>first </a:t>
            </a:r>
            <a:r>
              <a:rPr lang="en-US" altLang="zh-CN" b="1" dirty="0" smtClean="0"/>
              <a:t>user of DIRAC</a:t>
            </a:r>
          </a:p>
          <a:p>
            <a:r>
              <a:rPr lang="en-US" altLang="zh-CN" b="1" dirty="0" smtClean="0"/>
              <a:t>110 Sites</a:t>
            </a:r>
          </a:p>
          <a:p>
            <a:r>
              <a:rPr lang="en-US" altLang="zh-CN" b="1" dirty="0" smtClean="0"/>
              <a:t>40,000 CPU cores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4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912768" cy="925526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DIRAC User: </a:t>
            </a:r>
            <a:r>
              <a:rPr lang="en-US" altLang="zh-CN" sz="4000" dirty="0" smtClean="0"/>
              <a:t>Belle II</a:t>
            </a:r>
            <a:endParaRPr lang="zh-CN" altLang="en-US" sz="4000"/>
          </a:p>
        </p:txBody>
      </p:sp>
      <p:pic>
        <p:nvPicPr>
          <p:cNvPr id="1027" name="Picture 3" descr="D:\yant_doc\2013.10.30_IHEP_DIRAC_Project\z02_项目工作文档_主题整理\09_其他实验\CEPC\2014.9.12_SJTU_4th_Collaboration_Meeting_Report\ref\DIRAC-USERS-2\Belle2_jobs_2014.03-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07963" y="2401722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34 Sites</a:t>
            </a:r>
          </a:p>
          <a:p>
            <a:r>
              <a:rPr lang="en-US" altLang="zh-CN" b="1" dirty="0" smtClean="0"/>
              <a:t>12,000 CPU cores</a:t>
            </a:r>
          </a:p>
          <a:p>
            <a:endParaRPr lang="en-US" altLang="zh-CN" b="1" dirty="0" smtClean="0"/>
          </a:p>
          <a:p>
            <a:r>
              <a:rPr lang="en-US" altLang="zh-CN" b="1" dirty="0" smtClean="0"/>
              <a:t>Plan to enlarge to ~100,000 CPU cores</a:t>
            </a:r>
            <a:endParaRPr lang="zh-CN" altLang="en-US" b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88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Experience of BES-DIRAC distributed computing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Part II</a:t>
            </a:r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1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 7"/>
          <p:cNvSpPr/>
          <p:nvPr/>
        </p:nvSpPr>
        <p:spPr>
          <a:xfrm>
            <a:off x="2557932" y="3956370"/>
            <a:ext cx="1847502" cy="115833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2843" y="188640"/>
            <a:ext cx="8229600" cy="1143000"/>
          </a:xfrm>
        </p:spPr>
        <p:txBody>
          <a:bodyPr/>
          <a:lstStyle/>
          <a:p>
            <a:r>
              <a:rPr lang="en-US" altLang="zh-CN" dirty="0"/>
              <a:t>BES-DIRAC: Computing Model</a:t>
            </a:r>
            <a:endParaRPr lang="zh-CN" altLang="en-US"/>
          </a:p>
        </p:txBody>
      </p:sp>
      <p:sp>
        <p:nvSpPr>
          <p:cNvPr id="7" name="流程图: 顺序访问存储器 6"/>
          <p:cNvSpPr/>
          <p:nvPr/>
        </p:nvSpPr>
        <p:spPr>
          <a:xfrm>
            <a:off x="2525685" y="1884670"/>
            <a:ext cx="396044" cy="416053"/>
          </a:xfrm>
          <a:prstGeom prst="flowChartMagnetic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290934" y="1738160"/>
            <a:ext cx="558752" cy="562563"/>
            <a:chOff x="2605522" y="1907831"/>
            <a:chExt cx="680219" cy="675075"/>
          </a:xfrm>
        </p:grpSpPr>
        <p:sp>
          <p:nvSpPr>
            <p:cNvPr id="5" name="同心圆 4"/>
            <p:cNvSpPr/>
            <p:nvPr/>
          </p:nvSpPr>
          <p:spPr>
            <a:xfrm>
              <a:off x="2726990" y="2020344"/>
              <a:ext cx="437284" cy="450050"/>
            </a:xfrm>
            <a:prstGeom prst="don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八边形 5"/>
            <p:cNvSpPr/>
            <p:nvPr/>
          </p:nvSpPr>
          <p:spPr>
            <a:xfrm>
              <a:off x="2605522" y="1907831"/>
              <a:ext cx="680219" cy="675075"/>
            </a:xfrm>
            <a:prstGeom prst="octagon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858" y="1318320"/>
            <a:ext cx="905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Lucida Handwriting" pitchFamily="66" charset="0"/>
              </a:rPr>
              <a:t>Detector</a:t>
            </a:r>
            <a:endParaRPr lang="zh-CN" altLang="en-US" sz="1200">
              <a:latin typeface="Lucida Handwriting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2618" y="127649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Lucida Handwriting" pitchFamily="66" charset="0"/>
              </a:rPr>
              <a:t>IHEP Data Center</a:t>
            </a:r>
            <a:endParaRPr lang="zh-CN" altLang="en-US" sz="1200">
              <a:latin typeface="Lucida Handwriting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5686" y="1499306"/>
            <a:ext cx="1860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Lucida Handwriting" pitchFamily="66" charset="0"/>
              </a:rPr>
              <a:t>DIRAC Central SE</a:t>
            </a:r>
          </a:p>
          <a:p>
            <a:r>
              <a:rPr lang="en-US" altLang="zh-CN" sz="1200" dirty="0" smtClean="0">
                <a:latin typeface="Lucida Handwriting" pitchFamily="66" charset="0"/>
              </a:rPr>
              <a:t>(Storage Element)</a:t>
            </a:r>
            <a:endParaRPr lang="zh-CN" altLang="en-US" sz="1200">
              <a:latin typeface="Lucida Handwriting" pitchFamily="66" charset="0"/>
            </a:endParaRPr>
          </a:p>
        </p:txBody>
      </p:sp>
      <p:sp>
        <p:nvSpPr>
          <p:cNvPr id="16" name="流程图: 磁盘 15"/>
          <p:cNvSpPr/>
          <p:nvPr/>
        </p:nvSpPr>
        <p:spPr>
          <a:xfrm>
            <a:off x="3047438" y="1755221"/>
            <a:ext cx="359319" cy="545502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磁盘 17"/>
          <p:cNvSpPr/>
          <p:nvPr/>
        </p:nvSpPr>
        <p:spPr>
          <a:xfrm>
            <a:off x="3748585" y="4286891"/>
            <a:ext cx="323732" cy="432048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/>
          <p:nvPr/>
        </p:nvCxnSpPr>
        <p:spPr>
          <a:xfrm flipH="1">
            <a:off x="3406757" y="4466911"/>
            <a:ext cx="295800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流程图: 磁盘 30"/>
          <p:cNvSpPr/>
          <p:nvPr/>
        </p:nvSpPr>
        <p:spPr>
          <a:xfrm>
            <a:off x="4702902" y="1755221"/>
            <a:ext cx="359319" cy="545502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流程图: 磁盘 34"/>
          <p:cNvSpPr/>
          <p:nvPr/>
        </p:nvSpPr>
        <p:spPr>
          <a:xfrm>
            <a:off x="5134950" y="1755221"/>
            <a:ext cx="359319" cy="545502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流程图: 磁盘 36"/>
          <p:cNvSpPr/>
          <p:nvPr/>
        </p:nvSpPr>
        <p:spPr>
          <a:xfrm>
            <a:off x="5644947" y="4286891"/>
            <a:ext cx="323732" cy="432048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流程图: 磁盘 39"/>
          <p:cNvSpPr/>
          <p:nvPr/>
        </p:nvSpPr>
        <p:spPr>
          <a:xfrm>
            <a:off x="7531602" y="4298839"/>
            <a:ext cx="323732" cy="432048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2624095" y="5123423"/>
            <a:ext cx="1177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Lucida Handwriting" pitchFamily="66" charset="0"/>
              </a:rPr>
              <a:t>Cloud Site</a:t>
            </a:r>
            <a:endParaRPr lang="zh-CN" altLang="en-US" sz="1200">
              <a:latin typeface="Lucida Handwriting" pitchFamily="66" charset="0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5923243" y="2468358"/>
            <a:ext cx="885825" cy="1704975"/>
          </a:xfrm>
          <a:custGeom>
            <a:avLst/>
            <a:gdLst>
              <a:gd name="connsiteX0" fmla="*/ 885825 w 885825"/>
              <a:gd name="connsiteY0" fmla="*/ 0 h 1704975"/>
              <a:gd name="connsiteX1" fmla="*/ 638175 w 885825"/>
              <a:gd name="connsiteY1" fmla="*/ 781050 h 1704975"/>
              <a:gd name="connsiteX2" fmla="*/ 0 w 885825"/>
              <a:gd name="connsiteY2" fmla="*/ 1704975 h 170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5825" h="1704975">
                <a:moveTo>
                  <a:pt x="885825" y="0"/>
                </a:moveTo>
                <a:cubicBezTo>
                  <a:pt x="835819" y="248443"/>
                  <a:pt x="785813" y="496887"/>
                  <a:pt x="638175" y="781050"/>
                </a:cubicBezTo>
                <a:cubicBezTo>
                  <a:pt x="490537" y="1065213"/>
                  <a:pt x="245268" y="1385094"/>
                  <a:pt x="0" y="1704975"/>
                </a:cubicBezTo>
              </a:path>
            </a:pathLst>
          </a:custGeom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4" name="直接箭头连接符 53"/>
          <p:cNvCxnSpPr>
            <a:stCxn id="49" idx="0"/>
          </p:cNvCxnSpPr>
          <p:nvPr/>
        </p:nvCxnSpPr>
        <p:spPr>
          <a:xfrm>
            <a:off x="6809068" y="2468358"/>
            <a:ext cx="595426" cy="161447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任意多边形 56"/>
          <p:cNvSpPr/>
          <p:nvPr/>
        </p:nvSpPr>
        <p:spPr>
          <a:xfrm>
            <a:off x="4084918" y="2477883"/>
            <a:ext cx="2705100" cy="1704975"/>
          </a:xfrm>
          <a:custGeom>
            <a:avLst/>
            <a:gdLst>
              <a:gd name="connsiteX0" fmla="*/ 2705100 w 2705100"/>
              <a:gd name="connsiteY0" fmla="*/ 0 h 1704975"/>
              <a:gd name="connsiteX1" fmla="*/ 1790700 w 2705100"/>
              <a:gd name="connsiteY1" fmla="*/ 714375 h 1704975"/>
              <a:gd name="connsiteX2" fmla="*/ 0 w 2705100"/>
              <a:gd name="connsiteY2" fmla="*/ 1704975 h 170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5100" h="1704975">
                <a:moveTo>
                  <a:pt x="2705100" y="0"/>
                </a:moveTo>
                <a:cubicBezTo>
                  <a:pt x="2473325" y="215106"/>
                  <a:pt x="2241550" y="430213"/>
                  <a:pt x="1790700" y="714375"/>
                </a:cubicBezTo>
                <a:cubicBezTo>
                  <a:pt x="1339850" y="998537"/>
                  <a:pt x="669925" y="1351756"/>
                  <a:pt x="0" y="1704975"/>
                </a:cubicBezTo>
              </a:path>
            </a:pathLst>
          </a:custGeom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直接箭头连接符 58"/>
          <p:cNvCxnSpPr/>
          <p:nvPr/>
        </p:nvCxnSpPr>
        <p:spPr>
          <a:xfrm>
            <a:off x="410364" y="3165410"/>
            <a:ext cx="398122" cy="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60126" y="2948462"/>
            <a:ext cx="1308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0070C0"/>
                </a:solidFill>
                <a:latin typeface="Lucida Handwriting" pitchFamily="66" charset="0"/>
              </a:rPr>
              <a:t>dst &amp;</a:t>
            </a:r>
          </a:p>
          <a:p>
            <a:r>
              <a:rPr lang="en-US" altLang="zh-CN" sz="1200" dirty="0" smtClean="0">
                <a:solidFill>
                  <a:srgbClr val="0070C0"/>
                </a:solidFill>
                <a:latin typeface="Lucida Handwriting" pitchFamily="66" charset="0"/>
              </a:rPr>
              <a:t>ramdomtrg</a:t>
            </a:r>
            <a:endParaRPr lang="zh-CN" altLang="en-US" sz="1200">
              <a:solidFill>
                <a:srgbClr val="0070C0"/>
              </a:solidFill>
              <a:latin typeface="Lucida Handwriting" pitchFamily="66" charset="0"/>
            </a:endParaRPr>
          </a:p>
        </p:txBody>
      </p:sp>
      <p:sp>
        <p:nvSpPr>
          <p:cNvPr id="61" name="任意多边形 60"/>
          <p:cNvSpPr/>
          <p:nvPr/>
        </p:nvSpPr>
        <p:spPr>
          <a:xfrm>
            <a:off x="5504143" y="1471673"/>
            <a:ext cx="1219200" cy="225160"/>
          </a:xfrm>
          <a:custGeom>
            <a:avLst/>
            <a:gdLst>
              <a:gd name="connsiteX0" fmla="*/ 0 w 1219200"/>
              <a:gd name="connsiteY0" fmla="*/ 225160 h 225160"/>
              <a:gd name="connsiteX1" fmla="*/ 438150 w 1219200"/>
              <a:gd name="connsiteY1" fmla="*/ 6085 h 225160"/>
              <a:gd name="connsiteX2" fmla="*/ 952500 w 1219200"/>
              <a:gd name="connsiteY2" fmla="*/ 72760 h 225160"/>
              <a:gd name="connsiteX3" fmla="*/ 1219200 w 1219200"/>
              <a:gd name="connsiteY3" fmla="*/ 196585 h 22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225160">
                <a:moveTo>
                  <a:pt x="0" y="225160"/>
                </a:moveTo>
                <a:cubicBezTo>
                  <a:pt x="139700" y="128322"/>
                  <a:pt x="279400" y="31485"/>
                  <a:pt x="438150" y="6085"/>
                </a:cubicBezTo>
                <a:cubicBezTo>
                  <a:pt x="596900" y="-19315"/>
                  <a:pt x="822325" y="41010"/>
                  <a:pt x="952500" y="72760"/>
                </a:cubicBezTo>
                <a:cubicBezTo>
                  <a:pt x="1082675" y="104510"/>
                  <a:pt x="1150937" y="150547"/>
                  <a:pt x="1219200" y="196585"/>
                </a:cubicBezTo>
              </a:path>
            </a:pathLst>
          </a:custGeom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>
            <a:off x="1913218" y="1653322"/>
            <a:ext cx="962025" cy="148286"/>
          </a:xfrm>
          <a:custGeom>
            <a:avLst/>
            <a:gdLst>
              <a:gd name="connsiteX0" fmla="*/ 0 w 962025"/>
              <a:gd name="connsiteY0" fmla="*/ 148286 h 148286"/>
              <a:gd name="connsiteX1" fmla="*/ 238125 w 962025"/>
              <a:gd name="connsiteY1" fmla="*/ 14936 h 148286"/>
              <a:gd name="connsiteX2" fmla="*/ 542925 w 962025"/>
              <a:gd name="connsiteY2" fmla="*/ 14936 h 148286"/>
              <a:gd name="connsiteX3" fmla="*/ 962025 w 962025"/>
              <a:gd name="connsiteY3" fmla="*/ 119711 h 14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025" h="148286">
                <a:moveTo>
                  <a:pt x="0" y="148286"/>
                </a:moveTo>
                <a:cubicBezTo>
                  <a:pt x="73819" y="92723"/>
                  <a:pt x="147638" y="37161"/>
                  <a:pt x="238125" y="14936"/>
                </a:cubicBezTo>
                <a:cubicBezTo>
                  <a:pt x="328613" y="-7289"/>
                  <a:pt x="422275" y="-2527"/>
                  <a:pt x="542925" y="14936"/>
                </a:cubicBezTo>
                <a:cubicBezTo>
                  <a:pt x="663575" y="32399"/>
                  <a:pt x="812800" y="76055"/>
                  <a:pt x="962025" y="119711"/>
                </a:cubicBezTo>
              </a:path>
            </a:pathLst>
          </a:cu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箭头连接符 63"/>
          <p:cNvCxnSpPr/>
          <p:nvPr/>
        </p:nvCxnSpPr>
        <p:spPr>
          <a:xfrm>
            <a:off x="410364" y="2809698"/>
            <a:ext cx="39812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860126" y="2671198"/>
            <a:ext cx="1134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  <a:latin typeface="Lucida Handwriting" pitchFamily="66" charset="0"/>
              </a:rPr>
              <a:t>Raw data</a:t>
            </a:r>
            <a:endParaRPr lang="zh-CN" altLang="en-US" sz="1200">
              <a:solidFill>
                <a:srgbClr val="FF0000"/>
              </a:solidFill>
              <a:latin typeface="Lucida Handwriting" pitchFamily="66" charset="0"/>
            </a:endParaRPr>
          </a:p>
        </p:txBody>
      </p:sp>
      <p:cxnSp>
        <p:nvCxnSpPr>
          <p:cNvPr id="66" name="直接箭头连接符 65"/>
          <p:cNvCxnSpPr/>
          <p:nvPr/>
        </p:nvCxnSpPr>
        <p:spPr>
          <a:xfrm>
            <a:off x="3481683" y="2055572"/>
            <a:ext cx="31941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9" name="组合 88"/>
          <p:cNvGrpSpPr/>
          <p:nvPr/>
        </p:nvGrpSpPr>
        <p:grpSpPr>
          <a:xfrm>
            <a:off x="3837101" y="1886435"/>
            <a:ext cx="436055" cy="431544"/>
            <a:chOff x="3562183" y="2223603"/>
            <a:chExt cx="436055" cy="431544"/>
          </a:xfrm>
        </p:grpSpPr>
        <p:sp>
          <p:nvSpPr>
            <p:cNvPr id="34" name="矩形 33"/>
            <p:cNvSpPr/>
            <p:nvPr/>
          </p:nvSpPr>
          <p:spPr>
            <a:xfrm>
              <a:off x="3636616" y="2314012"/>
              <a:ext cx="287312" cy="2520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3709112" y="2390102"/>
              <a:ext cx="134672" cy="11000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2" name="直接连接符 71"/>
            <p:cNvCxnSpPr/>
            <p:nvPr/>
          </p:nvCxnSpPr>
          <p:spPr>
            <a:xfrm flipV="1">
              <a:off x="3709112" y="2223603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flipV="1">
              <a:off x="3780272" y="2223603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V="1">
              <a:off x="3843784" y="2224905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flipV="1">
              <a:off x="3709112" y="2566040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V="1">
              <a:off x="3776113" y="2562973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V="1">
              <a:off x="3843784" y="2566040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3924888" y="2502759"/>
              <a:ext cx="7335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V="1">
              <a:off x="3926230" y="2378295"/>
              <a:ext cx="7200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3926230" y="2440026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V="1">
              <a:off x="3562183" y="2495880"/>
              <a:ext cx="7335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V="1">
              <a:off x="3563525" y="2371416"/>
              <a:ext cx="7200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3563525" y="2433147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组合 89"/>
          <p:cNvGrpSpPr/>
          <p:nvPr/>
        </p:nvGrpSpPr>
        <p:grpSpPr>
          <a:xfrm>
            <a:off x="2958103" y="4287395"/>
            <a:ext cx="436055" cy="431544"/>
            <a:chOff x="3562183" y="2223603"/>
            <a:chExt cx="436055" cy="431544"/>
          </a:xfrm>
        </p:grpSpPr>
        <p:sp>
          <p:nvSpPr>
            <p:cNvPr id="91" name="矩形 90"/>
            <p:cNvSpPr/>
            <p:nvPr/>
          </p:nvSpPr>
          <p:spPr>
            <a:xfrm>
              <a:off x="3636616" y="2314012"/>
              <a:ext cx="287312" cy="2520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矩形 91"/>
            <p:cNvSpPr/>
            <p:nvPr/>
          </p:nvSpPr>
          <p:spPr>
            <a:xfrm>
              <a:off x="3709112" y="2390102"/>
              <a:ext cx="134672" cy="11000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3" name="直接连接符 92"/>
            <p:cNvCxnSpPr/>
            <p:nvPr/>
          </p:nvCxnSpPr>
          <p:spPr>
            <a:xfrm flipV="1">
              <a:off x="3709112" y="2223603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V="1">
              <a:off x="3780272" y="2223603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V="1">
              <a:off x="3843784" y="2224905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3709112" y="2566040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V="1">
              <a:off x="3776113" y="2562973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flipV="1">
              <a:off x="3843784" y="2566040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flipV="1">
              <a:off x="3924888" y="2502759"/>
              <a:ext cx="7335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V="1">
              <a:off x="3926230" y="2378295"/>
              <a:ext cx="7200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3926230" y="2440026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 flipV="1">
              <a:off x="3562183" y="2495880"/>
              <a:ext cx="7335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V="1">
              <a:off x="3563525" y="2371416"/>
              <a:ext cx="7200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3563525" y="2433147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组合 104"/>
          <p:cNvGrpSpPr/>
          <p:nvPr/>
        </p:nvGrpSpPr>
        <p:grpSpPr>
          <a:xfrm>
            <a:off x="4810223" y="4287395"/>
            <a:ext cx="436055" cy="431544"/>
            <a:chOff x="3562183" y="2223603"/>
            <a:chExt cx="436055" cy="431544"/>
          </a:xfrm>
        </p:grpSpPr>
        <p:sp>
          <p:nvSpPr>
            <p:cNvPr id="106" name="矩形 105"/>
            <p:cNvSpPr/>
            <p:nvPr/>
          </p:nvSpPr>
          <p:spPr>
            <a:xfrm>
              <a:off x="3636616" y="2314012"/>
              <a:ext cx="287312" cy="2520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矩形 106"/>
            <p:cNvSpPr/>
            <p:nvPr/>
          </p:nvSpPr>
          <p:spPr>
            <a:xfrm>
              <a:off x="3709112" y="2390102"/>
              <a:ext cx="134672" cy="11000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8" name="直接连接符 107"/>
            <p:cNvCxnSpPr/>
            <p:nvPr/>
          </p:nvCxnSpPr>
          <p:spPr>
            <a:xfrm flipV="1">
              <a:off x="3709112" y="2223603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V="1">
              <a:off x="3780272" y="2223603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V="1">
              <a:off x="3843784" y="2224905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V="1">
              <a:off x="3709112" y="2566040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V="1">
              <a:off x="3776113" y="2562973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 flipV="1">
              <a:off x="3843784" y="2566040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 flipV="1">
              <a:off x="3924888" y="2502759"/>
              <a:ext cx="7335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 flipV="1">
              <a:off x="3926230" y="2378295"/>
              <a:ext cx="7200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>
              <a:off x="3926230" y="2440026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 flipV="1">
              <a:off x="3562183" y="2495880"/>
              <a:ext cx="7335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 flipV="1">
              <a:off x="3563525" y="2371416"/>
              <a:ext cx="7200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>
              <a:off x="3563525" y="2433147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组合 134"/>
          <p:cNvGrpSpPr/>
          <p:nvPr/>
        </p:nvGrpSpPr>
        <p:grpSpPr>
          <a:xfrm>
            <a:off x="6720381" y="4293115"/>
            <a:ext cx="436055" cy="431544"/>
            <a:chOff x="3562183" y="2223603"/>
            <a:chExt cx="436055" cy="431544"/>
          </a:xfrm>
        </p:grpSpPr>
        <p:sp>
          <p:nvSpPr>
            <p:cNvPr id="136" name="矩形 135"/>
            <p:cNvSpPr/>
            <p:nvPr/>
          </p:nvSpPr>
          <p:spPr>
            <a:xfrm>
              <a:off x="3636616" y="2314012"/>
              <a:ext cx="287312" cy="2520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矩形 136"/>
            <p:cNvSpPr/>
            <p:nvPr/>
          </p:nvSpPr>
          <p:spPr>
            <a:xfrm>
              <a:off x="3709112" y="2390102"/>
              <a:ext cx="134672" cy="11000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8" name="直接连接符 137"/>
            <p:cNvCxnSpPr/>
            <p:nvPr/>
          </p:nvCxnSpPr>
          <p:spPr>
            <a:xfrm flipV="1">
              <a:off x="3709112" y="2223603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 flipV="1">
              <a:off x="3780272" y="2223603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 flipV="1">
              <a:off x="3843784" y="2224905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/>
            <p:nvPr/>
          </p:nvCxnSpPr>
          <p:spPr>
            <a:xfrm flipV="1">
              <a:off x="3709112" y="2566040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>
            <a:xfrm flipV="1">
              <a:off x="3776113" y="2562973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>
            <a:xfrm flipV="1">
              <a:off x="3843784" y="2566040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/>
            <p:nvPr/>
          </p:nvCxnSpPr>
          <p:spPr>
            <a:xfrm flipV="1">
              <a:off x="3924888" y="2502759"/>
              <a:ext cx="7335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/>
            <p:cNvCxnSpPr/>
            <p:nvPr/>
          </p:nvCxnSpPr>
          <p:spPr>
            <a:xfrm flipV="1">
              <a:off x="3926230" y="2378295"/>
              <a:ext cx="7200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/>
            <p:nvPr/>
          </p:nvCxnSpPr>
          <p:spPr>
            <a:xfrm>
              <a:off x="3926230" y="2440026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/>
            <p:nvPr/>
          </p:nvCxnSpPr>
          <p:spPr>
            <a:xfrm flipV="1">
              <a:off x="3562183" y="2495880"/>
              <a:ext cx="7335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/>
            <p:cNvCxnSpPr/>
            <p:nvPr/>
          </p:nvCxnSpPr>
          <p:spPr>
            <a:xfrm flipV="1">
              <a:off x="3563525" y="2371416"/>
              <a:ext cx="7200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/>
            <p:nvPr/>
          </p:nvCxnSpPr>
          <p:spPr>
            <a:xfrm>
              <a:off x="3563525" y="2433147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7" name="直接箭头连接符 156"/>
          <p:cNvCxnSpPr/>
          <p:nvPr/>
        </p:nvCxnSpPr>
        <p:spPr>
          <a:xfrm flipV="1">
            <a:off x="4342862" y="1930988"/>
            <a:ext cx="288032" cy="8985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直接箭头连接符 167"/>
          <p:cNvCxnSpPr/>
          <p:nvPr/>
        </p:nvCxnSpPr>
        <p:spPr>
          <a:xfrm flipH="1">
            <a:off x="3406757" y="4626765"/>
            <a:ext cx="295800" cy="0"/>
          </a:xfrm>
          <a:prstGeom prst="straightConnector1">
            <a:avLst/>
          </a:prstGeom>
          <a:ln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直接箭头连接符 168"/>
          <p:cNvCxnSpPr/>
          <p:nvPr/>
        </p:nvCxnSpPr>
        <p:spPr>
          <a:xfrm flipH="1">
            <a:off x="5289568" y="4466911"/>
            <a:ext cx="295800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直接箭头连接符 169"/>
          <p:cNvCxnSpPr/>
          <p:nvPr/>
        </p:nvCxnSpPr>
        <p:spPr>
          <a:xfrm flipH="1">
            <a:off x="5289568" y="4626765"/>
            <a:ext cx="295800" cy="0"/>
          </a:xfrm>
          <a:prstGeom prst="straightConnector1">
            <a:avLst/>
          </a:prstGeom>
          <a:ln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直接箭头连接符 170"/>
          <p:cNvCxnSpPr/>
          <p:nvPr/>
        </p:nvCxnSpPr>
        <p:spPr>
          <a:xfrm flipH="1">
            <a:off x="7189772" y="4472631"/>
            <a:ext cx="295800" cy="0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直接箭头连接符 171"/>
          <p:cNvCxnSpPr/>
          <p:nvPr/>
        </p:nvCxnSpPr>
        <p:spPr>
          <a:xfrm flipH="1">
            <a:off x="7189772" y="4632485"/>
            <a:ext cx="295800" cy="0"/>
          </a:xfrm>
          <a:prstGeom prst="straightConnector1">
            <a:avLst/>
          </a:prstGeom>
          <a:ln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任意多边形 172"/>
          <p:cNvSpPr/>
          <p:nvPr/>
        </p:nvSpPr>
        <p:spPr>
          <a:xfrm>
            <a:off x="3910451" y="2175733"/>
            <a:ext cx="2582387" cy="2007125"/>
          </a:xfrm>
          <a:custGeom>
            <a:avLst/>
            <a:gdLst>
              <a:gd name="connsiteX0" fmla="*/ 0 w 3275937"/>
              <a:gd name="connsiteY0" fmla="*/ 2075291 h 2075291"/>
              <a:gd name="connsiteX1" fmla="*/ 1343770 w 3275937"/>
              <a:gd name="connsiteY1" fmla="*/ 787180 h 2075291"/>
              <a:gd name="connsiteX2" fmla="*/ 3275937 w 3275937"/>
              <a:gd name="connsiteY2" fmla="*/ 0 h 207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5937" h="2075291">
                <a:moveTo>
                  <a:pt x="0" y="2075291"/>
                </a:moveTo>
                <a:cubicBezTo>
                  <a:pt x="398890" y="1604176"/>
                  <a:pt x="797781" y="1133062"/>
                  <a:pt x="1343770" y="787180"/>
                </a:cubicBezTo>
                <a:cubicBezTo>
                  <a:pt x="1889759" y="441298"/>
                  <a:pt x="2582848" y="220649"/>
                  <a:pt x="3275937" y="0"/>
                </a:cubicBezTo>
              </a:path>
            </a:pathLst>
          </a:custGeom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7" name="任意多边形 176"/>
          <p:cNvSpPr/>
          <p:nvPr/>
        </p:nvSpPr>
        <p:spPr>
          <a:xfrm>
            <a:off x="5593445" y="2342711"/>
            <a:ext cx="947101" cy="1852654"/>
          </a:xfrm>
          <a:custGeom>
            <a:avLst/>
            <a:gdLst>
              <a:gd name="connsiteX0" fmla="*/ 128116 w 947101"/>
              <a:gd name="connsiteY0" fmla="*/ 1852654 h 1852654"/>
              <a:gd name="connsiteX1" fmla="*/ 16798 w 947101"/>
              <a:gd name="connsiteY1" fmla="*/ 1256306 h 1852654"/>
              <a:gd name="connsiteX2" fmla="*/ 446169 w 947101"/>
              <a:gd name="connsiteY2" fmla="*/ 469127 h 1852654"/>
              <a:gd name="connsiteX3" fmla="*/ 947101 w 947101"/>
              <a:gd name="connsiteY3" fmla="*/ 0 h 185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101" h="1852654">
                <a:moveTo>
                  <a:pt x="128116" y="1852654"/>
                </a:moveTo>
                <a:cubicBezTo>
                  <a:pt x="45952" y="1669774"/>
                  <a:pt x="-36211" y="1486894"/>
                  <a:pt x="16798" y="1256306"/>
                </a:cubicBezTo>
                <a:cubicBezTo>
                  <a:pt x="69807" y="1025718"/>
                  <a:pt x="291118" y="678511"/>
                  <a:pt x="446169" y="469127"/>
                </a:cubicBezTo>
                <a:cubicBezTo>
                  <a:pt x="601220" y="259743"/>
                  <a:pt x="774160" y="129871"/>
                  <a:pt x="947101" y="0"/>
                </a:cubicBezTo>
              </a:path>
            </a:pathLst>
          </a:custGeom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任意多边形 177"/>
          <p:cNvSpPr/>
          <p:nvPr/>
        </p:nvSpPr>
        <p:spPr>
          <a:xfrm>
            <a:off x="7089187" y="2120074"/>
            <a:ext cx="604282" cy="1962762"/>
          </a:xfrm>
          <a:custGeom>
            <a:avLst/>
            <a:gdLst>
              <a:gd name="connsiteX0" fmla="*/ 866692 w 896667"/>
              <a:gd name="connsiteY0" fmla="*/ 2043486 h 2043486"/>
              <a:gd name="connsiteX1" fmla="*/ 874643 w 896667"/>
              <a:gd name="connsiteY1" fmla="*/ 1144988 h 2043486"/>
              <a:gd name="connsiteX2" fmla="*/ 620202 w 896667"/>
              <a:gd name="connsiteY2" fmla="*/ 429371 h 2043486"/>
              <a:gd name="connsiteX3" fmla="*/ 0 w 896667"/>
              <a:gd name="connsiteY3" fmla="*/ 0 h 204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6667" h="2043486">
                <a:moveTo>
                  <a:pt x="866692" y="2043486"/>
                </a:moveTo>
                <a:cubicBezTo>
                  <a:pt x="891208" y="1728746"/>
                  <a:pt x="915725" y="1414007"/>
                  <a:pt x="874643" y="1144988"/>
                </a:cubicBezTo>
                <a:cubicBezTo>
                  <a:pt x="833561" y="875969"/>
                  <a:pt x="765976" y="620202"/>
                  <a:pt x="620202" y="429371"/>
                </a:cubicBezTo>
                <a:cubicBezTo>
                  <a:pt x="474428" y="238540"/>
                  <a:pt x="237214" y="119270"/>
                  <a:pt x="0" y="0"/>
                </a:cubicBezTo>
              </a:path>
            </a:pathLst>
          </a:custGeom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" name="流程图: 磁盘 178"/>
          <p:cNvSpPr/>
          <p:nvPr/>
        </p:nvSpPr>
        <p:spPr>
          <a:xfrm>
            <a:off x="6811464" y="1663621"/>
            <a:ext cx="277722" cy="456453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0" name="TextBox 179"/>
          <p:cNvSpPr txBox="1"/>
          <p:nvPr/>
        </p:nvSpPr>
        <p:spPr>
          <a:xfrm>
            <a:off x="4821140" y="4918866"/>
            <a:ext cx="1177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Lucida Handwriting" pitchFamily="66" charset="0"/>
              </a:rPr>
              <a:t>Cluster Site</a:t>
            </a:r>
            <a:endParaRPr lang="zh-CN" altLang="en-US" sz="1200">
              <a:latin typeface="Lucida Handwriting" pitchFamily="66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6802826" y="4958112"/>
            <a:ext cx="1177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Lucida Handwriting" pitchFamily="66" charset="0"/>
              </a:rPr>
              <a:t>Grid Site</a:t>
            </a:r>
            <a:endParaRPr lang="zh-CN" altLang="en-US" sz="1200">
              <a:latin typeface="Lucida Handwriting" pitchFamily="66" charset="0"/>
            </a:endParaRPr>
          </a:p>
        </p:txBody>
      </p:sp>
      <p:sp>
        <p:nvSpPr>
          <p:cNvPr id="32" name="流程图: 磁盘 31"/>
          <p:cNvSpPr/>
          <p:nvPr/>
        </p:nvSpPr>
        <p:spPr>
          <a:xfrm>
            <a:off x="6628284" y="1884670"/>
            <a:ext cx="310125" cy="412986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2" name="直接箭头连接符 181"/>
          <p:cNvCxnSpPr/>
          <p:nvPr/>
        </p:nvCxnSpPr>
        <p:spPr>
          <a:xfrm>
            <a:off x="410364" y="3542468"/>
            <a:ext cx="398122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860126" y="3411953"/>
            <a:ext cx="885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00B050"/>
                </a:solidFill>
                <a:latin typeface="Lucida Handwriting" pitchFamily="66" charset="0"/>
              </a:rPr>
              <a:t>MC dst</a:t>
            </a:r>
            <a:endParaRPr lang="zh-CN" altLang="en-US" sz="1200">
              <a:solidFill>
                <a:srgbClr val="00B050"/>
              </a:solidFill>
              <a:latin typeface="Lucida Handwriting" pitchFamily="66" charset="0"/>
            </a:endParaRPr>
          </a:p>
        </p:txBody>
      </p:sp>
      <p:cxnSp>
        <p:nvCxnSpPr>
          <p:cNvPr id="185" name="直接箭头连接符 184"/>
          <p:cNvCxnSpPr/>
          <p:nvPr/>
        </p:nvCxnSpPr>
        <p:spPr>
          <a:xfrm flipV="1">
            <a:off x="4342862" y="2089388"/>
            <a:ext cx="288032" cy="7620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任意多边形 187"/>
          <p:cNvSpPr/>
          <p:nvPr/>
        </p:nvSpPr>
        <p:spPr>
          <a:xfrm>
            <a:off x="5618195" y="1682736"/>
            <a:ext cx="993913" cy="151091"/>
          </a:xfrm>
          <a:custGeom>
            <a:avLst/>
            <a:gdLst>
              <a:gd name="connsiteX0" fmla="*/ 993913 w 993913"/>
              <a:gd name="connsiteY0" fmla="*/ 143140 h 151091"/>
              <a:gd name="connsiteX1" fmla="*/ 548640 w 993913"/>
              <a:gd name="connsiteY1" fmla="*/ 17 h 151091"/>
              <a:gd name="connsiteX2" fmla="*/ 0 w 993913"/>
              <a:gd name="connsiteY2" fmla="*/ 151091 h 1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3913" h="151091">
                <a:moveTo>
                  <a:pt x="993913" y="143140"/>
                </a:moveTo>
                <a:cubicBezTo>
                  <a:pt x="854102" y="70916"/>
                  <a:pt x="714292" y="-1308"/>
                  <a:pt x="548640" y="17"/>
                </a:cubicBezTo>
                <a:cubicBezTo>
                  <a:pt x="382988" y="1342"/>
                  <a:pt x="191494" y="76216"/>
                  <a:pt x="0" y="151091"/>
                </a:cubicBezTo>
              </a:path>
            </a:pathLst>
          </a:custGeom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>
            <a:off x="246204" y="2468359"/>
            <a:ext cx="1863966" cy="2793564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8" name="组合 217"/>
          <p:cNvGrpSpPr/>
          <p:nvPr/>
        </p:nvGrpSpPr>
        <p:grpSpPr>
          <a:xfrm>
            <a:off x="3033527" y="5580967"/>
            <a:ext cx="536260" cy="369489"/>
            <a:chOff x="2483768" y="5651799"/>
            <a:chExt cx="536260" cy="369489"/>
          </a:xfrm>
        </p:grpSpPr>
        <p:sp>
          <p:nvSpPr>
            <p:cNvPr id="195" name="矩形 194"/>
            <p:cNvSpPr/>
            <p:nvPr/>
          </p:nvSpPr>
          <p:spPr>
            <a:xfrm>
              <a:off x="2483768" y="5733256"/>
              <a:ext cx="346346" cy="216024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7" name="直接连接符 196"/>
            <p:cNvCxnSpPr/>
            <p:nvPr/>
          </p:nvCxnSpPr>
          <p:spPr>
            <a:xfrm>
              <a:off x="2656941" y="5944653"/>
              <a:ext cx="0" cy="7200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>
              <a:off x="2596838" y="6017937"/>
              <a:ext cx="12020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17" name="组合 216"/>
            <p:cNvGrpSpPr/>
            <p:nvPr/>
          </p:nvGrpSpPr>
          <p:grpSpPr>
            <a:xfrm>
              <a:off x="2890721" y="5651799"/>
              <a:ext cx="129307" cy="369489"/>
              <a:chOff x="2890721" y="5651799"/>
              <a:chExt cx="129307" cy="369489"/>
            </a:xfrm>
          </p:grpSpPr>
          <p:sp>
            <p:nvSpPr>
              <p:cNvPr id="201" name="矩形 200"/>
              <p:cNvSpPr/>
              <p:nvPr/>
            </p:nvSpPr>
            <p:spPr>
              <a:xfrm>
                <a:off x="2890721" y="5651799"/>
                <a:ext cx="129307" cy="369489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5" name="椭圆 204"/>
              <p:cNvSpPr/>
              <p:nvPr/>
            </p:nvSpPr>
            <p:spPr>
              <a:xfrm>
                <a:off x="2932515" y="5934938"/>
                <a:ext cx="45719" cy="45719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9" name="直接连接符 208"/>
              <p:cNvCxnSpPr/>
              <p:nvPr/>
            </p:nvCxnSpPr>
            <p:spPr>
              <a:xfrm>
                <a:off x="2911612" y="5829499"/>
                <a:ext cx="8752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5" name="直接连接符 214"/>
              <p:cNvCxnSpPr/>
              <p:nvPr/>
            </p:nvCxnSpPr>
            <p:spPr>
              <a:xfrm>
                <a:off x="2911612" y="5793333"/>
                <a:ext cx="8752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6" name="直接连接符 215"/>
              <p:cNvCxnSpPr/>
              <p:nvPr/>
            </p:nvCxnSpPr>
            <p:spPr>
              <a:xfrm>
                <a:off x="2911742" y="5719985"/>
                <a:ext cx="87525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9" name="组合 218"/>
          <p:cNvGrpSpPr/>
          <p:nvPr/>
        </p:nvGrpSpPr>
        <p:grpSpPr>
          <a:xfrm>
            <a:off x="4873531" y="5568631"/>
            <a:ext cx="536260" cy="369489"/>
            <a:chOff x="2483768" y="5651799"/>
            <a:chExt cx="536260" cy="369489"/>
          </a:xfrm>
        </p:grpSpPr>
        <p:sp>
          <p:nvSpPr>
            <p:cNvPr id="220" name="矩形 219"/>
            <p:cNvSpPr/>
            <p:nvPr/>
          </p:nvSpPr>
          <p:spPr>
            <a:xfrm>
              <a:off x="2483768" y="5733256"/>
              <a:ext cx="346346" cy="216024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1" name="直接连接符 220"/>
            <p:cNvCxnSpPr/>
            <p:nvPr/>
          </p:nvCxnSpPr>
          <p:spPr>
            <a:xfrm>
              <a:off x="2656941" y="5944653"/>
              <a:ext cx="0" cy="7200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直接连接符 221"/>
            <p:cNvCxnSpPr/>
            <p:nvPr/>
          </p:nvCxnSpPr>
          <p:spPr>
            <a:xfrm>
              <a:off x="2596838" y="6017937"/>
              <a:ext cx="12020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23" name="组合 222"/>
            <p:cNvGrpSpPr/>
            <p:nvPr/>
          </p:nvGrpSpPr>
          <p:grpSpPr>
            <a:xfrm>
              <a:off x="2890721" y="5651799"/>
              <a:ext cx="129307" cy="369489"/>
              <a:chOff x="2890721" y="5651799"/>
              <a:chExt cx="129307" cy="369489"/>
            </a:xfrm>
          </p:grpSpPr>
          <p:sp>
            <p:nvSpPr>
              <p:cNvPr id="224" name="矩形 223"/>
              <p:cNvSpPr/>
              <p:nvPr/>
            </p:nvSpPr>
            <p:spPr>
              <a:xfrm>
                <a:off x="2890721" y="5651799"/>
                <a:ext cx="129307" cy="369489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椭圆 224"/>
              <p:cNvSpPr/>
              <p:nvPr/>
            </p:nvSpPr>
            <p:spPr>
              <a:xfrm>
                <a:off x="2932515" y="5934938"/>
                <a:ext cx="45719" cy="45719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26" name="直接连接符 225"/>
              <p:cNvCxnSpPr/>
              <p:nvPr/>
            </p:nvCxnSpPr>
            <p:spPr>
              <a:xfrm>
                <a:off x="2911612" y="5829499"/>
                <a:ext cx="8752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7" name="直接连接符 226"/>
              <p:cNvCxnSpPr/>
              <p:nvPr/>
            </p:nvCxnSpPr>
            <p:spPr>
              <a:xfrm>
                <a:off x="2911612" y="5793333"/>
                <a:ext cx="8752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8" name="直接连接符 227"/>
              <p:cNvCxnSpPr/>
              <p:nvPr/>
            </p:nvCxnSpPr>
            <p:spPr>
              <a:xfrm>
                <a:off x="2911742" y="5719985"/>
                <a:ext cx="87525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9" name="组合 228"/>
          <p:cNvGrpSpPr/>
          <p:nvPr/>
        </p:nvGrpSpPr>
        <p:grpSpPr>
          <a:xfrm>
            <a:off x="6796729" y="5566310"/>
            <a:ext cx="536260" cy="369489"/>
            <a:chOff x="2483768" y="5651799"/>
            <a:chExt cx="536260" cy="369489"/>
          </a:xfrm>
        </p:grpSpPr>
        <p:sp>
          <p:nvSpPr>
            <p:cNvPr id="230" name="矩形 229"/>
            <p:cNvSpPr/>
            <p:nvPr/>
          </p:nvSpPr>
          <p:spPr>
            <a:xfrm>
              <a:off x="2483768" y="5733256"/>
              <a:ext cx="346346" cy="216024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31" name="直接连接符 230"/>
            <p:cNvCxnSpPr/>
            <p:nvPr/>
          </p:nvCxnSpPr>
          <p:spPr>
            <a:xfrm>
              <a:off x="2656941" y="5944653"/>
              <a:ext cx="0" cy="72008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直接连接符 231"/>
            <p:cNvCxnSpPr/>
            <p:nvPr/>
          </p:nvCxnSpPr>
          <p:spPr>
            <a:xfrm>
              <a:off x="2596838" y="6017937"/>
              <a:ext cx="12020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3" name="组合 232"/>
            <p:cNvGrpSpPr/>
            <p:nvPr/>
          </p:nvGrpSpPr>
          <p:grpSpPr>
            <a:xfrm>
              <a:off x="2890721" y="5651799"/>
              <a:ext cx="129307" cy="369489"/>
              <a:chOff x="2890721" y="5651799"/>
              <a:chExt cx="129307" cy="369489"/>
            </a:xfrm>
          </p:grpSpPr>
          <p:sp>
            <p:nvSpPr>
              <p:cNvPr id="234" name="矩形 233"/>
              <p:cNvSpPr/>
              <p:nvPr/>
            </p:nvSpPr>
            <p:spPr>
              <a:xfrm>
                <a:off x="2890721" y="5651799"/>
                <a:ext cx="129307" cy="369489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5" name="椭圆 234"/>
              <p:cNvSpPr/>
              <p:nvPr/>
            </p:nvSpPr>
            <p:spPr>
              <a:xfrm>
                <a:off x="2932515" y="5934938"/>
                <a:ext cx="45719" cy="45719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36" name="直接连接符 235"/>
              <p:cNvCxnSpPr/>
              <p:nvPr/>
            </p:nvCxnSpPr>
            <p:spPr>
              <a:xfrm>
                <a:off x="2911612" y="5829499"/>
                <a:ext cx="8752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7" name="直接连接符 236"/>
              <p:cNvCxnSpPr/>
              <p:nvPr/>
            </p:nvCxnSpPr>
            <p:spPr>
              <a:xfrm>
                <a:off x="2911612" y="5793333"/>
                <a:ext cx="87525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8" name="直接连接符 237"/>
              <p:cNvCxnSpPr/>
              <p:nvPr/>
            </p:nvCxnSpPr>
            <p:spPr>
              <a:xfrm>
                <a:off x="2911742" y="5719985"/>
                <a:ext cx="87525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56" name="TextBox 255"/>
          <p:cNvSpPr txBox="1"/>
          <p:nvPr/>
        </p:nvSpPr>
        <p:spPr>
          <a:xfrm>
            <a:off x="2617247" y="6140384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Lucida Handwriting" pitchFamily="66" charset="0"/>
              </a:rPr>
              <a:t>local Resources</a:t>
            </a:r>
            <a:endParaRPr lang="zh-CN" altLang="en-US" sz="1200">
              <a:latin typeface="Lucida Handwriting" pitchFamily="66" charset="0"/>
            </a:endParaRPr>
          </a:p>
        </p:txBody>
      </p:sp>
      <p:sp>
        <p:nvSpPr>
          <p:cNvPr id="262" name="任意多边形 261"/>
          <p:cNvSpPr/>
          <p:nvPr/>
        </p:nvSpPr>
        <p:spPr>
          <a:xfrm>
            <a:off x="3810745" y="4776193"/>
            <a:ext cx="398771" cy="1071349"/>
          </a:xfrm>
          <a:custGeom>
            <a:avLst/>
            <a:gdLst>
              <a:gd name="connsiteX0" fmla="*/ 197893 w 398771"/>
              <a:gd name="connsiteY0" fmla="*/ 0 h 1071349"/>
              <a:gd name="connsiteX1" fmla="*/ 368490 w 398771"/>
              <a:gd name="connsiteY1" fmla="*/ 286603 h 1071349"/>
              <a:gd name="connsiteX2" fmla="*/ 361666 w 398771"/>
              <a:gd name="connsiteY2" fmla="*/ 689212 h 1071349"/>
              <a:gd name="connsiteX3" fmla="*/ 0 w 398771"/>
              <a:gd name="connsiteY3" fmla="*/ 1071349 h 107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71" h="1071349">
                <a:moveTo>
                  <a:pt x="197893" y="0"/>
                </a:moveTo>
                <a:cubicBezTo>
                  <a:pt x="269544" y="85867"/>
                  <a:pt x="341195" y="171734"/>
                  <a:pt x="368490" y="286603"/>
                </a:cubicBezTo>
                <a:cubicBezTo>
                  <a:pt x="395786" y="401472"/>
                  <a:pt x="423081" y="558421"/>
                  <a:pt x="361666" y="689212"/>
                </a:cubicBezTo>
                <a:cubicBezTo>
                  <a:pt x="300251" y="820003"/>
                  <a:pt x="150125" y="945676"/>
                  <a:pt x="0" y="1071349"/>
                </a:cubicBezTo>
              </a:path>
            </a:pathLst>
          </a:custGeom>
          <a:ln w="190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4" name="任意多边形 263"/>
          <p:cNvSpPr/>
          <p:nvPr/>
        </p:nvSpPr>
        <p:spPr>
          <a:xfrm>
            <a:off x="5769293" y="4815616"/>
            <a:ext cx="398771" cy="1071349"/>
          </a:xfrm>
          <a:custGeom>
            <a:avLst/>
            <a:gdLst>
              <a:gd name="connsiteX0" fmla="*/ 197893 w 398771"/>
              <a:gd name="connsiteY0" fmla="*/ 0 h 1071349"/>
              <a:gd name="connsiteX1" fmla="*/ 368490 w 398771"/>
              <a:gd name="connsiteY1" fmla="*/ 286603 h 1071349"/>
              <a:gd name="connsiteX2" fmla="*/ 361666 w 398771"/>
              <a:gd name="connsiteY2" fmla="*/ 689212 h 1071349"/>
              <a:gd name="connsiteX3" fmla="*/ 0 w 398771"/>
              <a:gd name="connsiteY3" fmla="*/ 1071349 h 107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71" h="1071349">
                <a:moveTo>
                  <a:pt x="197893" y="0"/>
                </a:moveTo>
                <a:cubicBezTo>
                  <a:pt x="269544" y="85867"/>
                  <a:pt x="341195" y="171734"/>
                  <a:pt x="368490" y="286603"/>
                </a:cubicBezTo>
                <a:cubicBezTo>
                  <a:pt x="395786" y="401472"/>
                  <a:pt x="423081" y="558421"/>
                  <a:pt x="361666" y="689212"/>
                </a:cubicBezTo>
                <a:cubicBezTo>
                  <a:pt x="300251" y="820003"/>
                  <a:pt x="150125" y="945676"/>
                  <a:pt x="0" y="1071349"/>
                </a:cubicBezTo>
              </a:path>
            </a:pathLst>
          </a:custGeom>
          <a:ln w="190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5" name="任意多边形 264"/>
          <p:cNvSpPr/>
          <p:nvPr/>
        </p:nvSpPr>
        <p:spPr>
          <a:xfrm>
            <a:off x="7707320" y="4794763"/>
            <a:ext cx="398771" cy="1071349"/>
          </a:xfrm>
          <a:custGeom>
            <a:avLst/>
            <a:gdLst>
              <a:gd name="connsiteX0" fmla="*/ 197893 w 398771"/>
              <a:gd name="connsiteY0" fmla="*/ 0 h 1071349"/>
              <a:gd name="connsiteX1" fmla="*/ 368490 w 398771"/>
              <a:gd name="connsiteY1" fmla="*/ 286603 h 1071349"/>
              <a:gd name="connsiteX2" fmla="*/ 361666 w 398771"/>
              <a:gd name="connsiteY2" fmla="*/ 689212 h 1071349"/>
              <a:gd name="connsiteX3" fmla="*/ 0 w 398771"/>
              <a:gd name="connsiteY3" fmla="*/ 1071349 h 107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71" h="1071349">
                <a:moveTo>
                  <a:pt x="197893" y="0"/>
                </a:moveTo>
                <a:cubicBezTo>
                  <a:pt x="269544" y="85867"/>
                  <a:pt x="341195" y="171734"/>
                  <a:pt x="368490" y="286603"/>
                </a:cubicBezTo>
                <a:cubicBezTo>
                  <a:pt x="395786" y="401472"/>
                  <a:pt x="423081" y="558421"/>
                  <a:pt x="361666" y="689212"/>
                </a:cubicBezTo>
                <a:cubicBezTo>
                  <a:pt x="300251" y="820003"/>
                  <a:pt x="150125" y="945676"/>
                  <a:pt x="0" y="1071349"/>
                </a:cubicBezTo>
              </a:path>
            </a:pathLst>
          </a:custGeom>
          <a:ln w="190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6" name="直接箭头连接符 265"/>
          <p:cNvCxnSpPr/>
          <p:nvPr/>
        </p:nvCxnSpPr>
        <p:spPr>
          <a:xfrm>
            <a:off x="410364" y="3895725"/>
            <a:ext cx="3981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7" name="TextBox 266"/>
          <p:cNvSpPr txBox="1"/>
          <p:nvPr/>
        </p:nvSpPr>
        <p:spPr>
          <a:xfrm>
            <a:off x="860126" y="3805837"/>
            <a:ext cx="945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accent4"/>
                </a:solidFill>
                <a:latin typeface="Lucida Handwriting" pitchFamily="66" charset="0"/>
              </a:rPr>
              <a:t>All dst</a:t>
            </a:r>
            <a:endParaRPr lang="zh-CN" altLang="en-US" sz="1200">
              <a:solidFill>
                <a:schemeClr val="accent4"/>
              </a:solidFill>
              <a:latin typeface="Lucida Handwriting" pitchFamily="66" charset="0"/>
            </a:endParaRPr>
          </a:p>
        </p:txBody>
      </p:sp>
      <p:grpSp>
        <p:nvGrpSpPr>
          <p:cNvPr id="156" name="组合 155"/>
          <p:cNvGrpSpPr/>
          <p:nvPr/>
        </p:nvGrpSpPr>
        <p:grpSpPr>
          <a:xfrm>
            <a:off x="390675" y="4257761"/>
            <a:ext cx="364047" cy="342437"/>
            <a:chOff x="3562183" y="2223603"/>
            <a:chExt cx="436055" cy="431544"/>
          </a:xfrm>
        </p:grpSpPr>
        <p:sp>
          <p:nvSpPr>
            <p:cNvPr id="158" name="矩形 157"/>
            <p:cNvSpPr/>
            <p:nvPr/>
          </p:nvSpPr>
          <p:spPr>
            <a:xfrm>
              <a:off x="3636616" y="2314012"/>
              <a:ext cx="287312" cy="25202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矩形 158"/>
            <p:cNvSpPr/>
            <p:nvPr/>
          </p:nvSpPr>
          <p:spPr>
            <a:xfrm>
              <a:off x="3709112" y="2390102"/>
              <a:ext cx="134672" cy="11000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0" name="直接连接符 159"/>
            <p:cNvCxnSpPr/>
            <p:nvPr/>
          </p:nvCxnSpPr>
          <p:spPr>
            <a:xfrm flipV="1">
              <a:off x="3709112" y="2223603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/>
            <p:cNvCxnSpPr/>
            <p:nvPr/>
          </p:nvCxnSpPr>
          <p:spPr>
            <a:xfrm flipV="1">
              <a:off x="3780272" y="2223603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/>
            <p:nvPr/>
          </p:nvCxnSpPr>
          <p:spPr>
            <a:xfrm flipV="1">
              <a:off x="3843784" y="2224905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/>
            <p:cNvCxnSpPr/>
            <p:nvPr/>
          </p:nvCxnSpPr>
          <p:spPr>
            <a:xfrm flipV="1">
              <a:off x="3709112" y="2566040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/>
            <p:cNvCxnSpPr/>
            <p:nvPr/>
          </p:nvCxnSpPr>
          <p:spPr>
            <a:xfrm flipV="1">
              <a:off x="3776113" y="2562973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 164"/>
            <p:cNvCxnSpPr/>
            <p:nvPr/>
          </p:nvCxnSpPr>
          <p:spPr>
            <a:xfrm flipV="1">
              <a:off x="3843784" y="2566040"/>
              <a:ext cx="0" cy="8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/>
            <p:nvPr/>
          </p:nvCxnSpPr>
          <p:spPr>
            <a:xfrm flipV="1">
              <a:off x="3924888" y="2502759"/>
              <a:ext cx="7335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/>
            <p:nvPr/>
          </p:nvCxnSpPr>
          <p:spPr>
            <a:xfrm flipV="1">
              <a:off x="3926230" y="2378295"/>
              <a:ext cx="7200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/>
          </p:nvCxnSpPr>
          <p:spPr>
            <a:xfrm>
              <a:off x="3926230" y="2440026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/>
          </p:nvCxnSpPr>
          <p:spPr>
            <a:xfrm flipV="1">
              <a:off x="3562183" y="2495880"/>
              <a:ext cx="7335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/>
          </p:nvCxnSpPr>
          <p:spPr>
            <a:xfrm flipV="1">
              <a:off x="3563525" y="2371416"/>
              <a:ext cx="7200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>
              <a:off x="3563525" y="2433147"/>
              <a:ext cx="7200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流程图: 磁盘 185"/>
          <p:cNvSpPr/>
          <p:nvPr/>
        </p:nvSpPr>
        <p:spPr>
          <a:xfrm>
            <a:off x="446809" y="4784870"/>
            <a:ext cx="277294" cy="382672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7" name="TextBox 186"/>
          <p:cNvSpPr txBox="1"/>
          <p:nvPr/>
        </p:nvSpPr>
        <p:spPr>
          <a:xfrm>
            <a:off x="904482" y="4276445"/>
            <a:ext cx="945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Lucida Handwriting" pitchFamily="66" charset="0"/>
              </a:rPr>
              <a:t>CPU</a:t>
            </a:r>
            <a:endParaRPr lang="zh-CN" altLang="en-US" sz="1200">
              <a:latin typeface="Lucida Handwriting" pitchFamily="66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904482" y="4837706"/>
            <a:ext cx="945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Lucida Handwriting" pitchFamily="66" charset="0"/>
              </a:rPr>
              <a:t>Storage</a:t>
            </a:r>
            <a:endParaRPr lang="zh-CN" altLang="en-US" sz="1200">
              <a:latin typeface="Lucida Handwriting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79829" y="3987497"/>
            <a:ext cx="1470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Lucida Handwriting" pitchFamily="66" charset="0"/>
              </a:rPr>
              <a:t>MC prod.</a:t>
            </a:r>
          </a:p>
          <a:p>
            <a:r>
              <a:rPr lang="en-US" altLang="zh-CN" sz="1600" b="1" dirty="0" smtClean="0">
                <a:latin typeface="Lucida Handwriting" pitchFamily="66" charset="0"/>
              </a:rPr>
              <a:t>analysis</a:t>
            </a:r>
            <a:endParaRPr lang="zh-CN" altLang="en-US" sz="1600" b="1">
              <a:latin typeface="Lucida Handwriting" pitchFamily="66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7979828" y="5795030"/>
            <a:ext cx="147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Lucida Handwriting" pitchFamily="66" charset="0"/>
              </a:rPr>
              <a:t>analysis</a:t>
            </a:r>
            <a:endParaRPr lang="zh-CN" altLang="en-US" sz="1600" b="1">
              <a:latin typeface="Lucida Handwriting" pitchFamily="66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4292117" y="6140384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Lucida Handwriting" pitchFamily="66" charset="0"/>
              </a:rPr>
              <a:t>local Resources</a:t>
            </a:r>
            <a:endParaRPr lang="zh-CN" altLang="en-US" sz="1200">
              <a:latin typeface="Lucida Handwriting" pitchFamily="66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6066995" y="6140384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Lucida Handwriting" pitchFamily="66" charset="0"/>
              </a:rPr>
              <a:t>local Resources</a:t>
            </a:r>
            <a:endParaRPr lang="zh-CN" altLang="en-US" sz="1200">
              <a:latin typeface="Lucida Handwriting" pitchFamily="66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4039</TotalTime>
  <Words>1318</Words>
  <Application>Microsoft Office PowerPoint</Application>
  <PresentationFormat>全屏显示(4:3)</PresentationFormat>
  <Paragraphs>434</Paragraphs>
  <Slides>27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Distributed Computing for CEPC</vt:lpstr>
      <vt:lpstr>Outline</vt:lpstr>
      <vt:lpstr>Introduction</vt:lpstr>
      <vt:lpstr>Distributed Computing</vt:lpstr>
      <vt:lpstr>DIRAC</vt:lpstr>
      <vt:lpstr>DIRAC User: LHCb</vt:lpstr>
      <vt:lpstr>DIRAC User: Belle II</vt:lpstr>
      <vt:lpstr>Experience of BES-DIRAC distributed computing </vt:lpstr>
      <vt:lpstr>BES-DIRAC: Computing Model</vt:lpstr>
      <vt:lpstr>BES-DIRAC: Computing Resources List</vt:lpstr>
      <vt:lpstr>BES-DIRAC: Official MC Production</vt:lpstr>
      <vt:lpstr>BES-DIRAC: Data Transfer System</vt:lpstr>
      <vt:lpstr>BES-DIRAC: Data Transfer System</vt:lpstr>
      <vt:lpstr>PowerPoint 演示文稿</vt:lpstr>
      <vt:lpstr>Cloud Computing</vt:lpstr>
      <vt:lpstr>Recent Testing for Cloud</vt:lpstr>
      <vt:lpstr>Distributed computing for CEPC</vt:lpstr>
      <vt:lpstr>A Test Bed Established</vt:lpstr>
      <vt:lpstr>Computing Resources &amp; Software Deployment</vt:lpstr>
      <vt:lpstr>CEPC Testing Job Workflow</vt:lpstr>
      <vt:lpstr>Testing Jobs Statistics (1/4)</vt:lpstr>
      <vt:lpstr>Testing Jobs Statistics (2/4)</vt:lpstr>
      <vt:lpstr>Testing Jobs Statistics (3/4)</vt:lpstr>
      <vt:lpstr>Testing Jobs Statistics (4/4)</vt:lpstr>
      <vt:lpstr>To Do List</vt:lpstr>
      <vt:lpstr>Summary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DIRAC for CEPC Computing</dc:title>
  <dc:creator>yant</dc:creator>
  <cp:lastModifiedBy>caihao</cp:lastModifiedBy>
  <cp:revision>405</cp:revision>
  <dcterms:created xsi:type="dcterms:W3CDTF">2014-08-25T01:29:24Z</dcterms:created>
  <dcterms:modified xsi:type="dcterms:W3CDTF">2014-09-12T02:28:33Z</dcterms:modified>
</cp:coreProperties>
</file>