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84"/>
  </p:notesMasterIdLst>
  <p:sldIdLst>
    <p:sldId id="256" r:id="rId3"/>
    <p:sldId id="257" r:id="rId4"/>
    <p:sldId id="278" r:id="rId5"/>
    <p:sldId id="282" r:id="rId6"/>
    <p:sldId id="371" r:id="rId7"/>
    <p:sldId id="399" r:id="rId8"/>
    <p:sldId id="37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304" r:id="rId17"/>
    <p:sldId id="435" r:id="rId18"/>
    <p:sldId id="436" r:id="rId19"/>
    <p:sldId id="338" r:id="rId20"/>
    <p:sldId id="261" r:id="rId21"/>
    <p:sldId id="264" r:id="rId22"/>
    <p:sldId id="276" r:id="rId23"/>
    <p:sldId id="328" r:id="rId24"/>
    <p:sldId id="327" r:id="rId25"/>
    <p:sldId id="431" r:id="rId26"/>
    <p:sldId id="433" r:id="rId27"/>
    <p:sldId id="296" r:id="rId28"/>
    <p:sldId id="445" r:id="rId29"/>
    <p:sldId id="420" r:id="rId30"/>
    <p:sldId id="438" r:id="rId31"/>
    <p:sldId id="306" r:id="rId32"/>
    <p:sldId id="434" r:id="rId33"/>
    <p:sldId id="325" r:id="rId34"/>
    <p:sldId id="339" r:id="rId35"/>
    <p:sldId id="340" r:id="rId36"/>
    <p:sldId id="423" r:id="rId37"/>
    <p:sldId id="334" r:id="rId38"/>
    <p:sldId id="322" r:id="rId39"/>
    <p:sldId id="302" r:id="rId40"/>
    <p:sldId id="333" r:id="rId41"/>
    <p:sldId id="323" r:id="rId42"/>
    <p:sldId id="310" r:id="rId43"/>
    <p:sldId id="311" r:id="rId44"/>
    <p:sldId id="312" r:id="rId45"/>
    <p:sldId id="398" r:id="rId46"/>
    <p:sldId id="337" r:id="rId47"/>
    <p:sldId id="392" r:id="rId48"/>
    <p:sldId id="394" r:id="rId49"/>
    <p:sldId id="460" r:id="rId50"/>
    <p:sldId id="461" r:id="rId51"/>
    <p:sldId id="462" r:id="rId52"/>
    <p:sldId id="463" r:id="rId53"/>
    <p:sldId id="464" r:id="rId54"/>
    <p:sldId id="465" r:id="rId55"/>
    <p:sldId id="466" r:id="rId56"/>
    <p:sldId id="467" r:id="rId57"/>
    <p:sldId id="472" r:id="rId58"/>
    <p:sldId id="473" r:id="rId59"/>
    <p:sldId id="468" r:id="rId60"/>
    <p:sldId id="469" r:id="rId61"/>
    <p:sldId id="470" r:id="rId62"/>
    <p:sldId id="471" r:id="rId63"/>
    <p:sldId id="291" r:id="rId64"/>
    <p:sldId id="287" r:id="rId65"/>
    <p:sldId id="298" r:id="rId66"/>
    <p:sldId id="342" r:id="rId67"/>
    <p:sldId id="475" r:id="rId68"/>
    <p:sldId id="482" r:id="rId69"/>
    <p:sldId id="476" r:id="rId70"/>
    <p:sldId id="307" r:id="rId71"/>
    <p:sldId id="308" r:id="rId72"/>
    <p:sldId id="477" r:id="rId73"/>
    <p:sldId id="446" r:id="rId74"/>
    <p:sldId id="478" r:id="rId75"/>
    <p:sldId id="448" r:id="rId76"/>
    <p:sldId id="449" r:id="rId77"/>
    <p:sldId id="450" r:id="rId78"/>
    <p:sldId id="336" r:id="rId79"/>
    <p:sldId id="481" r:id="rId80"/>
    <p:sldId id="474" r:id="rId81"/>
    <p:sldId id="479" r:id="rId82"/>
    <p:sldId id="480" r:id="rId8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55" autoAdjust="0"/>
    <p:restoredTop sz="94118" autoAdjust="0"/>
  </p:normalViewPr>
  <p:slideViewPr>
    <p:cSldViewPr snapToGrid="0">
      <p:cViewPr varScale="1">
        <p:scale>
          <a:sx n="74" d="100"/>
          <a:sy n="74" d="100"/>
        </p:scale>
        <p:origin x="12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&#23398;&#20064;\CEPC\higgs%20factory&#23567;&#32467;&#25972;&#29702;\MR%20&#21442;&#25968;\650MHz%20HOMs\650MHz%20cavity%20HOMs(6501)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G:\&#23398;&#20064;\CEPC\higgs%20factory&#23567;&#32467;&#25972;&#29702;\700MHz\&#26032;&#35774;&#35745;\&#39640;&#39057;&#35774;&#35745;\CEPC%20cavity%20parameter-n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CN" sz="1800" b="1" i="0" baseline="0">
                <a:effectLst/>
              </a:rPr>
              <a:t>Longitudinal Impedance Threshold</a:t>
            </a:r>
            <a:endParaRPr lang="zh-CN" altLang="zh-CN">
              <a:effectLst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marker>
            <c:symbol val="none"/>
          </c:marker>
          <c:val>
            <c:numRef>
              <c:f>Sheet2!$B$2:$B$41</c:f>
              <c:numCache>
                <c:formatCode>General</c:formatCode>
                <c:ptCount val="40"/>
                <c:pt idx="0">
                  <c:v>50.6</c:v>
                </c:pt>
                <c:pt idx="1">
                  <c:v>25.3</c:v>
                </c:pt>
                <c:pt idx="2">
                  <c:v>16.866666666666667</c:v>
                </c:pt>
                <c:pt idx="3">
                  <c:v>12.65</c:v>
                </c:pt>
                <c:pt idx="4">
                  <c:v>10.120000000000001</c:v>
                </c:pt>
                <c:pt idx="5">
                  <c:v>8.4333333333333336</c:v>
                </c:pt>
                <c:pt idx="6">
                  <c:v>7.2285714285714286</c:v>
                </c:pt>
                <c:pt idx="7">
                  <c:v>6.3250000000000002</c:v>
                </c:pt>
                <c:pt idx="8">
                  <c:v>5.6222222222222227</c:v>
                </c:pt>
                <c:pt idx="9">
                  <c:v>5.0600000000000005</c:v>
                </c:pt>
                <c:pt idx="10">
                  <c:v>4.6000000000000005</c:v>
                </c:pt>
                <c:pt idx="11">
                  <c:v>4.2166666666666668</c:v>
                </c:pt>
                <c:pt idx="12">
                  <c:v>3.8923076923076922</c:v>
                </c:pt>
                <c:pt idx="13">
                  <c:v>3.6142857142857143</c:v>
                </c:pt>
                <c:pt idx="14">
                  <c:v>3.3733333333333335</c:v>
                </c:pt>
                <c:pt idx="15">
                  <c:v>3.1625000000000001</c:v>
                </c:pt>
                <c:pt idx="16">
                  <c:v>2.9764705882352942</c:v>
                </c:pt>
                <c:pt idx="17">
                  <c:v>2.8111111111111113</c:v>
                </c:pt>
                <c:pt idx="18">
                  <c:v>2.6631578947368424</c:v>
                </c:pt>
                <c:pt idx="19">
                  <c:v>2.5300000000000002</c:v>
                </c:pt>
                <c:pt idx="20">
                  <c:v>2.4095238095238094</c:v>
                </c:pt>
                <c:pt idx="21">
                  <c:v>2.3000000000000003</c:v>
                </c:pt>
                <c:pt idx="22">
                  <c:v>2.2000000000000002</c:v>
                </c:pt>
                <c:pt idx="23">
                  <c:v>2.1083333333333334</c:v>
                </c:pt>
                <c:pt idx="24">
                  <c:v>2.024</c:v>
                </c:pt>
                <c:pt idx="25">
                  <c:v>1.9461538461538461</c:v>
                </c:pt>
                <c:pt idx="26">
                  <c:v>1.8740740740740742</c:v>
                </c:pt>
                <c:pt idx="27">
                  <c:v>1.8071428571428572</c:v>
                </c:pt>
                <c:pt idx="28">
                  <c:v>1.7448275862068967</c:v>
                </c:pt>
                <c:pt idx="29">
                  <c:v>1.6866666666666668</c:v>
                </c:pt>
                <c:pt idx="30">
                  <c:v>1.6322580645161291</c:v>
                </c:pt>
                <c:pt idx="31">
                  <c:v>1.58125</c:v>
                </c:pt>
                <c:pt idx="32">
                  <c:v>1.5333333333333334</c:v>
                </c:pt>
                <c:pt idx="33">
                  <c:v>1.4882352941176471</c:v>
                </c:pt>
                <c:pt idx="34">
                  <c:v>1.4457142857142857</c:v>
                </c:pt>
                <c:pt idx="35">
                  <c:v>1.4055555555555557</c:v>
                </c:pt>
                <c:pt idx="36">
                  <c:v>1.3675675675675676</c:v>
                </c:pt>
                <c:pt idx="37">
                  <c:v>1.3315789473684212</c:v>
                </c:pt>
                <c:pt idx="38">
                  <c:v>1.2974358974358975</c:v>
                </c:pt>
                <c:pt idx="39">
                  <c:v>1.2650000000000001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smooth val="0"/>
        <c:axId val="386069704"/>
        <c:axId val="386548424"/>
      </c:lineChart>
      <c:catAx>
        <c:axId val="386069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zh-CN" sz="1400" b="1" i="0" baseline="0" dirty="0">
                    <a:effectLst/>
                  </a:rPr>
                  <a:t>F</a:t>
                </a:r>
                <a:r>
                  <a:rPr lang="en-US" altLang="zh-CN" sz="1400" b="1" i="0" baseline="0" dirty="0" smtClean="0">
                    <a:effectLst/>
                  </a:rPr>
                  <a:t>requency </a:t>
                </a:r>
                <a:r>
                  <a:rPr lang="en-US" altLang="zh-CN" sz="1400" b="1" i="0" baseline="0" dirty="0">
                    <a:effectLst/>
                  </a:rPr>
                  <a:t>(GHz)</a:t>
                </a:r>
                <a:endParaRPr lang="zh-CN" altLang="zh-CN" sz="1400" dirty="0">
                  <a:effectLst/>
                </a:endParaRPr>
              </a:p>
            </c:rich>
          </c:tx>
          <c:layout/>
          <c:overlay val="0"/>
        </c:title>
        <c:majorTickMark val="in"/>
        <c:minorTickMark val="in"/>
        <c:tickLblPos val="nextTo"/>
        <c:crossAx val="386548424"/>
        <c:crosses val="autoZero"/>
        <c:auto val="1"/>
        <c:lblAlgn val="ctr"/>
        <c:lblOffset val="100"/>
        <c:tickLblSkip val="4"/>
        <c:noMultiLvlLbl val="0"/>
      </c:catAx>
      <c:valAx>
        <c:axId val="386548424"/>
        <c:scaling>
          <c:orientation val="minMax"/>
          <c:max val="55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zh-CN" sz="1400" b="1" i="0" u="none" strike="noStrike" baseline="0">
                    <a:effectLst/>
                  </a:rPr>
                  <a:t>Zl(MΩ)</a:t>
                </a:r>
                <a:endParaRPr lang="zh-CN" altLang="en-US" sz="1400"/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crossAx val="386069704"/>
        <c:crosses val="autoZero"/>
        <c:crossBetween val="between"/>
        <c:majorUnit val="5"/>
        <c:minorUnit val="2.5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Longitudinal Impedance Threshold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7273943119314809"/>
          <c:y val="7.783405337596237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488140261994809"/>
          <c:y val="0.19498556264996539"/>
          <c:w val="0.79430307432043434"/>
          <c:h val="0.62963926959209404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Sheet2!$A$2:$A$41</c:f>
              <c:numCache>
                <c:formatCode>General</c:formatCode>
                <c:ptCount val="40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  <c:pt idx="16">
                  <c:v>8.5</c:v>
                </c:pt>
                <c:pt idx="17">
                  <c:v>9</c:v>
                </c:pt>
                <c:pt idx="18">
                  <c:v>9.5</c:v>
                </c:pt>
                <c:pt idx="19">
                  <c:v>10</c:v>
                </c:pt>
                <c:pt idx="20">
                  <c:v>10.5</c:v>
                </c:pt>
                <c:pt idx="21">
                  <c:v>11</c:v>
                </c:pt>
                <c:pt idx="22">
                  <c:v>11.5</c:v>
                </c:pt>
                <c:pt idx="23">
                  <c:v>12</c:v>
                </c:pt>
                <c:pt idx="24">
                  <c:v>12.5</c:v>
                </c:pt>
                <c:pt idx="25">
                  <c:v>13</c:v>
                </c:pt>
                <c:pt idx="26">
                  <c:v>13.5</c:v>
                </c:pt>
                <c:pt idx="27">
                  <c:v>14</c:v>
                </c:pt>
                <c:pt idx="28">
                  <c:v>14.5</c:v>
                </c:pt>
                <c:pt idx="29">
                  <c:v>15</c:v>
                </c:pt>
                <c:pt idx="30">
                  <c:v>15.5</c:v>
                </c:pt>
                <c:pt idx="31">
                  <c:v>16</c:v>
                </c:pt>
                <c:pt idx="32">
                  <c:v>16.5</c:v>
                </c:pt>
                <c:pt idx="33">
                  <c:v>17</c:v>
                </c:pt>
                <c:pt idx="34">
                  <c:v>17.5</c:v>
                </c:pt>
                <c:pt idx="35">
                  <c:v>18</c:v>
                </c:pt>
                <c:pt idx="36">
                  <c:v>18.5</c:v>
                </c:pt>
                <c:pt idx="37">
                  <c:v>19</c:v>
                </c:pt>
                <c:pt idx="38">
                  <c:v>19.5</c:v>
                </c:pt>
                <c:pt idx="39">
                  <c:v>20</c:v>
                </c:pt>
              </c:numCache>
            </c:numRef>
          </c:xVal>
          <c:yVal>
            <c:numRef>
              <c:f>Sheet2!$B$2:$B$41</c:f>
              <c:numCache>
                <c:formatCode>General</c:formatCode>
                <c:ptCount val="40"/>
                <c:pt idx="0">
                  <c:v>832</c:v>
                </c:pt>
                <c:pt idx="1">
                  <c:v>416</c:v>
                </c:pt>
                <c:pt idx="2">
                  <c:v>277.33333333333331</c:v>
                </c:pt>
                <c:pt idx="3">
                  <c:v>208</c:v>
                </c:pt>
                <c:pt idx="4">
                  <c:v>166.4</c:v>
                </c:pt>
                <c:pt idx="5">
                  <c:v>138.66666666666666</c:v>
                </c:pt>
                <c:pt idx="6">
                  <c:v>118.85714285714286</c:v>
                </c:pt>
                <c:pt idx="7">
                  <c:v>104</c:v>
                </c:pt>
                <c:pt idx="8">
                  <c:v>92.444444444444443</c:v>
                </c:pt>
                <c:pt idx="9">
                  <c:v>83.2</c:v>
                </c:pt>
                <c:pt idx="10">
                  <c:v>75.63636363636364</c:v>
                </c:pt>
                <c:pt idx="11">
                  <c:v>69.333333333333329</c:v>
                </c:pt>
                <c:pt idx="12">
                  <c:v>64</c:v>
                </c:pt>
                <c:pt idx="13">
                  <c:v>59.428571428571431</c:v>
                </c:pt>
                <c:pt idx="14">
                  <c:v>55.466666666666669</c:v>
                </c:pt>
                <c:pt idx="15">
                  <c:v>52</c:v>
                </c:pt>
                <c:pt idx="16">
                  <c:v>48.941176470588232</c:v>
                </c:pt>
                <c:pt idx="17">
                  <c:v>46.222222222222221</c:v>
                </c:pt>
                <c:pt idx="18">
                  <c:v>43.789473684210527</c:v>
                </c:pt>
                <c:pt idx="19">
                  <c:v>41.6</c:v>
                </c:pt>
                <c:pt idx="20">
                  <c:v>39.61904761904762</c:v>
                </c:pt>
                <c:pt idx="21">
                  <c:v>37.81818181818182</c:v>
                </c:pt>
                <c:pt idx="22">
                  <c:v>36.173913043478258</c:v>
                </c:pt>
                <c:pt idx="23">
                  <c:v>34.666666666666664</c:v>
                </c:pt>
                <c:pt idx="24">
                  <c:v>33.28</c:v>
                </c:pt>
                <c:pt idx="25">
                  <c:v>32</c:v>
                </c:pt>
                <c:pt idx="26">
                  <c:v>30.814814814814813</c:v>
                </c:pt>
                <c:pt idx="27">
                  <c:v>29.714285714285715</c:v>
                </c:pt>
                <c:pt idx="28">
                  <c:v>28.689655172413794</c:v>
                </c:pt>
                <c:pt idx="29">
                  <c:v>27.733333333333334</c:v>
                </c:pt>
                <c:pt idx="30">
                  <c:v>26.838709677419356</c:v>
                </c:pt>
                <c:pt idx="31">
                  <c:v>26</c:v>
                </c:pt>
                <c:pt idx="32">
                  <c:v>25.212121212121211</c:v>
                </c:pt>
                <c:pt idx="33">
                  <c:v>24.470588235294116</c:v>
                </c:pt>
                <c:pt idx="34">
                  <c:v>23.771428571428572</c:v>
                </c:pt>
                <c:pt idx="35">
                  <c:v>23.111111111111111</c:v>
                </c:pt>
                <c:pt idx="36">
                  <c:v>22.486486486486488</c:v>
                </c:pt>
                <c:pt idx="37">
                  <c:v>21.894736842105264</c:v>
                </c:pt>
                <c:pt idx="38">
                  <c:v>21.333333333333332</c:v>
                </c:pt>
                <c:pt idx="39">
                  <c:v>20.8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184248"/>
        <c:axId val="387184632"/>
      </c:scatterChart>
      <c:valAx>
        <c:axId val="387184248"/>
        <c:scaling>
          <c:orientation val="minMax"/>
          <c:max val="20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requency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(GHz)</a:t>
                </a:r>
                <a:endParaRPr lang="zh-CN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crossAx val="387184632"/>
        <c:crosses val="autoZero"/>
        <c:crossBetween val="midCat"/>
        <c:majorUnit val="4"/>
        <c:minorUnit val="2"/>
      </c:valAx>
      <c:valAx>
        <c:axId val="3871846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Zl(MΩ)</a:t>
                </a:r>
                <a:endParaRPr lang="zh-CN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crossAx val="3871842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0.04705</cdr:x>
      <cdr:y>0.33087</cdr:y>
    </cdr:from>
    <cdr:to>
      <cdr:x>0.21129</cdr:x>
      <cdr:y>0.56704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1939" y="12811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zh-CN" altLang="en-US" sz="1100"/>
        </a:p>
      </cdr:txBody>
    </cdr:sp>
  </cdr:relSizeAnchor>
  <cdr:relSizeAnchor xmlns:cdr="http://schemas.openxmlformats.org/drawingml/2006/chartDrawing">
    <cdr:from>
      <cdr:x>0.04705</cdr:x>
      <cdr:y>0.33087</cdr:y>
    </cdr:from>
    <cdr:to>
      <cdr:x>0.21129</cdr:x>
      <cdr:y>0.56704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939" y="12811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zh-CN" alt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0.04705</cdr:x>
      <cdr:y>0.33087</cdr:y>
    </cdr:from>
    <cdr:to>
      <cdr:x>0.21129</cdr:x>
      <cdr:y>0.56704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1939" y="12811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zh-CN" altLang="en-US" sz="1100"/>
        </a:p>
      </cdr:txBody>
    </cdr:sp>
  </cdr:relSizeAnchor>
  <cdr:relSizeAnchor xmlns:cdr="http://schemas.openxmlformats.org/drawingml/2006/chartDrawing">
    <cdr:from>
      <cdr:x>0.04705</cdr:x>
      <cdr:y>0.33087</cdr:y>
    </cdr:from>
    <cdr:to>
      <cdr:x>0.21129</cdr:x>
      <cdr:y>0.56704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939" y="12811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zh-CN" alt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FBBC7-3B69-43E6-BA20-D85E30B5CED0}" type="datetimeFigureOut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EBD39-8B29-411F-B925-EED62FBBAD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2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BD39-8B29-411F-B925-EED62FBBAD3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015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9BA7-AEDA-47B7-A23E-A5060D0D395E}" type="slidenum">
              <a:rPr lang="zh-CN" altLang="en-US" smtClean="0">
                <a:solidFill>
                  <a:prstClr val="black"/>
                </a:solidFill>
              </a:rPr>
              <a:pPr/>
              <a:t>74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23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9BA7-AEDA-47B7-A23E-A5060D0D395E}" type="slidenum">
              <a:rPr lang="zh-CN" altLang="en-US" smtClean="0">
                <a:solidFill>
                  <a:prstClr val="black"/>
                </a:solidFill>
              </a:rPr>
              <a:pPr/>
              <a:t>75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47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5789F825-00CD-4F18-9028-4191CFDD228C}" type="slidenum">
              <a:rPr lang="zh-CN" altLang="en-US"/>
              <a:pPr eaLnBrk="1" hangingPunct="1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937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BD39-8B29-411F-B925-EED62FBBAD3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39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BD39-8B29-411F-B925-EED62FBBAD3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34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BD39-8B29-411F-B925-EED62FBBAD32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87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BD39-8B29-411F-B925-EED62FBBAD3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727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9BA7-AEDA-47B7-A23E-A5060D0D395E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596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F2A01131-54B9-4086-B544-B74B30050523}" type="slidenum">
              <a:rPr lang="en-US" altLang="zh-CN"/>
              <a:pPr eaLnBrk="1" hangingPunct="1"/>
              <a:t>55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9936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BD39-8B29-411F-B925-EED62FBBAD32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82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8B18-5831-4FC5-ACBF-BF62766AC18E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06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DD175-1C4E-4D24-8AB2-64EEACEE9E8F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141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48C8-7E48-47F4-AEA7-9271EFE18CEE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76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0E4-FB52-4F0B-841F-0C914A580EA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5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8D69-C7C4-433E-8D45-820665A720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74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C405-F989-4AA1-852F-4546B96365E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34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91E0-B9CA-45E5-8B35-F41E6F6E462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32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1B73-A8E1-438C-823D-C89624E374E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94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8FAD-4DF6-475F-BFA1-6864EE0CF1A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43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11BA-C3EA-409F-955B-44440F9BC9E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68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BE0-F301-4239-90F5-F32648E956C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4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3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 smtClean="0"/>
              <a:t> 单击此处编辑母版文本样式</a:t>
            </a:r>
          </a:p>
          <a:p>
            <a:pPr lvl="1"/>
            <a:r>
              <a:rPr lang="zh-CN" altLang="en-US" dirty="0" smtClean="0"/>
              <a:t> 第二级</a:t>
            </a:r>
          </a:p>
          <a:p>
            <a:pPr lvl="2"/>
            <a:r>
              <a:rPr lang="zh-CN" altLang="en-US" dirty="0" smtClean="0"/>
              <a:t> 第三级</a:t>
            </a:r>
          </a:p>
          <a:p>
            <a:pPr lvl="3"/>
            <a:r>
              <a:rPr lang="zh-CN" altLang="en-US" dirty="0" smtClean="0"/>
              <a:t> 第四级</a:t>
            </a:r>
          </a:p>
          <a:p>
            <a:pPr lvl="4"/>
            <a:r>
              <a:rPr lang="zh-CN" altLang="en-US" dirty="0" smtClean="0"/>
              <a:t> 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BECC-B305-4421-BB2B-423F9244E830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06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7D76-9D07-4D4C-AC13-38D79EAED69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27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7AB8-3661-403E-8958-29ECFDD6C6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6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E9C7-25E7-4C6E-A3EF-9940598DE8C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44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F5D23D0-95AA-409D-B78C-4476B3EA4E4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78CFA97-8C5F-46AD-8001-1F2686B5AF8F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0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4AE22-CA4B-48AB-91B6-35A768030DC5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38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2FB0-6670-4A9B-B6B1-977FA90F7DD7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39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B999-72E0-43C9-B462-6763C087FC51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14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D0C4-1528-4CA8-8623-2729CF98DBB4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92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35A4-448E-4687-9CCC-67B70DE67233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92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F77F-D8FA-4631-B9AA-C74979BC5435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3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7225-D3CA-470B-A2FD-1DBB540ADEEE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01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17686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664260"/>
            <a:ext cx="7886700" cy="5057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8C61FC-DDCE-4902-ABE9-48E558E91A25}" type="datetime1">
              <a:rPr lang="zh-CN" altLang="en-US" smtClean="0"/>
              <a:t>2014/9/11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F376E8-7192-4F0B-9B89-E5C2A811C8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38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2520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C27C0-5C1E-448D-A59E-EC3A0AFB64D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7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50.png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8.JP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3.bin"/><Relationship Id="rId4" Type="http://schemas.openxmlformats.org/officeDocument/2006/relationships/chart" Target="../charts/char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8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emf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gif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732545"/>
            <a:ext cx="6858000" cy="13956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800" b="1" dirty="0">
                <a:latin typeface="Arial" panose="020B0604020202020204" pitchFamily="34" charset="0"/>
                <a:cs typeface="Arial" panose="020B0604020202020204" pitchFamily="34" charset="0"/>
              </a:rPr>
              <a:t>Superconducting RF </a:t>
            </a:r>
            <a:r>
              <a:rPr lang="en-US" altLang="zh-CN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Cavity </a:t>
            </a:r>
            <a:r>
              <a:rPr lang="en-US" altLang="zh-CN" sz="38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Power Source for CEPC </a:t>
            </a:r>
            <a:endParaRPr lang="zh-CN" alt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" y="3388092"/>
            <a:ext cx="9143999" cy="346990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 Yi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孙毅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ZHAI Jiyuan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翟纪元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ZHOU </a:t>
            </a:r>
            <a:r>
              <a:rPr lang="en-US" altLang="zh-CN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Zusheng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周祖圣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, ZHENG </a:t>
            </a:r>
            <a:r>
              <a:rPr lang="en-US" altLang="zh-CN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Hongjuan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郑洪娟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, GAO </a:t>
            </a:r>
            <a:r>
              <a:rPr lang="en-US" altLang="zh-CN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Jie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高杰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800"/>
              </a:spcBef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  <a:endParaRPr lang="en-US" altLang="zh-CN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4</a:t>
            </a:r>
            <a:r>
              <a:rPr lang="en-US" altLang="zh-CN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International Workshop on Future High Energy Circular Colliders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September 12-13, 2014, Shanghai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94" y="243625"/>
            <a:ext cx="2701440" cy="51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8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0"/>
    </mc:Choice>
    <mc:Fallback>
      <p:transition spd="slow" advTm="1059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03" y="638309"/>
            <a:ext cx="8460608" cy="5640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36759" y="6272766"/>
            <a:ext cx="2666198" cy="513540"/>
          </a:xfrm>
        </p:spPr>
        <p:txBody>
          <a:bodyPr>
            <a:noAutofit/>
          </a:bodyPr>
          <a:lstStyle/>
          <a:p>
            <a:pPr algn="l"/>
            <a:r>
              <a:rPr lang="en-US" altLang="zh-CN" sz="1800" dirty="0" smtClean="0">
                <a:ea typeface="黑体" panose="02010609060101010101" pitchFamily="49" charset="-122"/>
              </a:rPr>
              <a:t>Cleanroom Assembly</a:t>
            </a:r>
            <a:endParaRPr lang="zh-CN" altLang="en-US" sz="1800" dirty="0"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045E8-CAC1-4FE9-9207-435B8E37F766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pic>
        <p:nvPicPr>
          <p:cNvPr id="5" name="内容占位符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536759" y="171715"/>
            <a:ext cx="2904787" cy="217684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713" y="171715"/>
            <a:ext cx="1632637" cy="217684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615" y="168905"/>
            <a:ext cx="2502799" cy="217965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1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76"/>
    </mc:Choice>
    <mc:Fallback>
      <p:transition spd="slow" advTm="1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045E8-CAC1-4FE9-9207-435B8E37F766}" type="slidenum">
              <a:rPr lang="zh-CN" altLang="en-US" smtClean="0"/>
              <a:pPr>
                <a:defRPr/>
              </a:pPr>
              <a:t>11</a:t>
            </a:fld>
            <a:endParaRPr lang="zh-CN" altLang="en-US" dirty="0"/>
          </a:p>
        </p:txBody>
      </p:sp>
      <p:pic>
        <p:nvPicPr>
          <p:cNvPr id="5" name="内容占位符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5865" y="717001"/>
            <a:ext cx="8432270" cy="562151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54" y="234717"/>
            <a:ext cx="2724495" cy="204337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4930" y="253665"/>
            <a:ext cx="2753516" cy="208528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813" y="253665"/>
            <a:ext cx="2780374" cy="208528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465" y="4051718"/>
            <a:ext cx="1854476" cy="228382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216472" y="6344460"/>
            <a:ext cx="6064643" cy="513540"/>
          </a:xfrm>
        </p:spPr>
        <p:txBody>
          <a:bodyPr>
            <a:noAutofit/>
          </a:bodyPr>
          <a:lstStyle/>
          <a:p>
            <a:pPr algn="l"/>
            <a:r>
              <a:rPr lang="en-US" altLang="zh-CN" sz="1800" dirty="0" smtClean="0">
                <a:ea typeface="黑体" panose="02010609060101010101" pitchFamily="49" charset="-122"/>
              </a:rPr>
              <a:t>Coupler, </a:t>
            </a:r>
            <a:r>
              <a:rPr lang="en-US" altLang="zh-CN" sz="1800" dirty="0" smtClean="0">
                <a:ea typeface="黑体" panose="02010609060101010101" pitchFamily="49" charset="-122"/>
              </a:rPr>
              <a:t>2K pipe, </a:t>
            </a:r>
            <a:r>
              <a:rPr lang="en-US" altLang="zh-CN" sz="1800" dirty="0" smtClean="0">
                <a:ea typeface="黑体" panose="02010609060101010101" pitchFamily="49" charset="-122"/>
              </a:rPr>
              <a:t>Tuner</a:t>
            </a:r>
            <a:r>
              <a:rPr lang="en-US" altLang="zh-CN" sz="1800" dirty="0" smtClean="0">
                <a:ea typeface="黑体" panose="02010609060101010101" pitchFamily="49" charset="-122"/>
              </a:rPr>
              <a:t>, HOM </a:t>
            </a:r>
            <a:r>
              <a:rPr lang="en-US" altLang="zh-CN" sz="1800" dirty="0" smtClean="0">
                <a:ea typeface="黑体" panose="02010609060101010101" pitchFamily="49" charset="-122"/>
              </a:rPr>
              <a:t>coupler</a:t>
            </a:r>
            <a:endParaRPr lang="zh-CN" altLang="en-US" sz="1800" dirty="0"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1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4"/>
    </mc:Choice>
    <mc:Fallback>
      <p:transition spd="slow" advTm="8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9866" y="5941378"/>
            <a:ext cx="8399847" cy="450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1800" b="1" dirty="0" smtClean="0"/>
              <a:t>Cold Mass Assembly &amp; Cavity Alignment</a:t>
            </a:r>
            <a:endParaRPr lang="zh-CN" altLang="en-US" sz="18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76" y="539877"/>
            <a:ext cx="3231081" cy="2423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内容占位符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092" y="537354"/>
            <a:ext cx="1819375" cy="242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内容占位符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6650" y="3364870"/>
            <a:ext cx="2862222" cy="241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内容占位符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3766" y="3360868"/>
            <a:ext cx="2298701" cy="240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25" y="537354"/>
            <a:ext cx="3234445" cy="242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76" y="3360868"/>
            <a:ext cx="3231081" cy="2423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2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1"/>
    </mc:Choice>
    <mc:Fallback>
      <p:transition spd="slow" advTm="851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456" y="507944"/>
            <a:ext cx="2303466" cy="253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内容占位符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123" y="3427210"/>
            <a:ext cx="3472666" cy="26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4" y="3427210"/>
            <a:ext cx="3472669" cy="260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6386" y="507943"/>
            <a:ext cx="3073400" cy="2531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52" y="507943"/>
            <a:ext cx="2795065" cy="25317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469363" y="6155997"/>
            <a:ext cx="8211330" cy="5263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1800" dirty="0"/>
              <a:t>Vacuum Vessel Assembly and Alignment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0899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4"/>
    </mc:Choice>
    <mc:Fallback>
      <p:transition spd="slow" advTm="278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3709" y="5902325"/>
            <a:ext cx="8515350" cy="4733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1800" dirty="0"/>
              <a:t>Warm Coupler and </a:t>
            </a:r>
            <a:r>
              <a:rPr lang="en-US" altLang="zh-CN" sz="1800" dirty="0" smtClean="0"/>
              <a:t>Interfaces</a:t>
            </a:r>
            <a:endParaRPr lang="zh-CN" altLang="en-US" sz="1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876" y="636589"/>
            <a:ext cx="2868084" cy="215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276" y="636589"/>
            <a:ext cx="2868084" cy="215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93" y="636589"/>
            <a:ext cx="2868084" cy="215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28" y="3238445"/>
            <a:ext cx="2901949" cy="254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8876" y="3228126"/>
            <a:ext cx="2906183" cy="254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267" y="3259082"/>
            <a:ext cx="2489200" cy="252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71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2"/>
    </mc:Choice>
    <mc:Fallback>
      <p:transition spd="slow" advTm="503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ctrTitle"/>
          </p:nvPr>
        </p:nvSpPr>
        <p:spPr>
          <a:xfrm>
            <a:off x="722314" y="317633"/>
            <a:ext cx="7772400" cy="61150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3300" b="1" dirty="0" smtClean="0"/>
              <a:t>CEPC SRF System Parameters</a:t>
            </a:r>
            <a:endParaRPr lang="zh-CN" altLang="en-US" sz="3300" b="1" dirty="0" smtClean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093885"/>
              </p:ext>
            </p:extLst>
          </p:nvPr>
        </p:nvGraphicFramePr>
        <p:xfrm>
          <a:off x="57750" y="1212783"/>
          <a:ext cx="9047748" cy="5436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759"/>
                <a:gridCol w="2086663"/>
                <a:gridCol w="2086663"/>
                <a:gridCol w="2086663"/>
              </a:tblGrid>
              <a:tr h="5709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zh-CN" alt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CEPC-Collider</a:t>
                      </a:r>
                      <a:endParaRPr lang="zh-CN" altLang="en-US" sz="18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CEPC-Booster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724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Type</a:t>
                      </a:r>
                      <a:endParaRPr lang="zh-CN" altLang="en-US" sz="18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 5-cell</a:t>
                      </a:r>
                      <a:endParaRPr lang="en-US" altLang="zh-CN" sz="1800" b="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/>
                      <a:r>
                        <a:rPr lang="en-US" altLang="zh-CN" sz="18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N-doped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GHz 9-cell</a:t>
                      </a:r>
                    </a:p>
                    <a:p>
                      <a:pPr marL="0" algn="l"/>
                      <a:r>
                        <a:rPr lang="en-US" altLang="zh-CN" sz="18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N-doped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 MHz 4-cell  </a:t>
                      </a:r>
                      <a:r>
                        <a:rPr lang="en-US" altLang="zh-CN" sz="1800" b="0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US" altLang="zh-CN" sz="1800" b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/Cu sputtered</a:t>
                      </a:r>
                      <a:endParaRPr lang="zh-CN" alt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414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number</a:t>
                      </a:r>
                      <a:endParaRPr lang="zh-CN" alt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 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 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</a:t>
                      </a:r>
                      <a:endParaRPr lang="zh-CN" alt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414041"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altLang="zh-CN" sz="1800" b="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</a:t>
                      </a:r>
                      <a:r>
                        <a:rPr lang="en-US" altLang="zh-CN" sz="1800" b="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altLang="zh-CN" sz="1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altLang="zh-CN" sz="1800" b="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endParaRPr lang="zh-CN" altLang="en-US" sz="1800" b="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MV / 6.87 </a:t>
                      </a:r>
                      <a:r>
                        <a:rPr lang="en-US" altLang="zh-CN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</a:t>
                      </a:r>
                      <a:endParaRPr lang="zh-CN" alt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MV / 5.04 </a:t>
                      </a:r>
                      <a:r>
                        <a:rPr lang="en-US" altLang="zh-CN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MV / 3.46</a:t>
                      </a:r>
                      <a:r>
                        <a:rPr lang="en-US" altLang="zh-CN" sz="1800" b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</a:t>
                      </a:r>
                      <a:endParaRPr lang="zh-CN" alt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414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800" b="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(MV/m)</a:t>
                      </a:r>
                      <a:endParaRPr lang="zh-CN" alt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peak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~ 7.5</a:t>
                      </a:r>
                      <a:endParaRPr lang="zh-CN" alt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414041"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800" b="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zh-CN" altLang="en-US" sz="1800" b="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2(3)E10 @ 2K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2E10 @ 2K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3.2E+9 @ 4.2K</a:t>
                      </a:r>
                      <a:endParaRPr lang="zh-CN" alt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414045"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</a:t>
                      </a:r>
                      <a:r>
                        <a:rPr lang="en-US" altLang="zh-CN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 power (MW)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(15% DF)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zh-CN" alt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3" marB="45703" anchor="ctr"/>
                </a:tc>
              </a:tr>
              <a:tr h="414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 number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 (4 </a:t>
                      </a:r>
                      <a:r>
                        <a:rPr lang="en-US" altLang="zh-CN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</a:t>
                      </a: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(8 </a:t>
                      </a:r>
                      <a:r>
                        <a:rPr lang="en-US" altLang="zh-CN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</a:t>
                      </a: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 (4 </a:t>
                      </a:r>
                      <a:r>
                        <a:rPr lang="en-US" altLang="zh-CN" sz="1800" b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</a:t>
                      </a:r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414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r>
                        <a:rPr lang="en-US" altLang="zh-CN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input power </a:t>
                      </a: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altLang="zh-CN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</a:t>
                      </a: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(kW)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peak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zh-CN" alt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414041"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source number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 (300 kW </a:t>
                      </a:r>
                      <a:r>
                        <a:rPr lang="en-US" altLang="zh-CN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kly</a:t>
                      </a: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 (25 kW SSA)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(1.2 MW/8 </a:t>
                      </a:r>
                      <a:r>
                        <a:rPr lang="en-US" altLang="zh-CN" sz="1800" b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</a:t>
                      </a:r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414041"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AC power (MW)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(260</a:t>
                      </a:r>
                      <a:r>
                        <a:rPr lang="en-US" altLang="zh-CN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installed</a:t>
                      </a: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(15% DF)</a:t>
                      </a:r>
                      <a:endParaRPr lang="zh-CN" alt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zh-CN" alt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414041"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 damper power (W)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k (</a:t>
                      </a:r>
                      <a:r>
                        <a:rPr lang="en-US" altLang="zh-CN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ferrite+hook</a:t>
                      </a: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(hook) (15% DF)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lvl="1" algn="l"/>
                      <a:r>
                        <a:rPr lang="en-US" altLang="zh-CN" sz="18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(hook)</a:t>
                      </a:r>
                      <a:endParaRPr lang="zh-CN" alt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10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12"/>
    </mc:Choice>
    <mc:Fallback>
      <p:transition spd="slow" advTm="2571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653406"/>
            <a:ext cx="7886700" cy="1325563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</a:rPr>
              <a:t>What’s </a:t>
            </a:r>
            <a:r>
              <a:rPr lang="en-US" altLang="zh-CN" dirty="0" smtClean="0">
                <a:solidFill>
                  <a:srgbClr val="FF0000"/>
                </a:solidFill>
              </a:rPr>
              <a:t>NEW </a:t>
            </a:r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</a:rPr>
              <a:t>in CEPC SRF?</a:t>
            </a:r>
            <a:endParaRPr lang="zh-CN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918" y="1978969"/>
            <a:ext cx="9088082" cy="4986867"/>
          </a:xfrm>
        </p:spPr>
        <p:txBody>
          <a:bodyPr>
            <a:normAutofit/>
          </a:bodyPr>
          <a:lstStyle/>
          <a:p>
            <a:pPr marL="342900" indent="-342900"/>
            <a:r>
              <a:rPr lang="en-US" altLang="zh-CN" sz="2400" dirty="0" smtClean="0"/>
              <a:t>Breakthrough </a:t>
            </a:r>
            <a:r>
              <a:rPr lang="en-US" altLang="zh-CN" sz="2400" i="1" dirty="0"/>
              <a:t>N-doping </a:t>
            </a:r>
            <a:r>
              <a:rPr lang="en-US" altLang="zh-CN" sz="2400" dirty="0" smtClean="0"/>
              <a:t>High Q Technology</a:t>
            </a:r>
            <a:endParaRPr lang="en-US" altLang="zh-CN" sz="2400" i="1" dirty="0" smtClean="0"/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major discovery at FNAL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in 2013,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immediately used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in LCLS-II</a:t>
            </a:r>
            <a:endParaRPr lang="en-US" altLang="zh-CN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save billions for CEPC, and SRF </a:t>
            </a:r>
            <a:r>
              <a:rPr lang="en-US" altLang="zh-CN" sz="2000" dirty="0" err="1" smtClean="0">
                <a:solidFill>
                  <a:schemeClr val="bg2">
                    <a:lumMod val="25000"/>
                  </a:schemeClr>
                </a:solidFill>
              </a:rPr>
              <a:t>linacs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 (ADS, XFEL, ERL, ILC) </a:t>
            </a:r>
            <a:endParaRPr lang="en-US" altLang="zh-CN" sz="20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</a:pPr>
            <a:r>
              <a:rPr lang="en-US" altLang="zh-CN" sz="2400" dirty="0"/>
              <a:t>Most advanced Cavity Production and Preparation </a:t>
            </a:r>
            <a:r>
              <a:rPr lang="en-US" altLang="zh-CN" sz="2400" dirty="0" smtClean="0"/>
              <a:t>technique</a:t>
            </a:r>
            <a:endParaRPr lang="en-US" altLang="zh-CN" sz="2400" dirty="0"/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ILC-standard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electro-polishing and high pressure rinsing process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semiconductor-grade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clean room assembly of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8~12 m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cavity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string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w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orld largest SRF infrastructures and talent pool for future accelerators</a:t>
            </a:r>
            <a:endParaRPr lang="en-US" altLang="zh-CN" sz="20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</a:pPr>
            <a:r>
              <a:rPr lang="en-US" altLang="zh-CN" sz="2400" dirty="0" smtClean="0"/>
              <a:t>Most </a:t>
            </a:r>
            <a:r>
              <a:rPr lang="en-US" altLang="zh-CN" sz="2400" dirty="0"/>
              <a:t>powerful, but remarkably power </a:t>
            </a:r>
            <a:r>
              <a:rPr lang="en-US" altLang="zh-CN" sz="2400" dirty="0" smtClean="0"/>
              <a:t>efficient accelerator</a:t>
            </a:r>
            <a:endParaRPr lang="en-US" altLang="zh-CN" sz="2400" dirty="0"/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create new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technologies to power the beam &amp; extract huge parasitic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loss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increase </a:t>
            </a:r>
            <a:r>
              <a:rPr lang="en-US" altLang="zh-CN" sz="2000" dirty="0" err="1" smtClean="0">
                <a:solidFill>
                  <a:schemeClr val="bg2">
                    <a:lumMod val="25000"/>
                  </a:schemeClr>
                </a:solidFill>
              </a:rPr>
              <a:t>RF+Cryo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 AC to beam power efficiency &gt; 50 % </a:t>
            </a:r>
            <a:endParaRPr lang="en-US" altLang="zh-CN" sz="20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59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75"/>
    </mc:Choice>
    <mc:Fallback>
      <p:transition spd="slow" advTm="8047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427124"/>
            <a:ext cx="7886700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</a:rPr>
              <a:t>What’s </a:t>
            </a:r>
            <a:r>
              <a:rPr lang="en-US" altLang="zh-CN" dirty="0">
                <a:solidFill>
                  <a:srgbClr val="FF0000"/>
                </a:solidFill>
              </a:rPr>
              <a:t>NEW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</a:rPr>
              <a:t>in CEPC SRF?</a:t>
            </a:r>
            <a:endParaRPr lang="zh-CN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3887" y="1752687"/>
            <a:ext cx="8171313" cy="4408371"/>
          </a:xfrm>
        </p:spPr>
        <p:txBody>
          <a:bodyPr>
            <a:normAutofit/>
          </a:bodyPr>
          <a:lstStyle/>
          <a:p>
            <a:pPr marL="342900" indent="-342900"/>
            <a:r>
              <a:rPr lang="en-US" altLang="zh-CN" sz="2400" dirty="0" smtClean="0"/>
              <a:t>Big jump </a:t>
            </a:r>
            <a:r>
              <a:rPr lang="en-US" altLang="zh-CN" sz="2400" dirty="0"/>
              <a:t>from </a:t>
            </a:r>
            <a:r>
              <a:rPr lang="en-US" altLang="zh-CN" sz="2400" dirty="0" smtClean="0"/>
              <a:t>LEP2</a:t>
            </a:r>
            <a:r>
              <a:rPr lang="en-US" altLang="zh-CN" sz="2400" dirty="0"/>
              <a:t>/</a:t>
            </a:r>
            <a:r>
              <a:rPr lang="en-US" altLang="zh-CN" sz="2400" dirty="0" smtClean="0"/>
              <a:t>BEPCII to CEPC</a:t>
            </a:r>
            <a:endParaRPr lang="en-US" altLang="zh-CN" sz="2400" dirty="0"/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10 ~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30  x  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</a:rPr>
              <a:t>Q</a:t>
            </a:r>
            <a:r>
              <a:rPr lang="en-US" altLang="zh-CN" sz="2000" baseline="-25000" dirty="0" smtClean="0">
                <a:solidFill>
                  <a:schemeClr val="bg2">
                    <a:lumMod val="25000"/>
                  </a:schemeClr>
                </a:solidFill>
              </a:rPr>
              <a:t>0</a:t>
            </a:r>
            <a:endParaRPr lang="en-US" altLang="zh-CN" sz="2000" baseline="-25000" dirty="0">
              <a:solidFill>
                <a:schemeClr val="bg2">
                  <a:lumMod val="25000"/>
                </a:schemeClr>
              </a:solidFill>
            </a:endParaRP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    2 ~ 3 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x  </a:t>
            </a:r>
            <a:r>
              <a:rPr lang="en-US" altLang="zh-CN" sz="2000" i="1" dirty="0" err="1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en-US" altLang="zh-CN" sz="2000" baseline="-25000" dirty="0" err="1">
                <a:solidFill>
                  <a:schemeClr val="bg2">
                    <a:lumMod val="25000"/>
                  </a:schemeClr>
                </a:solidFill>
              </a:rPr>
              <a:t>acc</a:t>
            </a:r>
            <a:endParaRPr lang="en-US" altLang="zh-CN" sz="2000" baseline="-25000" dirty="0">
              <a:solidFill>
                <a:schemeClr val="bg2">
                  <a:lumMod val="25000"/>
                </a:schemeClr>
              </a:solidFill>
            </a:endParaRP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  3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~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8  x  Cryogenic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efficiency</a:t>
            </a:r>
          </a:p>
          <a:p>
            <a:pPr marL="342900" indent="-342900">
              <a:spcBef>
                <a:spcPts val="1200"/>
              </a:spcBef>
            </a:pPr>
            <a:r>
              <a:rPr lang="en-US" altLang="zh-CN" sz="2400" dirty="0" smtClean="0"/>
              <a:t>Develop </a:t>
            </a:r>
            <a:r>
              <a:rPr lang="en-US" altLang="zh-CN" sz="2400" dirty="0"/>
              <a:t>new </a:t>
            </a:r>
            <a:r>
              <a:rPr lang="en-US" altLang="zh-CN" sz="2400" dirty="0" smtClean="0"/>
              <a:t>Thin Film </a:t>
            </a:r>
            <a:r>
              <a:rPr lang="en-US" altLang="zh-CN" sz="2400" dirty="0"/>
              <a:t>material </a:t>
            </a:r>
            <a:r>
              <a:rPr lang="en-US" altLang="zh-CN" sz="2400" dirty="0" smtClean="0"/>
              <a:t>as alternative for dramatically high </a:t>
            </a:r>
            <a:r>
              <a:rPr lang="en-US" altLang="zh-CN" sz="2400" dirty="0"/>
              <a:t>Q (10</a:t>
            </a:r>
            <a:r>
              <a:rPr lang="en-US" altLang="zh-CN" sz="2400" baseline="30000" dirty="0"/>
              <a:t>11</a:t>
            </a:r>
            <a:r>
              <a:rPr lang="en-US" altLang="zh-CN" sz="2400" dirty="0"/>
              <a:t>) and high gradient (</a:t>
            </a:r>
            <a:r>
              <a:rPr lang="en-US" altLang="zh-CN" sz="2400" dirty="0" smtClean="0"/>
              <a:t>100 MV/m</a:t>
            </a:r>
            <a:r>
              <a:rPr lang="en-US" altLang="zh-CN" sz="2400" dirty="0"/>
              <a:t>)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completely change the landscape and application of SRF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huge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decrease in </a:t>
            </a:r>
            <a:r>
              <a:rPr lang="en-US" altLang="zh-CN" sz="2000" dirty="0" err="1">
                <a:solidFill>
                  <a:schemeClr val="bg2">
                    <a:lumMod val="25000"/>
                  </a:schemeClr>
                </a:solidFill>
              </a:rPr>
              <a:t>cryo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 plant cost and power consumption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open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up the route to green linear collider of &gt;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3 </a:t>
            </a:r>
            <a:r>
              <a:rPr lang="en-US" altLang="zh-CN" sz="2000" dirty="0" err="1" smtClean="0">
                <a:solidFill>
                  <a:schemeClr val="bg2">
                    <a:lumMod val="25000"/>
                  </a:schemeClr>
                </a:solidFill>
              </a:rPr>
              <a:t>TeV</a:t>
            </a:r>
            <a:endParaRPr lang="en-US" altLang="zh-CN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</a:rPr>
              <a:t>SRF science at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</a:rPr>
              <a:t>IHEP</a:t>
            </a:r>
            <a:endParaRPr lang="en-US" altLang="zh-CN" sz="20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−"/>
            </a:pPr>
            <a:endParaRPr lang="en-US" altLang="zh-CN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5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44"/>
    </mc:Choice>
    <mc:Fallback>
      <p:transition spd="slow" advTm="5734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650" y="2217021"/>
            <a:ext cx="9023350" cy="19612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Design Criteria and Parameter Choice</a:t>
            </a:r>
            <a:b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 New Technology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0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6"/>
    </mc:Choice>
    <mc:Fallback>
      <p:transition spd="slow" advTm="240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3425035" y="1794210"/>
            <a:ext cx="1119521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altLang="zh-CN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sz="1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zh-C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altLang="zh-CN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53352"/>
            <a:ext cx="9144000" cy="964719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CEPC SRF System Design Criteria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62390" y="6477734"/>
            <a:ext cx="2057400" cy="365125"/>
          </a:xfrm>
        </p:spPr>
        <p:txBody>
          <a:bodyPr/>
          <a:lstStyle/>
          <a:p>
            <a:fld id="{FCF376E8-7192-4F0B-9B89-E5C2A811C883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22910" y="1993789"/>
            <a:ext cx="203321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 MW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38791" y="1951878"/>
            <a:ext cx="1692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  6.87 </a:t>
            </a:r>
            <a:r>
              <a:rPr lang="en-US" altLang="zh-CN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35216" y="2059188"/>
            <a:ext cx="1692000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altLang="zh-CN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zh-CN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zh-C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56805" y="3876308"/>
            <a:ext cx="56258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zh-CN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77858" y="3304365"/>
            <a:ext cx="562580" cy="37314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77153" y="4360360"/>
            <a:ext cx="562580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05172" y="1634168"/>
            <a:ext cx="1258400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l-GR" altLang="zh-CN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η↑</a:t>
            </a:r>
            <a:r>
              <a:rPr lang="en-US" altLang="zh-CN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zh-CN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n-US" altLang="zh-CN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BS</a:t>
            </a:r>
            <a:r>
              <a:rPr lang="el-GR" altLang="zh-CN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zh-CN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r>
              <a:rPr lang="en-US" altLang="zh-CN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zh-CN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zh-CN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l-GR" altLang="zh-CN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en-US" altLang="zh-CN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59277" y="1808146"/>
            <a:ext cx="1055097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altLang="zh-CN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zh-C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6.1 km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9217" y="2596596"/>
            <a:ext cx="2042552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altLang="zh-CN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coupler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300 kW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506247" y="2639652"/>
            <a:ext cx="884188" cy="375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151776" y="2820980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717648" y="3912458"/>
            <a:ext cx="663227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2145656" y="2369174"/>
            <a:ext cx="360591" cy="27047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stCxn id="20" idx="3"/>
            <a:endCxn id="24" idx="1"/>
          </p:cNvCxnSpPr>
          <p:nvPr/>
        </p:nvCxnSpPr>
        <p:spPr>
          <a:xfrm>
            <a:off x="2171769" y="2827429"/>
            <a:ext cx="33447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499269" y="3271334"/>
            <a:ext cx="89116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直接连接符 36"/>
          <p:cNvCxnSpPr>
            <a:endCxn id="36" idx="0"/>
          </p:cNvCxnSpPr>
          <p:nvPr/>
        </p:nvCxnSpPr>
        <p:spPr>
          <a:xfrm>
            <a:off x="2944852" y="3007651"/>
            <a:ext cx="0" cy="26368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3372162" y="3651226"/>
            <a:ext cx="360118" cy="2267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5974782" y="4866348"/>
            <a:ext cx="6663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altLang="zh-C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R/Q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22910" y="3275734"/>
            <a:ext cx="204255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b="1" i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i="0" dirty="0"/>
              <a:t>Impedance T.H.</a:t>
            </a:r>
            <a:endParaRPr lang="zh-CN" altLang="en-US" i="0" dirty="0"/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2173942" y="3000148"/>
            <a:ext cx="336289" cy="29267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2156121" y="2454152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27415" y="3912011"/>
            <a:ext cx="204255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 Power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直接连接符 56"/>
          <p:cNvCxnSpPr/>
          <p:nvPr/>
        </p:nvCxnSpPr>
        <p:spPr>
          <a:xfrm flipV="1">
            <a:off x="2183089" y="3606788"/>
            <a:ext cx="312873" cy="31573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2151776" y="3422733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724913" y="2639652"/>
            <a:ext cx="489408" cy="375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直接连接符 60"/>
          <p:cNvCxnSpPr>
            <a:endCxn id="60" idx="1"/>
          </p:cNvCxnSpPr>
          <p:nvPr/>
        </p:nvCxnSpPr>
        <p:spPr>
          <a:xfrm>
            <a:off x="3390435" y="2827429"/>
            <a:ext cx="33447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9" name="矩形 68"/>
          <p:cNvSpPr/>
          <p:nvPr/>
        </p:nvSpPr>
        <p:spPr>
          <a:xfrm>
            <a:off x="3088036" y="2568099"/>
            <a:ext cx="38985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zh-CN" altLang="en-US" sz="16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￥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3732280" y="3281894"/>
            <a:ext cx="4894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3397802" y="3474937"/>
            <a:ext cx="33447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H="1">
            <a:off x="4221688" y="3481521"/>
            <a:ext cx="942505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3969617" y="3015206"/>
            <a:ext cx="0" cy="26368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5" name="文本框 74"/>
          <p:cNvSpPr txBox="1"/>
          <p:nvPr/>
        </p:nvSpPr>
        <p:spPr>
          <a:xfrm>
            <a:off x="5714462" y="4360360"/>
            <a:ext cx="603015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iris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3718769" y="3892924"/>
            <a:ext cx="7743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1144186" y="3640666"/>
            <a:ext cx="0" cy="26368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V="1">
            <a:off x="5501850" y="3700955"/>
            <a:ext cx="0" cy="84407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>
            <a:off x="1144186" y="4281343"/>
            <a:ext cx="0" cy="26368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2" name="矩形 91"/>
          <p:cNvSpPr/>
          <p:nvPr/>
        </p:nvSpPr>
        <p:spPr>
          <a:xfrm>
            <a:off x="5263226" y="3653372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5431644" y="3233319"/>
            <a:ext cx="38985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￥</a:t>
            </a:r>
          </a:p>
        </p:txBody>
      </p:sp>
      <p:cxnSp>
        <p:nvCxnSpPr>
          <p:cNvPr id="94" name="直接连接符 93"/>
          <p:cNvCxnSpPr/>
          <p:nvPr/>
        </p:nvCxnSpPr>
        <p:spPr>
          <a:xfrm>
            <a:off x="5240349" y="2310710"/>
            <a:ext cx="0" cy="100759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 flipH="1" flipV="1">
            <a:off x="5740439" y="3663459"/>
            <a:ext cx="1138602" cy="22294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/>
        </p:nvCxnSpPr>
        <p:spPr>
          <a:xfrm>
            <a:off x="5492247" y="4544220"/>
            <a:ext cx="228987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6" name="矩形 105"/>
          <p:cNvSpPr/>
          <p:nvPr/>
        </p:nvSpPr>
        <p:spPr>
          <a:xfrm>
            <a:off x="5465180" y="4746049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07" name="直接连接符 106"/>
          <p:cNvCxnSpPr>
            <a:stCxn id="76" idx="3"/>
          </p:cNvCxnSpPr>
          <p:nvPr/>
        </p:nvCxnSpPr>
        <p:spPr>
          <a:xfrm flipV="1">
            <a:off x="4493119" y="4070912"/>
            <a:ext cx="2911028" cy="667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flipH="1">
            <a:off x="5622492" y="4729692"/>
            <a:ext cx="142770" cy="69825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 flipH="1">
            <a:off x="6543600" y="4061516"/>
            <a:ext cx="8929" cy="29734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4" name="直接连接符 113"/>
          <p:cNvCxnSpPr/>
          <p:nvPr/>
        </p:nvCxnSpPr>
        <p:spPr>
          <a:xfrm flipV="1">
            <a:off x="3396750" y="4087634"/>
            <a:ext cx="297579" cy="138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6" name="矩形 115"/>
          <p:cNvSpPr/>
          <p:nvPr/>
        </p:nvSpPr>
        <p:spPr>
          <a:xfrm>
            <a:off x="3390653" y="4038649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2539912" y="4840057"/>
            <a:ext cx="1146924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</a:t>
            </a:r>
            <a:r>
              <a:rPr lang="en-US" altLang="zh-C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en-US" altLang="zh-CN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4551745" y="2636314"/>
            <a:ext cx="529128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0" name="直接连接符 119"/>
          <p:cNvCxnSpPr/>
          <p:nvPr/>
        </p:nvCxnSpPr>
        <p:spPr>
          <a:xfrm>
            <a:off x="4221688" y="2827428"/>
            <a:ext cx="33447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3" name="文本框 122"/>
          <p:cNvSpPr txBox="1"/>
          <p:nvPr/>
        </p:nvSpPr>
        <p:spPr>
          <a:xfrm>
            <a:off x="6730714" y="4866348"/>
            <a:ext cx="3579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zh-CN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4019260" y="4840057"/>
            <a:ext cx="14825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 </a:t>
            </a:r>
            <a:r>
              <a:rPr lang="en-US" altLang="zh-C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R/Q, k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8" name="直接连接符 147"/>
          <p:cNvCxnSpPr/>
          <p:nvPr/>
        </p:nvCxnSpPr>
        <p:spPr>
          <a:xfrm>
            <a:off x="1144186" y="5024723"/>
            <a:ext cx="1373381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144186" y="4544220"/>
            <a:ext cx="0" cy="48796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2" name="矩形 151"/>
          <p:cNvSpPr/>
          <p:nvPr/>
        </p:nvSpPr>
        <p:spPr>
          <a:xfrm>
            <a:off x="2225257" y="4642018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cxnSp>
        <p:nvCxnSpPr>
          <p:cNvPr id="153" name="直接连接符 152"/>
          <p:cNvCxnSpPr/>
          <p:nvPr/>
        </p:nvCxnSpPr>
        <p:spPr>
          <a:xfrm>
            <a:off x="2609792" y="3651226"/>
            <a:ext cx="0" cy="119629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1" name="直接连接符 160"/>
          <p:cNvCxnSpPr/>
          <p:nvPr/>
        </p:nvCxnSpPr>
        <p:spPr>
          <a:xfrm flipH="1">
            <a:off x="5500005" y="4729692"/>
            <a:ext cx="193872" cy="110365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3" name="直接连接符 162"/>
          <p:cNvCxnSpPr/>
          <p:nvPr/>
        </p:nvCxnSpPr>
        <p:spPr>
          <a:xfrm>
            <a:off x="3686836" y="5003067"/>
            <a:ext cx="33447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4" name="矩形 163"/>
          <p:cNvSpPr/>
          <p:nvPr/>
        </p:nvSpPr>
        <p:spPr>
          <a:xfrm>
            <a:off x="3984560" y="3204465"/>
            <a:ext cx="31451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1600" b="1" dirty="0" smtClean="0">
                <a:solidFill>
                  <a:srgbClr val="00B050"/>
                </a:solidFill>
              </a:rPr>
              <a:t>H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4830275" y="2546775"/>
            <a:ext cx="314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H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166" name="矩形 165"/>
          <p:cNvSpPr/>
          <p:nvPr/>
        </p:nvSpPr>
        <p:spPr>
          <a:xfrm>
            <a:off x="4251355" y="3805535"/>
            <a:ext cx="314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H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3134637" y="3190356"/>
            <a:ext cx="314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H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6879041" y="3879870"/>
            <a:ext cx="60465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6578945" y="2401060"/>
            <a:ext cx="92760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Thin Film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2547405" y="6030857"/>
            <a:ext cx="114692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2535540" y="5436167"/>
            <a:ext cx="1196740" cy="3679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</a:t>
            </a:r>
            <a:r>
              <a:rPr lang="en-US" altLang="zh-CN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2" name="直接连接符 171"/>
          <p:cNvCxnSpPr>
            <a:stCxn id="118" idx="2"/>
          </p:cNvCxnSpPr>
          <p:nvPr/>
        </p:nvCxnSpPr>
        <p:spPr>
          <a:xfrm>
            <a:off x="3113374" y="5209389"/>
            <a:ext cx="0" cy="22677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3" name="直接连接符 172"/>
          <p:cNvCxnSpPr/>
          <p:nvPr/>
        </p:nvCxnSpPr>
        <p:spPr>
          <a:xfrm>
            <a:off x="3105888" y="5799232"/>
            <a:ext cx="0" cy="23162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0" name="矩形 179"/>
          <p:cNvSpPr/>
          <p:nvPr/>
        </p:nvSpPr>
        <p:spPr>
          <a:xfrm>
            <a:off x="3225126" y="5337837"/>
            <a:ext cx="38985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￥</a:t>
            </a:r>
          </a:p>
        </p:txBody>
      </p:sp>
      <p:sp>
        <p:nvSpPr>
          <p:cNvPr id="181" name="矩形 180"/>
          <p:cNvSpPr/>
          <p:nvPr/>
        </p:nvSpPr>
        <p:spPr>
          <a:xfrm>
            <a:off x="3457721" y="5353226"/>
            <a:ext cx="314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H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182" name="矩形 181"/>
          <p:cNvSpPr/>
          <p:nvPr/>
        </p:nvSpPr>
        <p:spPr>
          <a:xfrm>
            <a:off x="3210632" y="5930251"/>
            <a:ext cx="38985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zh-CN" altLang="en-US" sz="16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￥</a:t>
            </a:r>
          </a:p>
        </p:txBody>
      </p:sp>
      <p:sp>
        <p:nvSpPr>
          <p:cNvPr id="183" name="矩形 182"/>
          <p:cNvSpPr/>
          <p:nvPr/>
        </p:nvSpPr>
        <p:spPr>
          <a:xfrm>
            <a:off x="3413999" y="5947185"/>
            <a:ext cx="314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H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105423" y="5428898"/>
            <a:ext cx="2042552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 Damping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7" name="直接连接符 186"/>
          <p:cNvCxnSpPr/>
          <p:nvPr/>
        </p:nvCxnSpPr>
        <p:spPr>
          <a:xfrm>
            <a:off x="2149603" y="5630067"/>
            <a:ext cx="3960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8" name="直接连接符 187"/>
          <p:cNvCxnSpPr/>
          <p:nvPr/>
        </p:nvCxnSpPr>
        <p:spPr>
          <a:xfrm>
            <a:off x="1144186" y="4940930"/>
            <a:ext cx="0" cy="48796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9" name="文本框 188"/>
          <p:cNvSpPr txBox="1"/>
          <p:nvPr/>
        </p:nvSpPr>
        <p:spPr>
          <a:xfrm>
            <a:off x="1479811" y="6015690"/>
            <a:ext cx="543039" cy="2828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WG</a:t>
            </a:r>
            <a:endParaRPr lang="zh-CN" alt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835520" y="6015690"/>
            <a:ext cx="60465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Hook</a:t>
            </a:r>
            <a:endParaRPr lang="zh-CN" alt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122910" y="6015690"/>
            <a:ext cx="68371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Ferrite</a:t>
            </a:r>
            <a:endParaRPr lang="zh-CN" alt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3" name="直接连接符 192"/>
          <p:cNvCxnSpPr/>
          <p:nvPr/>
        </p:nvCxnSpPr>
        <p:spPr>
          <a:xfrm>
            <a:off x="464417" y="5798230"/>
            <a:ext cx="0" cy="216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7" name="直接连接符 196"/>
          <p:cNvCxnSpPr/>
          <p:nvPr/>
        </p:nvCxnSpPr>
        <p:spPr>
          <a:xfrm>
            <a:off x="1155673" y="5798230"/>
            <a:ext cx="0" cy="216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8" name="直接连接符 197"/>
          <p:cNvCxnSpPr/>
          <p:nvPr/>
        </p:nvCxnSpPr>
        <p:spPr>
          <a:xfrm>
            <a:off x="1871577" y="5798230"/>
            <a:ext cx="0" cy="216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9" name="文本框 198"/>
          <p:cNvSpPr txBox="1"/>
          <p:nvPr/>
        </p:nvSpPr>
        <p:spPr>
          <a:xfrm>
            <a:off x="6586576" y="3082208"/>
            <a:ext cx="92760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Bulk </a:t>
            </a:r>
            <a:r>
              <a:rPr lang="en-US" altLang="zh-CN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7876754" y="2560315"/>
            <a:ext cx="92760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zh-CN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Sn/</a:t>
            </a:r>
            <a:r>
              <a:rPr lang="en-US" altLang="zh-CN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7876755" y="2211839"/>
            <a:ext cx="92760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/Cu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文本框 201"/>
          <p:cNvSpPr txBox="1"/>
          <p:nvPr/>
        </p:nvSpPr>
        <p:spPr>
          <a:xfrm>
            <a:off x="7868745" y="3067144"/>
            <a:ext cx="927607" cy="2854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N-dope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3" name="直接连接符 202"/>
          <p:cNvCxnSpPr>
            <a:stCxn id="169" idx="3"/>
          </p:cNvCxnSpPr>
          <p:nvPr/>
        </p:nvCxnSpPr>
        <p:spPr>
          <a:xfrm flipV="1">
            <a:off x="7506552" y="2359676"/>
            <a:ext cx="374349" cy="17988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8" name="直接连接符 207"/>
          <p:cNvCxnSpPr>
            <a:stCxn id="169" idx="3"/>
          </p:cNvCxnSpPr>
          <p:nvPr/>
        </p:nvCxnSpPr>
        <p:spPr>
          <a:xfrm>
            <a:off x="7506552" y="2539560"/>
            <a:ext cx="369744" cy="1538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0" name="直接连接符 209"/>
          <p:cNvCxnSpPr/>
          <p:nvPr/>
        </p:nvCxnSpPr>
        <p:spPr>
          <a:xfrm>
            <a:off x="7508251" y="3227852"/>
            <a:ext cx="360000" cy="11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0" name="矩形 219"/>
          <p:cNvSpPr/>
          <p:nvPr/>
        </p:nvSpPr>
        <p:spPr>
          <a:xfrm>
            <a:off x="7142054" y="4223315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21" name="文本框 220"/>
          <p:cNvSpPr txBox="1"/>
          <p:nvPr/>
        </p:nvSpPr>
        <p:spPr>
          <a:xfrm>
            <a:off x="5775268" y="5447333"/>
            <a:ext cx="2522530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Dynamic </a:t>
            </a:r>
            <a:r>
              <a:rPr lang="en-US" altLang="zh-CN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 Load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3" name="直接连接符 222"/>
          <p:cNvCxnSpPr/>
          <p:nvPr/>
        </p:nvCxnSpPr>
        <p:spPr>
          <a:xfrm flipH="1">
            <a:off x="6897065" y="5222625"/>
            <a:ext cx="1" cy="21600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7" name="直接连接符 226"/>
          <p:cNvCxnSpPr/>
          <p:nvPr/>
        </p:nvCxnSpPr>
        <p:spPr>
          <a:xfrm>
            <a:off x="7370513" y="4235379"/>
            <a:ext cx="1" cy="122400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0" name="直接连接符 229"/>
          <p:cNvCxnSpPr/>
          <p:nvPr/>
        </p:nvCxnSpPr>
        <p:spPr>
          <a:xfrm>
            <a:off x="6323948" y="5222711"/>
            <a:ext cx="0" cy="21600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2" name="矩形 231"/>
          <p:cNvSpPr/>
          <p:nvPr/>
        </p:nvSpPr>
        <p:spPr>
          <a:xfrm>
            <a:off x="6667735" y="5147941"/>
            <a:ext cx="255996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l-GR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3" name="矩形 232"/>
          <p:cNvSpPr/>
          <p:nvPr/>
        </p:nvSpPr>
        <p:spPr>
          <a:xfrm>
            <a:off x="6077367" y="5147941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4" name="矩形 233"/>
          <p:cNvSpPr/>
          <p:nvPr/>
        </p:nvSpPr>
        <p:spPr>
          <a:xfrm>
            <a:off x="6401446" y="4788204"/>
            <a:ext cx="1654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H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235" name="文本框 234"/>
          <p:cNvSpPr txBox="1"/>
          <p:nvPr/>
        </p:nvSpPr>
        <p:spPr>
          <a:xfrm>
            <a:off x="3833323" y="5425584"/>
            <a:ext cx="1794426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Cavity Shape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文本框 236"/>
          <p:cNvSpPr txBox="1"/>
          <p:nvPr/>
        </p:nvSpPr>
        <p:spPr>
          <a:xfrm>
            <a:off x="4884749" y="6030857"/>
            <a:ext cx="90428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Large iris</a:t>
            </a:r>
            <a:endParaRPr lang="zh-CN" alt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文本框 237"/>
          <p:cNvSpPr txBox="1"/>
          <p:nvPr/>
        </p:nvSpPr>
        <p:spPr>
          <a:xfrm>
            <a:off x="3946434" y="6030857"/>
            <a:ext cx="90329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Low loss</a:t>
            </a:r>
            <a:endParaRPr lang="zh-CN" alt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9" name="直接连接符 238"/>
          <p:cNvCxnSpPr/>
          <p:nvPr/>
        </p:nvCxnSpPr>
        <p:spPr>
          <a:xfrm>
            <a:off x="4398083" y="5817186"/>
            <a:ext cx="0" cy="216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0" name="直接连接符 239"/>
          <p:cNvCxnSpPr/>
          <p:nvPr/>
        </p:nvCxnSpPr>
        <p:spPr>
          <a:xfrm>
            <a:off x="5113987" y="5817186"/>
            <a:ext cx="0" cy="216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1" name="文本框 240"/>
          <p:cNvSpPr txBox="1"/>
          <p:nvPr/>
        </p:nvSpPr>
        <p:spPr>
          <a:xfrm>
            <a:off x="122910" y="1354218"/>
            <a:ext cx="2022746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PS Efficiency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2" name="直接连接符 241"/>
          <p:cNvCxnSpPr/>
          <p:nvPr/>
        </p:nvCxnSpPr>
        <p:spPr>
          <a:xfrm flipV="1">
            <a:off x="2120159" y="6621762"/>
            <a:ext cx="3872726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3" name="直接连接符 242"/>
          <p:cNvCxnSpPr/>
          <p:nvPr/>
        </p:nvCxnSpPr>
        <p:spPr>
          <a:xfrm>
            <a:off x="2120159" y="5804721"/>
            <a:ext cx="0" cy="828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4" name="直接连接符 243"/>
          <p:cNvCxnSpPr/>
          <p:nvPr/>
        </p:nvCxnSpPr>
        <p:spPr>
          <a:xfrm>
            <a:off x="5992885" y="5793761"/>
            <a:ext cx="0" cy="82800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5" name="直接连接符 244"/>
          <p:cNvCxnSpPr/>
          <p:nvPr/>
        </p:nvCxnSpPr>
        <p:spPr>
          <a:xfrm flipV="1">
            <a:off x="1136277" y="1723788"/>
            <a:ext cx="0" cy="252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6" name="矩形 245"/>
          <p:cNvSpPr/>
          <p:nvPr/>
        </p:nvSpPr>
        <p:spPr>
          <a:xfrm>
            <a:off x="1285003" y="1638234"/>
            <a:ext cx="262935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l-GR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6712916" y="1537533"/>
            <a:ext cx="1931989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Cavity Material</a:t>
            </a:r>
            <a:endParaRPr lang="zh-CN" altLang="en-US" dirty="0"/>
          </a:p>
        </p:txBody>
      </p:sp>
      <p:sp>
        <p:nvSpPr>
          <p:cNvPr id="248" name="矩形 247"/>
          <p:cNvSpPr/>
          <p:nvPr/>
        </p:nvSpPr>
        <p:spPr>
          <a:xfrm>
            <a:off x="2441818" y="2300117"/>
            <a:ext cx="1125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altLang="zh-CN" sz="14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zh-CN" sz="1400" b="1" i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33.3 </a:t>
            </a:r>
            <a:r>
              <a:rPr lang="en-US" altLang="zh-CN" sz="1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zh-CN" altLang="en-US" sz="1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3438609" y="2298766"/>
            <a:ext cx="874375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altLang="zh-CN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1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zh-C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50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0" name="直接连接符 249"/>
          <p:cNvCxnSpPr/>
          <p:nvPr/>
        </p:nvCxnSpPr>
        <p:spPr>
          <a:xfrm>
            <a:off x="4735416" y="5219457"/>
            <a:ext cx="0" cy="216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1" name="直接连接符 250"/>
          <p:cNvCxnSpPr/>
          <p:nvPr/>
        </p:nvCxnSpPr>
        <p:spPr>
          <a:xfrm flipH="1">
            <a:off x="5622492" y="5219457"/>
            <a:ext cx="370393" cy="21809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4" name="直接连接符 253"/>
          <p:cNvCxnSpPr/>
          <p:nvPr/>
        </p:nvCxnSpPr>
        <p:spPr>
          <a:xfrm>
            <a:off x="3686836" y="5209389"/>
            <a:ext cx="167512" cy="21172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8" name="直接连接符 257"/>
          <p:cNvCxnSpPr/>
          <p:nvPr/>
        </p:nvCxnSpPr>
        <p:spPr>
          <a:xfrm flipV="1">
            <a:off x="3855009" y="4268400"/>
            <a:ext cx="0" cy="115846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4" name="文本框 263"/>
          <p:cNvSpPr txBox="1"/>
          <p:nvPr/>
        </p:nvSpPr>
        <p:spPr>
          <a:xfrm>
            <a:off x="127415" y="4828797"/>
            <a:ext cx="204255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 Propagate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矩形 264"/>
          <p:cNvSpPr/>
          <p:nvPr/>
        </p:nvSpPr>
        <p:spPr>
          <a:xfrm>
            <a:off x="1810255" y="1289074"/>
            <a:ext cx="38985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￥</a:t>
            </a:r>
          </a:p>
        </p:txBody>
      </p:sp>
      <p:sp>
        <p:nvSpPr>
          <p:cNvPr id="266" name="矩形 265"/>
          <p:cNvSpPr/>
          <p:nvPr/>
        </p:nvSpPr>
        <p:spPr>
          <a:xfrm>
            <a:off x="5492247" y="3402596"/>
            <a:ext cx="293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0070C0"/>
                </a:solidFill>
              </a:rPr>
              <a:t>C</a:t>
            </a:r>
            <a:endParaRPr lang="zh-CN" altLang="en-US" sz="1600" b="1" dirty="0">
              <a:solidFill>
                <a:srgbClr val="0070C0"/>
              </a:solidFill>
            </a:endParaRPr>
          </a:p>
        </p:txBody>
      </p:sp>
      <p:cxnSp>
        <p:nvCxnSpPr>
          <p:cNvPr id="269" name="直接连接符 268"/>
          <p:cNvCxnSpPr/>
          <p:nvPr/>
        </p:nvCxnSpPr>
        <p:spPr>
          <a:xfrm>
            <a:off x="6641150" y="4070912"/>
            <a:ext cx="2520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0" name="直接连接符 269"/>
          <p:cNvCxnSpPr>
            <a:stCxn id="15" idx="2"/>
            <a:endCxn id="123" idx="0"/>
          </p:cNvCxnSpPr>
          <p:nvPr/>
        </p:nvCxnSpPr>
        <p:spPr>
          <a:xfrm>
            <a:off x="6758443" y="4729692"/>
            <a:ext cx="151236" cy="13665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5" name="矩形 274"/>
          <p:cNvSpPr/>
          <p:nvPr/>
        </p:nvSpPr>
        <p:spPr>
          <a:xfrm>
            <a:off x="6782946" y="4285308"/>
            <a:ext cx="314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H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2492729" y="1346756"/>
            <a:ext cx="2233023" cy="368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b="1" i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i="0" dirty="0" smtClean="0"/>
              <a:t>RF </a:t>
            </a:r>
            <a:r>
              <a:rPr lang="en-US" altLang="zh-CN" i="0" dirty="0"/>
              <a:t>AC &lt; </a:t>
            </a:r>
            <a:r>
              <a:rPr lang="en-US" altLang="zh-CN" i="0" dirty="0" smtClean="0"/>
              <a:t>200 </a:t>
            </a:r>
            <a:r>
              <a:rPr lang="en-US" altLang="zh-CN" i="0" dirty="0"/>
              <a:t>MW ?</a:t>
            </a:r>
            <a:endParaRPr lang="zh-CN" altLang="en-US" i="0" dirty="0"/>
          </a:p>
        </p:txBody>
      </p:sp>
      <p:sp>
        <p:nvSpPr>
          <p:cNvPr id="279" name="文本框 278"/>
          <p:cNvSpPr txBox="1"/>
          <p:nvPr/>
        </p:nvSpPr>
        <p:spPr>
          <a:xfrm>
            <a:off x="6139291" y="6010036"/>
            <a:ext cx="244315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b="1" i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i="0" dirty="0" err="1" smtClean="0"/>
              <a:t>Cryo</a:t>
            </a:r>
            <a:r>
              <a:rPr lang="en-US" altLang="zh-CN" i="0" dirty="0" smtClean="0"/>
              <a:t> </a:t>
            </a:r>
            <a:r>
              <a:rPr lang="en-US" altLang="zh-CN" i="0" dirty="0"/>
              <a:t>AC &lt; </a:t>
            </a:r>
            <a:r>
              <a:rPr lang="en-US" altLang="zh-CN" i="0" dirty="0" smtClean="0"/>
              <a:t>20 </a:t>
            </a:r>
            <a:r>
              <a:rPr lang="en-US" altLang="zh-CN" i="0" dirty="0"/>
              <a:t>MW ?</a:t>
            </a:r>
            <a:endParaRPr lang="zh-CN" altLang="en-US" i="0" dirty="0"/>
          </a:p>
        </p:txBody>
      </p:sp>
      <p:cxnSp>
        <p:nvCxnSpPr>
          <p:cNvPr id="280" name="直接连接符 279"/>
          <p:cNvCxnSpPr/>
          <p:nvPr/>
        </p:nvCxnSpPr>
        <p:spPr>
          <a:xfrm flipH="1">
            <a:off x="2156121" y="1551657"/>
            <a:ext cx="326143" cy="70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4" name="直接连接符 283"/>
          <p:cNvCxnSpPr/>
          <p:nvPr/>
        </p:nvCxnSpPr>
        <p:spPr>
          <a:xfrm flipH="1">
            <a:off x="7225205" y="5798823"/>
            <a:ext cx="1" cy="21600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7" name="矩形 286"/>
          <p:cNvSpPr/>
          <p:nvPr/>
        </p:nvSpPr>
        <p:spPr>
          <a:xfrm>
            <a:off x="2206165" y="5248996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8106171" y="4485362"/>
            <a:ext cx="55820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K</a:t>
            </a:r>
          </a:p>
        </p:txBody>
      </p:sp>
      <p:sp>
        <p:nvSpPr>
          <p:cNvPr id="290" name="文本框 289"/>
          <p:cNvSpPr txBox="1"/>
          <p:nvPr/>
        </p:nvSpPr>
        <p:spPr>
          <a:xfrm>
            <a:off x="8091139" y="4879748"/>
            <a:ext cx="57323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4.2 K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5" name="直接连接符 294"/>
          <p:cNvCxnSpPr>
            <a:stCxn id="15" idx="0"/>
          </p:cNvCxnSpPr>
          <p:nvPr/>
        </p:nvCxnSpPr>
        <p:spPr>
          <a:xfrm flipV="1">
            <a:off x="6758443" y="4230846"/>
            <a:ext cx="130273" cy="12951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5" name="矩形 304"/>
          <p:cNvSpPr/>
          <p:nvPr/>
        </p:nvSpPr>
        <p:spPr>
          <a:xfrm>
            <a:off x="5783723" y="3143378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cxnSp>
        <p:nvCxnSpPr>
          <p:cNvPr id="306" name="直接连接符 305"/>
          <p:cNvCxnSpPr/>
          <p:nvPr/>
        </p:nvCxnSpPr>
        <p:spPr>
          <a:xfrm>
            <a:off x="7511672" y="4077590"/>
            <a:ext cx="334478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7" name="矩形 306"/>
          <p:cNvSpPr/>
          <p:nvPr/>
        </p:nvSpPr>
        <p:spPr>
          <a:xfrm>
            <a:off x="7520210" y="3705489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cxnSp>
        <p:nvCxnSpPr>
          <p:cNvPr id="308" name="直接连接符 307"/>
          <p:cNvCxnSpPr/>
          <p:nvPr/>
        </p:nvCxnSpPr>
        <p:spPr>
          <a:xfrm>
            <a:off x="7968661" y="4243670"/>
            <a:ext cx="1" cy="118800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0" name="矩形 309"/>
          <p:cNvSpPr/>
          <p:nvPr/>
        </p:nvSpPr>
        <p:spPr>
          <a:xfrm>
            <a:off x="3459633" y="2057612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zh-C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5.6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kHz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直接连接符 62"/>
          <p:cNvCxnSpPr/>
          <p:nvPr/>
        </p:nvCxnSpPr>
        <p:spPr>
          <a:xfrm flipH="1">
            <a:off x="4214321" y="2337928"/>
            <a:ext cx="328453" cy="296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3" name="矩形 312"/>
          <p:cNvSpPr/>
          <p:nvPr/>
        </p:nvSpPr>
        <p:spPr>
          <a:xfrm>
            <a:off x="6477153" y="2045955"/>
            <a:ext cx="2446396" cy="154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5" name="直接连接符 314"/>
          <p:cNvCxnSpPr/>
          <p:nvPr/>
        </p:nvCxnSpPr>
        <p:spPr>
          <a:xfrm>
            <a:off x="7179968" y="3595131"/>
            <a:ext cx="1401" cy="28704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6" name="直接连接符 315"/>
          <p:cNvCxnSpPr/>
          <p:nvPr/>
        </p:nvCxnSpPr>
        <p:spPr>
          <a:xfrm>
            <a:off x="8136012" y="3606788"/>
            <a:ext cx="0" cy="26368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7" name="直接连接符 316"/>
          <p:cNvCxnSpPr/>
          <p:nvPr/>
        </p:nvCxnSpPr>
        <p:spPr>
          <a:xfrm>
            <a:off x="7672370" y="1906865"/>
            <a:ext cx="0" cy="14400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9" name="矩形 318"/>
          <p:cNvSpPr/>
          <p:nvPr/>
        </p:nvSpPr>
        <p:spPr>
          <a:xfrm>
            <a:off x="7999098" y="5371966"/>
            <a:ext cx="38985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zh-CN" altLang="en-US" sz="16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￥</a:t>
            </a:r>
          </a:p>
        </p:txBody>
      </p:sp>
      <p:sp>
        <p:nvSpPr>
          <p:cNvPr id="320" name="矩形 319"/>
          <p:cNvSpPr/>
          <p:nvPr/>
        </p:nvSpPr>
        <p:spPr>
          <a:xfrm>
            <a:off x="8377757" y="1464891"/>
            <a:ext cx="350152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CN" altLang="en-US" sz="16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￥</a:t>
            </a:r>
          </a:p>
        </p:txBody>
      </p:sp>
      <p:sp>
        <p:nvSpPr>
          <p:cNvPr id="323" name="矩形 322"/>
          <p:cNvSpPr/>
          <p:nvPr/>
        </p:nvSpPr>
        <p:spPr>
          <a:xfrm>
            <a:off x="64604" y="5923107"/>
            <a:ext cx="2020537" cy="5132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文本框 148"/>
          <p:cNvSpPr txBox="1"/>
          <p:nvPr/>
        </p:nvSpPr>
        <p:spPr>
          <a:xfrm>
            <a:off x="8561428" y="5432124"/>
            <a:ext cx="494929" cy="38367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b="1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8297164" y="5303049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cxnSp>
        <p:nvCxnSpPr>
          <p:cNvPr id="154" name="直接连接符 153"/>
          <p:cNvCxnSpPr/>
          <p:nvPr/>
        </p:nvCxnSpPr>
        <p:spPr>
          <a:xfrm>
            <a:off x="8285312" y="5645643"/>
            <a:ext cx="2880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5" name="矩形 154"/>
          <p:cNvSpPr/>
          <p:nvPr/>
        </p:nvSpPr>
        <p:spPr>
          <a:xfrm>
            <a:off x="6180801" y="6483261"/>
            <a:ext cx="19070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solidFill>
                  <a:srgbClr val="00B050"/>
                </a:solidFill>
              </a:rPr>
              <a:t>H: handling or LLRF control</a:t>
            </a:r>
            <a:endParaRPr lang="zh-CN" altLang="en-US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1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99"/>
    </mc:Choice>
    <mc:Fallback>
      <p:transition spd="slow" advTm="5819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Outline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49" y="1825625"/>
            <a:ext cx="8313219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zh-CN" sz="2800" dirty="0" smtClean="0"/>
              <a:t>CEPC SRF system </a:t>
            </a:r>
            <a:r>
              <a:rPr lang="en-US" altLang="zh-CN" sz="2800" dirty="0" smtClean="0"/>
              <a:t>overview</a:t>
            </a:r>
          </a:p>
          <a:p>
            <a:pPr>
              <a:spcBef>
                <a:spcPts val="1200"/>
              </a:spcBef>
            </a:pPr>
            <a:r>
              <a:rPr lang="en-US" altLang="zh-CN" sz="2800" dirty="0" smtClean="0"/>
              <a:t>Design </a:t>
            </a:r>
            <a:r>
              <a:rPr lang="en-US" altLang="zh-CN" sz="2800" dirty="0" smtClean="0"/>
              <a:t>criteria with New Technology</a:t>
            </a:r>
          </a:p>
          <a:p>
            <a:pPr>
              <a:spcBef>
                <a:spcPts val="1200"/>
              </a:spcBef>
            </a:pPr>
            <a:r>
              <a:rPr lang="en-US" altLang="zh-CN" dirty="0" smtClean="0"/>
              <a:t>Cavity design</a:t>
            </a:r>
          </a:p>
          <a:p>
            <a:pPr marL="171450" lvl="1">
              <a:spcBef>
                <a:spcPts val="1200"/>
              </a:spcBef>
            </a:pPr>
            <a:r>
              <a:rPr lang="en-US" altLang="zh-CN" sz="2800" dirty="0"/>
              <a:t>RF </a:t>
            </a:r>
            <a:r>
              <a:rPr lang="en-US" altLang="zh-CN" sz="2800" dirty="0" smtClean="0"/>
              <a:t>power source</a:t>
            </a:r>
            <a:endParaRPr lang="en-US" altLang="zh-CN" sz="2800" dirty="0"/>
          </a:p>
          <a:p>
            <a:pPr>
              <a:spcBef>
                <a:spcPts val="1200"/>
              </a:spcBef>
            </a:pPr>
            <a:r>
              <a:rPr lang="en-US" altLang="zh-CN" dirty="0" smtClean="0"/>
              <a:t>T</a:t>
            </a:r>
            <a:r>
              <a:rPr lang="en-US" altLang="zh-CN" sz="2800" dirty="0" smtClean="0"/>
              <a:t>echnical challenges</a:t>
            </a:r>
            <a:r>
              <a:rPr lang="en-US" altLang="zh-CN" sz="2400" dirty="0" smtClean="0"/>
              <a:t> (HOM, coupler, industrialization)</a:t>
            </a:r>
            <a:endParaRPr lang="en-US" altLang="zh-CN" sz="2800" dirty="0" smtClean="0"/>
          </a:p>
          <a:p>
            <a:pPr>
              <a:spcBef>
                <a:spcPts val="1200"/>
              </a:spcBef>
            </a:pPr>
            <a:r>
              <a:rPr lang="en-US" altLang="zh-CN" sz="2800" dirty="0" smtClean="0"/>
              <a:t>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52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88"/>
    </mc:Choice>
    <mc:Fallback>
      <p:transition spd="slow" advTm="3398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96253"/>
            <a:ext cx="7886700" cy="1229309"/>
          </a:xfrm>
        </p:spPr>
        <p:txBody>
          <a:bodyPr/>
          <a:lstStyle/>
          <a:p>
            <a:r>
              <a:rPr lang="en-US" altLang="zh-CN" dirty="0" smtClean="0"/>
              <a:t>RF Frequency Choice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459" y="1325564"/>
            <a:ext cx="8515350" cy="5030788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E</a:t>
            </a:r>
            <a:r>
              <a:rPr lang="en-US" altLang="zh-CN" sz="2000" dirty="0" smtClean="0"/>
              <a:t>nergy acceptance (lower </a:t>
            </a:r>
            <a:r>
              <a:rPr lang="en-US" altLang="zh-CN" sz="2000" dirty="0"/>
              <a:t>frequency) </a:t>
            </a:r>
            <a:endParaRPr lang="en-US" altLang="zh-CN" sz="2000" dirty="0" smtClean="0"/>
          </a:p>
          <a:p>
            <a:r>
              <a:rPr lang="en-US" altLang="zh-CN" sz="2000" dirty="0" smtClean="0"/>
              <a:t>Bunch Length (higher frequency)</a:t>
            </a:r>
          </a:p>
          <a:p>
            <a:r>
              <a:rPr lang="en-US" altLang="zh-CN" sz="2000" dirty="0" smtClean="0"/>
              <a:t>HOM impedance and power (lower frequency, beam aperture)</a:t>
            </a:r>
          </a:p>
          <a:p>
            <a:r>
              <a:rPr lang="en-US" altLang="zh-CN" sz="2000" dirty="0" smtClean="0"/>
              <a:t>Cavity size and cost (higher frequency)</a:t>
            </a:r>
          </a:p>
          <a:p>
            <a:r>
              <a:rPr lang="en-US" altLang="zh-CN" sz="2000" dirty="0"/>
              <a:t>Booster current 1/20 of collider (higher frequency) </a:t>
            </a:r>
          </a:p>
          <a:p>
            <a:r>
              <a:rPr lang="en-US" altLang="zh-CN" sz="2000" dirty="0"/>
              <a:t>Collider RF frequency harmonic of the </a:t>
            </a:r>
            <a:r>
              <a:rPr lang="en-US" altLang="zh-CN" sz="2000" dirty="0" smtClean="0"/>
              <a:t>booster </a:t>
            </a:r>
            <a:endParaRPr lang="en-US" altLang="zh-CN" sz="2000" dirty="0"/>
          </a:p>
          <a:p>
            <a:r>
              <a:rPr lang="en-US" altLang="zh-CN" sz="2000" dirty="0" smtClean="0"/>
              <a:t>Use </a:t>
            </a:r>
            <a:r>
              <a:rPr lang="en-US" altLang="zh-CN" sz="2000" dirty="0"/>
              <a:t>mature tech </a:t>
            </a:r>
            <a:r>
              <a:rPr lang="en-US" altLang="zh-CN" sz="2000" dirty="0" smtClean="0"/>
              <a:t>and synergy with other projects (ILC, XFEL, ADS…)</a:t>
            </a:r>
          </a:p>
          <a:p>
            <a:pPr marL="0" indent="0">
              <a:buNone/>
            </a:pPr>
            <a:r>
              <a:rPr lang="en-US" altLang="zh-CN" sz="2000" b="1" dirty="0" smtClean="0">
                <a:solidFill>
                  <a:srgbClr val="0070C0"/>
                </a:solidFill>
              </a:rPr>
              <a:t>Thus</a:t>
            </a:r>
            <a:r>
              <a:rPr lang="en-US" altLang="zh-CN" sz="2000" b="1" dirty="0" smtClean="0"/>
              <a:t> </a:t>
            </a:r>
          </a:p>
          <a:p>
            <a:pPr marL="342900" indent="-342900"/>
            <a:r>
              <a:rPr lang="en-US" altLang="zh-CN" sz="2000" dirty="0"/>
              <a:t>CEPC </a:t>
            </a:r>
            <a:r>
              <a:rPr lang="en-US" altLang="zh-CN" sz="2000" dirty="0" smtClean="0"/>
              <a:t>collider RF frequency = 650 MHz</a:t>
            </a:r>
          </a:p>
          <a:p>
            <a:pPr marL="342900" indent="-342900"/>
            <a:r>
              <a:rPr lang="en-US" altLang="zh-CN" sz="2000" dirty="0"/>
              <a:t>CEPC </a:t>
            </a:r>
            <a:r>
              <a:rPr lang="en-US" altLang="zh-CN" sz="2000" dirty="0" smtClean="0"/>
              <a:t>booster RF frequency = 1.3 </a:t>
            </a:r>
            <a:r>
              <a:rPr lang="en-US" altLang="zh-CN" sz="2000" dirty="0"/>
              <a:t>GHz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en-US" altLang="zh-CN" sz="2000" b="1" dirty="0" smtClean="0">
                <a:solidFill>
                  <a:srgbClr val="FF0000"/>
                </a:solidFill>
              </a:rPr>
              <a:t>But</a:t>
            </a:r>
            <a:r>
              <a:rPr lang="en-US" altLang="zh-CN" sz="2000" dirty="0" smtClean="0"/>
              <a:t>, booster has lower energy and radiation damping =&gt;</a:t>
            </a:r>
          </a:p>
          <a:p>
            <a:pPr marL="0" indent="0">
              <a:buNone/>
            </a:pPr>
            <a:r>
              <a:rPr lang="en-US" altLang="zh-CN" sz="2000" dirty="0" smtClean="0"/>
              <a:t>Analyze beam instability caused by the 1.3 GHz cavity (</a:t>
            </a:r>
            <a:r>
              <a:rPr lang="en-US" altLang="zh-CN" sz="2000" i="1" dirty="0" smtClean="0"/>
              <a:t>WANG Na’s talk</a:t>
            </a:r>
            <a:r>
              <a:rPr lang="en-US" altLang="zh-CN" sz="2000" dirty="0" smtClean="0"/>
              <a:t>)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9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46"/>
    </mc:Choice>
    <mc:Fallback>
      <p:transition spd="slow" advTm="3904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5222" y="370283"/>
            <a:ext cx="8883650" cy="1325563"/>
          </a:xfrm>
        </p:spPr>
        <p:txBody>
          <a:bodyPr/>
          <a:lstStyle/>
          <a:p>
            <a:r>
              <a:rPr lang="en-US" altLang="zh-CN" dirty="0" smtClean="0"/>
              <a:t>Cavity Number and Gradient Choice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2767" y="1789135"/>
            <a:ext cx="8536105" cy="44211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400" dirty="0" smtClean="0"/>
              <a:t>Within the reasonable gradient, main ring cavity number is limited by the input coupler power handling capability.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zh-CN" sz="2400" dirty="0"/>
              <a:t>If coupler power ~ 156 kW (BEPCII level)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altLang="zh-CN" sz="2000" b="1" dirty="0"/>
              <a:t>640 cavities</a:t>
            </a:r>
            <a:r>
              <a:rPr lang="en-US" altLang="zh-CN" sz="2000" dirty="0"/>
              <a:t>, 10.7 MV (5-cell </a:t>
            </a:r>
            <a:r>
              <a:rPr lang="en-US" altLang="zh-CN" sz="2000" b="1" dirty="0"/>
              <a:t>9.3 MV/m</a:t>
            </a:r>
            <a:r>
              <a:rPr lang="en-US" altLang="zh-CN" sz="2000" dirty="0"/>
              <a:t>, </a:t>
            </a:r>
            <a:r>
              <a:rPr lang="en-US" altLang="zh-CN" sz="2000" dirty="0" smtClean="0"/>
              <a:t>if 4-cell </a:t>
            </a:r>
            <a:r>
              <a:rPr lang="en-US" altLang="zh-CN" sz="2000" dirty="0"/>
              <a:t>11.6 MV/m)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altLang="zh-CN" sz="2000" dirty="0"/>
              <a:t>4 </a:t>
            </a:r>
            <a:r>
              <a:rPr lang="en-US" altLang="zh-CN" sz="2000" dirty="0" err="1" smtClean="0"/>
              <a:t>cav</a:t>
            </a:r>
            <a:r>
              <a:rPr lang="en-US" altLang="zh-CN" sz="2000" dirty="0" smtClean="0"/>
              <a:t> / mod, </a:t>
            </a:r>
            <a:r>
              <a:rPr lang="en-US" altLang="zh-CN" sz="2000" dirty="0"/>
              <a:t>160 cryomodules, 20 mod / RF section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zh-CN" sz="2400" dirty="0" smtClean="0"/>
              <a:t>If coupler power ~ </a:t>
            </a:r>
            <a:r>
              <a:rPr lang="en-US" altLang="zh-CN" sz="2400" dirty="0" smtClean="0">
                <a:solidFill>
                  <a:srgbClr val="FF0000"/>
                </a:solidFill>
              </a:rPr>
              <a:t>260 kW </a:t>
            </a:r>
            <a:r>
              <a:rPr lang="en-US" altLang="zh-CN" sz="2400" dirty="0" smtClean="0"/>
              <a:t>(KEKB 380 kW, LHC 300 kW)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altLang="zh-CN" sz="2000" dirty="0" smtClean="0"/>
              <a:t>baseline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384 cavities</a:t>
            </a:r>
            <a:r>
              <a:rPr lang="en-US" altLang="zh-CN" sz="2000" dirty="0" smtClean="0"/>
              <a:t>, 18 MV (5-cell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15.5 MV/m</a:t>
            </a:r>
            <a:r>
              <a:rPr lang="en-US" altLang="zh-CN" sz="2000" dirty="0" smtClean="0"/>
              <a:t>, if 4-cell 19.5 MV/m)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altLang="zh-CN" sz="2000" dirty="0"/>
              <a:t>4 </a:t>
            </a:r>
            <a:r>
              <a:rPr lang="en-US" altLang="zh-CN" sz="2000" dirty="0" err="1" smtClean="0"/>
              <a:t>cav</a:t>
            </a:r>
            <a:r>
              <a:rPr lang="en-US" altLang="zh-CN" sz="2000" dirty="0" smtClean="0"/>
              <a:t> / mod, 96 cryomodules, 12 mod / RF section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altLang="zh-CN" sz="2000" dirty="0" smtClean="0"/>
              <a:t>KEKB and LHC coupler number ~ 10</a:t>
            </a:r>
          </a:p>
          <a:p>
            <a:endParaRPr lang="zh-CN" altLang="en-US" sz="2400" dirty="0"/>
          </a:p>
          <a:p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49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70"/>
    </mc:Choice>
    <mc:Fallback>
      <p:transition spd="slow" advTm="4217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764" y="363490"/>
            <a:ext cx="8929236" cy="18540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0" dirty="0" smtClean="0"/>
              <a:t>Coupler Power Handling Capability</a:t>
            </a:r>
            <a:br>
              <a:rPr lang="en-US" altLang="zh-CN" sz="2400" b="0" dirty="0" smtClean="0"/>
            </a:br>
            <a:r>
              <a:rPr lang="en-US" altLang="zh-CN" sz="2400" b="0" dirty="0" smtClean="0"/>
              <a:t>Impact on Main Ring Cost and Risk</a:t>
            </a:r>
            <a:endParaRPr lang="zh-CN" altLang="en-US" sz="2400" b="0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869026"/>
              </p:ext>
            </p:extLst>
          </p:nvPr>
        </p:nvGraphicFramePr>
        <p:xfrm>
          <a:off x="1208797" y="2006767"/>
          <a:ext cx="6726405" cy="25418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9278"/>
                <a:gridCol w="1234044"/>
                <a:gridCol w="1181900"/>
                <a:gridCol w="2381183"/>
              </a:tblGrid>
              <a:tr h="8085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Coupler </a:t>
                      </a:r>
                      <a:r>
                        <a:rPr lang="en-US" sz="2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</a:t>
                      </a:r>
                    </a:p>
                    <a:p>
                      <a:pPr algn="ctr" fontAlgn="ctr"/>
                      <a:r>
                        <a:rPr lang="en-US" sz="2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1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000" b="0" u="none" strike="noStrike" baseline="-25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endParaRPr lang="en-US" sz="2000" b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2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(MV/m</a:t>
                      </a:r>
                      <a:r>
                        <a:rPr lang="en-US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#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</a:t>
                      </a:r>
                      <a:r>
                        <a:rPr lang="en-US" sz="2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</a:p>
                    <a:p>
                      <a:pPr algn="ctr" fontAlgn="ctr"/>
                      <a:r>
                        <a:rPr lang="en-US" sz="2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(Billion </a:t>
                      </a:r>
                      <a:r>
                        <a:rPr lang="en-US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CNY)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5777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  <a:endParaRPr lang="en-US" altLang="zh-CN" sz="2000" b="0" i="0" u="none" strike="noStrike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  <a:endParaRPr lang="en-US" altLang="zh-CN" sz="2000" b="0" i="0" u="none" strike="noStrike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</a:t>
                      </a:r>
                      <a:endParaRPr lang="en-US" altLang="zh-CN" sz="20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  <a:endParaRPr lang="en-US" altLang="zh-CN" sz="20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5777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en-US" altLang="zh-CN" sz="2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  <a:endParaRPr lang="en-US" altLang="zh-CN" sz="20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386</a:t>
                      </a:r>
                      <a:endParaRPr lang="en-US" altLang="zh-CN" sz="2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en-US" altLang="zh-CN" sz="2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577773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2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2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20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302</a:t>
                      </a:r>
                      <a:endParaRPr lang="en-US" altLang="zh-CN" sz="20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20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  <a:endParaRPr lang="en-US" altLang="zh-CN" sz="20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98019" y="4707642"/>
            <a:ext cx="773209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4M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CNY / cavity (including coupler, tuner , LLRF, cryomodule, </a:t>
            </a:r>
            <a:r>
              <a:rPr lang="en-US" altLang="zh-CN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Balance and optimize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: coupler high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yield and operation risk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module and power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cost reduction, cavity operation margin risk, cryogenic installation and operation cost (due to Q-drop, field emission, gradient change), ring impedance …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0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52"/>
    </mc:Choice>
    <mc:Fallback>
      <p:transition spd="slow" advTm="2675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49" y="648504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650 MHz Cavity Q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 Choice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7330522"/>
              </p:ext>
            </p:extLst>
          </p:nvPr>
        </p:nvGraphicFramePr>
        <p:xfrm>
          <a:off x="837398" y="2051769"/>
          <a:ext cx="7318207" cy="29629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65362"/>
                <a:gridCol w="1594994"/>
                <a:gridCol w="1759184"/>
                <a:gridCol w="2298667"/>
              </a:tblGrid>
              <a:tr h="980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2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 4K </a:t>
                      </a:r>
                      <a:b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equiv. (kW)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</a:t>
                      </a: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installed </a:t>
                      </a:r>
                      <a:b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(MW)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</a:t>
                      </a:r>
                      <a:r>
                        <a:rPr lang="en-US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-system</a:t>
                      </a: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</a:t>
                      </a:r>
                      <a:r>
                        <a:rPr lang="en-US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(Billion </a:t>
                      </a:r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CNY)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4955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3.0E+10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4955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2.0E+10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en-US" altLang="zh-CN" sz="20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20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en-US" altLang="zh-CN" sz="2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4955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1.0E+10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en-US" altLang="zh-CN" sz="2000" b="0" i="0" u="none" strike="noStrike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altLang="zh-CN" sz="2000" b="0" i="0" u="none" strike="noStrike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  <a:endParaRPr lang="en-US" altLang="zh-CN" sz="20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495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5.0E+09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82516" y="5332500"/>
            <a:ext cx="763283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altLang="zh-CN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= 15.5 MV/m, 384 cavities,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21M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CNY / kW 4K equiv. </a:t>
            </a:r>
            <a:r>
              <a:rPr lang="en-US" altLang="zh-CN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-system</a:t>
            </a:r>
          </a:p>
          <a:p>
            <a:pPr>
              <a:spcBef>
                <a:spcPts val="600"/>
              </a:spcBef>
            </a:pP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altLang="zh-CN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ILC 500GeV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machine installed </a:t>
            </a:r>
            <a:r>
              <a:rPr lang="en-US" altLang="zh-CN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 AC power </a:t>
            </a:r>
            <a:r>
              <a:rPr lang="en-US" altLang="zh-CN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45 MW</a:t>
            </a:r>
            <a:endParaRPr lang="zh-CN" alt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6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00"/>
    </mc:Choice>
    <mc:Fallback>
      <p:transition spd="slow" advTm="273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8919" y="275698"/>
            <a:ext cx="8313219" cy="14430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dirty="0" smtClean="0"/>
              <a:t>Theoretical limit of Cavity Gradient and Q</a:t>
            </a:r>
            <a:br>
              <a:rPr lang="en-US" altLang="zh-CN" sz="3200" dirty="0" smtClean="0"/>
            </a:br>
            <a:endParaRPr lang="zh-CN" altLang="en-US" sz="3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内容占位符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65252622"/>
                  </p:ext>
                </p:extLst>
              </p:nvPr>
            </p:nvGraphicFramePr>
            <p:xfrm>
              <a:off x="942100" y="3633258"/>
              <a:ext cx="7287527" cy="277473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599701"/>
                    <a:gridCol w="947971"/>
                    <a:gridCol w="947971"/>
                    <a:gridCol w="947971"/>
                    <a:gridCol w="947971"/>
                    <a:gridCol w="947971"/>
                    <a:gridCol w="947971"/>
                  </a:tblGrid>
                  <a:tr h="42616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Nb</m:t>
                                </m:r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Nb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Sn</m:t>
                                </m:r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Mg</m:t>
                                </m:r>
                                <m:sSub>
                                  <m:sSubPr>
                                    <m:ctrlPr>
                                      <a:rPr lang="zh-CN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NbN</m:t>
                                </m:r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NbTiN</m:t>
                                </m:r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Mo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Re</m:t>
                                </m:r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8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1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T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b="1" i="0" kern="100" smtClean="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K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9.2</a:t>
                          </a:r>
                          <a:endParaRPr lang="zh-CN" sz="1800" kern="10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18.3</a:t>
                          </a:r>
                          <a:endParaRPr lang="zh-CN" sz="1800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39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16.2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17.5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8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1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ρ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n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b="1" i="0" kern="100" smtClean="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μΩ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 smtClean="0">
                                    <a:effectLst/>
                                    <a:latin typeface="Arial" panose="020B0604020202020204" pitchFamily="34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∙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cm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0.3-5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35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b="1" i="1" kern="100" smtClean="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zh-CN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1800" b="1" i="0" kern="100" smtClean="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nm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85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140</a:t>
                          </a:r>
                          <a:endParaRPr lang="zh-CN" sz="1800" u="none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151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8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1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c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1800" b="1" i="0" kern="100" smtClean="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mT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</a:t>
                          </a:r>
                          <a:endParaRPr lang="zh-CN" sz="1800" kern="10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540</a:t>
                          </a:r>
                          <a:endParaRPr lang="zh-CN" sz="1800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430</a:t>
                          </a:r>
                          <a:endParaRPr lang="zh-CN" sz="1800" u="none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8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1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1800" b="1" i="0" kern="100" smtClean="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mT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170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8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1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1" i="0" kern="100"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1800" b="1" i="0" kern="100" smtClean="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1" i="0" kern="100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sz="1800" b="1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0.4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内容占位符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65252622"/>
                  </p:ext>
                </p:extLst>
              </p:nvPr>
            </p:nvGraphicFramePr>
            <p:xfrm>
              <a:off x="942100" y="3633258"/>
              <a:ext cx="7287527" cy="277473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599701"/>
                    <a:gridCol w="947971"/>
                    <a:gridCol w="947971"/>
                    <a:gridCol w="947971"/>
                    <a:gridCol w="947971"/>
                    <a:gridCol w="947971"/>
                    <a:gridCol w="947971"/>
                  </a:tblGrid>
                  <a:tr h="42616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70323" t="-2857" r="-503871" b="-5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268590" t="-2857" r="-400641" b="-5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368590" t="-2857" r="-300641" b="-5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468590" t="-2857" r="-200641" b="-5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572258" t="-2857" r="-101935" b="-5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667949" t="-2857" r="-1282" b="-570000"/>
                          </a:stretch>
                        </a:blipFill>
                      </a:tcPr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380" t="-112500" r="-355894" b="-5234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9.2</a:t>
                          </a:r>
                          <a:endParaRPr lang="zh-CN" sz="1800" kern="10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18.3</a:t>
                          </a:r>
                          <a:endParaRPr lang="zh-CN" sz="1800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39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16.2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17.5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380" t="-209231" r="-355894" b="-4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0.3-5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35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380" t="-314063" r="-355894" b="-3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85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140</a:t>
                          </a:r>
                          <a:endParaRPr lang="zh-CN" sz="1800" u="none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151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380" t="-414063" r="-355894" b="-2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</a:t>
                          </a:r>
                          <a:endParaRPr lang="zh-CN" sz="1800" kern="10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540</a:t>
                          </a:r>
                          <a:endParaRPr lang="zh-CN" sz="1800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430</a:t>
                          </a:r>
                          <a:endParaRPr lang="zh-CN" sz="1800" u="none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380" t="-506154" r="-355894" b="-11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170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42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380" t="-615625" r="-355894" b="-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0.4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zh-CN" sz="1800" kern="10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</a:t>
                          </a:r>
                          <a:endParaRPr lang="zh-CN" sz="1800" kern="1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24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4353440" y="1358240"/>
                <a:ext cx="262902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BCS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res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440" y="1358240"/>
                <a:ext cx="2629022" cy="276999"/>
              </a:xfrm>
              <a:prstGeom prst="rect">
                <a:avLst/>
              </a:prstGeom>
              <a:blipFill rotWithShape="0">
                <a:blip r:embed="rId3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416174" y="1669275"/>
                <a:ext cx="3783600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BCS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rad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1.76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174" y="1669275"/>
                <a:ext cx="3783600" cy="7146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3936731" y="2356822"/>
                <a:ext cx="4745255" cy="427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=0.3 (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sty m:val="p"/>
                        </m:rPr>
                        <a:rPr lang="el-GR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)∗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mG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GHz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731" y="2356822"/>
                <a:ext cx="4745255" cy="427746"/>
              </a:xfrm>
              <a:prstGeom prst="rect">
                <a:avLst/>
              </a:prstGeom>
              <a:blipFill rotWithShape="0">
                <a:blip r:embed="rId5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179811" y="1324269"/>
                <a:ext cx="2629022" cy="5167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acc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11" y="1324269"/>
                <a:ext cx="2629022" cy="51674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1787152" y="1299037"/>
                <a:ext cx="2629022" cy="5672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152" y="1299037"/>
                <a:ext cx="2629022" cy="56720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800160" y="2026616"/>
                <a:ext cx="2992194" cy="8361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cryo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CN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60" y="2026616"/>
                <a:ext cx="2992194" cy="83612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650119" y="4023070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0119" y="4808451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7419" y="4439119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2018" y="5183881"/>
            <a:ext cx="30008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l-GR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7311" y="3165296"/>
            <a:ext cx="7122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Superconducting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Material for RF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Cavity (s-wave only) 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55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09"/>
    </mc:Choice>
    <mc:Fallback>
      <p:transition spd="slow" advTm="10850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13664" r="12939" b="12745"/>
          <a:stretch/>
        </p:blipFill>
        <p:spPr>
          <a:xfrm>
            <a:off x="224929" y="0"/>
            <a:ext cx="4604960" cy="305121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72" r="8767" b="19344"/>
          <a:stretch/>
        </p:blipFill>
        <p:spPr bwMode="auto">
          <a:xfrm>
            <a:off x="5350051" y="23934"/>
            <a:ext cx="3106580" cy="304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645464" y="181426"/>
            <a:ext cx="203081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LEP-II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sputtered </a:t>
            </a:r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352 MHz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4.2K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41179" y="148286"/>
            <a:ext cx="16409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KEKB</a:t>
            </a:r>
            <a:r>
              <a:rPr lang="en-US" altLang="zh-CN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bulk </a:t>
            </a:r>
            <a:r>
              <a:rPr lang="en-US" altLang="zh-CN" u="sng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MHz </a:t>
            </a:r>
            <a:r>
              <a:rPr lang="en-US" altLang="zh-C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4.2K</a:t>
            </a:r>
            <a:endParaRPr lang="zh-CN" altLang="en-US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3339" y="1672271"/>
            <a:ext cx="3730120" cy="1224690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85159" y="3069916"/>
            <a:ext cx="3480440" cy="92333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CEPC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sputtered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650 MHz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4.2K</a:t>
            </a:r>
          </a:p>
          <a:p>
            <a:pPr algn="ctr"/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 = 8E8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at 10 MV/m, 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low!</a:t>
            </a:r>
          </a:p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cavities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977545" y="2055321"/>
            <a:ext cx="836578" cy="1014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837475" y="1019932"/>
            <a:ext cx="1803782" cy="733478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5020097" y="3091630"/>
            <a:ext cx="3766487" cy="92333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CEPC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650 MHz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4.2K</a:t>
            </a:r>
          </a:p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Q = 5E8 at 15 MV/m</a:t>
            </a:r>
          </a:p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very clean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Q=1E9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at 15 MV/m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5582505" y="1453088"/>
            <a:ext cx="1104821" cy="1652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3064932" y="1963355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084056" y="5035943"/>
            <a:ext cx="3496732" cy="92333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CEPC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650 MHz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</a:p>
          <a:p>
            <a:pPr algn="ctr"/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 = 2E10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at 15 MV/m</a:t>
            </a:r>
          </a:p>
          <a:p>
            <a:pPr algn="ctr"/>
            <a:r>
              <a:rPr lang="en-US" altLang="zh-CN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Q=1E10 still gain a lot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931036" y="3993246"/>
            <a:ext cx="0" cy="15597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>
            <a:off x="931036" y="5552981"/>
            <a:ext cx="2142502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8736540" y="4000385"/>
            <a:ext cx="0" cy="156319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H="1">
            <a:off x="6561664" y="5563578"/>
            <a:ext cx="2174876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977545" y="4093907"/>
            <a:ext cx="3985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~ 4 times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plant cost and power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~ 1.6 times cavity cost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~ + billions of CNY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4963364" y="4131846"/>
            <a:ext cx="4180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~ 5 times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plant cost and power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~ + billions of CNY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3529663" y="4666611"/>
            <a:ext cx="286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for Main Ring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018217" y="5131781"/>
            <a:ext cx="198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i="1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(4.2K/2K) = 3.6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955924" y="4895063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384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764474" y="6045892"/>
            <a:ext cx="526149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guarantee 2E10 or even higher at 2K?</a:t>
            </a: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increase thin film Q at 4.2K? </a:t>
            </a:r>
            <a:endParaRPr lang="zh-CN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58902" y="6076669"/>
            <a:ext cx="204721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normal recipe 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753188" y="6035294"/>
            <a:ext cx="1072088" cy="374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0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5"/>
    </mc:Choice>
    <mc:Fallback>
      <p:transition spd="slow" advTm="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6" grpId="0" animBg="1"/>
      <p:bldP spid="13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1863" y="-11049"/>
            <a:ext cx="7886700" cy="1116027"/>
          </a:xfrm>
        </p:spPr>
        <p:txBody>
          <a:bodyPr/>
          <a:lstStyle/>
          <a:p>
            <a:r>
              <a:rPr lang="en-US" altLang="zh-CN" dirty="0"/>
              <a:t>FNAL 650 MHz </a:t>
            </a:r>
            <a:r>
              <a:rPr lang="en-US" altLang="zh-CN" dirty="0" smtClean="0"/>
              <a:t>Cavity</a:t>
            </a:r>
            <a:endParaRPr lang="zh-CN" altLang="en-US" baseline="-25000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8" y="1125339"/>
            <a:ext cx="7854226" cy="50755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466117" y="3944200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4353001" y="3928224"/>
            <a:ext cx="0" cy="175141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956251" y="5936895"/>
            <a:ext cx="352231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Eacc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=3.75</a:t>
            </a:r>
          </a:p>
          <a:p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CEPC cavity with large iris </a:t>
            </a:r>
            <a:r>
              <a:rPr lang="en-US" altLang="zh-CN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Eacc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= 4.2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46253" y="6199314"/>
            <a:ext cx="2009709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Melnychuk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IPAC2014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3948717" y="2506094"/>
            <a:ext cx="3606800" cy="2761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箭头连接符 30"/>
          <p:cNvCxnSpPr>
            <a:stCxn id="29" idx="3"/>
          </p:cNvCxnSpPr>
          <p:nvPr/>
        </p:nvCxnSpPr>
        <p:spPr>
          <a:xfrm flipH="1">
            <a:off x="4278917" y="2741793"/>
            <a:ext cx="198004" cy="4931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endCxn id="37" idx="6"/>
          </p:cNvCxnSpPr>
          <p:nvPr/>
        </p:nvCxnSpPr>
        <p:spPr>
          <a:xfrm flipH="1">
            <a:off x="1505025" y="3349849"/>
            <a:ext cx="284797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1104974" y="3180516"/>
            <a:ext cx="400051" cy="338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箭头连接符 38"/>
          <p:cNvCxnSpPr/>
          <p:nvPr/>
        </p:nvCxnSpPr>
        <p:spPr>
          <a:xfrm flipH="1" flipV="1">
            <a:off x="4347709" y="3349849"/>
            <a:ext cx="5292" cy="5623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42"/>
          <p:cNvSpPr/>
          <p:nvPr/>
        </p:nvSpPr>
        <p:spPr>
          <a:xfrm>
            <a:off x="508074" y="2629549"/>
            <a:ext cx="596899" cy="4383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6540574" y="1125339"/>
            <a:ext cx="596899" cy="4383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839"/>
          <a:stretch/>
        </p:blipFill>
        <p:spPr>
          <a:xfrm>
            <a:off x="118714" y="4526556"/>
            <a:ext cx="2149224" cy="198053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634" y="3067875"/>
            <a:ext cx="3640999" cy="1775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509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1"/>
    </mc:Choice>
    <mc:Fallback>
      <p:transition spd="slow" advTm="30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29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27967"/>
            <a:ext cx="9144000" cy="14995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 smtClean="0"/>
              <a:t>IHEP 1.3 GHz and 650 MHz Cavity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41" y="3633508"/>
            <a:ext cx="3704058" cy="23633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01" t="56606" r="2499" b="8795"/>
          <a:stretch/>
        </p:blipFill>
        <p:spPr>
          <a:xfrm>
            <a:off x="775941" y="2183140"/>
            <a:ext cx="4378088" cy="10846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775941" y="6075145"/>
            <a:ext cx="330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ADS 650 MHz </a:t>
            </a:r>
            <a:r>
              <a:rPr lang="el-GR" altLang="zh-CN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zh-CN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=0.82 5-cell cavity</a:t>
            </a:r>
          </a:p>
          <a:p>
            <a:r>
              <a:rPr lang="en-US" altLang="zh-CN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 soon </a:t>
            </a:r>
            <a:endParaRPr lang="zh-CN" alt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12435" y="2125305"/>
            <a:ext cx="3679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GHz 9-cell cavity vertical test (VT) in 2013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. In module horizontal test (HT), the cavity performance will have degradation.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302474"/>
              </p:ext>
            </p:extLst>
          </p:nvPr>
        </p:nvGraphicFramePr>
        <p:xfrm>
          <a:off x="4713667" y="3729566"/>
          <a:ext cx="4036632" cy="2151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5544"/>
                <a:gridCol w="1345544"/>
                <a:gridCol w="1345544"/>
              </a:tblGrid>
              <a:tr h="430369"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ILC</a:t>
                      </a:r>
                      <a:r>
                        <a:rPr lang="en-US" altLang="zh-CN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TC-1</a:t>
                      </a:r>
                      <a:endParaRPr lang="zh-CN" alt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  <a:endParaRPr lang="zh-CN" alt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3036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VT</a:t>
                      </a:r>
                      <a:r>
                        <a:rPr lang="en-US" altLang="zh-CN" sz="1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8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MV/m</a:t>
                      </a:r>
                      <a:endParaRPr lang="zh-CN" altLang="en-US" sz="1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MV/m</a:t>
                      </a:r>
                      <a:endParaRPr lang="zh-CN" altLang="en-US" sz="1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036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VT </a:t>
                      </a:r>
                      <a:r>
                        <a:rPr lang="en-US" altLang="zh-CN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8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1.4E10</a:t>
                      </a:r>
                      <a:endParaRPr lang="zh-CN" altLang="en-US" sz="1800" dirty="0" smtClean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3E10</a:t>
                      </a:r>
                      <a:endParaRPr lang="zh-CN" altLang="en-US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036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 </a:t>
                      </a:r>
                      <a:r>
                        <a:rPr lang="en-US" altLang="zh-CN" sz="180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8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MV/m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MV/m</a:t>
                      </a:r>
                      <a:endParaRPr lang="zh-CN" altLang="en-US" sz="18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0369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 </a:t>
                      </a:r>
                      <a:r>
                        <a:rPr lang="en-US" altLang="zh-CN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8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alt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1E10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2E10</a:t>
                      </a:r>
                      <a:endParaRPr lang="zh-CN" altLang="en-US" sz="18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51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78"/>
    </mc:Choice>
    <mc:Fallback>
      <p:transition spd="slow" advTm="3187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48" y="296058"/>
            <a:ext cx="7886700" cy="154605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CN" dirty="0" smtClean="0"/>
              <a:t>Cavity Q performance with</a:t>
            </a:r>
            <a:br>
              <a:rPr lang="en-US" altLang="zh-CN" dirty="0" smtClean="0"/>
            </a:br>
            <a:r>
              <a:rPr lang="en-US" altLang="zh-CN" dirty="0" smtClean="0"/>
              <a:t>“ILC standard” surface processing recipe</a:t>
            </a:r>
            <a:br>
              <a:rPr lang="en-US" altLang="zh-CN" dirty="0" smtClean="0"/>
            </a:b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73" y="1435046"/>
            <a:ext cx="7673451" cy="5422954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10899" y="1510265"/>
            <a:ext cx="45947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IHEP 1.3GHz 9-cell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Cavity test at 2013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6832600" y="0"/>
            <a:ext cx="25400" cy="4216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6858000" y="2057400"/>
            <a:ext cx="17399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105618" y="1580425"/>
            <a:ext cx="194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theoretical limit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2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1"/>
    </mc:Choice>
    <mc:Fallback>
      <p:transition spd="slow" advTm="24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62497"/>
            <a:ext cx="7886700" cy="1325563"/>
          </a:xfrm>
        </p:spPr>
        <p:txBody>
          <a:bodyPr/>
          <a:lstStyle/>
          <a:p>
            <a:r>
              <a:rPr lang="en-US" altLang="zh-CN" dirty="0" err="1" smtClean="0"/>
              <a:t>Nb</a:t>
            </a:r>
            <a:r>
              <a:rPr lang="en-US" altLang="zh-CN" dirty="0" smtClean="0"/>
              <a:t> N-Doping and Flux Expulsion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8275" y="1481697"/>
            <a:ext cx="8683625" cy="5057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 smtClean="0"/>
              <a:t>Two </a:t>
            </a:r>
            <a:r>
              <a:rPr lang="en-US" altLang="zh-CN" sz="2400" dirty="0"/>
              <a:t>major discoveries at </a:t>
            </a:r>
            <a:r>
              <a:rPr lang="en-US" altLang="zh-CN" sz="2400" dirty="0" err="1"/>
              <a:t>Fermilab</a:t>
            </a:r>
            <a:r>
              <a:rPr lang="en-US" altLang="zh-CN" sz="2400" dirty="0"/>
              <a:t> </a:t>
            </a:r>
          </a:p>
          <a:p>
            <a:pPr marL="342900" indent="-342900">
              <a:spcBef>
                <a:spcPts val="1200"/>
              </a:spcBef>
            </a:pPr>
            <a:r>
              <a:rPr lang="en-US" altLang="zh-CN" sz="2400" dirty="0"/>
              <a:t>Nitrogen doping to lower the </a:t>
            </a:r>
            <a:r>
              <a:rPr lang="en-US" altLang="zh-CN" sz="2400" u="sng" dirty="0"/>
              <a:t>BCS</a:t>
            </a:r>
            <a:r>
              <a:rPr lang="en-US" altLang="zh-CN" sz="2400" dirty="0"/>
              <a:t> surface resistance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/>
              <a:t>Lower </a:t>
            </a:r>
            <a:r>
              <a:rPr lang="en-US" altLang="zh-CN" sz="2000" dirty="0"/>
              <a:t>than the previously perceived “theoretical limit”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/>
              <a:t>Example </a:t>
            </a:r>
            <a:r>
              <a:rPr lang="en-US" altLang="zh-CN" sz="2000" dirty="0"/>
              <a:t>at 16 MV/m: Q </a:t>
            </a:r>
            <a:r>
              <a:rPr lang="en-US" altLang="zh-CN" sz="2000" dirty="0" smtClean="0"/>
              <a:t>&gt; </a:t>
            </a:r>
            <a:r>
              <a:rPr lang="en-US" altLang="zh-CN" sz="2000" dirty="0" smtClean="0">
                <a:solidFill>
                  <a:srgbClr val="FF0000"/>
                </a:solidFill>
              </a:rPr>
              <a:t>3x10</a:t>
            </a:r>
            <a:r>
              <a:rPr lang="en-US" altLang="zh-CN" sz="2000" baseline="30000" dirty="0" smtClean="0">
                <a:solidFill>
                  <a:srgbClr val="FF0000"/>
                </a:solidFill>
              </a:rPr>
              <a:t>10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by doping vs </a:t>
            </a:r>
            <a:r>
              <a:rPr lang="en-US" altLang="zh-CN" sz="2000" dirty="0" smtClean="0"/>
              <a:t>Q ~ 1.5x10</a:t>
            </a:r>
            <a:r>
              <a:rPr lang="en-US" altLang="zh-CN" sz="2000" baseline="30000" dirty="0" smtClean="0"/>
              <a:t>10</a:t>
            </a:r>
            <a:r>
              <a:rPr lang="en-US" altLang="zh-CN" sz="2000" dirty="0" smtClean="0"/>
              <a:t> with </a:t>
            </a:r>
            <a:r>
              <a:rPr lang="en-US" altLang="zh-CN" sz="2000" dirty="0"/>
              <a:t>the standard ILC/XFEL cavity processing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/>
              <a:t>Also </a:t>
            </a:r>
            <a:r>
              <a:rPr lang="en-US" altLang="zh-CN" sz="2000" dirty="0"/>
              <a:t>lowers residual </a:t>
            </a:r>
          </a:p>
          <a:p>
            <a:pPr marL="342900" indent="-342900">
              <a:spcBef>
                <a:spcPts val="1200"/>
              </a:spcBef>
            </a:pPr>
            <a:r>
              <a:rPr lang="en-US" altLang="zh-CN" sz="2400" dirty="0"/>
              <a:t>Effective magnetic flux expulsion by fast/high thermal gradient </a:t>
            </a:r>
            <a:r>
              <a:rPr lang="en-US" altLang="zh-CN" sz="2400" dirty="0" err="1"/>
              <a:t>cooldown</a:t>
            </a:r>
            <a:r>
              <a:rPr lang="en-US" altLang="zh-CN" sz="2400" dirty="0"/>
              <a:t> around </a:t>
            </a:r>
            <a:r>
              <a:rPr lang="en-US" altLang="zh-CN" sz="2400" dirty="0" smtClean="0"/>
              <a:t>Tc, drastically affects the </a:t>
            </a:r>
            <a:r>
              <a:rPr lang="en-US" altLang="zh-CN" sz="2400" dirty="0"/>
              <a:t>Meissner </a:t>
            </a:r>
            <a:r>
              <a:rPr lang="en-US" altLang="zh-CN" sz="2400" dirty="0" smtClean="0"/>
              <a:t>effect and achieve </a:t>
            </a:r>
            <a:r>
              <a:rPr lang="en-US" altLang="zh-CN" sz="2400" dirty="0"/>
              <a:t>record low </a:t>
            </a:r>
            <a:r>
              <a:rPr lang="en-US" altLang="zh-CN" sz="2400" u="sng" dirty="0"/>
              <a:t>residual </a:t>
            </a:r>
            <a:r>
              <a:rPr lang="en-US" altLang="zh-CN" sz="2400" dirty="0"/>
              <a:t>resistances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 smtClean="0"/>
              <a:t>Example</a:t>
            </a:r>
            <a:r>
              <a:rPr lang="en-US" altLang="zh-CN" sz="2000" dirty="0"/>
              <a:t>: Q =</a:t>
            </a:r>
            <a:r>
              <a:rPr lang="en-US" altLang="zh-CN" sz="2000" dirty="0">
                <a:solidFill>
                  <a:srgbClr val="FF0000"/>
                </a:solidFill>
              </a:rPr>
              <a:t> 2.7x10</a:t>
            </a:r>
            <a:r>
              <a:rPr lang="en-US" altLang="zh-CN" sz="2000" baseline="30000" dirty="0">
                <a:solidFill>
                  <a:srgbClr val="FF0000"/>
                </a:solidFill>
              </a:rPr>
              <a:t>11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/>
              <a:t>in 27 </a:t>
            </a:r>
            <a:r>
              <a:rPr lang="en-US" altLang="zh-CN" sz="2000" dirty="0" err="1"/>
              <a:t>mG</a:t>
            </a:r>
            <a:r>
              <a:rPr lang="en-US" altLang="zh-CN" sz="2000" dirty="0"/>
              <a:t> ambient </a:t>
            </a:r>
            <a:r>
              <a:rPr lang="en-US" altLang="zh-CN" sz="2000" dirty="0" smtClean="0"/>
              <a:t>field (only </a:t>
            </a:r>
            <a:r>
              <a:rPr lang="en-US" altLang="zh-CN" sz="2000" dirty="0" smtClean="0">
                <a:solidFill>
                  <a:srgbClr val="FF0000"/>
                </a:solidFill>
              </a:rPr>
              <a:t>2 W </a:t>
            </a:r>
            <a:r>
              <a:rPr lang="en-US" altLang="zh-CN" sz="2000" dirty="0" smtClean="0"/>
              <a:t>is needed to excite 15 MV/m e-field for CEPC 5-cell cavity) 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altLang="zh-CN" sz="2000" dirty="0"/>
              <a:t>Relax very tight magnetic shield for high Q </a:t>
            </a:r>
            <a:r>
              <a:rPr lang="en-US" altLang="zh-CN" sz="2000" dirty="0" smtClean="0"/>
              <a:t>operation, otherwise high Q is not usable in real accelerator</a:t>
            </a:r>
            <a:endParaRPr lang="en-US" altLang="zh-CN" sz="20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588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32"/>
    </mc:Choice>
    <mc:Fallback>
      <p:transition spd="slow" advTm="3743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762" y="2477306"/>
            <a:ext cx="8784857" cy="16519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3600" dirty="0" smtClean="0"/>
              <a:t>CEPC SRF System</a:t>
            </a:r>
            <a:br>
              <a:rPr lang="en-US" altLang="zh-CN" sz="3600" dirty="0" smtClean="0"/>
            </a:br>
            <a:r>
              <a:rPr lang="en-US" altLang="zh-CN" sz="3600" dirty="0" smtClean="0"/>
              <a:t>Layout and Parameters</a:t>
            </a:r>
            <a:endParaRPr lang="en-US" altLang="zh-CN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66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"/>
    </mc:Choice>
    <mc:Fallback>
      <p:transition spd="slow" advTm="70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5764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00514" y="5156022"/>
            <a:ext cx="828313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Q leads to a factor of 2 decrease in required refrigeration =&gt; 1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cryoplant</a:t>
            </a:r>
            <a:r>
              <a:rPr lang="en-US" altLang="zh-CN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less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altLang="zh-CN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50-100M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in capital costs + 10s of M$ in operational costs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32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74"/>
    </mc:Choice>
    <mc:Fallback>
      <p:transition spd="slow" advTm="2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3664" r="12939" b="12745"/>
          <a:stretch/>
        </p:blipFill>
        <p:spPr>
          <a:xfrm>
            <a:off x="224929" y="0"/>
            <a:ext cx="4604960" cy="305121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72" r="8767" b="19344"/>
          <a:stretch/>
        </p:blipFill>
        <p:spPr bwMode="auto">
          <a:xfrm>
            <a:off x="5350051" y="23934"/>
            <a:ext cx="3106580" cy="304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799079" y="174596"/>
            <a:ext cx="185347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LEP-II sputtered </a:t>
            </a:r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352 MHz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4.2K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41179" y="148286"/>
            <a:ext cx="16409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KEKB bulk </a:t>
            </a:r>
            <a:r>
              <a:rPr lang="en-US" altLang="zh-CN" u="sng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MHz </a:t>
            </a:r>
            <a:r>
              <a:rPr lang="en-US" altLang="zh-C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4.2K</a:t>
            </a:r>
            <a:endParaRPr lang="zh-CN" altLang="en-US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3339" y="1672271"/>
            <a:ext cx="3730120" cy="1224690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85159" y="3069916"/>
            <a:ext cx="3480440" cy="92333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CEPC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sputtered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650 MHz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4.2K</a:t>
            </a:r>
          </a:p>
          <a:p>
            <a:pPr algn="ctr"/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 = 8E8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at 10 MV/m, 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low!</a:t>
            </a:r>
          </a:p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cavities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977545" y="2055321"/>
            <a:ext cx="836578" cy="1014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837475" y="1019932"/>
            <a:ext cx="1803782" cy="733478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5020097" y="3091630"/>
            <a:ext cx="3766487" cy="92333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CEPC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650 MHz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4.2K</a:t>
            </a:r>
          </a:p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Q = 5E8 at 15 MV/m</a:t>
            </a:r>
          </a:p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very clean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Q=1E9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at 15 MV/m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5582505" y="1453088"/>
            <a:ext cx="1104821" cy="1652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3064932" y="1963355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084056" y="5035943"/>
            <a:ext cx="3496732" cy="92333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CEPC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650 MHz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</a:p>
          <a:p>
            <a:pPr algn="ctr"/>
            <a:r>
              <a:rPr lang="en-US" altLang="zh-CN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 = 2E10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at 15 MV/m</a:t>
            </a:r>
          </a:p>
          <a:p>
            <a:pPr algn="ctr"/>
            <a:r>
              <a:rPr lang="en-US" altLang="zh-CN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Q=1E10 still gain a lot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931036" y="3993246"/>
            <a:ext cx="0" cy="15597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>
            <a:off x="931036" y="5552981"/>
            <a:ext cx="2142502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8736540" y="4000385"/>
            <a:ext cx="0" cy="156319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H="1">
            <a:off x="6561664" y="5563578"/>
            <a:ext cx="2174876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977545" y="4093907"/>
            <a:ext cx="3985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~ 4 times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plant cost and power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~ 1.6 times cavity cost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~ + billions of CNY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4963364" y="4131846"/>
            <a:ext cx="4180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~ 5 times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plant cost and power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~ + billions of CNY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3134099" y="4701336"/>
            <a:ext cx="36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for Main Ring Cavity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018217" y="5131781"/>
            <a:ext cx="198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i="1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(4.2K/2K) = 3.6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955924" y="4895063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384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764474" y="6045892"/>
            <a:ext cx="526149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guarantee 2E10 or even higher at 2K?</a:t>
            </a:r>
          </a:p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increase thin film Q at 4.2K? </a:t>
            </a:r>
            <a:endParaRPr lang="zh-CN" alt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58902" y="6076669"/>
            <a:ext cx="204721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normal recipe 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1395834" y="6341907"/>
            <a:ext cx="962526" cy="378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86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6"/>
    </mc:Choice>
    <mc:Fallback>
      <p:transition spd="slow" advTm="586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9160343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66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6"/>
    </mc:Choice>
    <mc:Fallback>
      <p:transition spd="slow" advTm="1720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60343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32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8"/>
    </mc:Choice>
    <mc:Fallback>
      <p:transition spd="slow" advTm="979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9160343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17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3"/>
    </mc:Choice>
    <mc:Fallback>
      <p:transition spd="slow" advTm="13883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772" y="383513"/>
            <a:ext cx="8207342" cy="1325563"/>
          </a:xfrm>
        </p:spPr>
        <p:txBody>
          <a:bodyPr/>
          <a:lstStyle/>
          <a:p>
            <a:r>
              <a:rPr lang="en-US" altLang="zh-CN" dirty="0" smtClean="0"/>
              <a:t>Nb</a:t>
            </a:r>
            <a:r>
              <a:rPr lang="en-US" altLang="zh-CN" baseline="-25000" dirty="0" smtClean="0"/>
              <a:t>3</a:t>
            </a:r>
            <a:r>
              <a:rPr lang="en-US" altLang="zh-CN" dirty="0" smtClean="0"/>
              <a:t>Sn Impact on CEPC 650 MHz cavity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22772" y="1513451"/>
            <a:ext cx="8450981" cy="48428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sz="22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2200" dirty="0" smtClean="0"/>
              <a:t>Coupler 156kW, 600 cavities, </a:t>
            </a:r>
            <a:r>
              <a:rPr lang="en-US" altLang="zh-CN" sz="2200" dirty="0" smtClean="0">
                <a:solidFill>
                  <a:srgbClr val="0070C0"/>
                </a:solidFill>
              </a:rPr>
              <a:t>10MV/m, 4.2K, Q=4E10 </a:t>
            </a:r>
            <a:r>
              <a:rPr lang="en-US" altLang="zh-CN" sz="2200" dirty="0" smtClean="0"/>
              <a:t>(</a:t>
            </a:r>
            <a:r>
              <a:rPr lang="en-US" altLang="zh-CN" sz="2200" dirty="0" err="1" smtClean="0"/>
              <a:t>R</a:t>
            </a:r>
            <a:r>
              <a:rPr lang="en-US" altLang="zh-CN" sz="2200" baseline="-25000" dirty="0" err="1" smtClean="0"/>
              <a:t>BCS</a:t>
            </a:r>
            <a:r>
              <a:rPr lang="en-US" altLang="zh-CN" sz="2200" dirty="0" err="1" smtClean="0"/>
              <a:t>~</a:t>
            </a:r>
            <a:r>
              <a:rPr lang="en-US" altLang="zh-CN" sz="2200" i="1" dirty="0" err="1" smtClean="0"/>
              <a:t>f</a:t>
            </a:r>
            <a:r>
              <a:rPr lang="en-US" altLang="zh-CN" sz="2200" i="1" dirty="0" smtClean="0"/>
              <a:t> </a:t>
            </a:r>
            <a:r>
              <a:rPr lang="en-US" altLang="zh-CN" sz="2200" baseline="30000" dirty="0" smtClean="0"/>
              <a:t>2</a:t>
            </a:r>
            <a:r>
              <a:rPr lang="en-US" altLang="zh-CN" sz="2200" dirty="0" smtClean="0"/>
              <a:t> )</a:t>
            </a:r>
            <a:endParaRPr lang="en-US" altLang="zh-CN" sz="2200" baseline="30000" dirty="0" smtClean="0"/>
          </a:p>
          <a:p>
            <a:pPr marL="342900" lvl="1" indent="-342900">
              <a:spcBef>
                <a:spcPts val="600"/>
              </a:spcBef>
            </a:pPr>
            <a:r>
              <a:rPr lang="en-US" altLang="zh-CN" sz="2000" dirty="0" smtClean="0"/>
              <a:t>Cryogenic power 1/10 of the baseline, </a:t>
            </a:r>
            <a:r>
              <a:rPr lang="en-US" altLang="zh-CN" sz="2000" b="1" dirty="0"/>
              <a:t>save ~ 1.6B CNY </a:t>
            </a:r>
          </a:p>
          <a:p>
            <a:pPr marL="342900" lvl="1" indent="-342900">
              <a:spcBef>
                <a:spcPts val="600"/>
              </a:spcBef>
            </a:pPr>
            <a:r>
              <a:rPr lang="en-US" altLang="zh-CN" sz="2000" dirty="0" smtClean="0"/>
              <a:t>But 200 more cavities ~ </a:t>
            </a:r>
            <a:r>
              <a:rPr lang="en-US" altLang="zh-CN" sz="2000" b="1" dirty="0" smtClean="0"/>
              <a:t>add 0.8B</a:t>
            </a:r>
            <a:r>
              <a:rPr lang="en-US" altLang="zh-CN" sz="2000" dirty="0" smtClean="0"/>
              <a:t>, so net save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0.8B</a:t>
            </a:r>
          </a:p>
          <a:p>
            <a:pPr marL="342900" lvl="1" indent="-342900">
              <a:spcBef>
                <a:spcPts val="600"/>
              </a:spcBef>
            </a:pPr>
            <a:r>
              <a:rPr lang="en-US" altLang="zh-CN" sz="2000" dirty="0" smtClean="0"/>
              <a:t>If further R&amp;D to 15 MV/m, 4.2K, 4E10, save 1.6B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altLang="zh-CN" sz="2200" dirty="0" smtClean="0"/>
              <a:t>In ideal case, Nb</a:t>
            </a:r>
            <a:r>
              <a:rPr lang="en-US" altLang="zh-CN" sz="2200" baseline="-25000" dirty="0" smtClean="0"/>
              <a:t>3</a:t>
            </a:r>
            <a:r>
              <a:rPr lang="en-US" altLang="zh-CN" sz="2200" dirty="0" smtClean="0"/>
              <a:t>Sn </a:t>
            </a:r>
            <a:r>
              <a:rPr lang="en-US" altLang="zh-CN" sz="2200" dirty="0" smtClean="0">
                <a:solidFill>
                  <a:srgbClr val="0070C0"/>
                </a:solidFill>
              </a:rPr>
              <a:t>25MV/m, 4.2K, 4E10</a:t>
            </a:r>
            <a:r>
              <a:rPr lang="en-US" altLang="zh-CN" sz="2200" dirty="0" smtClean="0"/>
              <a:t>, coupler 420kW, 140 less cavities save 0.6B + </a:t>
            </a:r>
            <a:r>
              <a:rPr lang="en-US" altLang="zh-CN" sz="2200" dirty="0" err="1" smtClean="0"/>
              <a:t>cryo</a:t>
            </a:r>
            <a:r>
              <a:rPr lang="en-US" altLang="zh-CN" sz="2200" dirty="0" smtClean="0"/>
              <a:t> save 1.6B = 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2.4B</a:t>
            </a:r>
          </a:p>
          <a:p>
            <a:pPr marL="342900" indent="-342900">
              <a:spcBef>
                <a:spcPts val="600"/>
              </a:spcBef>
            </a:pPr>
            <a:r>
              <a:rPr lang="en-US" altLang="zh-CN" sz="2000" dirty="0" smtClean="0"/>
              <a:t>Seems not big amount for CEPC, but for a 7GeV CW XFEL or ERL, save 1/3~1/2 capital cost and 2/3 power consumption   </a:t>
            </a:r>
          </a:p>
          <a:p>
            <a:pPr marL="0" indent="0">
              <a:buNone/>
            </a:pPr>
            <a:r>
              <a:rPr lang="en-US" altLang="zh-CN" sz="2200" dirty="0" smtClean="0">
                <a:solidFill>
                  <a:srgbClr val="C00000"/>
                </a:solidFill>
              </a:rPr>
              <a:t>Problem with Nb</a:t>
            </a:r>
            <a:r>
              <a:rPr lang="en-US" altLang="zh-CN" sz="2200" baseline="-25000" dirty="0" smtClean="0">
                <a:solidFill>
                  <a:srgbClr val="C00000"/>
                </a:solidFill>
              </a:rPr>
              <a:t>3</a:t>
            </a:r>
            <a:r>
              <a:rPr lang="en-US" altLang="zh-CN" sz="2200" dirty="0" smtClean="0">
                <a:solidFill>
                  <a:srgbClr val="C00000"/>
                </a:solidFill>
              </a:rPr>
              <a:t>Sn at high field is its low thermal conductivity compared to </a:t>
            </a:r>
            <a:r>
              <a:rPr lang="en-US" altLang="zh-CN" sz="2200" dirty="0" err="1" smtClean="0">
                <a:solidFill>
                  <a:srgbClr val="C00000"/>
                </a:solidFill>
              </a:rPr>
              <a:t>Nb</a:t>
            </a:r>
            <a:r>
              <a:rPr lang="en-US" altLang="zh-CN" sz="2200" dirty="0" smtClean="0">
                <a:solidFill>
                  <a:srgbClr val="C00000"/>
                </a:solidFill>
              </a:rPr>
              <a:t> (1/1000).  Overheating. R&amp;D needed.</a:t>
            </a:r>
            <a:endParaRPr lang="zh-CN" altLang="en-US" sz="2200" dirty="0">
              <a:solidFill>
                <a:srgbClr val="C0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71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87"/>
    </mc:Choice>
    <mc:Fallback>
      <p:transition spd="slow" advTm="6138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762" y="2005667"/>
            <a:ext cx="8707855" cy="1931065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CEPC SRF Cavity Design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96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2"/>
    </mc:Choice>
    <mc:Fallback>
      <p:transition spd="slow" advTm="2152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2488"/>
            <a:ext cx="7886700" cy="1325563"/>
          </a:xfrm>
        </p:spPr>
        <p:txBody>
          <a:bodyPr/>
          <a:lstStyle/>
          <a:p>
            <a:r>
              <a:rPr lang="en-US" altLang="zh-CN" sz="3600" dirty="0"/>
              <a:t>650 MHz 5-cell </a:t>
            </a:r>
            <a:r>
              <a:rPr lang="en-US" altLang="zh-CN" sz="3600" dirty="0" smtClean="0"/>
              <a:t>Cavity</a:t>
            </a:r>
            <a:endParaRPr lang="zh-CN" altLang="en-US" dirty="0"/>
          </a:p>
        </p:txBody>
      </p:sp>
      <p:graphicFrame>
        <p:nvGraphicFramePr>
          <p:cNvPr id="7" name="内容占位符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644227"/>
              </p:ext>
            </p:extLst>
          </p:nvPr>
        </p:nvGraphicFramePr>
        <p:xfrm>
          <a:off x="313122" y="3027233"/>
          <a:ext cx="5390726" cy="35116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47197"/>
                <a:gridCol w="875899"/>
                <a:gridCol w="1116531"/>
                <a:gridCol w="1151099"/>
              </a:tblGrid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end half cell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 end half cell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Riris</a:t>
                      </a: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(mm)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77.96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84.46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84.46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Alpha(deg)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2.24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16.727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16.39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A(mm)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92.1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B(mm)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92.1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a(mm)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20.03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13.71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b(mm)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22.09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20.29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L(mm)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D(mm) 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206.6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206.6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206.6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flatness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2.17%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coupling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3.04%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</a:t>
                      </a:r>
                      <a:r>
                        <a:rPr lang="en-US" sz="1600" b="1" i="1" kern="1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kern="1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2.43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i="1" kern="1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600" b="1" kern="1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b="1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600" b="1" i="1" kern="1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kern="1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sz="1600" b="1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</a:t>
                      </a:r>
                      <a:r>
                        <a:rPr lang="en-US" sz="1600" b="1" kern="1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/(MV/m)]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4.23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54" y="1358051"/>
            <a:ext cx="4071023" cy="1332831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224" y="3235321"/>
            <a:ext cx="3032098" cy="31210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6102173" y="1490553"/>
            <a:ext cx="2676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Need further shape optimization, especially for the HOM properties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84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8"/>
    </mc:Choice>
    <mc:Fallback>
      <p:transition spd="slow" advTm="5538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2022" y="0"/>
            <a:ext cx="7886700" cy="1016933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650 MHz 5-cell Cavity Parameters</a:t>
            </a:r>
            <a:endParaRPr lang="zh-CN" altLang="en-US" sz="2800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8077735"/>
              </p:ext>
            </p:extLst>
          </p:nvPr>
        </p:nvGraphicFramePr>
        <p:xfrm>
          <a:off x="1013662" y="860801"/>
          <a:ext cx="6609546" cy="5832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08082"/>
                <a:gridCol w="1020277"/>
                <a:gridCol w="991402"/>
                <a:gridCol w="1289785"/>
              </a:tblGrid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zh-CN" sz="12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Symbol</a:t>
                      </a:r>
                      <a:endParaRPr lang="zh-CN" sz="12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zh-CN" sz="12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zh-CN" sz="12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frequency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voltage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8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GV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6.87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gradient</a:t>
                      </a:r>
                      <a:endParaRPr lang="zh-CN" sz="12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kern="1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800" b="1" kern="1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  <a:endParaRPr lang="zh-CN" sz="12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length (five cells)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8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1.147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voltage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8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cavities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Cavities in one cryomodule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 length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cryomodules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R/Q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R/Q</a:t>
                      </a:r>
                      <a:endParaRPr lang="zh-CN" sz="1200" i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514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Geometry factor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zh-CN" sz="1200" i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 diameter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factor</a:t>
                      </a:r>
                      <a:endParaRPr lang="zh-CN" sz="12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800" b="1" kern="1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2~3×10</a:t>
                      </a:r>
                      <a:r>
                        <a:rPr lang="en-US" sz="18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 Q of input coupler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8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2.4×10</a:t>
                      </a:r>
                      <a:r>
                        <a:rPr lang="en-US" sz="18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power per cavity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800" b="0" kern="1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longitudinal loss factor</a:t>
                      </a:r>
                      <a:r>
                        <a:rPr lang="zh-CN" sz="18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※</a:t>
                      </a:r>
                      <a:r>
                        <a:rPr lang="zh-CN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zh-CN" sz="18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∥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V/pC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1.87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transverse loss factor</a:t>
                      </a:r>
                      <a:r>
                        <a:rPr lang="zh-CN" sz="18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※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zh-CN" sz="18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⊥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V/pC</a:t>
                      </a:r>
                      <a:r>
                        <a:rPr lang="en-US" sz="18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7657579" y="6375833"/>
            <a:ext cx="1386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"/>
              </a:spcBef>
            </a:pPr>
            <a:r>
              <a:rPr lang="zh-CN" altLang="zh-CN" sz="1400" kern="100" baseline="30000" dirty="0">
                <a:latin typeface="Arial" panose="020B0604020202020204" pitchFamily="34" charset="0"/>
                <a:cs typeface="Arial" panose="020B0604020202020204" pitchFamily="34" charset="0"/>
              </a:rPr>
              <a:t>※</a:t>
            </a:r>
            <a:r>
              <a:rPr lang="zh-CN" altLang="zh-CN" sz="14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</a:t>
            </a:r>
            <a:r>
              <a:rPr lang="en-US" altLang="zh-CN" sz="1400" kern="100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US" altLang="zh-CN" sz="1400" kern="1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altLang="zh-CN" sz="1400" kern="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2.66 </a:t>
            </a:r>
            <a:r>
              <a:rPr lang="en-US" altLang="zh-CN" sz="14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mm</a:t>
            </a:r>
            <a:endParaRPr lang="zh-CN" altLang="zh-CN" sz="1050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90202" y="5044258"/>
            <a:ext cx="1677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b="1" kern="100" dirty="0" smtClean="0">
                <a:latin typeface="Arial" panose="020B0604020202020204" pitchFamily="34" charset="0"/>
                <a:cs typeface="Arial" panose="020B0604020202020204" pitchFamily="34" charset="0"/>
              </a:rPr>
              <a:t>3~4×10</a:t>
            </a:r>
            <a:r>
              <a:rPr lang="en-US" altLang="zh-CN" b="1" kern="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altLang="zh-CN" b="1" kern="100" dirty="0" smtClean="0">
                <a:latin typeface="Arial" panose="020B0604020202020204" pitchFamily="34" charset="0"/>
                <a:cs typeface="Arial" panose="020B0604020202020204" pitchFamily="34" charset="0"/>
              </a:rPr>
              <a:t>for Vertical Test</a:t>
            </a:r>
            <a:endParaRPr lang="zh-CN" altLang="zh-CN" sz="1200" b="1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90202" y="1779690"/>
            <a:ext cx="1677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b="1" kern="100" dirty="0" smtClean="0">
                <a:latin typeface="Arial" panose="020B0604020202020204" pitchFamily="34" charset="0"/>
                <a:cs typeface="Arial" panose="020B0604020202020204" pitchFamily="34" charset="0"/>
              </a:rPr>
              <a:t>18 MV/m for vertical test</a:t>
            </a:r>
            <a:endParaRPr lang="zh-CN" altLang="zh-CN" sz="1200" b="1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55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6"/>
    </mc:Choice>
    <mc:Fallback>
      <p:transition spd="slow" advTm="4616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517128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650 MHz </a:t>
            </a:r>
            <a:r>
              <a:rPr lang="en-US" altLang="zh-CN" dirty="0"/>
              <a:t>Cavity Impedance Budget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39</a:t>
            </a:fld>
            <a:endParaRPr lang="zh-CN" altLang="en-US"/>
          </a:p>
        </p:txBody>
      </p:sp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3503208243"/>
              </p:ext>
            </p:extLst>
          </p:nvPr>
        </p:nvGraphicFramePr>
        <p:xfrm>
          <a:off x="394636" y="2221887"/>
          <a:ext cx="5986913" cy="400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579230"/>
              </p:ext>
            </p:extLst>
          </p:nvPr>
        </p:nvGraphicFramePr>
        <p:xfrm>
          <a:off x="4266003" y="3113616"/>
          <a:ext cx="4383893" cy="62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9" r:id="rId4" imgW="3136900" imgH="444500" progId="Equation.DSMT4">
                  <p:embed/>
                </p:oleObj>
              </mc:Choice>
              <mc:Fallback>
                <p:oleObj r:id="rId4" imgW="3136900" imgH="4445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6003" y="3113616"/>
                        <a:ext cx="4383893" cy="6211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645482"/>
              </p:ext>
            </p:extLst>
          </p:nvPr>
        </p:nvGraphicFramePr>
        <p:xfrm>
          <a:off x="4287288" y="4189358"/>
          <a:ext cx="4611268" cy="614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0" r:id="rId6" imgW="3378200" imgH="444500" progId="Equation.DSMT4">
                  <p:embed/>
                </p:oleObj>
              </mc:Choice>
              <mc:Fallback>
                <p:oleObj r:id="rId6" imgW="3378200" imgH="444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288" y="4189358"/>
                        <a:ext cx="4611268" cy="614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90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18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4"/>
    </mc:Choice>
    <mc:Fallback>
      <p:transition spd="slow" advTm="298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792594" y="286290"/>
            <a:ext cx="7497762" cy="623479"/>
          </a:xfrm>
        </p:spPr>
        <p:txBody>
          <a:bodyPr>
            <a:noAutofit/>
          </a:bodyPr>
          <a:lstStyle/>
          <a:p>
            <a:r>
              <a:rPr lang="en-US" altLang="zh-CN" sz="3300" b="1" dirty="0" smtClean="0"/>
              <a:t>CEPC SRF System Layout</a:t>
            </a:r>
            <a:endParaRPr lang="zh-CN" altLang="en-US" sz="3300" b="1" dirty="0" smtClean="0"/>
          </a:p>
        </p:txBody>
      </p:sp>
      <p:pic>
        <p:nvPicPr>
          <p:cNvPr id="3075" name="Picture 2" descr="F:\130330--Higgs工厂\140804--CDR\绘图\示意图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89" y="1066030"/>
            <a:ext cx="5973763" cy="549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矩形 2"/>
          <p:cNvSpPr>
            <a:spLocks noChangeArrowheads="1"/>
          </p:cNvSpPr>
          <p:nvPr/>
        </p:nvSpPr>
        <p:spPr bwMode="auto">
          <a:xfrm>
            <a:off x="5665987" y="1548252"/>
            <a:ext cx="3415474" cy="2862322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8 RF sections </a:t>
            </a:r>
          </a:p>
          <a:p>
            <a:pPr eaLnBrk="1" hangingPunct="1"/>
            <a:r>
              <a:rPr lang="en-US" altLang="zh-CN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each </a:t>
            </a:r>
            <a:r>
              <a:rPr lang="en-US" altLang="zh-CN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150m </a:t>
            </a:r>
            <a:r>
              <a:rPr lang="en-US" altLang="zh-CN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ring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- 12 x 8m cryomodules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- 650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MHz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5-cell SRF cavity</a:t>
            </a:r>
            <a:b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- 4 cavities / cryomodule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Booster: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- 4 x 12m cryomodules</a:t>
            </a:r>
            <a:b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- 1.3 GHz 9-cell SRF cavity</a:t>
            </a:r>
            <a:b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- 8 cavities / cryomodule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665987" y="4800893"/>
            <a:ext cx="3415474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Superconducting RF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~ 20 x CW gradient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less disruption to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100s times more 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LLRF benefits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compared to normal conducting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96182" y="1857248"/>
            <a:ext cx="468000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635895" y="1854888"/>
            <a:ext cx="468000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835849" y="5850128"/>
            <a:ext cx="468000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711575" y="5863045"/>
            <a:ext cx="468000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5400000">
            <a:off x="513844" y="2938844"/>
            <a:ext cx="468000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16200000">
            <a:off x="532161" y="4617514"/>
            <a:ext cx="468000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rot="5400000">
            <a:off x="4919222" y="2985901"/>
            <a:ext cx="468000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rot="16200000">
            <a:off x="4937539" y="4742304"/>
            <a:ext cx="468000" cy="1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363937" y="1857248"/>
            <a:ext cx="288000" cy="18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352729" y="1854888"/>
            <a:ext cx="288000" cy="18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303604" y="5850128"/>
            <a:ext cx="288000" cy="18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381927" y="5863045"/>
            <a:ext cx="288000" cy="18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 rot="5400000">
            <a:off x="603844" y="3316844"/>
            <a:ext cx="288000" cy="18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 rot="16200000">
            <a:off x="603844" y="4210784"/>
            <a:ext cx="288000" cy="18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 rot="5400000">
            <a:off x="5008108" y="3363901"/>
            <a:ext cx="288000" cy="18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rot="16200000">
            <a:off x="5027539" y="4364305"/>
            <a:ext cx="288000" cy="18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348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53"/>
    </mc:Choice>
    <mc:Fallback>
      <p:transition spd="slow" advTm="5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88623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650 MHz 5-cell </a:t>
            </a:r>
            <a:r>
              <a:rPr lang="en-US" altLang="zh-CN" dirty="0"/>
              <a:t>Cavity HOMs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020836"/>
              </p:ext>
            </p:extLst>
          </p:nvPr>
        </p:nvGraphicFramePr>
        <p:xfrm>
          <a:off x="1073216" y="1824726"/>
          <a:ext cx="6792093" cy="3708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01885"/>
                <a:gridCol w="2006680"/>
                <a:gridCol w="1586677"/>
                <a:gridCol w="1296851"/>
              </a:tblGrid>
              <a:tr h="463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Monopole Mode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(GHz)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R/Q</a:t>
                      </a: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(Ω)</a:t>
                      </a:r>
                      <a:r>
                        <a:rPr lang="en-US" sz="1800" b="1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*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800" b="1" i="0" kern="100" baseline="-250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800" b="1" i="1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</a:t>
                      </a:r>
                      <a:endParaRPr lang="zh-CN" sz="1800" b="1" i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3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TM011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1.173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84.8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2.54E+5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3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TM020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1.427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54.15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3.28E+5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3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Dipole Mode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(GHz)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u="none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R/Q</a:t>
                      </a: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(Ω/m)</a:t>
                      </a:r>
                      <a:r>
                        <a:rPr lang="en-US" sz="1800" b="1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i="1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800" b="1" i="0" kern="100" baseline="-250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altLang="zh-CN" sz="1800" b="1" i="1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1" i="0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</a:t>
                      </a:r>
                      <a:endParaRPr lang="zh-CN" altLang="zh-CN" sz="1800" b="1" i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3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TE111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0.824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832.23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1.13E+4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3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TM110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0.930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681.15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1.39E+4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3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TE122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1.232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544.5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1.73E+4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3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TM112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1.440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101.53</a:t>
                      </a:r>
                      <a:endParaRPr lang="zh-CN" sz="18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9.3E+4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3216" y="5698059"/>
            <a:ext cx="68435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kumimoji="0" lang="en-US" altLang="zh-CN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14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∥</a:t>
            </a:r>
            <a:r>
              <a:rPr kumimoji="0" lang="en-US" altLang="zh-CN" sz="14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mode</a:t>
            </a:r>
            <a:r>
              <a:rPr kumimoji="0" lang="en-US" altLang="zh-CN" sz="1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2π</a:t>
            </a:r>
            <a:r>
              <a:rPr kumimoji="0" lang="en-US" altLang="zh-CN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kumimoji="0" lang="en-US" altLang="zh-CN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/ 4 [V/</a:t>
            </a:r>
            <a:r>
              <a:rPr kumimoji="0" lang="en-US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]</a:t>
            </a:r>
            <a:endParaRPr kumimoji="0" lang="en-US" altLang="zh-CN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** </a:t>
            </a:r>
            <a:r>
              <a:rPr kumimoji="0" lang="en-US" altLang="zh-CN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14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⊥mode</a:t>
            </a:r>
            <a:r>
              <a:rPr kumimoji="0" lang="en-US" altLang="zh-CN" sz="1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2π</a:t>
            </a:r>
            <a:r>
              <a:rPr kumimoji="0" lang="en-US" altLang="zh-CN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kumimoji="0" lang="en-US" altLang="zh-CN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/ 4 [V/(</a:t>
            </a:r>
            <a:r>
              <a:rPr kumimoji="0" lang="en-US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</a:t>
            </a:r>
            <a:r>
              <a:rPr kumimoji="0" lang="en-US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kumimoji="0" lang="en-US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)]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1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9"/>
    </mc:Choice>
    <mc:Fallback>
      <p:transition spd="slow" advTm="4849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57618"/>
            <a:ext cx="7886700" cy="747158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1.3 GHz 9-cell Cavity Parameters</a:t>
            </a:r>
            <a:endParaRPr lang="zh-CN" altLang="en-US" sz="2800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946200"/>
              </p:ext>
            </p:extLst>
          </p:nvPr>
        </p:nvGraphicFramePr>
        <p:xfrm>
          <a:off x="1207969" y="1021748"/>
          <a:ext cx="6420051" cy="56520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15904"/>
                <a:gridCol w="1020278"/>
                <a:gridCol w="1260909"/>
                <a:gridCol w="822960"/>
              </a:tblGrid>
              <a:tr h="29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zh-CN" sz="12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Symbol</a:t>
                      </a:r>
                      <a:endParaRPr lang="zh-CN" sz="1200" b="1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zh-CN" sz="1200" b="1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zh-CN" sz="12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frequency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GHz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voltage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800" b="0" kern="1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GV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5.04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gradient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800" b="0" kern="1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length (nine cells)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800" b="0" kern="1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1.038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voltage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800" b="0" kern="1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cavities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Cavities in one cryomodule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 length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cryomodules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R/Q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R/Q</a:t>
                      </a:r>
                      <a:endParaRPr lang="zh-CN" sz="1200" i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Geometry factor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zh-CN" sz="1200" i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 diameter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factor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800" b="0" kern="1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2×10</a:t>
                      </a:r>
                      <a:r>
                        <a:rPr lang="en-US" sz="18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 Q of input coupler</a:t>
                      </a:r>
                      <a:endParaRPr lang="zh-CN" sz="1200" b="1" kern="1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kern="100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800" b="1" kern="100" baseline="-25000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1×10</a:t>
                      </a:r>
                      <a:r>
                        <a:rPr lang="en-US" sz="1800" b="1" kern="100" baseline="300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power per cavity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8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Lorentz force detuning factor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8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Hz/(</a:t>
                      </a: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MV/m)</a:t>
                      </a:r>
                      <a:r>
                        <a:rPr lang="en-US" sz="1600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longitudinal loss factor</a:t>
                      </a:r>
                      <a:r>
                        <a:rPr lang="zh-CN" sz="1800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※</a:t>
                      </a:r>
                      <a:r>
                        <a:rPr lang="zh-CN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zh-CN" sz="18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∥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V/pC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5.8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7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transverse loss factor</a:t>
                      </a:r>
                      <a:r>
                        <a:rPr lang="zh-CN" sz="1800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※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zh-CN" sz="18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⊥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V/pC</a:t>
                      </a:r>
                      <a:r>
                        <a:rPr lang="en-US" sz="18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7689336" y="6375603"/>
            <a:ext cx="1386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"/>
              </a:spcBef>
            </a:pPr>
            <a:r>
              <a:rPr lang="zh-CN" altLang="zh-CN" sz="1400" kern="100" baseline="30000" dirty="0">
                <a:latin typeface="Arial" panose="020B0604020202020204" pitchFamily="34" charset="0"/>
                <a:cs typeface="Arial" panose="020B0604020202020204" pitchFamily="34" charset="0"/>
              </a:rPr>
              <a:t>※</a:t>
            </a:r>
            <a:r>
              <a:rPr lang="zh-CN" altLang="zh-CN" sz="14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</a:t>
            </a:r>
            <a:r>
              <a:rPr lang="en-US" altLang="zh-CN" sz="1400" kern="100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US" altLang="zh-CN" sz="1400" kern="1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3.89 mm</a:t>
            </a:r>
            <a:endParaRPr lang="zh-CN" altLang="zh-CN" sz="1050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30080" y="5021332"/>
            <a:ext cx="1770539" cy="580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altLang="zh-CN" sz="1600" b="1" kern="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Over-coupled for larger BW</a:t>
            </a:r>
            <a:endParaRPr lang="zh-CN" altLang="en-US" sz="1600" b="1" kern="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9"/>
    </mc:Choice>
    <mc:Fallback>
      <p:transition spd="slow" advTm="372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52082"/>
            <a:ext cx="9144000" cy="1325563"/>
          </a:xfrm>
        </p:spPr>
        <p:txBody>
          <a:bodyPr>
            <a:normAutofit/>
          </a:bodyPr>
          <a:lstStyle/>
          <a:p>
            <a:pPr lvl="0"/>
            <a:r>
              <a:rPr lang="en-US" altLang="zh-CN" dirty="0"/>
              <a:t>1.3 GHz 9-cell </a:t>
            </a:r>
            <a:r>
              <a:rPr lang="en-US" altLang="zh-CN" dirty="0" smtClean="0"/>
              <a:t>Cavity HOMs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7240731"/>
              </p:ext>
            </p:extLst>
          </p:nvPr>
        </p:nvGraphicFramePr>
        <p:xfrm>
          <a:off x="2251925" y="2897293"/>
          <a:ext cx="4916288" cy="30686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98620"/>
                <a:gridCol w="1049369"/>
                <a:gridCol w="1338185"/>
                <a:gridCol w="1030114"/>
              </a:tblGrid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Monopole Mode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(GHz)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R/Q</a:t>
                      </a: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(Ω)</a:t>
                      </a:r>
                      <a:r>
                        <a:rPr lang="en-US" sz="1800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*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800" i="0" kern="100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 </a:t>
                      </a:r>
                      <a:r>
                        <a:rPr lang="en-US" altLang="zh-CN" sz="1400" i="0" kern="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measured</a:t>
                      </a:r>
                      <a:endParaRPr lang="zh-CN" sz="1050" i="0" kern="100" baseline="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TM011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2.450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58600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TM012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3.845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240000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Dipole Mode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 (GHz)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R/Q (Ω/m)</a:t>
                      </a:r>
                      <a:r>
                        <a:rPr lang="en-US" sz="1800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TE111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1.739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TM110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1.874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50200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TM111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2.577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4336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TE121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3.087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43700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42</a:t>
            </a:fld>
            <a:endParaRPr lang="zh-CN" altLang="en-U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32676" y="6077248"/>
            <a:ext cx="52539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kumimoji="0" lang="en-US" altLang="zh-CN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12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∥</a:t>
            </a:r>
            <a:r>
              <a:rPr kumimoji="0" lang="en-US" altLang="zh-CN" sz="12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mode</a:t>
            </a:r>
            <a:r>
              <a:rPr kumimoji="0" lang="en-US" altLang="zh-CN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2π</a:t>
            </a:r>
            <a:r>
              <a:rPr kumimoji="0" lang="en-US" altLang="zh-CN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kumimoji="0" lang="en-US" altLang="zh-CN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/ 4 [V/</a:t>
            </a:r>
            <a:r>
              <a:rPr kumimoji="0" lang="en-US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]</a:t>
            </a:r>
            <a:endParaRPr kumimoji="0" lang="en-US" altLang="zh-CN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** </a:t>
            </a:r>
            <a:r>
              <a:rPr kumimoji="0" lang="en-US" altLang="zh-CN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12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⊥mode</a:t>
            </a:r>
            <a:r>
              <a:rPr kumimoji="0" lang="en-US" altLang="zh-CN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2π</a:t>
            </a:r>
            <a:r>
              <a:rPr kumimoji="0" lang="en-US" altLang="zh-CN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kumimoji="0" lang="en-US" altLang="zh-CN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/ 4 [V/(</a:t>
            </a:r>
            <a:r>
              <a:rPr kumimoji="0" lang="en-US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</a:t>
            </a:r>
            <a:r>
              <a:rPr kumimoji="0" lang="en-US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kumimoji="0" lang="en-US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)]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对象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5"/>
          <a:stretch>
            <a:fillRect/>
          </a:stretch>
        </p:blipFill>
        <p:spPr bwMode="auto">
          <a:xfrm>
            <a:off x="2435625" y="1760208"/>
            <a:ext cx="4446438" cy="77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23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1"/>
    </mc:Choice>
    <mc:Fallback>
      <p:transition spd="slow" advTm="2761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6867"/>
            <a:ext cx="9144000" cy="1325563"/>
          </a:xfrm>
        </p:spPr>
        <p:txBody>
          <a:bodyPr/>
          <a:lstStyle/>
          <a:p>
            <a:r>
              <a:rPr lang="en-US" altLang="zh-CN" dirty="0" smtClean="0"/>
              <a:t>1.3 GHz </a:t>
            </a:r>
            <a:r>
              <a:rPr lang="en-US" altLang="zh-CN" dirty="0"/>
              <a:t>Cavity Impedance </a:t>
            </a:r>
            <a:r>
              <a:rPr lang="en-US" altLang="zh-CN" dirty="0" smtClean="0"/>
              <a:t>Budget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02430"/>
            <a:ext cx="3803650" cy="2742640"/>
          </a:xfrm>
          <a:prstGeom prst="rect">
            <a:avLst/>
          </a:prstGeom>
        </p:spPr>
      </p:pic>
      <p:graphicFrame>
        <p:nvGraphicFramePr>
          <p:cNvPr id="6" name="图表 5"/>
          <p:cNvGraphicFramePr/>
          <p:nvPr/>
        </p:nvGraphicFramePr>
        <p:xfrm>
          <a:off x="4199890" y="1275465"/>
          <a:ext cx="4516120" cy="3196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5257800" y="2482197"/>
          <a:ext cx="35369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6" r:id="rId5" imgW="3543300" imgH="469900" progId="Equation.DSMT4">
                  <p:embed/>
                </p:oleObj>
              </mc:Choice>
              <mc:Fallback>
                <p:oleObj r:id="rId5" imgW="35433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482197"/>
                        <a:ext cx="353695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25500" y="4260458"/>
            <a:ext cx="2209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per cavity is 267</a:t>
            </a:r>
            <a:r>
              <a:rPr kumimoji="0" lang="en-US" altLang="zh-CN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l-GR" altLang="zh-CN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Ω</a:t>
            </a: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/>
        </p:nvGraphicFramePr>
        <p:xfrm>
          <a:off x="387350" y="5318967"/>
          <a:ext cx="4870450" cy="609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r:id="rId7" imgW="3594100" imgH="444500" progId="Equation.DSMT4">
                  <p:embed/>
                </p:oleObj>
              </mc:Choice>
              <mc:Fallback>
                <p:oleObj r:id="rId7" imgW="3594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50" y="5318967"/>
                        <a:ext cx="4870450" cy="6098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04800" y="4896016"/>
            <a:ext cx="454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Transverse impedance threshold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11800" y="4811135"/>
            <a:ext cx="34781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Cavity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Impedances close to the budget upper limit,</a:t>
            </a:r>
          </a:p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more serious at low energy. But HOM frequency spread will relax it.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36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4"/>
    </mc:Choice>
    <mc:Fallback>
      <p:transition spd="slow" advTm="2824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313676"/>
            <a:ext cx="7886700" cy="1325563"/>
          </a:xfrm>
        </p:spPr>
        <p:txBody>
          <a:bodyPr>
            <a:normAutofit/>
          </a:bodyPr>
          <a:lstStyle/>
          <a:p>
            <a:pPr lvl="1" algn="ctr" defTabSz="685800" rtl="0">
              <a:lnSpc>
                <a:spcPct val="90000"/>
              </a:lnSpc>
              <a:spcBef>
                <a:spcPct val="0"/>
              </a:spcBef>
            </a:pP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RF Power Source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54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4"/>
    </mc:Choice>
    <mc:Fallback>
      <p:transition spd="slow" advTm="2464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7902" y="322142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Booster RF Power Source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0356" y="1664260"/>
            <a:ext cx="7591927" cy="5057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 smtClean="0"/>
              <a:t>256</a:t>
            </a:r>
            <a:r>
              <a:rPr lang="en-US" altLang="zh-CN" sz="2400" dirty="0" smtClean="0"/>
              <a:t> 1.3GHz 9-cell cavities, 20 MV/m, 20 kW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altLang="zh-CN" sz="2400" b="1" dirty="0" smtClean="0">
                <a:solidFill>
                  <a:srgbClr val="FF0000"/>
                </a:solidFill>
              </a:rPr>
              <a:t>Solid State Amplifier (SSA)</a:t>
            </a:r>
            <a:endParaRPr lang="en-US" altLang="zh-CN" sz="2000" dirty="0" smtClean="0"/>
          </a:p>
          <a:p>
            <a:r>
              <a:rPr lang="en-US" altLang="zh-CN" sz="2000" dirty="0" smtClean="0"/>
              <a:t>1.3 </a:t>
            </a:r>
            <a:r>
              <a:rPr lang="en-US" altLang="zh-CN" sz="2000" dirty="0"/>
              <a:t>GHz </a:t>
            </a:r>
            <a:r>
              <a:rPr lang="en-US" altLang="zh-CN" sz="2000" b="1" dirty="0"/>
              <a:t>25 </a:t>
            </a:r>
            <a:r>
              <a:rPr lang="en-US" altLang="zh-CN" sz="2000" b="1" dirty="0" smtClean="0"/>
              <a:t>kW, </a:t>
            </a:r>
            <a:r>
              <a:rPr lang="en-US" altLang="zh-CN" sz="2000" dirty="0"/>
              <a:t>one </a:t>
            </a:r>
            <a:r>
              <a:rPr lang="en-US" altLang="zh-CN" sz="2000" dirty="0" smtClean="0"/>
              <a:t>per cavity</a:t>
            </a:r>
          </a:p>
          <a:p>
            <a:r>
              <a:rPr lang="en-US" altLang="zh-CN" sz="2000" dirty="0" smtClean="0"/>
              <a:t>mature technology, 80 CNY/W</a:t>
            </a:r>
          </a:p>
          <a:p>
            <a:r>
              <a:rPr lang="en-US" altLang="zh-CN" sz="2000" dirty="0" smtClean="0"/>
              <a:t>SSA 2M + LLRF 0.4M + distribution 0.4M</a:t>
            </a:r>
          </a:p>
          <a:p>
            <a:r>
              <a:rPr lang="en-US" altLang="zh-CN" sz="2000" dirty="0" smtClean="0"/>
              <a:t>Booster PS unit cost: 2.8M CNY</a:t>
            </a:r>
          </a:p>
          <a:p>
            <a:r>
              <a:rPr lang="en-US" altLang="zh-CN" sz="2000" dirty="0" smtClean="0">
                <a:solidFill>
                  <a:srgbClr val="FF0000"/>
                </a:solidFill>
              </a:rPr>
              <a:t>Booster PS total cost: 0.72B CNY</a:t>
            </a:r>
          </a:p>
          <a:p>
            <a:r>
              <a:rPr lang="en-US" altLang="zh-CN" sz="2000" dirty="0" smtClean="0"/>
              <a:t>Installed RF AC Power 6.4 MW</a:t>
            </a:r>
          </a:p>
          <a:p>
            <a:r>
              <a:rPr lang="en-US" altLang="zh-CN" sz="2000" dirty="0" smtClean="0">
                <a:solidFill>
                  <a:srgbClr val="FF0000"/>
                </a:solidFill>
              </a:rPr>
              <a:t>Average </a:t>
            </a:r>
            <a:r>
              <a:rPr lang="en-US" altLang="zh-CN" sz="2000" dirty="0">
                <a:solidFill>
                  <a:srgbClr val="FF0000"/>
                </a:solidFill>
              </a:rPr>
              <a:t>RF AC Power ~ 1 </a:t>
            </a:r>
            <a:r>
              <a:rPr lang="en-US" altLang="zh-CN" sz="2000" dirty="0" smtClean="0">
                <a:solidFill>
                  <a:srgbClr val="FF0000"/>
                </a:solidFill>
              </a:rPr>
              <a:t>MW (15% DF)</a:t>
            </a:r>
          </a:p>
          <a:p>
            <a:pPr marL="0" indent="0">
              <a:buNone/>
            </a:pPr>
            <a:r>
              <a:rPr lang="en-US" altLang="zh-CN" sz="2400" dirty="0"/>
              <a:t> </a:t>
            </a:r>
            <a:endParaRPr lang="en-US" altLang="zh-CN" sz="24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848" y="2327147"/>
            <a:ext cx="2255754" cy="336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208848" y="5693465"/>
            <a:ext cx="23907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ELBE </a:t>
            </a:r>
            <a:r>
              <a:rPr lang="en-US" altLang="zh-CN" dirty="0" smtClean="0"/>
              <a:t>2×10 kW SSA combined @IPAC2014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2534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8"/>
    </mc:Choice>
    <mc:Fallback>
      <p:transition spd="slow" advTm="7598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64836"/>
            <a:ext cx="7886700" cy="1325563"/>
          </a:xfrm>
        </p:spPr>
        <p:txBody>
          <a:bodyPr/>
          <a:lstStyle/>
          <a:p>
            <a:r>
              <a:rPr lang="en-US" altLang="zh-CN" dirty="0"/>
              <a:t>Main </a:t>
            </a:r>
            <a:r>
              <a:rPr lang="en-US" altLang="zh-CN" dirty="0" smtClean="0"/>
              <a:t>Ring RF Power Source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8013" y="1481697"/>
            <a:ext cx="8447973" cy="5057216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384 650MHz 5-cell cavities, 15.5 MV/m, 260 kW</a:t>
            </a:r>
          </a:p>
          <a:p>
            <a:r>
              <a:rPr lang="en-US" altLang="zh-CN" sz="2400" dirty="0" smtClean="0"/>
              <a:t>300 kW CW Klystron</a:t>
            </a:r>
          </a:p>
          <a:p>
            <a:r>
              <a:rPr lang="en-US" altLang="zh-CN" sz="2400" dirty="0" smtClean="0"/>
              <a:t>R&amp;D on 300kW SSA (based on ADS 650MHz 150kW SSA)</a:t>
            </a:r>
            <a:endParaRPr lang="zh-CN" altLang="en-US" sz="2400" dirty="0"/>
          </a:p>
          <a:p>
            <a:endParaRPr lang="en-US" altLang="zh-CN" sz="24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46</a:t>
            </a:fld>
            <a:endParaRPr lang="zh-CN" altLang="en-US" dirty="0"/>
          </a:p>
        </p:txBody>
      </p:sp>
      <p:graphicFrame>
        <p:nvGraphicFramePr>
          <p:cNvPr id="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143495"/>
              </p:ext>
            </p:extLst>
          </p:nvPr>
        </p:nvGraphicFramePr>
        <p:xfrm>
          <a:off x="928639" y="3092094"/>
          <a:ext cx="6737884" cy="2722563"/>
        </p:xfrm>
        <a:graphic>
          <a:graphicData uri="http://schemas.openxmlformats.org/drawingml/2006/table">
            <a:tbl>
              <a:tblPr/>
              <a:tblGrid>
                <a:gridCol w="3503796"/>
                <a:gridCol w="1617044"/>
                <a:gridCol w="1617044"/>
              </a:tblGrid>
              <a:tr h="517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Klystron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SSA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zh-CN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efficiency 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Beam power (MW)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AC power (MW)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AC power required (MW)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30% redundant, refer to BNL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260</a:t>
                      </a:r>
                      <a:endParaRPr kumimoji="0" lang="en-US" altLang="zh-CN" sz="20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325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28323" y="5892582"/>
            <a:ext cx="7339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Note: total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 power of 250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center-of-mass ILC : 100 MW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nd Beijing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city peak power load: 20000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MW (1 kW per person)</a:t>
            </a:r>
          </a:p>
        </p:txBody>
      </p:sp>
    </p:spTree>
    <p:extLst>
      <p:ext uri="{BB962C8B-B14F-4D97-AF65-F5344CB8AC3E}">
        <p14:creationId xmlns:p14="http://schemas.microsoft.com/office/powerpoint/2010/main" val="393711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2"/>
    </mc:Choice>
    <mc:Fallback>
      <p:transition spd="slow" advTm="5522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Power Source Choice and R&amp;D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2397" y="1502430"/>
            <a:ext cx="8120715" cy="5057216"/>
          </a:xfrm>
        </p:spPr>
        <p:txBody>
          <a:bodyPr/>
          <a:lstStyle/>
          <a:p>
            <a:r>
              <a:rPr lang="en-US" altLang="zh-CN" sz="2400" dirty="0" smtClean="0"/>
              <a:t>Main ring klystron PS unit cost: 300kW Klystron 3M CNY + PSM 2.5M+ LLRF0.4M + power distribution 2.5M =  8.4M CNY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</a:rPr>
              <a:t>Main ring klystron power source total: </a:t>
            </a:r>
            <a:r>
              <a:rPr lang="en-US" altLang="zh-CN" sz="2400" u="sng" dirty="0" smtClean="0">
                <a:solidFill>
                  <a:srgbClr val="FF0000"/>
                </a:solidFill>
              </a:rPr>
              <a:t>3.36B</a:t>
            </a:r>
            <a:r>
              <a:rPr lang="en-US" altLang="zh-CN" sz="2400" dirty="0" smtClean="0">
                <a:solidFill>
                  <a:srgbClr val="FF0000"/>
                </a:solidFill>
              </a:rPr>
              <a:t> CNY</a:t>
            </a:r>
          </a:p>
          <a:p>
            <a:pPr>
              <a:spcBef>
                <a:spcPts val="1800"/>
              </a:spcBef>
            </a:pPr>
            <a:r>
              <a:rPr lang="en-US" altLang="zh-CN" sz="2400" dirty="0"/>
              <a:t>Main ring </a:t>
            </a:r>
            <a:r>
              <a:rPr lang="en-US" altLang="zh-CN" sz="2400" dirty="0" smtClean="0"/>
              <a:t>SSA PS </a:t>
            </a:r>
            <a:r>
              <a:rPr lang="en-US" altLang="zh-CN" sz="2400" dirty="0"/>
              <a:t>unit cost: 300kW </a:t>
            </a:r>
            <a:r>
              <a:rPr lang="en-US" altLang="zh-CN" sz="2400" dirty="0" smtClean="0"/>
              <a:t>SSA 12M CNY(40 CNY/W) </a:t>
            </a:r>
            <a:r>
              <a:rPr lang="en-US" altLang="zh-CN" sz="2400" dirty="0"/>
              <a:t>+ </a:t>
            </a:r>
            <a:r>
              <a:rPr lang="en-US" altLang="zh-CN" sz="2400" dirty="0" smtClean="0"/>
              <a:t>LLRF0.4M </a:t>
            </a:r>
            <a:r>
              <a:rPr lang="en-US" altLang="zh-CN" sz="2400" dirty="0"/>
              <a:t>+ power distribution </a:t>
            </a:r>
            <a:r>
              <a:rPr lang="en-US" altLang="zh-CN" sz="2400" dirty="0" smtClean="0"/>
              <a:t>0.5M </a:t>
            </a:r>
            <a:r>
              <a:rPr lang="en-US" altLang="zh-CN" sz="2400" dirty="0"/>
              <a:t>=  </a:t>
            </a:r>
            <a:r>
              <a:rPr lang="en-US" altLang="zh-CN" sz="2400" dirty="0" smtClean="0"/>
              <a:t>12.9M CNY</a:t>
            </a:r>
          </a:p>
          <a:p>
            <a:r>
              <a:rPr lang="en-US" altLang="zh-CN" sz="2400" dirty="0"/>
              <a:t>Main ring </a:t>
            </a:r>
            <a:r>
              <a:rPr lang="en-US" altLang="zh-CN" sz="2400" dirty="0" smtClean="0"/>
              <a:t>SSA power source </a:t>
            </a:r>
            <a:r>
              <a:rPr lang="en-US" altLang="zh-CN" sz="2400" dirty="0"/>
              <a:t>total: </a:t>
            </a:r>
            <a:r>
              <a:rPr lang="en-US" altLang="zh-CN" sz="2400" dirty="0" smtClean="0"/>
              <a:t>5.16B CNY</a:t>
            </a:r>
            <a:endParaRPr lang="en-US" altLang="zh-CN" dirty="0"/>
          </a:p>
          <a:p>
            <a:pPr>
              <a:spcBef>
                <a:spcPts val="600"/>
              </a:spcBef>
            </a:pPr>
            <a:r>
              <a:rPr lang="en-US" altLang="zh-CN" sz="2400" b="1" dirty="0" smtClean="0"/>
              <a:t>Klystron as baseline for CEPC main ring</a:t>
            </a:r>
          </a:p>
          <a:p>
            <a:pPr>
              <a:spcBef>
                <a:spcPts val="600"/>
              </a:spcBef>
            </a:pPr>
            <a:r>
              <a:rPr lang="en-US" altLang="zh-CN" sz="2400" b="1" dirty="0"/>
              <a:t>Increase power efficiency!</a:t>
            </a:r>
            <a:endParaRPr lang="zh-CN" altLang="en-US" sz="2400" b="1" dirty="0"/>
          </a:p>
          <a:p>
            <a:pPr>
              <a:spcBef>
                <a:spcPts val="600"/>
              </a:spcBef>
            </a:pPr>
            <a:r>
              <a:rPr lang="en-US" altLang="zh-CN" sz="2400" b="1" dirty="0" smtClean="0"/>
              <a:t>R&amp;D to reduce the klystron &amp; SSA unit cost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62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4"/>
    </mc:Choice>
    <mc:Fallback>
      <p:transition spd="slow" advTm="16774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6518" y="2621684"/>
            <a:ext cx="8351721" cy="1325563"/>
          </a:xfrm>
        </p:spPr>
        <p:txBody>
          <a:bodyPr>
            <a:normAutofit/>
          </a:bodyPr>
          <a:lstStyle/>
          <a:p>
            <a:r>
              <a:rPr lang="en-US" altLang="zh-CN" sz="4000" dirty="0" smtClean="0"/>
              <a:t>SRF Technical Challenges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89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5"/>
    </mc:Choice>
    <mc:Fallback>
      <p:transition spd="slow" advTm="4535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49" y="423512"/>
            <a:ext cx="7886700" cy="1325563"/>
          </a:xfrm>
        </p:spPr>
        <p:txBody>
          <a:bodyPr/>
          <a:lstStyle/>
          <a:p>
            <a:r>
              <a:rPr lang="en-US" altLang="zh-CN" dirty="0"/>
              <a:t>HOM </a:t>
            </a:r>
            <a:r>
              <a:rPr lang="en-US" altLang="zh-CN" dirty="0" smtClean="0"/>
              <a:t>Power </a:t>
            </a:r>
            <a:r>
              <a:rPr lang="en-US" altLang="zh-CN" dirty="0"/>
              <a:t>of the </a:t>
            </a:r>
            <a:r>
              <a:rPr lang="en-US" altLang="zh-CN" dirty="0" smtClean="0"/>
              <a:t>Collider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463215" y="1927832"/>
          <a:ext cx="8014836" cy="328768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7273"/>
                <a:gridCol w="1047682"/>
                <a:gridCol w="1796917"/>
                <a:gridCol w="721895"/>
                <a:gridCol w="1376412"/>
                <a:gridCol w="1164657"/>
              </a:tblGrid>
              <a:tr h="143569">
                <a:tc>
                  <a:txBody>
                    <a:bodyPr/>
                    <a:lstStyle/>
                    <a:p>
                      <a:pPr algn="ctr" fontAlgn="b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CEPC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Collider</a:t>
                      </a:r>
                    </a:p>
                  </a:txBody>
                  <a:tcPr marL="4786" marR="4786" marT="4786" marB="0" anchor="ctr"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lang="en-US" altLang="zh-CN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4786" marR="4786" marT="4786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786" marR="4786" marT="4786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786" marR="4786" marT="4786" marB="0" anchor="ctr"/>
                </a:tc>
              </a:tr>
              <a:tr h="307193"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 factor (HOM) V/</a:t>
                      </a:r>
                      <a:r>
                        <a:rPr lang="en-US" altLang="zh-CN" sz="18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</a:t>
                      </a:r>
                      <a:endParaRPr lang="en-US" altLang="zh-C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3.29</a:t>
                      </a:r>
                      <a:endParaRPr lang="en-US" altLang="zh-CN" sz="1800" b="0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0.66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below </a:t>
                      </a:r>
                    </a:p>
                    <a:p>
                      <a:pPr algn="ctr" fontAlgn="b"/>
                      <a:r>
                        <a:rPr lang="en-US" altLang="zh-CN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cut-off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</a:t>
                      </a:r>
                    </a:p>
                    <a:p>
                      <a:pPr algn="ctr" fontAlgn="b"/>
                      <a:r>
                        <a:rPr lang="en-US" altLang="zh-CN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cut-off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</a:tr>
              <a:tr h="30719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0.22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0.44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</a:tr>
              <a:tr h="14356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 power</a:t>
                      </a:r>
                    </a:p>
                    <a:p>
                      <a:pPr algn="ctr" fontAlgn="b"/>
                      <a:r>
                        <a:rPr lang="en-US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cavity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6.51 kW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 66nC</a:t>
                      </a:r>
                    </a:p>
                    <a:p>
                      <a:pPr algn="ctr" fontAlgn="b"/>
                      <a:r>
                        <a:rPr lang="en-US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2*4 </a:t>
                      </a:r>
                      <a:r>
                        <a:rPr lang="en-US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300W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W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W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</a:tr>
              <a:tr h="14356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marL="4786" marR="4786" marT="4786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  <a:r>
                        <a:rPr lang="en-US" sz="1800" b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100nC</a:t>
                      </a:r>
                    </a:p>
                    <a:p>
                      <a:pPr algn="ctr" fontAlgn="b"/>
                      <a:r>
                        <a:rPr lang="en-US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2*36 </a:t>
                      </a:r>
                      <a:r>
                        <a:rPr lang="en-US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6.6kW</a:t>
                      </a:r>
                      <a:endParaRPr lang="en-US" sz="18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 kW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(LHC 1 kW)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 kW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</a:tr>
              <a:tr h="413873">
                <a:tc rowSpan="2" gridSpan="4">
                  <a:txBody>
                    <a:bodyPr/>
                    <a:lstStyle/>
                    <a:p>
                      <a:pPr marL="180000" algn="l" fontAlgn="b"/>
                      <a:r>
                        <a:rPr lang="en-US" altLang="zh-CN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 ~ 2 kW extracted by</a:t>
                      </a:r>
                      <a:r>
                        <a:rPr lang="en-US" altLang="zh-CN" sz="1600" b="0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the HOM coupler technically possible (LEP and LHC)</a:t>
                      </a:r>
                      <a:endParaRPr lang="zh-CN" altLang="en-US" sz="16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zh-CN" alt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786" marR="4786" marT="4786" marB="0" anchor="ctr"/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zh-CN" alt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786" marR="4786" marT="4786" marB="0" anchor="ctr"/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zh-CN" alt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kW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</a:tr>
              <a:tr h="413873">
                <a:tc gridSpan="4"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+mn-lt"/>
                      </a:endParaRPr>
                    </a:p>
                  </a:txBody>
                  <a:tcPr marL="4786" marR="4786" marT="4786" marB="0" anchor="ctr"/>
                </a:tc>
                <a:tc hMerge="1"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+mn-lt"/>
                      </a:endParaRPr>
                    </a:p>
                  </a:txBody>
                  <a:tcPr marL="4786" marR="4786" marT="4786" marB="0" anchor="ctr"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SuperKEKB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kW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251458" y="5383277"/>
            <a:ext cx="88155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Add the broad band loss, 4 cavity module will generate ~ 40 kW HOM power </a:t>
            </a:r>
          </a:p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small fraction of power extracted by HOM coupler, </a:t>
            </a:r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HOM power propagates in the cavities and finally go outside of the module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3938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72"/>
    </mc:Choice>
    <mc:Fallback>
      <p:transition spd="slow" advTm="2407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300" dirty="0" smtClean="0"/>
              <a:t>SRF Cryomodule</a:t>
            </a:r>
            <a:endParaRPr lang="zh-CN" altLang="en-US" sz="33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4" name="図 2" descr="ILC2012_トンネル鳥瞰_120806_cpr_low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92" b="11571"/>
          <a:stretch/>
        </p:blipFill>
        <p:spPr>
          <a:xfrm>
            <a:off x="0" y="1565048"/>
            <a:ext cx="9163767" cy="49666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594" y="1375256"/>
            <a:ext cx="3660760" cy="1950391"/>
          </a:xfrm>
          <a:prstGeom prst="rect">
            <a:avLst/>
          </a:prstGeom>
        </p:spPr>
      </p:pic>
      <p:pic>
        <p:nvPicPr>
          <p:cNvPr id="6" name="図 2" descr="fnal-cavity.tif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16" y="4448917"/>
            <a:ext cx="3459022" cy="2272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64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66"/>
    </mc:Choice>
    <mc:Fallback>
      <p:transition spd="slow" advTm="2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title"/>
          </p:nvPr>
        </p:nvSpPr>
        <p:spPr>
          <a:xfrm>
            <a:off x="468312" y="274637"/>
            <a:ext cx="8229600" cy="561975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HOM Damping Scheme (hook and ferrite)</a:t>
            </a:r>
            <a:endParaRPr lang="zh-CN" altLang="en-US" b="1" dirty="0" smtClean="0"/>
          </a:p>
        </p:txBody>
      </p:sp>
      <p:pic>
        <p:nvPicPr>
          <p:cNvPr id="13315" name="Picture 3" descr="F:\130330--Higgs工厂\140804--CDR\绘图\示意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1" y="1196975"/>
            <a:ext cx="76327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矩形 2"/>
          <p:cNvSpPr>
            <a:spLocks noChangeArrowheads="1"/>
          </p:cNvSpPr>
          <p:nvPr/>
        </p:nvSpPr>
        <p:spPr bwMode="auto">
          <a:xfrm>
            <a:off x="7092950" y="1557338"/>
            <a:ext cx="1916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8" name="矩形 1"/>
          <p:cNvSpPr>
            <a:spLocks noChangeArrowheads="1"/>
          </p:cNvSpPr>
          <p:nvPr/>
        </p:nvSpPr>
        <p:spPr bwMode="auto">
          <a:xfrm>
            <a:off x="468313" y="1682997"/>
            <a:ext cx="1879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CESR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KEKB</a:t>
            </a:r>
          </a:p>
          <a:p>
            <a:pPr eaLnBrk="1" hangingPunct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Ferrite Outside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9" name="矩形 6"/>
          <p:cNvSpPr>
            <a:spLocks noChangeArrowheads="1"/>
          </p:cNvSpPr>
          <p:nvPr/>
        </p:nvSpPr>
        <p:spPr bwMode="auto">
          <a:xfrm>
            <a:off x="898409" y="3769519"/>
            <a:ext cx="28978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LEP-2 &amp; SOLEIL, BNL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Hook =&gt; + Ferrite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2833" y="6056095"/>
            <a:ext cx="812055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propagating HOM power, how much is absorbed by the couplers, waveguides and outside absorbers and how much within the </a:t>
            </a:r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2K? 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CN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zh-CN" altLang="en-US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1"/>
          <p:cNvSpPr>
            <a:spLocks noChangeArrowheads="1"/>
          </p:cNvSpPr>
          <p:nvPr/>
        </p:nvSpPr>
        <p:spPr bwMode="auto">
          <a:xfrm>
            <a:off x="7501604" y="1546289"/>
            <a:ext cx="17578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Waveguide?</a:t>
            </a:r>
          </a:p>
          <a:p>
            <a:pPr eaLnBrk="1" hangingPunct="1"/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Hot topic in HF2014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2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69"/>
    </mc:Choice>
    <mc:Fallback>
      <p:transition spd="slow" advTm="19369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总图半剖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26" y="1470321"/>
            <a:ext cx="4477672" cy="280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850" y="0"/>
            <a:ext cx="9138207" cy="1325563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BEPCII Spare Module and HOM Damper</a:t>
            </a:r>
            <a:endParaRPr lang="zh-CN" altLang="en-US" sz="3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51</a:t>
            </a:fld>
            <a:endParaRPr lang="zh-CN" altLang="en-US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14382" r="20392"/>
          <a:stretch/>
        </p:blipFill>
        <p:spPr bwMode="auto">
          <a:xfrm>
            <a:off x="1246121" y="1272041"/>
            <a:ext cx="3251773" cy="256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6" descr="IMAGE_0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479" y="4643173"/>
            <a:ext cx="15906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>
          <a:xfrm>
            <a:off x="7294144" y="2720366"/>
            <a:ext cx="385011" cy="6160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>
            <a:stCxn id="8" idx="4"/>
            <a:endCxn id="6" idx="0"/>
          </p:cNvCxnSpPr>
          <p:nvPr/>
        </p:nvCxnSpPr>
        <p:spPr>
          <a:xfrm flipH="1">
            <a:off x="6289817" y="3336383"/>
            <a:ext cx="1196833" cy="13067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7202712" y="4906966"/>
            <a:ext cx="18642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Ferrite: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kW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 power absorption 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56794" y="3911672"/>
            <a:ext cx="3900181" cy="2809804"/>
            <a:chOff x="950981" y="4113656"/>
            <a:chExt cx="3713243" cy="2710994"/>
          </a:xfrm>
        </p:grpSpPr>
        <p:pic>
          <p:nvPicPr>
            <p:cNvPr id="16" name="内容占位符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981" y="4113656"/>
              <a:ext cx="3664196" cy="240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3544109" y="6455318"/>
              <a:ext cx="11201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7.7 </a:t>
              </a:r>
              <a:r>
                <a:rPr lang="en-US" altLang="zh-CN" dirty="0"/>
                <a:t>MV/m</a:t>
              </a:r>
              <a:endParaRPr lang="zh-CN" altLang="en-US" dirty="0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3936733" y="5316887"/>
              <a:ext cx="0" cy="9505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椭圆 17"/>
          <p:cNvSpPr/>
          <p:nvPr/>
        </p:nvSpPr>
        <p:spPr>
          <a:xfrm>
            <a:off x="5580136" y="2720366"/>
            <a:ext cx="385011" cy="6160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endCxn id="6" idx="0"/>
          </p:cNvCxnSpPr>
          <p:nvPr/>
        </p:nvCxnSpPr>
        <p:spPr>
          <a:xfrm>
            <a:off x="5756147" y="3345643"/>
            <a:ext cx="533670" cy="12975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58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1"/>
    </mc:Choice>
    <mc:Fallback>
      <p:transition spd="slow" advTm="12391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488" y="237385"/>
            <a:ext cx="8621228" cy="1325563"/>
          </a:xfrm>
        </p:spPr>
        <p:txBody>
          <a:bodyPr/>
          <a:lstStyle/>
          <a:p>
            <a:r>
              <a:rPr lang="en-US" altLang="zh-CN" dirty="0" smtClean="0"/>
              <a:t>Input Coupler Power Clean Assembly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76546"/>
            <a:ext cx="8078905" cy="5057216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For high Q cavity without field emission, two windows for clean   assembly (</a:t>
            </a:r>
            <a:r>
              <a:rPr lang="en-US" altLang="zh-CN" sz="2000" dirty="0" err="1" smtClean="0"/>
              <a:t>cold+warm</a:t>
            </a:r>
            <a:r>
              <a:rPr lang="en-US" altLang="zh-CN" sz="2000" dirty="0" smtClean="0"/>
              <a:t> or </a:t>
            </a:r>
            <a:r>
              <a:rPr lang="en-US" altLang="zh-CN" sz="2000" dirty="0" err="1" smtClean="0"/>
              <a:t>warm+warm</a:t>
            </a:r>
            <a:r>
              <a:rPr lang="en-US" altLang="zh-CN" sz="2000" dirty="0" smtClean="0"/>
              <a:t>) , or one warm window assembly in cleanroom.</a:t>
            </a:r>
          </a:p>
          <a:p>
            <a:r>
              <a:rPr lang="en-US" altLang="zh-CN" sz="2000" dirty="0" smtClean="0"/>
              <a:t>Cold window cooling is challenging. </a:t>
            </a:r>
          </a:p>
          <a:p>
            <a:r>
              <a:rPr lang="en-US" altLang="zh-CN" sz="2000" dirty="0" smtClean="0"/>
              <a:t>Or two couplers per cavity?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52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/>
          <a:stretch>
            <a:fillRect/>
          </a:stretch>
        </p:blipFill>
        <p:spPr bwMode="auto">
          <a:xfrm>
            <a:off x="1821976" y="3495599"/>
            <a:ext cx="5692252" cy="321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83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0"/>
    </mc:Choice>
    <mc:Fallback>
      <p:transition spd="slow" advTm="1676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0498"/>
            <a:ext cx="9144000" cy="1209959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 smtClean="0"/>
              <a:t>IHEP Power Couplers for SC Cavity</a:t>
            </a:r>
            <a:endParaRPr lang="en-US" altLang="zh-CN" sz="3200" dirty="0"/>
          </a:p>
        </p:txBody>
      </p:sp>
      <p:pic>
        <p:nvPicPr>
          <p:cNvPr id="4" name="Picture 2" descr="100_867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66" y="2200329"/>
            <a:ext cx="1771049" cy="28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IMG05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2067" y="2179956"/>
            <a:ext cx="1790299" cy="28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 descr="E:\工作文件\SPOKE&amp;CH&amp;HWR CAVITY COUPLER 调研资料\HWR耦合器修改结构兰州第二次测试照片\运往兰州的2套(3#4#)\3#4#在洁净间清洗\DSC029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16108" y="2709417"/>
            <a:ext cx="2911458" cy="1771046"/>
          </a:xfrm>
          <a:prstGeom prst="rect">
            <a:avLst/>
          </a:prstGeom>
          <a:noFill/>
        </p:spPr>
      </p:pic>
      <p:pic>
        <p:nvPicPr>
          <p:cNvPr id="9" name="Picture 3" descr="for pap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9890" y="2154594"/>
            <a:ext cx="1713297" cy="28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362622" y="5138417"/>
            <a:ext cx="2058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500 MHz </a:t>
            </a:r>
          </a:p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BEPCII spare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 TW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448297" y="5138417"/>
            <a:ext cx="2059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1.3 GHz</a:t>
            </a:r>
          </a:p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ILC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MW pulse TW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571269" y="5138417"/>
            <a:ext cx="2022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162.5 MHz</a:t>
            </a:r>
          </a:p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China ADS HWR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kW CW TW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660890" y="5123034"/>
            <a:ext cx="2194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325 MHz</a:t>
            </a:r>
          </a:p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China ADS Spoke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kW CW TW</a:t>
            </a:r>
          </a:p>
        </p:txBody>
      </p:sp>
    </p:spTree>
    <p:extLst>
      <p:ext uri="{BB962C8B-B14F-4D97-AF65-F5344CB8AC3E}">
        <p14:creationId xmlns:p14="http://schemas.microsoft.com/office/powerpoint/2010/main" val="342048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165"/>
    </mc:Choice>
    <mc:Fallback>
      <p:transition spd="slow" advTm="21165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3816"/>
            <a:ext cx="9144000" cy="1325563"/>
          </a:xfrm>
        </p:spPr>
        <p:txBody>
          <a:bodyPr/>
          <a:lstStyle/>
          <a:p>
            <a:r>
              <a:rPr lang="en-US" altLang="zh-CN" dirty="0" smtClean="0"/>
              <a:t>SRF Infrastructures &amp;</a:t>
            </a:r>
            <a:r>
              <a:rPr lang="en-US" altLang="zh-CN" dirty="0"/>
              <a:t> </a:t>
            </a:r>
            <a:r>
              <a:rPr lang="en-US" altLang="zh-CN" dirty="0" smtClean="0"/>
              <a:t>Industrialization </a:t>
            </a:r>
            <a:endParaRPr lang="zh-CN" altLang="en-US" dirty="0"/>
          </a:p>
        </p:txBody>
      </p:sp>
      <p:pic>
        <p:nvPicPr>
          <p:cNvPr id="5" name="Picture 6" descr="C:\Documents and Settings\Zhai\桌面\20080814_atw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47" y="1619281"/>
            <a:ext cx="5846766" cy="438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8340" y="1498989"/>
            <a:ext cx="801181" cy="11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919" y="1485858"/>
            <a:ext cx="1106208" cy="130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8382" y="4441076"/>
            <a:ext cx="2168812" cy="154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8382" y="2872464"/>
            <a:ext cx="2237754" cy="132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165684" y="6096765"/>
            <a:ext cx="208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FNAL SRF Lab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91191" y="6038414"/>
            <a:ext cx="2718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Zanon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 facility for XFEL cavity production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18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5"/>
    </mc:Choice>
    <mc:Fallback>
      <p:transition spd="slow" advTm="2415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-25400" y="76200"/>
            <a:ext cx="9144000" cy="762000"/>
          </a:xfrm>
        </p:spPr>
        <p:txBody>
          <a:bodyPr/>
          <a:lstStyle/>
          <a:p>
            <a:r>
              <a:rPr lang="en-US" altLang="zh-CN" sz="3200" smtClean="0">
                <a:latin typeface="Calibri" panose="020F0502020204030204" pitchFamily="34" charset="0"/>
              </a:rPr>
              <a:t>SRF Facilities in JLab TEDF</a:t>
            </a:r>
            <a:endParaRPr lang="en-US" altLang="zh-CN" sz="3200" smtClean="0"/>
          </a:p>
        </p:txBody>
      </p:sp>
      <p:graphicFrame>
        <p:nvGraphicFramePr>
          <p:cNvPr id="21507" name="Object 12"/>
          <p:cNvGraphicFramePr>
            <a:graphicFrameLocks noChangeAspect="1"/>
          </p:cNvGraphicFramePr>
          <p:nvPr/>
        </p:nvGraphicFramePr>
        <p:xfrm>
          <a:off x="-254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2" name="Acrobat Document" r:id="rId4" imgW="32914286" imgH="24685714" progId="">
                  <p:embed/>
                </p:oleObj>
              </mc:Choice>
              <mc:Fallback>
                <p:oleObj name="Acrobat Document" r:id="rId4" imgW="32914286" imgH="246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4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reeform 13"/>
          <p:cNvSpPr/>
          <p:nvPr/>
        </p:nvSpPr>
        <p:spPr>
          <a:xfrm>
            <a:off x="4213225" y="157163"/>
            <a:ext cx="2919413" cy="3617912"/>
          </a:xfrm>
          <a:custGeom>
            <a:avLst/>
            <a:gdLst>
              <a:gd name="connsiteX0" fmla="*/ 960582 w 2918691"/>
              <a:gd name="connsiteY0" fmla="*/ 83127 h 3617477"/>
              <a:gd name="connsiteX1" fmla="*/ 979054 w 2918691"/>
              <a:gd name="connsiteY1" fmla="*/ 434109 h 3617477"/>
              <a:gd name="connsiteX2" fmla="*/ 979054 w 2918691"/>
              <a:gd name="connsiteY2" fmla="*/ 1838037 h 3617477"/>
              <a:gd name="connsiteX3" fmla="*/ 951345 w 2918691"/>
              <a:gd name="connsiteY3" fmla="*/ 1607127 h 3617477"/>
              <a:gd name="connsiteX4" fmla="*/ 923636 w 2918691"/>
              <a:gd name="connsiteY4" fmla="*/ 1616364 h 3617477"/>
              <a:gd name="connsiteX5" fmla="*/ 9236 w 2918691"/>
              <a:gd name="connsiteY5" fmla="*/ 1616364 h 3617477"/>
              <a:gd name="connsiteX6" fmla="*/ 0 w 2918691"/>
              <a:gd name="connsiteY6" fmla="*/ 2558473 h 3617477"/>
              <a:gd name="connsiteX7" fmla="*/ 1117600 w 2918691"/>
              <a:gd name="connsiteY7" fmla="*/ 2549237 h 3617477"/>
              <a:gd name="connsiteX8" fmla="*/ 1154545 w 2918691"/>
              <a:gd name="connsiteY8" fmla="*/ 2715491 h 3617477"/>
              <a:gd name="connsiteX9" fmla="*/ 2752436 w 2918691"/>
              <a:gd name="connsiteY9" fmla="*/ 2733964 h 3617477"/>
              <a:gd name="connsiteX10" fmla="*/ 2752436 w 2918691"/>
              <a:gd name="connsiteY10" fmla="*/ 2272146 h 3617477"/>
              <a:gd name="connsiteX11" fmla="*/ 2918691 w 2918691"/>
              <a:gd name="connsiteY11" fmla="*/ 2272146 h 3617477"/>
              <a:gd name="connsiteX12" fmla="*/ 2909454 w 2918691"/>
              <a:gd name="connsiteY12" fmla="*/ 1145309 h 3617477"/>
              <a:gd name="connsiteX13" fmla="*/ 2272145 w 2918691"/>
              <a:gd name="connsiteY13" fmla="*/ 1136073 h 3617477"/>
              <a:gd name="connsiteX14" fmla="*/ 2262909 w 2918691"/>
              <a:gd name="connsiteY14" fmla="*/ 0 h 3617477"/>
              <a:gd name="connsiteX15" fmla="*/ 960582 w 2918691"/>
              <a:gd name="connsiteY15" fmla="*/ 18473 h 361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18691" h="3617477">
                <a:moveTo>
                  <a:pt x="960582" y="83127"/>
                </a:moveTo>
                <a:cubicBezTo>
                  <a:pt x="966739" y="200121"/>
                  <a:pt x="978614" y="316954"/>
                  <a:pt x="979054" y="434109"/>
                </a:cubicBezTo>
                <a:cubicBezTo>
                  <a:pt x="983615" y="1647390"/>
                  <a:pt x="955641" y="3617477"/>
                  <a:pt x="979054" y="1838037"/>
                </a:cubicBezTo>
                <a:cubicBezTo>
                  <a:pt x="969818" y="1761067"/>
                  <a:pt x="970147" y="1682335"/>
                  <a:pt x="951345" y="1607127"/>
                </a:cubicBezTo>
                <a:cubicBezTo>
                  <a:pt x="948984" y="1597682"/>
                  <a:pt x="923636" y="1616364"/>
                  <a:pt x="923636" y="1616364"/>
                </a:cubicBezTo>
                <a:lnTo>
                  <a:pt x="9236" y="1616364"/>
                </a:lnTo>
                <a:cubicBezTo>
                  <a:pt x="6157" y="1930400"/>
                  <a:pt x="3079" y="2244437"/>
                  <a:pt x="0" y="2558473"/>
                </a:cubicBezTo>
                <a:lnTo>
                  <a:pt x="1117600" y="2549237"/>
                </a:lnTo>
                <a:lnTo>
                  <a:pt x="1154545" y="2715491"/>
                </a:lnTo>
                <a:lnTo>
                  <a:pt x="2752436" y="2733964"/>
                </a:lnTo>
                <a:lnTo>
                  <a:pt x="2752436" y="2272146"/>
                </a:lnTo>
                <a:lnTo>
                  <a:pt x="2918691" y="2272146"/>
                </a:lnTo>
                <a:lnTo>
                  <a:pt x="2909454" y="1145309"/>
                </a:lnTo>
                <a:lnTo>
                  <a:pt x="2272145" y="1136073"/>
                </a:lnTo>
                <a:cubicBezTo>
                  <a:pt x="2269066" y="757382"/>
                  <a:pt x="2265988" y="378691"/>
                  <a:pt x="2262909" y="0"/>
                </a:cubicBezTo>
                <a:lnTo>
                  <a:pt x="960582" y="18473"/>
                </a:lnTo>
              </a:path>
            </a:pathLst>
          </a:custGeom>
          <a:solidFill>
            <a:srgbClr val="FF0000">
              <a:alpha val="34902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335463" y="2854325"/>
            <a:ext cx="2797175" cy="201613"/>
          </a:xfrm>
          <a:custGeom>
            <a:avLst/>
            <a:gdLst>
              <a:gd name="connsiteX0" fmla="*/ 2796310 w 2796310"/>
              <a:gd name="connsiteY0" fmla="*/ 46182 h 202624"/>
              <a:gd name="connsiteX1" fmla="*/ 2122055 w 2796310"/>
              <a:gd name="connsiteY1" fmla="*/ 0 h 202624"/>
              <a:gd name="connsiteX2" fmla="*/ 838201 w 2796310"/>
              <a:gd name="connsiteY2" fmla="*/ 18473 h 202624"/>
              <a:gd name="connsiteX3" fmla="*/ 856673 w 2796310"/>
              <a:gd name="connsiteY3" fmla="*/ 101600 h 202624"/>
              <a:gd name="connsiteX4" fmla="*/ 182419 w 2796310"/>
              <a:gd name="connsiteY4" fmla="*/ 157019 h 202624"/>
              <a:gd name="connsiteX5" fmla="*/ 745837 w 2796310"/>
              <a:gd name="connsiteY5" fmla="*/ 129309 h 202624"/>
              <a:gd name="connsiteX6" fmla="*/ 708892 w 2796310"/>
              <a:gd name="connsiteY6" fmla="*/ 92364 h 2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6310" h="202624">
                <a:moveTo>
                  <a:pt x="2796310" y="46182"/>
                </a:moveTo>
                <a:cubicBezTo>
                  <a:pt x="2571558" y="30788"/>
                  <a:pt x="2347311" y="3188"/>
                  <a:pt x="2122055" y="0"/>
                </a:cubicBezTo>
                <a:lnTo>
                  <a:pt x="838201" y="18473"/>
                </a:lnTo>
                <a:cubicBezTo>
                  <a:pt x="844358" y="46182"/>
                  <a:pt x="884445" y="95733"/>
                  <a:pt x="856673" y="101600"/>
                </a:cubicBezTo>
                <a:cubicBezTo>
                  <a:pt x="636034" y="148214"/>
                  <a:pt x="401195" y="102325"/>
                  <a:pt x="182419" y="157019"/>
                </a:cubicBezTo>
                <a:cubicBezTo>
                  <a:pt x="0" y="202624"/>
                  <a:pt x="558031" y="138546"/>
                  <a:pt x="745837" y="129309"/>
                </a:cubicBezTo>
                <a:cubicBezTo>
                  <a:pt x="703384" y="108083"/>
                  <a:pt x="708892" y="124606"/>
                  <a:pt x="708892" y="9236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835400" y="2890838"/>
            <a:ext cx="3305175" cy="1219200"/>
          </a:xfrm>
          <a:custGeom>
            <a:avLst/>
            <a:gdLst>
              <a:gd name="connsiteX0" fmla="*/ 3306618 w 3306618"/>
              <a:gd name="connsiteY0" fmla="*/ 0 h 1219200"/>
              <a:gd name="connsiteX1" fmla="*/ 1376218 w 3306618"/>
              <a:gd name="connsiteY1" fmla="*/ 9236 h 1219200"/>
              <a:gd name="connsiteX2" fmla="*/ 1228436 w 3306618"/>
              <a:gd name="connsiteY2" fmla="*/ 46182 h 1219200"/>
              <a:gd name="connsiteX3" fmla="*/ 1237673 w 3306618"/>
              <a:gd name="connsiteY3" fmla="*/ 544945 h 1219200"/>
              <a:gd name="connsiteX4" fmla="*/ 0 w 3306618"/>
              <a:gd name="connsiteY4" fmla="*/ 544945 h 1219200"/>
              <a:gd name="connsiteX5" fmla="*/ 0 w 3306618"/>
              <a:gd name="connsiteY5" fmla="*/ 932873 h 1219200"/>
              <a:gd name="connsiteX6" fmla="*/ 1274618 w 3306618"/>
              <a:gd name="connsiteY6" fmla="*/ 960582 h 1219200"/>
              <a:gd name="connsiteX7" fmla="*/ 1283855 w 3306618"/>
              <a:gd name="connsiteY7" fmla="*/ 1200727 h 1219200"/>
              <a:gd name="connsiteX8" fmla="*/ 3278909 w 3306618"/>
              <a:gd name="connsiteY8" fmla="*/ 1219200 h 1219200"/>
              <a:gd name="connsiteX9" fmla="*/ 3306618 w 3306618"/>
              <a:gd name="connsiteY9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6618" h="1219200">
                <a:moveTo>
                  <a:pt x="3306618" y="0"/>
                </a:moveTo>
                <a:lnTo>
                  <a:pt x="1376218" y="9236"/>
                </a:lnTo>
                <a:lnTo>
                  <a:pt x="1228436" y="46182"/>
                </a:lnTo>
                <a:lnTo>
                  <a:pt x="1237673" y="544945"/>
                </a:lnTo>
                <a:lnTo>
                  <a:pt x="0" y="544945"/>
                </a:lnTo>
                <a:lnTo>
                  <a:pt x="0" y="932873"/>
                </a:lnTo>
                <a:lnTo>
                  <a:pt x="1274618" y="960582"/>
                </a:lnTo>
                <a:lnTo>
                  <a:pt x="1283855" y="1200727"/>
                </a:lnTo>
                <a:lnTo>
                  <a:pt x="3278909" y="1219200"/>
                </a:lnTo>
                <a:cubicBezTo>
                  <a:pt x="3281988" y="812800"/>
                  <a:pt x="3285066" y="406400"/>
                  <a:pt x="3306618" y="0"/>
                </a:cubicBezTo>
                <a:close/>
              </a:path>
            </a:pathLst>
          </a:custGeom>
          <a:solidFill>
            <a:srgbClr val="BBE0E3">
              <a:alpha val="54902"/>
            </a:srgbClr>
          </a:solidFill>
          <a:ln>
            <a:solidFill>
              <a:srgbClr val="89A4A7">
                <a:alpha val="2784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65200" y="3048000"/>
            <a:ext cx="2514600" cy="1828800"/>
          </a:xfrm>
          <a:prstGeom prst="rect">
            <a:avLst/>
          </a:prstGeom>
          <a:solidFill>
            <a:srgbClr val="00B05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68638" y="4192588"/>
            <a:ext cx="4064000" cy="1663700"/>
          </a:xfrm>
          <a:custGeom>
            <a:avLst/>
            <a:gdLst>
              <a:gd name="connsiteX0" fmla="*/ 4064000 w 4064000"/>
              <a:gd name="connsiteY0" fmla="*/ 0 h 1662546"/>
              <a:gd name="connsiteX1" fmla="*/ 748145 w 4064000"/>
              <a:gd name="connsiteY1" fmla="*/ 18473 h 1662546"/>
              <a:gd name="connsiteX2" fmla="*/ 738909 w 4064000"/>
              <a:gd name="connsiteY2" fmla="*/ 812800 h 1662546"/>
              <a:gd name="connsiteX3" fmla="*/ 0 w 4064000"/>
              <a:gd name="connsiteY3" fmla="*/ 822036 h 1662546"/>
              <a:gd name="connsiteX4" fmla="*/ 0 w 4064000"/>
              <a:gd name="connsiteY4" fmla="*/ 1662546 h 1662546"/>
              <a:gd name="connsiteX5" fmla="*/ 1921163 w 4064000"/>
              <a:gd name="connsiteY5" fmla="*/ 1625600 h 1662546"/>
              <a:gd name="connsiteX6" fmla="*/ 1921163 w 4064000"/>
              <a:gd name="connsiteY6" fmla="*/ 1413164 h 1662546"/>
              <a:gd name="connsiteX7" fmla="*/ 4054763 w 4064000"/>
              <a:gd name="connsiteY7" fmla="*/ 1385455 h 1662546"/>
              <a:gd name="connsiteX8" fmla="*/ 4064000 w 4064000"/>
              <a:gd name="connsiteY8" fmla="*/ 0 h 166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1662546">
                <a:moveTo>
                  <a:pt x="4064000" y="0"/>
                </a:moveTo>
                <a:lnTo>
                  <a:pt x="748145" y="18473"/>
                </a:lnTo>
                <a:lnTo>
                  <a:pt x="738909" y="812800"/>
                </a:lnTo>
                <a:lnTo>
                  <a:pt x="0" y="822036"/>
                </a:lnTo>
                <a:lnTo>
                  <a:pt x="0" y="1662546"/>
                </a:lnTo>
                <a:lnTo>
                  <a:pt x="1921163" y="1625600"/>
                </a:lnTo>
                <a:lnTo>
                  <a:pt x="1921163" y="1413164"/>
                </a:lnTo>
                <a:lnTo>
                  <a:pt x="4054763" y="1385455"/>
                </a:lnTo>
                <a:cubicBezTo>
                  <a:pt x="4051684" y="920558"/>
                  <a:pt x="4048606" y="455661"/>
                  <a:pt x="4064000" y="0"/>
                </a:cubicBezTo>
                <a:close/>
              </a:path>
            </a:pathLst>
          </a:custGeom>
          <a:solidFill>
            <a:srgbClr val="94332C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080000" y="5791200"/>
            <a:ext cx="3048000" cy="762000"/>
          </a:xfrm>
          <a:prstGeom prst="rect">
            <a:avLst/>
          </a:prstGeom>
          <a:solidFill>
            <a:srgbClr val="7030A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289800" y="1066800"/>
            <a:ext cx="838200" cy="2743200"/>
          </a:xfrm>
          <a:prstGeom prst="rect">
            <a:avLst/>
          </a:prstGeom>
          <a:solidFill>
            <a:srgbClr val="0070C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46400" y="152400"/>
            <a:ext cx="2133600" cy="101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j-lt"/>
              </a:rPr>
              <a:t>Chemistry, cavity treatments, and support areas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1800" y="1774825"/>
            <a:ext cx="1905000" cy="101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j-lt"/>
              </a:rPr>
              <a:t>Cavity and cryomodule </a:t>
            </a:r>
            <a:r>
              <a:rPr lang="en-US" sz="2000" dirty="0" err="1">
                <a:latin typeface="+mj-lt"/>
              </a:rPr>
              <a:t>cryo</a:t>
            </a:r>
            <a:r>
              <a:rPr lang="en-US" sz="2000" dirty="0">
                <a:latin typeface="+mj-lt"/>
              </a:rPr>
              <a:t>/RF testing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37400" y="620713"/>
            <a:ext cx="788988" cy="40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j-lt"/>
              </a:rPr>
              <a:t>R&amp;D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05100" y="2362200"/>
            <a:ext cx="1460500" cy="40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j-lt"/>
              </a:rPr>
              <a:t>Cleanroom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22338" y="5486400"/>
            <a:ext cx="1643062" cy="7080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j-lt"/>
              </a:rPr>
              <a:t>Cryomodule assembly</a:t>
            </a:r>
          </a:p>
        </p:txBody>
      </p:sp>
      <p:cxnSp>
        <p:nvCxnSpPr>
          <p:cNvPr id="33" name="Straight Arrow Connector 32"/>
          <p:cNvCxnSpPr>
            <a:stCxn id="26" idx="2"/>
          </p:cNvCxnSpPr>
          <p:nvPr/>
        </p:nvCxnSpPr>
        <p:spPr>
          <a:xfrm rot="16200000" flipH="1">
            <a:off x="4445000" y="736600"/>
            <a:ext cx="35560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1350962" y="2509838"/>
            <a:ext cx="447675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3"/>
          </p:cNvCxnSpPr>
          <p:nvPr/>
        </p:nvCxnSpPr>
        <p:spPr>
          <a:xfrm flipV="1">
            <a:off x="2565400" y="5410200"/>
            <a:ext cx="1219200" cy="4302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9" idx="2"/>
          </p:cNvCxnSpPr>
          <p:nvPr/>
        </p:nvCxnSpPr>
        <p:spPr>
          <a:xfrm rot="5400000">
            <a:off x="7717631" y="5622132"/>
            <a:ext cx="274637" cy="6731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8" idx="2"/>
          </p:cNvCxnSpPr>
          <p:nvPr/>
        </p:nvCxnSpPr>
        <p:spPr>
          <a:xfrm rot="16200000" flipH="1">
            <a:off x="7349331" y="1202532"/>
            <a:ext cx="579437" cy="2159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6946900" y="1028700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289800" y="5105400"/>
            <a:ext cx="838200" cy="685800"/>
          </a:xfrm>
          <a:prstGeom prst="rect">
            <a:avLst/>
          </a:prstGeom>
          <a:solidFill>
            <a:srgbClr val="7030A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462838" y="5421313"/>
            <a:ext cx="1458912" cy="40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j-lt"/>
              </a:rPr>
              <a:t>Fabrication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289800" y="3810000"/>
            <a:ext cx="838200" cy="762000"/>
          </a:xfrm>
          <a:prstGeom prst="rect">
            <a:avLst/>
          </a:prstGeom>
          <a:solidFill>
            <a:srgbClr val="7030A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013200" y="3810000"/>
            <a:ext cx="1066800" cy="304800"/>
          </a:xfrm>
          <a:prstGeom prst="rect">
            <a:avLst/>
          </a:prstGeom>
          <a:solidFill>
            <a:srgbClr val="7030A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784600" y="2895600"/>
            <a:ext cx="1143000" cy="533400"/>
          </a:xfrm>
          <a:prstGeom prst="rect">
            <a:avLst/>
          </a:prstGeom>
          <a:solidFill>
            <a:srgbClr val="7030A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556000" y="2752725"/>
            <a:ext cx="1905000" cy="7524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6" name="TextBox 54"/>
          <p:cNvSpPr txBox="1">
            <a:spLocks noChangeArrowheads="1"/>
          </p:cNvSpPr>
          <p:nvPr/>
        </p:nvSpPr>
        <p:spPr bwMode="auto">
          <a:xfrm>
            <a:off x="-70644" y="223044"/>
            <a:ext cx="2941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smtClean="0"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JLAB</a:t>
            </a:r>
            <a:r>
              <a:rPr lang="zh-CN" altLang="en-US" sz="2800" b="1" dirty="0" smtClean="0"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smtClean="0"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SRF LAB</a:t>
            </a:r>
            <a:endParaRPr lang="en-US" altLang="zh-CN" sz="2800" b="1" dirty="0">
              <a:latin typeface="Arial" panose="020B0604020202020204" pitchFamily="34" charset="0"/>
              <a:ea typeface="楷体_GB2312" pitchFamily="49" charset="-122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36513" y="1157288"/>
            <a:ext cx="3095626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Advanced Conceptual Design 4/1/09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2107407" y="3963194"/>
            <a:ext cx="5791200" cy="1587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918200" y="6478588"/>
            <a:ext cx="9001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j-lt"/>
              </a:rPr>
              <a:t>New</a:t>
            </a:r>
          </a:p>
        </p:txBody>
      </p:sp>
      <p:cxnSp>
        <p:nvCxnSpPr>
          <p:cNvPr id="44" name="Straight Arrow Connector 43"/>
          <p:cNvCxnSpPr>
            <a:endCxn id="42" idx="1"/>
          </p:cNvCxnSpPr>
          <p:nvPr/>
        </p:nvCxnSpPr>
        <p:spPr>
          <a:xfrm flipV="1">
            <a:off x="5003800" y="6678613"/>
            <a:ext cx="914400" cy="269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37" name="Picture 32" descr="SRF_clean_room_1_s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188" y="1066800"/>
            <a:ext cx="2054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33" descr="SRF_module_assy_delivery_1_s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5373688"/>
            <a:ext cx="221615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Picture 38" descr="SRF_e_beam_1_s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7675" y="3787775"/>
            <a:ext cx="225742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Picture 37" descr="SRF_dewars_1_s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3" y="2890838"/>
            <a:ext cx="16541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4737270E-154F-40B8-87FD-04455B78784C}" type="slidenum">
              <a:rPr lang="zh-CN" altLang="en-US">
                <a:solidFill>
                  <a:srgbClr val="898989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pPr eaLnBrk="1" hangingPunct="1"/>
              <a:t>55</a:t>
            </a:fld>
            <a:endParaRPr lang="zh-CN" altLang="en-US">
              <a:solidFill>
                <a:srgbClr val="898989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105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9"/>
    </mc:Choice>
    <mc:Fallback>
      <p:transition spd="slow" advTm="5179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COI-birdsvie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992826"/>
            <a:ext cx="6007100" cy="3674673"/>
          </a:xfrm>
          <a:prstGeom prst="rect">
            <a:avLst/>
          </a:prstGeom>
        </p:spPr>
      </p:pic>
      <p:pic>
        <p:nvPicPr>
          <p:cNvPr id="25" name="図 24" descr="tatey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095116"/>
            <a:ext cx="8547100" cy="1829079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698405" y="1095116"/>
            <a:ext cx="131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>
                <a:solidFill>
                  <a:prstClr val="black"/>
                </a:solidFill>
              </a:rPr>
              <a:t>STF building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pic>
        <p:nvPicPr>
          <p:cNvPr id="31" name="図 30" descr="COI棟パース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94" y="3446211"/>
            <a:ext cx="3941527" cy="1642824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32" name="上矢印 31"/>
          <p:cNvSpPr/>
          <p:nvPr/>
        </p:nvSpPr>
        <p:spPr>
          <a:xfrm rot="19500000">
            <a:off x="5432848" y="2274104"/>
            <a:ext cx="373324" cy="152685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>
              <a:defRPr/>
            </a:pP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4" name="TextBox 3"/>
          <p:cNvSpPr txBox="1"/>
          <p:nvPr/>
        </p:nvSpPr>
        <p:spPr>
          <a:xfrm>
            <a:off x="1561667" y="167323"/>
            <a:ext cx="7385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sz="2800" b="1" dirty="0">
                <a:solidFill>
                  <a:prstClr val="black"/>
                </a:solidFill>
                <a:latin typeface="Helvetica"/>
                <a:ea typeface="Osaka"/>
                <a:cs typeface="Helvetica"/>
              </a:rPr>
              <a:t>COI: Center-of-Innovation Building at KEK</a:t>
            </a:r>
            <a:endParaRPr kumimoji="1" lang="ja-JP" altLang="en-US" sz="2800" b="1" dirty="0">
              <a:solidFill>
                <a:prstClr val="black"/>
              </a:solidFill>
              <a:latin typeface="Helvetica"/>
              <a:ea typeface="Osaka"/>
              <a:cs typeface="Helvetica"/>
            </a:endParaRPr>
          </a:p>
        </p:txBody>
      </p:sp>
      <p:pic>
        <p:nvPicPr>
          <p:cNvPr id="35" name="図 34" descr="STF_logo_01-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1" y="116672"/>
            <a:ext cx="1163449" cy="57387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210301" y="4719703"/>
            <a:ext cx="132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>
                <a:solidFill>
                  <a:prstClr val="black"/>
                </a:solidFill>
              </a:rPr>
              <a:t>COI building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48001" y="2078426"/>
            <a:ext cx="3023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>
                <a:solidFill>
                  <a:prstClr val="white"/>
                </a:solidFill>
              </a:rPr>
              <a:t>COI building construction area</a:t>
            </a:r>
            <a:endParaRPr kumimoji="1" lang="ja-JP" altLang="en-US" dirty="0">
              <a:solidFill>
                <a:prstClr val="white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27660" y="790316"/>
            <a:ext cx="689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b="1" dirty="0">
                <a:solidFill>
                  <a:srgbClr val="000090"/>
                </a:solidFill>
              </a:rPr>
              <a:t>2012 supplementary-budget: model facility for ILC assembly &amp; Testing</a:t>
            </a:r>
            <a:endParaRPr kumimoji="1" lang="ja-JP" altLang="en-US" b="1" dirty="0">
              <a:solidFill>
                <a:srgbClr val="00009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2A99-4A68-B644-B2C4-A762F37327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1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4"/>
    </mc:Choice>
    <mc:Fallback>
      <p:transition spd="slow" advTm="12854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COI-Assembly-hall_V#10B985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80"/>
            <a:ext cx="9144000" cy="5382768"/>
          </a:xfrm>
          <a:prstGeom prst="rect">
            <a:avLst/>
          </a:prstGeom>
        </p:spPr>
      </p:pic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>
              <a:defRPr/>
            </a:pPr>
            <a:endParaRPr kumimoji="1" lang="ja-JP" altLang="en-US">
              <a:solidFill>
                <a:prstClr val="black"/>
              </a:solidFill>
            </a:endParaRPr>
          </a:p>
        </p:txBody>
      </p:sp>
      <p:pic>
        <p:nvPicPr>
          <p:cNvPr id="4" name="図 3" descr="STF_logo_01-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1" y="116672"/>
            <a:ext cx="1163449" cy="573871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815667" y="167323"/>
            <a:ext cx="610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sz="2800" b="1" dirty="0">
                <a:solidFill>
                  <a:prstClr val="black"/>
                </a:solidFill>
                <a:latin typeface="Helvetica"/>
                <a:ea typeface="Osaka"/>
                <a:cs typeface="Helvetica"/>
              </a:rPr>
              <a:t>COI: Center-of-Innovation Building</a:t>
            </a:r>
            <a:endParaRPr kumimoji="1" lang="ja-JP" altLang="en-US" sz="2800" b="1" dirty="0">
              <a:solidFill>
                <a:prstClr val="black"/>
              </a:solidFill>
              <a:latin typeface="Helvetica"/>
              <a:ea typeface="Osaka"/>
              <a:cs typeface="Helvetica"/>
            </a:endParaRPr>
          </a:p>
        </p:txBody>
      </p:sp>
      <p:pic>
        <p:nvPicPr>
          <p:cNvPr id="7" name="図 6" descr="クライオ組立台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791076"/>
            <a:ext cx="2324099" cy="1743074"/>
          </a:xfrm>
          <a:prstGeom prst="rect">
            <a:avLst/>
          </a:prstGeom>
        </p:spPr>
      </p:pic>
      <p:pic>
        <p:nvPicPr>
          <p:cNvPr id="8" name="図 7" descr="EPベッド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9" y="4791076"/>
            <a:ext cx="1357235" cy="180964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353300" y="6159500"/>
            <a:ext cx="113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>
                <a:solidFill>
                  <a:prstClr val="black"/>
                </a:solidFill>
              </a:rPr>
              <a:t>Cantilever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2369" y="6231391"/>
            <a:ext cx="120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>
                <a:solidFill>
                  <a:prstClr val="black"/>
                </a:solidFill>
              </a:rPr>
              <a:t>Vertical-EP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45202" y="4572574"/>
            <a:ext cx="4404797" cy="2031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>
                <a:solidFill>
                  <a:prstClr val="black"/>
                </a:solidFill>
              </a:rPr>
              <a:t>As a model facility for ILC assembly &amp; Testing</a:t>
            </a:r>
          </a:p>
          <a:p>
            <a:pPr defTabSz="457200"/>
            <a:r>
              <a:rPr kumimoji="1" lang="en-US" altLang="ja-JP" dirty="0">
                <a:solidFill>
                  <a:prstClr val="black"/>
                </a:solidFill>
              </a:rPr>
              <a:t>        Clean-room</a:t>
            </a:r>
          </a:p>
          <a:p>
            <a:pPr defTabSz="457200"/>
            <a:r>
              <a:rPr kumimoji="1" lang="en-US" altLang="ja-JP" dirty="0">
                <a:solidFill>
                  <a:prstClr val="black"/>
                </a:solidFill>
              </a:rPr>
              <a:t>        He Cryogenics</a:t>
            </a:r>
          </a:p>
          <a:p>
            <a:pPr defTabSz="457200"/>
            <a:r>
              <a:rPr kumimoji="1" lang="en-US" altLang="ja-JP" dirty="0">
                <a:solidFill>
                  <a:prstClr val="black"/>
                </a:solidFill>
              </a:rPr>
              <a:t>        EP(vertical-EP)</a:t>
            </a:r>
          </a:p>
          <a:p>
            <a:pPr defTabSz="457200"/>
            <a:r>
              <a:rPr kumimoji="1" lang="en-US" altLang="ja-JP" dirty="0">
                <a:solidFill>
                  <a:prstClr val="black"/>
                </a:solidFill>
              </a:rPr>
              <a:t>        Cavity Testing(4-cavities-test)</a:t>
            </a:r>
          </a:p>
          <a:p>
            <a:pPr defTabSz="457200"/>
            <a:r>
              <a:rPr kumimoji="1" lang="en-US" altLang="ja-JP" dirty="0">
                <a:solidFill>
                  <a:prstClr val="black"/>
                </a:solidFill>
              </a:rPr>
              <a:t>        Cryomodule Assembly(cantilever)</a:t>
            </a:r>
          </a:p>
          <a:p>
            <a:pPr defTabSz="457200"/>
            <a:r>
              <a:rPr kumimoji="1" lang="en-US" altLang="ja-JP" dirty="0">
                <a:solidFill>
                  <a:prstClr val="black"/>
                </a:solidFill>
              </a:rPr>
              <a:t>        Cryomodule Testing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2A99-4A68-B644-B2C4-A762F37327D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7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6"/>
    </mc:Choice>
    <mc:Fallback>
      <p:transition spd="slow" advTm="3776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24002"/>
            <a:ext cx="9144000" cy="1325563"/>
          </a:xfrm>
        </p:spPr>
        <p:txBody>
          <a:bodyPr/>
          <a:lstStyle/>
          <a:p>
            <a:r>
              <a:rPr lang="en-US" altLang="zh-CN" dirty="0"/>
              <a:t>Cavity Automatic </a:t>
            </a:r>
            <a:r>
              <a:rPr lang="en-US" altLang="zh-CN" dirty="0" smtClean="0"/>
              <a:t>Tuning,</a:t>
            </a:r>
            <a:br>
              <a:rPr lang="en-US" altLang="zh-CN" dirty="0" smtClean="0"/>
            </a:br>
            <a:r>
              <a:rPr lang="en-US" altLang="zh-CN" dirty="0" smtClean="0"/>
              <a:t>Processing and Testing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58</a:t>
            </a:fld>
            <a:endParaRPr lang="zh-CN" altLang="en-US"/>
          </a:p>
        </p:txBody>
      </p:sp>
      <p:pic>
        <p:nvPicPr>
          <p:cNvPr id="5" name="図 10" descr="CIMG029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585" y="2006486"/>
            <a:ext cx="2563923" cy="192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1" descr="20081209Di-003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533" y="4296113"/>
            <a:ext cx="2554975" cy="170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20" descr="20080411Di-014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6264" y="2006486"/>
            <a:ext cx="2661963" cy="399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内容占位符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60" y="2006486"/>
            <a:ext cx="2778847" cy="405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2"/>
    </mc:Choice>
    <mc:Fallback>
      <p:transition spd="slow" advTm="10342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150" y="124930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Cavity Surface High </a:t>
            </a:r>
            <a:r>
              <a:rPr lang="en-US" altLang="zh-CN" dirty="0"/>
              <a:t>R</a:t>
            </a:r>
            <a:r>
              <a:rPr lang="en-US" altLang="zh-CN" dirty="0" smtClean="0"/>
              <a:t>esolution Inspection and Precise Local Repairing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59</a:t>
            </a:fld>
            <a:endParaRPr lang="zh-CN" altLang="en-US"/>
          </a:p>
        </p:txBody>
      </p:sp>
      <p:pic>
        <p:nvPicPr>
          <p:cNvPr id="5" name="図 2" descr="replica&amp;camer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45"/>
          <a:stretch/>
        </p:blipFill>
        <p:spPr>
          <a:xfrm>
            <a:off x="587225" y="1611332"/>
            <a:ext cx="3093369" cy="2005822"/>
          </a:xfrm>
          <a:prstGeom prst="rect">
            <a:avLst/>
          </a:prstGeom>
        </p:spPr>
      </p:pic>
      <p:pic>
        <p:nvPicPr>
          <p:cNvPr id="6" name="図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67"/>
          <a:stretch/>
        </p:blipFill>
        <p:spPr>
          <a:xfrm>
            <a:off x="3831297" y="1611332"/>
            <a:ext cx="2958587" cy="1946876"/>
          </a:xfrm>
          <a:prstGeom prst="rect">
            <a:avLst/>
          </a:prstGeom>
        </p:spPr>
      </p:pic>
      <p:pic>
        <p:nvPicPr>
          <p:cNvPr id="7" name="図 2" descr="研磨機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73" y="3896809"/>
            <a:ext cx="3296417" cy="229870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1296" y="4080395"/>
            <a:ext cx="2774437" cy="200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21" descr="20100723142533_t=304.bmp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17" r="18293"/>
          <a:stretch/>
        </p:blipFill>
        <p:spPr bwMode="auto">
          <a:xfrm>
            <a:off x="6813550" y="4080395"/>
            <a:ext cx="1701800" cy="200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#1_0001_03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6006" y="1611332"/>
            <a:ext cx="1503888" cy="19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18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0"/>
    </mc:Choice>
    <mc:Fallback>
      <p:transition spd="slow" advTm="60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4" name="図 2" descr="ILC2009_cavity_LowRes.png"/>
          <p:cNvPicPr>
            <a:picLocks noChangeAspect="1"/>
          </p:cNvPicPr>
          <p:nvPr/>
        </p:nvPicPr>
        <p:blipFill rotWithShape="1">
          <a:blip r:embed="rId3"/>
          <a:srcRect b="790"/>
          <a:stretch/>
        </p:blipFill>
        <p:spPr bwMode="auto">
          <a:xfrm>
            <a:off x="0" y="437505"/>
            <a:ext cx="9144000" cy="642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/>
        </p:nvSpPr>
        <p:spPr>
          <a:xfrm>
            <a:off x="5005137" y="3628724"/>
            <a:ext cx="1039528" cy="104915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5397" y="5082139"/>
            <a:ext cx="1474269" cy="140896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251667" y="2102288"/>
            <a:ext cx="1506940" cy="1545464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下箭头 7"/>
          <p:cNvSpPr/>
          <p:nvPr/>
        </p:nvSpPr>
        <p:spPr>
          <a:xfrm rot="1077323">
            <a:off x="6164118" y="1200600"/>
            <a:ext cx="431800" cy="84319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896253" y="5019163"/>
            <a:ext cx="492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power coupler (with ceramic windows)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69487" y="1437529"/>
            <a:ext cx="356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 superfluid liquid helium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2709" y="2859014"/>
            <a:ext cx="389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tuner (fast and slow)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14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6"/>
    </mc:Choice>
    <mc:Fallback>
      <p:transition spd="slow" advTm="28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Cryomodule Assembly and Testing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60</a:t>
            </a:fld>
            <a:endParaRPr lang="zh-CN" altLang="en-US"/>
          </a:p>
        </p:txBody>
      </p:sp>
      <p:pic>
        <p:nvPicPr>
          <p:cNvPr id="5" name="Picture 2" descr="\\dapnia\data\manip\SACM_Prototypage_XFEL\I Images\PXFEL2_2\ISO4-SA-WS2\Train assemblé\P1020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56" y="1533599"/>
            <a:ext cx="3122525" cy="2341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apnia\data\manip\SACM_Prototypage_XFEL\I Images\PXFEL2\2010-novembre\2010_11_26\P1090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56" y="4213747"/>
            <a:ext cx="3321336" cy="2211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6_130906 014Kor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0406" y="4213747"/>
            <a:ext cx="3293339" cy="219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内容占位符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42"/>
          <a:stretch/>
        </p:blipFill>
        <p:spPr>
          <a:xfrm>
            <a:off x="5665007" y="1529635"/>
            <a:ext cx="3144135" cy="2345723"/>
          </a:xfrm>
          <a:prstGeom prst="rect">
            <a:avLst/>
          </a:prstGeom>
        </p:spPr>
      </p:pic>
      <p:pic>
        <p:nvPicPr>
          <p:cNvPr id="9" name="図 1" descr="cryomodule-test-proc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2217523"/>
            <a:ext cx="2957227" cy="36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8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4"/>
    </mc:Choice>
    <mc:Fallback>
      <p:transition spd="slow" advTm="10814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70458" y="2068521"/>
            <a:ext cx="8538692" cy="4287830"/>
          </a:xfrm>
        </p:spPr>
        <p:txBody>
          <a:bodyPr>
            <a:normAutofit fontScale="92500"/>
          </a:bodyPr>
          <a:lstStyle/>
          <a:p>
            <a:pPr marL="360000">
              <a:spcBef>
                <a:spcPts val="1200"/>
              </a:spcBef>
            </a:pPr>
            <a:r>
              <a:rPr lang="en-US" altLang="zh-CN" sz="2200" dirty="0"/>
              <a:t>Only with the two </a:t>
            </a:r>
            <a:r>
              <a:rPr lang="en-US" altLang="zh-CN" sz="2200" dirty="0" smtClean="0"/>
              <a:t>large </a:t>
            </a:r>
            <a:r>
              <a:rPr lang="en-US" altLang="zh-CN" sz="2200" dirty="0"/>
              <a:t>scale, </a:t>
            </a:r>
            <a:r>
              <a:rPr lang="en-US" altLang="zh-CN" sz="2200" dirty="0" smtClean="0"/>
              <a:t>well-equipped </a:t>
            </a:r>
            <a:r>
              <a:rPr lang="en-US" altLang="zh-CN" sz="2200" dirty="0"/>
              <a:t>and well-run SRF labs at </a:t>
            </a:r>
            <a:r>
              <a:rPr lang="en-US" altLang="zh-CN" sz="2200" dirty="0" err="1" smtClean="0"/>
              <a:t>Fermilab</a:t>
            </a:r>
            <a:r>
              <a:rPr lang="en-US" altLang="zh-CN" sz="2200" dirty="0" smtClean="0"/>
              <a:t>/Argonne and </a:t>
            </a:r>
            <a:r>
              <a:rPr lang="en-US" altLang="zh-CN" sz="2200" dirty="0" err="1"/>
              <a:t>Jlab</a:t>
            </a:r>
            <a:r>
              <a:rPr lang="en-US" altLang="zh-CN" sz="2200" dirty="0"/>
              <a:t> </a:t>
            </a:r>
            <a:r>
              <a:rPr lang="en-US" altLang="zh-CN" sz="2200" dirty="0" smtClean="0"/>
              <a:t>can US </a:t>
            </a:r>
            <a:r>
              <a:rPr lang="en-US" altLang="zh-CN" sz="2200" dirty="0"/>
              <a:t>LCLS-II project </a:t>
            </a:r>
            <a:r>
              <a:rPr lang="en-US" altLang="zh-CN" sz="2200" dirty="0" smtClean="0"/>
              <a:t>realize in </a:t>
            </a:r>
            <a:r>
              <a:rPr lang="en-US" altLang="zh-CN" sz="2200" dirty="0"/>
              <a:t>6 </a:t>
            </a:r>
            <a:r>
              <a:rPr lang="en-US" altLang="zh-CN" sz="2200" dirty="0" smtClean="0"/>
              <a:t>years.</a:t>
            </a:r>
          </a:p>
          <a:p>
            <a:pPr marL="645750" lvl="1" indent="-285750">
              <a:spcBef>
                <a:spcPts val="1200"/>
              </a:spcBef>
              <a:buFontTx/>
              <a:buChar char="-"/>
            </a:pPr>
            <a:r>
              <a:rPr lang="en-US" altLang="zh-CN" sz="1800" dirty="0" smtClean="0"/>
              <a:t>The </a:t>
            </a:r>
            <a:r>
              <a:rPr lang="en-US" altLang="zh-CN" sz="1800" dirty="0"/>
              <a:t>same for Europe to build XFEL, and KEK in Japan to host </a:t>
            </a:r>
            <a:r>
              <a:rPr lang="en-US" altLang="zh-CN" sz="1800" dirty="0" smtClean="0"/>
              <a:t>ILC.</a:t>
            </a:r>
            <a:endParaRPr lang="en-US" altLang="zh-CN" sz="1800" dirty="0"/>
          </a:p>
          <a:p>
            <a:pPr marL="645750" lvl="1" indent="-285750">
              <a:spcBef>
                <a:spcPts val="1200"/>
              </a:spcBef>
              <a:buFontTx/>
              <a:buChar char="-"/>
            </a:pPr>
            <a:r>
              <a:rPr lang="en-US" altLang="zh-CN" sz="1800" dirty="0" smtClean="0"/>
              <a:t>CEPC </a:t>
            </a:r>
            <a:r>
              <a:rPr lang="en-US" altLang="zh-CN" sz="1800" dirty="0"/>
              <a:t>SRF </a:t>
            </a:r>
            <a:r>
              <a:rPr lang="en-US" altLang="zh-CN" sz="1800" dirty="0" smtClean="0"/>
              <a:t>scale: 3 x </a:t>
            </a:r>
            <a:r>
              <a:rPr lang="en-US" altLang="zh-CN" sz="1800" dirty="0"/>
              <a:t>cavities </a:t>
            </a:r>
            <a:r>
              <a:rPr lang="en-US" altLang="zh-CN" sz="1800" dirty="0" smtClean="0"/>
              <a:t>(larger </a:t>
            </a:r>
            <a:r>
              <a:rPr lang="en-US" altLang="zh-CN" sz="1800" dirty="0"/>
              <a:t>size, </a:t>
            </a:r>
            <a:r>
              <a:rPr lang="en-US" altLang="zh-CN" sz="1800" dirty="0" smtClean="0"/>
              <a:t>coupler &amp; HOM </a:t>
            </a:r>
            <a:r>
              <a:rPr lang="en-US" altLang="zh-CN" sz="1800" dirty="0"/>
              <a:t>power), 8 x</a:t>
            </a:r>
            <a:r>
              <a:rPr lang="en-US" altLang="zh-CN" sz="1800" dirty="0" smtClean="0"/>
              <a:t> </a:t>
            </a:r>
            <a:r>
              <a:rPr lang="en-US" altLang="zh-CN" sz="1800" dirty="0" err="1"/>
              <a:t>cryo</a:t>
            </a:r>
            <a:r>
              <a:rPr lang="en-US" altLang="zh-CN" sz="1800" dirty="0"/>
              <a:t> </a:t>
            </a:r>
            <a:r>
              <a:rPr lang="en-US" altLang="zh-CN" sz="1800" dirty="0" smtClean="0"/>
              <a:t>plants, </a:t>
            </a:r>
            <a:r>
              <a:rPr lang="en-US" altLang="zh-CN" sz="1800" dirty="0"/>
              <a:t>60 x</a:t>
            </a:r>
            <a:r>
              <a:rPr lang="en-US" altLang="zh-CN" sz="1800" dirty="0" smtClean="0"/>
              <a:t> </a:t>
            </a:r>
            <a:r>
              <a:rPr lang="en-US" altLang="zh-CN" sz="1800" dirty="0"/>
              <a:t>RF power than LCLS-II. </a:t>
            </a:r>
            <a:endParaRPr lang="en-US" altLang="zh-CN" sz="1800" dirty="0" smtClean="0"/>
          </a:p>
          <a:p>
            <a:pPr marL="360000">
              <a:lnSpc>
                <a:spcPct val="110000"/>
              </a:lnSpc>
              <a:spcBef>
                <a:spcPts val="1200"/>
              </a:spcBef>
            </a:pPr>
            <a:r>
              <a:rPr lang="en-US" altLang="zh-CN" sz="2200" dirty="0"/>
              <a:t>These new SRF labs or technology will never exist if without previous 30-year large SRF projects, and especially </a:t>
            </a:r>
            <a:r>
              <a:rPr lang="en-US" altLang="zh-CN" sz="2200" dirty="0" smtClean="0"/>
              <a:t>8-year ILC </a:t>
            </a:r>
            <a:r>
              <a:rPr lang="en-US" altLang="zh-CN" sz="2200" dirty="0"/>
              <a:t>GDE </a:t>
            </a:r>
            <a:r>
              <a:rPr lang="en-US" altLang="zh-CN" sz="2200" dirty="0" smtClean="0"/>
              <a:t>endeavor. </a:t>
            </a:r>
            <a:endParaRPr lang="en-US" altLang="zh-CN" sz="2200" dirty="0"/>
          </a:p>
          <a:p>
            <a:pPr marL="360000">
              <a:lnSpc>
                <a:spcPct val="110000"/>
              </a:lnSpc>
              <a:spcBef>
                <a:spcPts val="1200"/>
              </a:spcBef>
            </a:pPr>
            <a:r>
              <a:rPr lang="en-US" altLang="zh-CN" sz="2200" dirty="0" smtClean="0"/>
              <a:t>Collaborate </a:t>
            </a:r>
            <a:r>
              <a:rPr lang="en-US" altLang="zh-CN" sz="2200" dirty="0"/>
              <a:t>with industry </a:t>
            </a:r>
            <a:r>
              <a:rPr lang="en-US" altLang="zh-CN" sz="2200" dirty="0" smtClean="0"/>
              <a:t>from very </a:t>
            </a:r>
            <a:r>
              <a:rPr lang="en-US" altLang="zh-CN" sz="2200" dirty="0"/>
              <a:t>beginning to </a:t>
            </a:r>
            <a:r>
              <a:rPr lang="en-US" altLang="zh-CN" sz="2200" dirty="0" smtClean="0"/>
              <a:t>ensure technology </a:t>
            </a:r>
            <a:r>
              <a:rPr lang="en-US" altLang="zh-CN" sz="2200" dirty="0"/>
              <a:t>transfer, quality control and mass </a:t>
            </a:r>
            <a:r>
              <a:rPr lang="en-US" altLang="zh-CN" sz="2200" dirty="0" smtClean="0"/>
              <a:t>production in tight schedule.</a:t>
            </a:r>
            <a:endParaRPr lang="en-US" altLang="zh-CN" sz="2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61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05369" y="950505"/>
            <a:ext cx="308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6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65"/>
    </mc:Choice>
    <mc:Fallback>
      <p:transition spd="slow" advTm="72565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7512" y="27538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5897" y="1711710"/>
            <a:ext cx="8496132" cy="46446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 SRF </a:t>
            </a:r>
            <a:r>
              <a:rPr lang="en-US" altLang="zh-CN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unique challenge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opportunity for China &amp; world SRF accelerator community.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breakthrough technologies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cavity processing &amp;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material for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very high quality factors; push frontiers of SRF.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</a:t>
            </a:r>
            <a:r>
              <a:rPr lang="en-US" altLang="zh-CN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US" altLang="zh-CN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handling capabilities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of HOM Damper &amp; Input Coupler: hard limits to machine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and performance.</a:t>
            </a:r>
            <a:endParaRPr lang="en-US" altLang="zh-CN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power source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major part of CEPC capital cost and power. We need a green machine.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R&amp;D </a:t>
            </a:r>
            <a:r>
              <a:rPr lang="en-US" altLang="zh-CN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industrialization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CADS &amp; PIP-II (650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MHz,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high power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RF source and coupler, high Q),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Euro-XFEL, LCLS-II,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ERLs &amp;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ILC (1.3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GHz, high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Q, HOM),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FCC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endParaRPr lang="zh-CN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71"/>
    </mc:Choice>
    <mc:Fallback>
      <p:transition spd="slow" advTm="83971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3" y="445956"/>
            <a:ext cx="8212706" cy="492304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42456" y="5369000"/>
            <a:ext cx="4198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Run for your life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Nature, </a:t>
            </a:r>
            <a:r>
              <a:rPr lang="en-US" altLang="zh-CN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487, 19 July 2012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87779" y="5906359"/>
            <a:ext cx="7306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“Running is essential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molecular memory of who we 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are.”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4563" y="5369000"/>
            <a:ext cx="5052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weapon </a:t>
            </a:r>
            <a:r>
              <a:rPr lang="en-US" altLang="zh-CN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endurance.” 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7"/>
    </mc:Choice>
    <mc:Fallback>
      <p:transition spd="slow" advTm="8697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4646" y="2236674"/>
            <a:ext cx="7886700" cy="1325563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up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5" y="77002"/>
            <a:ext cx="9057490" cy="67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1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165010" y="321972"/>
            <a:ext cx="8837322" cy="62169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ight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SRF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hould Provide: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(1) Low surface resistance, including low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residual resistance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T →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0;</a:t>
            </a:r>
          </a:p>
          <a:p>
            <a:pPr marL="0" indent="0"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(2) An s-wave Cooper pairing state with a full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superconducting gap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on the entire Fermi surface;</a:t>
            </a:r>
          </a:p>
          <a:p>
            <a:pPr marL="0" indent="0"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(3) A high lower critical magnetic field 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Hc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 which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weakly dissipative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Meissner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state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destroyed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due to penetration of vortices;</a:t>
            </a:r>
          </a:p>
          <a:p>
            <a:pPr marL="0" indent="0"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(4) A high superheating magnetic field which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definesthe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theoretical limit of the SRF breakdown;</a:t>
            </a:r>
          </a:p>
          <a:p>
            <a:pPr marL="0" indent="0"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(5) High thermal conductivity to transfer the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dissipated power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through the cavity wall;</a:t>
            </a:r>
          </a:p>
          <a:p>
            <a:pPr marL="0" indent="0"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(6) Grain boundaries transparent to high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screening currents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polycrystalline cavities;</a:t>
            </a:r>
          </a:p>
          <a:p>
            <a:pPr marL="0" indent="0"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(7) Comparatively simple chemical composition,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 that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material is not contaminated by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nonsuperconducting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phases, and the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superconducting properties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are not degraded by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local chemical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nonstoichiometry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(8) Good mechanical properties and malleability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minimize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crack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formation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during cavity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manufacturing (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forging, deep drawing, etc.)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6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0888" y="373487"/>
            <a:ext cx="8024462" cy="1059182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Theoretical Q Limit of </a:t>
            </a:r>
            <a:r>
              <a:rPr lang="en-US" altLang="zh-CN" sz="3200" dirty="0" err="1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Nb</a:t>
            </a:r>
            <a:r>
              <a:rPr lang="en-US" altLang="zh-CN" sz="32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and </a:t>
            </a:r>
            <a:r>
              <a:rPr lang="en-US" altLang="zh-CN" sz="3200" dirty="0" err="1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Nb</a:t>
            </a:r>
            <a:r>
              <a:rPr lang="en-US" altLang="zh-CN" sz="32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/Cu</a:t>
            </a:r>
            <a:endParaRPr lang="zh-CN" altLang="en-US" sz="32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/>
          </p:nvPr>
        </p:nvGraphicFramePr>
        <p:xfrm>
          <a:off x="365761" y="1649048"/>
          <a:ext cx="8402854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670"/>
                <a:gridCol w="800016"/>
                <a:gridCol w="954801"/>
                <a:gridCol w="870573"/>
                <a:gridCol w="1662032"/>
                <a:gridCol w="923261"/>
                <a:gridCol w="1488501"/>
              </a:tblGrid>
              <a:tr h="638264"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MHz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K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zh-CN" sz="18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BCS</a:t>
                      </a:r>
                    </a:p>
                    <a:p>
                      <a:pPr algn="ctr"/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l-GR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endParaRPr lang="zh-CN" altLang="en-US" sz="18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zh-CN" sz="18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</a:t>
                      </a: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</a:t>
                      </a:r>
                      <a:r>
                        <a:rPr lang="en-US" altLang="zh-CN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l-GR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endParaRPr lang="zh-CN" altLang="en-US" sz="18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zh-CN" sz="18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altLang="zh-CN" sz="18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l-GR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endParaRPr lang="zh-CN" altLang="en-US" sz="18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 </a:t>
                      </a:r>
                    </a:p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zero field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 sputtered</a:t>
                      </a:r>
                      <a:endParaRPr lang="zh-CN" alt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39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1.8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40.8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7 E9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KEKB/BEPCII bulk</a:t>
                      </a:r>
                      <a:endParaRPr lang="zh-CN" alt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zh-CN" alt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78.8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80.9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3.2 E9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  <a:r>
                        <a:rPr lang="en-US" altLang="zh-CN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  <a:endParaRPr lang="zh-CN" altLang="en-US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sputtered</a:t>
                      </a:r>
                      <a:endParaRPr lang="zh-CN" alt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zh-CN" alt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133.1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135.5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2 E9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4.4 E10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 bulk</a:t>
                      </a:r>
                      <a:endParaRPr lang="zh-CN" alt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10.9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14.3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1.9 E10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67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49518" y="5710020"/>
            <a:ext cx="7217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Due to medium field Q-slope and field emission, Q will drop, especially the </a:t>
            </a:r>
            <a:r>
              <a:rPr lang="en-US" altLang="zh-CN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/Cu sputtered cavity.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68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0343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1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94" y="357721"/>
            <a:ext cx="8919611" cy="1325563"/>
          </a:xfrm>
        </p:spPr>
        <p:txBody>
          <a:bodyPr/>
          <a:lstStyle/>
          <a:p>
            <a:r>
              <a:rPr lang="en-US" altLang="zh-CN" dirty="0" smtClean="0"/>
              <a:t>Superconducting Cavity and HOM Damper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7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7511" y="3732528"/>
            <a:ext cx="3207839" cy="199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937" y="1858633"/>
            <a:ext cx="2302383" cy="1533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内容占位符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31" y="2208481"/>
            <a:ext cx="5081295" cy="8604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317" y="3736607"/>
            <a:ext cx="2971198" cy="198234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61576" y="5830316"/>
            <a:ext cx="4561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High purity Niobium</a:t>
            </a:r>
          </a:p>
          <a:p>
            <a:pPr algn="ctr"/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more expensive than Silver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73948" y="5834395"/>
            <a:ext cx="4574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HOM damping, R/Q: HOM impact to the beam</a:t>
            </a:r>
          </a:p>
          <a:p>
            <a:pPr algn="ctr"/>
            <a:r>
              <a:rPr lang="en-US" altLang="zh-CN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HOM power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extracted or damping time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4" y="3736607"/>
            <a:ext cx="1321564" cy="1982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1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33"/>
    </mc:Choice>
    <mc:Fallback>
      <p:transition spd="slow" advTm="5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0343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60343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44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9160343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00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60343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2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/>
          <p:cNvGraphicFramePr>
            <a:graphicFrameLocks/>
          </p:cNvGraphicFramePr>
          <p:nvPr>
            <p:extLst/>
          </p:nvPr>
        </p:nvGraphicFramePr>
        <p:xfrm>
          <a:off x="404261" y="1219835"/>
          <a:ext cx="8390224" cy="5273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56617"/>
                <a:gridCol w="1250933"/>
                <a:gridCol w="1250936"/>
                <a:gridCol w="817143"/>
                <a:gridCol w="1311465"/>
                <a:gridCol w="1230759"/>
                <a:gridCol w="723593"/>
                <a:gridCol w="1048778"/>
              </a:tblGrid>
              <a:tr h="37346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Project/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Window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[MHz]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  Power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test/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[kW]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Power</a:t>
                      </a:r>
                    </a:p>
                    <a:p>
                      <a:pPr algn="ctr"/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test/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</a:t>
                      </a:r>
                      <a:endParaRPr lang="en-US" sz="14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[kW]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US" sz="1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Tristan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200/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/IHEP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KEKB</a:t>
                      </a:r>
                    </a:p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/BEPCII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800/400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420/150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7+0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DESY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HERA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Cylindrical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 II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Cylin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565/100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LHC 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(var.)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Cylin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Cylin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ESRF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Cylin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2000/350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spc="-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ORNL</a:t>
                      </a:r>
                      <a:endParaRPr lang="en-US" sz="1600" spc="-1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/350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ESS spoke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 15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spec 335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CEA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ESS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ellip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spec 54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spec 1100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..180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SPL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 and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Cyli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 100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 246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10775" y="6492875"/>
            <a:ext cx="2057400" cy="365125"/>
          </a:xfrm>
        </p:spPr>
        <p:txBody>
          <a:bodyPr/>
          <a:lstStyle/>
          <a:p>
            <a:fld id="{07B2C31E-44B8-4185-A4E4-55868094961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74</a:t>
            </a:fld>
            <a:endParaRPr lang="en-GB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79755"/>
            <a:ext cx="8951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Window Couplers</a:t>
            </a:r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71"/>
    </mc:Choice>
    <mc:Fallback xmlns="">
      <p:transition spd="slow" advTm="69071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/>
          </p:nvPr>
        </p:nvGraphicFramePr>
        <p:xfrm>
          <a:off x="96253" y="1301470"/>
          <a:ext cx="8816740" cy="5273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37398"/>
                <a:gridCol w="1714345"/>
                <a:gridCol w="714251"/>
                <a:gridCol w="918323"/>
                <a:gridCol w="1530536"/>
                <a:gridCol w="1152408"/>
                <a:gridCol w="1077602"/>
                <a:gridCol w="871877"/>
              </a:tblGrid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/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Window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[MHz]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Power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test/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[kW]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Power </a:t>
                      </a:r>
                    </a:p>
                    <a:p>
                      <a:pPr algn="ctr"/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[kW]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US" sz="1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</a:tr>
              <a:tr h="2196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IFMIF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/153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8+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LPSC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SPIRAL2 QWR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20/12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2..12+14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FRIB QWR (var.)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..112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MSU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FRIB HWR</a:t>
                      </a:r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(var.)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8/spec. 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..222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CADS HWR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162.5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altLang="zh-CN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15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4+8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IHEP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CADS Spoke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/ 10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6+3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..103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IHEP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CADS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</a:t>
                      </a:r>
                      <a:r>
                        <a:rPr lang="en-US" altLang="zh-CN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..113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FNAL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PX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FNAL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PX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..&gt;100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ERL SRF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Gun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125/spec500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cERL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inj.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40/5 </a:t>
                      </a:r>
                    </a:p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 </a:t>
                      </a:r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96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HZB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BERLinPro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inj. gun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 130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77002" y="356756"/>
            <a:ext cx="8951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Window Couplers</a:t>
            </a:r>
            <a:endParaRPr lang="zh-CN" alt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BBB3-AF4C-4EC2-AA64-B9E1284989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0"/>
    </mc:Choice>
    <mc:Fallback xmlns="">
      <p:transition spd="slow" advTm="1503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9390"/>
            <a:ext cx="7886700" cy="616651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Two Windows Couplers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C31E-44B8-4185-A4E4-5586809496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extLst/>
          </p:nvPr>
        </p:nvGraphicFramePr>
        <p:xfrm>
          <a:off x="154004" y="1509563"/>
          <a:ext cx="8893743" cy="513980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64656"/>
                <a:gridCol w="1309036"/>
                <a:gridCol w="1463040"/>
                <a:gridCol w="770021"/>
                <a:gridCol w="1174282"/>
                <a:gridCol w="1097280"/>
                <a:gridCol w="1068405"/>
                <a:gridCol w="847023"/>
              </a:tblGrid>
              <a:tr h="5859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Window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Freq. [MHz]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Power</a:t>
                      </a:r>
                    </a:p>
                    <a:p>
                      <a:pPr algn="ctr"/>
                      <a:r>
                        <a:rPr lang="en-US" altLang="zh-CN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test/</a:t>
                      </a:r>
                      <a:r>
                        <a:rPr lang="en-US" altLang="zh-CN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</a:t>
                      </a:r>
                      <a:endParaRPr lang="en-US" altLang="zh-C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[kW]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power</a:t>
                      </a:r>
                      <a:endParaRPr lang="en-US" sz="16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[kW]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US" sz="1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740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APT (var.)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 + 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1000/510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740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DESY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TTFIII/XFEL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32..+ 800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740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TTF V 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(fix)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740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KEK/IHEP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STF1 (fix)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 + 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740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STF2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 + 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1200/450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2+16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7409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Capacitive Coupled 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(fix)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Demountable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Disk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740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Cornell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ERL-inj.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61/40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7409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HZB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TTFIII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CW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altLang="zh-CN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endParaRPr lang="en-US" altLang="zh-CN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8/spec.10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740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Cornell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ERL-ML(fix)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altLang="zh-CN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endParaRPr lang="en-US" altLang="zh-CN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740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cERL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-ML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 + Disk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43/15(4.5)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7409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SLAC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LCLS-II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altLang="zh-CN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sepc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2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"/>
    </mc:Choice>
    <mc:Fallback xmlns="">
      <p:transition spd="slow" advTm="88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77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36524"/>
            <a:ext cx="9144000" cy="66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82745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CW Klystrons in the Market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78</a:t>
            </a:fld>
            <a:endParaRPr lang="zh-CN" altLang="en-US"/>
          </a:p>
        </p:txBody>
      </p:sp>
      <p:graphicFrame>
        <p:nvGraphicFramePr>
          <p:cNvPr id="5" name="Group 10"/>
          <p:cNvGraphicFramePr>
            <a:graphicFrameLocks noGrp="1"/>
          </p:cNvGraphicFramePr>
          <p:nvPr>
            <p:extLst/>
          </p:nvPr>
        </p:nvGraphicFramePr>
        <p:xfrm>
          <a:off x="1013252" y="1722202"/>
          <a:ext cx="7136745" cy="4421011"/>
        </p:xfrm>
        <a:graphic>
          <a:graphicData uri="http://schemas.openxmlformats.org/drawingml/2006/table">
            <a:tbl>
              <a:tblPr/>
              <a:tblGrid>
                <a:gridCol w="1511102"/>
                <a:gridCol w="1526611"/>
                <a:gridCol w="2570204"/>
                <a:gridCol w="1528828"/>
              </a:tblGrid>
              <a:tr h="389125">
                <a:tc rowSpan="2"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Frequency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(MHz)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Power (kW)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zh-CN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zh-CN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145">
                <a:tc vMerge="1"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zh-CN" sz="2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CPI</a:t>
                      </a:r>
                      <a:endParaRPr kumimoji="0" lang="zh-CN" alt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THALES</a:t>
                      </a:r>
                      <a:endParaRPr kumimoji="0" lang="zh-CN" alt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TOSHIBA</a:t>
                      </a:r>
                      <a:endParaRPr kumimoji="0" lang="zh-CN" alt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265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180/250/300/800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265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265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611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70/100/800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180/250/300/800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265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500.08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265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508.6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265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265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265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180/250/300/800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1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39437" y="593175"/>
            <a:ext cx="8229600" cy="863600"/>
          </a:xfrm>
        </p:spPr>
        <p:txBody>
          <a:bodyPr/>
          <a:lstStyle/>
          <a:p>
            <a:r>
              <a:rPr lang="zh-CN" altLang="en-US" sz="2400" b="1" dirty="0" smtClean="0"/>
              <a:t>法国</a:t>
            </a:r>
            <a:r>
              <a:rPr lang="en-US" altLang="zh-CN" sz="2400" b="1" dirty="0" smtClean="0"/>
              <a:t>SOLEIL</a:t>
            </a:r>
            <a:r>
              <a:rPr lang="zh-CN" altLang="en-US" sz="2400" b="1" dirty="0" smtClean="0"/>
              <a:t>光源 </a:t>
            </a:r>
            <a:r>
              <a:rPr lang="en-US" altLang="zh-CN" sz="2400" b="1" dirty="0" smtClean="0">
                <a:solidFill>
                  <a:srgbClr val="FF0066"/>
                </a:solidFill>
              </a:rPr>
              <a:t>4*190KW </a:t>
            </a:r>
            <a:r>
              <a:rPr lang="zh-CN" altLang="en-US" sz="2400" b="1" dirty="0" smtClean="0">
                <a:solidFill>
                  <a:srgbClr val="FF0066"/>
                </a:solidFill>
              </a:rPr>
              <a:t>全固态机</a:t>
            </a:r>
            <a:r>
              <a:rPr lang="en-US" altLang="zh-CN" sz="2400" b="1" dirty="0" smtClean="0">
                <a:solidFill>
                  <a:srgbClr val="FF0066"/>
                </a:solidFill>
              </a:rPr>
              <a:t>SSA</a:t>
            </a:r>
            <a:r>
              <a:rPr lang="zh-CN" altLang="en-US" sz="2400" b="1" dirty="0" smtClean="0">
                <a:solidFill>
                  <a:srgbClr val="FF0066"/>
                </a:solidFill>
              </a:rPr>
              <a:t/>
            </a:r>
            <a:br>
              <a:rPr lang="zh-CN" altLang="en-US" sz="2400" b="1" dirty="0" smtClean="0">
                <a:solidFill>
                  <a:srgbClr val="FF0066"/>
                </a:solidFill>
              </a:rPr>
            </a:br>
            <a:r>
              <a:rPr lang="zh-CN" altLang="en-US" sz="2400" b="1" dirty="0" smtClean="0">
                <a:solidFill>
                  <a:srgbClr val="FF0066"/>
                </a:solidFill>
              </a:rPr>
              <a:t>单机</a:t>
            </a:r>
            <a:r>
              <a:rPr lang="en-US" altLang="zh-CN" sz="2400" b="1" dirty="0" smtClean="0">
                <a:solidFill>
                  <a:srgbClr val="FF0066"/>
                </a:solidFill>
              </a:rPr>
              <a:t>3</a:t>
            </a:r>
            <a:r>
              <a:rPr lang="zh-CN" altLang="en-US" sz="2400" b="1" dirty="0" smtClean="0">
                <a:solidFill>
                  <a:srgbClr val="FF0066"/>
                </a:solidFill>
              </a:rPr>
              <a:t>千多模块组成、每模块</a:t>
            </a:r>
            <a:r>
              <a:rPr lang="en-US" altLang="zh-CN" sz="2400" b="1" dirty="0" smtClean="0">
                <a:solidFill>
                  <a:srgbClr val="FF0066"/>
                </a:solidFill>
              </a:rPr>
              <a:t>350W     no HV, no Vacuum</a:t>
            </a:r>
          </a:p>
        </p:txBody>
      </p:sp>
      <p:pic>
        <p:nvPicPr>
          <p:cNvPr id="16387" name="Picture 6" descr="AMPL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7501" y="2175310"/>
            <a:ext cx="6889622" cy="4576930"/>
          </a:xfrm>
        </p:spPr>
      </p:pic>
      <p:sp>
        <p:nvSpPr>
          <p:cNvPr id="16388" name="矩形 3"/>
          <p:cNvSpPr>
            <a:spLocks noChangeArrowheads="1"/>
          </p:cNvSpPr>
          <p:nvPr/>
        </p:nvSpPr>
        <p:spPr bwMode="auto">
          <a:xfrm>
            <a:off x="125112" y="1915562"/>
            <a:ext cx="4153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operation since 2005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矩形 1"/>
          <p:cNvSpPr>
            <a:spLocks noChangeArrowheads="1"/>
          </p:cNvSpPr>
          <p:nvPr/>
        </p:nvSpPr>
        <p:spPr bwMode="auto">
          <a:xfrm>
            <a:off x="150512" y="1456775"/>
            <a:ext cx="41008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运行九年</a:t>
            </a:r>
            <a:r>
              <a:rPr lang="en-US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年均替换约</a:t>
            </a:r>
            <a:r>
              <a:rPr lang="en-US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zh-CN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模块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0" name="矩形 2"/>
          <p:cNvSpPr>
            <a:spLocks noChangeArrowheads="1"/>
          </p:cNvSpPr>
          <p:nvPr/>
        </p:nvSpPr>
        <p:spPr bwMode="auto">
          <a:xfrm>
            <a:off x="5263849" y="1548850"/>
            <a:ext cx="3970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ESRF</a:t>
            </a:r>
            <a:r>
              <a:rPr lang="zh-CN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七台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150kW</a:t>
            </a:r>
            <a:r>
              <a:rPr lang="zh-CN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替换了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klystron</a:t>
            </a:r>
            <a:endParaRPr lang="zh-CN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49" y="638879"/>
            <a:ext cx="7899333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 smtClean="0"/>
              <a:t>IHEP Cryomodules</a:t>
            </a:r>
            <a:r>
              <a:rPr lang="en-US" altLang="zh-CN" dirty="0"/>
              <a:t> </a:t>
            </a:r>
            <a:r>
              <a:rPr lang="en-US" altLang="zh-CN" dirty="0" smtClean="0"/>
              <a:t>for Euro-XFEL </a:t>
            </a:r>
            <a:br>
              <a:rPr lang="en-US" altLang="zh-CN" dirty="0" smtClean="0"/>
            </a:br>
            <a:r>
              <a:rPr lang="en-US" altLang="zh-CN" dirty="0"/>
              <a:t>(60 </a:t>
            </a:r>
            <a:r>
              <a:rPr lang="en-US" altLang="zh-CN" dirty="0" smtClean="0"/>
              <a:t>12-meter-long modules)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5" name="图片 4" descr="D:\old F\2012年10月973验收\973归档照片\P1030255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7" y="2458578"/>
            <a:ext cx="4344040" cy="3259227"/>
          </a:xfrm>
          <a:prstGeom prst="rect">
            <a:avLst/>
          </a:prstGeom>
          <a:ln w="1905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65" y="2456445"/>
            <a:ext cx="4352544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5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17"/>
    </mc:Choice>
    <mc:Fallback>
      <p:transition spd="slow" advTm="15417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/>
          </p:nvPr>
        </p:nvSpPr>
        <p:spPr>
          <a:xfrm>
            <a:off x="235819" y="463082"/>
            <a:ext cx="8908181" cy="777875"/>
          </a:xfrm>
        </p:spPr>
        <p:txBody>
          <a:bodyPr>
            <a:noAutofit/>
          </a:bodyPr>
          <a:lstStyle/>
          <a:p>
            <a:r>
              <a:rPr lang="en-US" altLang="zh-CN" b="1" dirty="0" smtClean="0"/>
              <a:t>One PS feeds one cavity or 4 cavities</a:t>
            </a:r>
            <a:endParaRPr lang="zh-CN" altLang="en-US" b="1" dirty="0" smtClean="0"/>
          </a:p>
        </p:txBody>
      </p:sp>
      <p:pic>
        <p:nvPicPr>
          <p:cNvPr id="14339" name="Picture 3" descr="F:\130330--Higgs工厂\140804--CDR\绘图\示意图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6" y="1566879"/>
            <a:ext cx="87598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矩形 1"/>
          <p:cNvSpPr>
            <a:spLocks noChangeArrowheads="1"/>
          </p:cNvSpPr>
          <p:nvPr/>
        </p:nvSpPr>
        <p:spPr bwMode="auto">
          <a:xfrm>
            <a:off x="674920" y="5608671"/>
            <a:ext cx="82769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avity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trip may result in the machine interlocked and beam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loss.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One SSA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feeds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one cavity, beam can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sustain in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 cavity trip.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28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LEP-II 1.2 MV Feeds 8 cavities  (352MHz)</a:t>
            </a:r>
            <a:endParaRPr lang="zh-CN" altLang="en-US" b="1" dirty="0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202" y="1196975"/>
            <a:ext cx="6624638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矩形 2"/>
          <p:cNvSpPr>
            <a:spLocks noChangeArrowheads="1"/>
          </p:cNvSpPr>
          <p:nvPr/>
        </p:nvSpPr>
        <p:spPr bwMode="auto">
          <a:xfrm>
            <a:off x="7653940" y="981075"/>
            <a:ext cx="11544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</a:t>
            </a:r>
          </a:p>
          <a:p>
            <a:pPr eaLnBrk="1" hangingPunct="1"/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endParaRPr lang="zh-CN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5925152" y="1196975"/>
            <a:ext cx="1728788" cy="144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stCxn id="15364" idx="2"/>
          </p:cNvCxnSpPr>
          <p:nvPr/>
        </p:nvCxnSpPr>
        <p:spPr>
          <a:xfrm flipH="1">
            <a:off x="7438041" y="1688961"/>
            <a:ext cx="793141" cy="1236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矩形 9"/>
          <p:cNvSpPr>
            <a:spLocks noChangeArrowheads="1"/>
          </p:cNvSpPr>
          <p:nvPr/>
        </p:nvSpPr>
        <p:spPr bwMode="auto">
          <a:xfrm>
            <a:off x="7611077" y="3286125"/>
            <a:ext cx="11897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</a:p>
          <a:p>
            <a:pPr eaLnBrk="1" hangingPunct="1"/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1E+4hrs</a:t>
            </a:r>
            <a:endParaRPr lang="zh-CN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7438040" y="3357563"/>
            <a:ext cx="215900" cy="144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9" name="矩形 12"/>
          <p:cNvSpPr>
            <a:spLocks noChangeArrowheads="1"/>
          </p:cNvSpPr>
          <p:nvPr/>
        </p:nvSpPr>
        <p:spPr bwMode="auto">
          <a:xfrm>
            <a:off x="6984015" y="4149725"/>
            <a:ext cx="915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1.2MW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6501415" y="3286125"/>
            <a:ext cx="482600" cy="954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1" name="矩形 16"/>
          <p:cNvSpPr>
            <a:spLocks noChangeArrowheads="1"/>
          </p:cNvSpPr>
          <p:nvPr/>
        </p:nvSpPr>
        <p:spPr bwMode="auto">
          <a:xfrm>
            <a:off x="5467952" y="1630363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4MW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2" name="矩形 12"/>
          <p:cNvSpPr>
            <a:spLocks noChangeArrowheads="1"/>
          </p:cNvSpPr>
          <p:nvPr/>
        </p:nvSpPr>
        <p:spPr bwMode="auto">
          <a:xfrm>
            <a:off x="7344377" y="5373688"/>
            <a:ext cx="1364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125kW/cav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H="1">
            <a:off x="7392002" y="5835650"/>
            <a:ext cx="406400" cy="33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矩形 12"/>
          <p:cNvSpPr>
            <a:spLocks noChangeArrowheads="1"/>
          </p:cNvSpPr>
          <p:nvPr/>
        </p:nvSpPr>
        <p:spPr bwMode="auto">
          <a:xfrm>
            <a:off x="276827" y="3646488"/>
            <a:ext cx="135165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650MHz</a:t>
            </a:r>
          </a:p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1.2MW</a:t>
            </a:r>
          </a:p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Kly. tube</a:t>
            </a:r>
          </a:p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research?</a:t>
            </a:r>
          </a:p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Price?</a:t>
            </a:r>
          </a:p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20RMB/w?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0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36035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IHEP 1.3GHz 9-cell Cavity Module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9" y="1856884"/>
            <a:ext cx="5043474" cy="3782606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35554" y="5834776"/>
            <a:ext cx="7472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Final assembly and liquid nitrogen 80K cooling down experiment 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9694" y="3781814"/>
            <a:ext cx="2675656" cy="185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5839694" y="1856884"/>
            <a:ext cx="2675656" cy="18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09"/>
    </mc:Choice>
    <mc:Fallback>
      <p:transition spd="slow" advTm="1790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.7|1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4|0.9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8.2|4.9|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3743</TotalTime>
  <Words>4233</Words>
  <Application>Microsoft Office PowerPoint</Application>
  <PresentationFormat>全屏显示(4:3)</PresentationFormat>
  <Paragraphs>1366</Paragraphs>
  <Slides>81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81</vt:i4>
      </vt:variant>
    </vt:vector>
  </HeadingPairs>
  <TitlesOfParts>
    <vt:vector size="98" baseType="lpstr">
      <vt:lpstr>Arial Unicode MS</vt:lpstr>
      <vt:lpstr>ＭＳ Ｐゴシック</vt:lpstr>
      <vt:lpstr>Osaka</vt:lpstr>
      <vt:lpstr>黑体</vt:lpstr>
      <vt:lpstr>楷体</vt:lpstr>
      <vt:lpstr>楷体_GB2312</vt:lpstr>
      <vt:lpstr>宋体</vt:lpstr>
      <vt:lpstr>Arial</vt:lpstr>
      <vt:lpstr>Calibri</vt:lpstr>
      <vt:lpstr>Calibri Light</vt:lpstr>
      <vt:lpstr>Cambria Math</vt:lpstr>
      <vt:lpstr>Helvetica</vt:lpstr>
      <vt:lpstr>Times New Roman</vt:lpstr>
      <vt:lpstr>Office 主题</vt:lpstr>
      <vt:lpstr>Office Theme</vt:lpstr>
      <vt:lpstr>Equation.DSMT4</vt:lpstr>
      <vt:lpstr>Acrobat Document</vt:lpstr>
      <vt:lpstr> Superconducting RF Cavity and Power Source for CEPC </vt:lpstr>
      <vt:lpstr>Outline</vt:lpstr>
      <vt:lpstr>CEPC SRF System Layout and Parameters</vt:lpstr>
      <vt:lpstr>CEPC SRF System Layout</vt:lpstr>
      <vt:lpstr>SRF Cryomodule</vt:lpstr>
      <vt:lpstr>PowerPoint 演示文稿</vt:lpstr>
      <vt:lpstr>Superconducting Cavity and HOM Damper</vt:lpstr>
      <vt:lpstr>IHEP Cryomodules for Euro-XFEL  (60 12-meter-long modules)</vt:lpstr>
      <vt:lpstr>IHEP 1.3GHz 9-cell Cavity Module</vt:lpstr>
      <vt:lpstr>Cleanroom Assembly</vt:lpstr>
      <vt:lpstr>Coupler, 2K pipe, Tuner, HOM coupler</vt:lpstr>
      <vt:lpstr>Cold Mass Assembly &amp; Cavity Alignment</vt:lpstr>
      <vt:lpstr>Vacuum Vessel Assembly and Alignment</vt:lpstr>
      <vt:lpstr>Warm Coupler and Interfaces</vt:lpstr>
      <vt:lpstr>CEPC SRF System Parameters</vt:lpstr>
      <vt:lpstr>What’s NEW in CEPC SRF?</vt:lpstr>
      <vt:lpstr>What’s NEW in CEPC SRF?</vt:lpstr>
      <vt:lpstr>Design Criteria and Parameter Choice with New Technology</vt:lpstr>
      <vt:lpstr>CEPC SRF System Design Criteria</vt:lpstr>
      <vt:lpstr>RF Frequency Choice</vt:lpstr>
      <vt:lpstr>Cavity Number and Gradient Choice</vt:lpstr>
      <vt:lpstr>Coupler Power Handling Capability Impact on Main Ring Cost and Risk</vt:lpstr>
      <vt:lpstr>650 MHz Cavity Q0 Choice</vt:lpstr>
      <vt:lpstr>Theoretical limit of Cavity Gradient and Q </vt:lpstr>
      <vt:lpstr>PowerPoint 演示文稿</vt:lpstr>
      <vt:lpstr>FNAL 650 MHz Cavity</vt:lpstr>
      <vt:lpstr>IHEP 1.3 GHz and 650 MHz Cavity</vt:lpstr>
      <vt:lpstr>Cavity Q performance with “ILC standard” surface processing recipe </vt:lpstr>
      <vt:lpstr>Nb N-Doping and Flux Expulsion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Nb3Sn Impact on CEPC 650 MHz cavity</vt:lpstr>
      <vt:lpstr>CEPC SRF Cavity Design</vt:lpstr>
      <vt:lpstr>650 MHz 5-cell Cavity</vt:lpstr>
      <vt:lpstr>650 MHz 5-cell Cavity Parameters</vt:lpstr>
      <vt:lpstr>650 MHz Cavity Impedance Budget</vt:lpstr>
      <vt:lpstr>650 MHz 5-cell Cavity HOMs</vt:lpstr>
      <vt:lpstr>1.3 GHz 9-cell Cavity Parameters</vt:lpstr>
      <vt:lpstr>1.3 GHz 9-cell Cavity HOMs</vt:lpstr>
      <vt:lpstr>1.3 GHz Cavity Impedance Budget</vt:lpstr>
      <vt:lpstr>RF Power Source</vt:lpstr>
      <vt:lpstr>Booster RF Power Source</vt:lpstr>
      <vt:lpstr>Main Ring RF Power Source</vt:lpstr>
      <vt:lpstr>Power Source Choice and R&amp;D</vt:lpstr>
      <vt:lpstr>SRF Technical Challenges</vt:lpstr>
      <vt:lpstr>HOM Power of the Collider</vt:lpstr>
      <vt:lpstr>HOM Damping Scheme (hook and ferrite)</vt:lpstr>
      <vt:lpstr>BEPCII Spare Module and HOM Damper</vt:lpstr>
      <vt:lpstr>Input Coupler Power Clean Assembly</vt:lpstr>
      <vt:lpstr>IHEP Power Couplers for SC Cavity</vt:lpstr>
      <vt:lpstr>SRF Infrastructures &amp; Industrialization </vt:lpstr>
      <vt:lpstr>SRF Facilities in JLab TEDF</vt:lpstr>
      <vt:lpstr>PowerPoint 演示文稿</vt:lpstr>
      <vt:lpstr>PowerPoint 演示文稿</vt:lpstr>
      <vt:lpstr>Cavity Automatic Tuning, Processing and Testing</vt:lpstr>
      <vt:lpstr>Cavity Surface High Resolution Inspection and Precise Local Repairing</vt:lpstr>
      <vt:lpstr>Cryomodule Assembly and Testing</vt:lpstr>
      <vt:lpstr>PowerPoint 演示文稿</vt:lpstr>
      <vt:lpstr>Summary</vt:lpstr>
      <vt:lpstr>PowerPoint 演示文稿</vt:lpstr>
      <vt:lpstr>Back up</vt:lpstr>
      <vt:lpstr>PowerPoint 演示文稿</vt:lpstr>
      <vt:lpstr>PowerPoint 演示文稿</vt:lpstr>
      <vt:lpstr>Theoretical Q Limit of Nb and Nb/Cu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Two Windows Couplers</vt:lpstr>
      <vt:lpstr>PowerPoint 演示文稿</vt:lpstr>
      <vt:lpstr>CW Klystrons in the Market</vt:lpstr>
      <vt:lpstr>法国SOLEIL光源 4*190KW 全固态机SSA 单机3千多模块组成、每模块350W     no HV, no Vacuum</vt:lpstr>
      <vt:lpstr>One PS feeds one cavity or 4 cavities</vt:lpstr>
      <vt:lpstr>LEP-II 1.2 MV Feeds 8 cavities  (352MHz)</vt:lpstr>
    </vt:vector>
  </TitlesOfParts>
  <Company>IHEP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Superconducting RF Cavity and Power Source</dc:title>
  <dc:creator>翟纪元</dc:creator>
  <cp:lastModifiedBy>Zhai</cp:lastModifiedBy>
  <cp:revision>1087</cp:revision>
  <dcterms:created xsi:type="dcterms:W3CDTF">2014-09-07T03:14:42Z</dcterms:created>
  <dcterms:modified xsi:type="dcterms:W3CDTF">2014-09-11T15:26:30Z</dcterms:modified>
</cp:coreProperties>
</file>