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56" r:id="rId2"/>
    <p:sldId id="272" r:id="rId3"/>
    <p:sldId id="305" r:id="rId4"/>
    <p:sldId id="311" r:id="rId5"/>
    <p:sldId id="318" r:id="rId6"/>
    <p:sldId id="319" r:id="rId7"/>
    <p:sldId id="320" r:id="rId8"/>
    <p:sldId id="321" r:id="rId9"/>
    <p:sldId id="285" r:id="rId10"/>
    <p:sldId id="309" r:id="rId11"/>
    <p:sldId id="298" r:id="rId12"/>
    <p:sldId id="297" r:id="rId13"/>
    <p:sldId id="282" r:id="rId14"/>
    <p:sldId id="296" r:id="rId15"/>
    <p:sldId id="280" r:id="rId16"/>
    <p:sldId id="262" r:id="rId17"/>
    <p:sldId id="259" r:id="rId18"/>
    <p:sldId id="300" r:id="rId19"/>
    <p:sldId id="301" r:id="rId20"/>
    <p:sldId id="302" r:id="rId21"/>
    <p:sldId id="303" r:id="rId22"/>
    <p:sldId id="304" r:id="rId23"/>
    <p:sldId id="316" r:id="rId24"/>
    <p:sldId id="323" r:id="rId25"/>
    <p:sldId id="306" r:id="rId26"/>
    <p:sldId id="307" r:id="rId27"/>
    <p:sldId id="314" r:id="rId28"/>
    <p:sldId id="317" r:id="rId29"/>
    <p:sldId id="324" r:id="rId30"/>
    <p:sldId id="325" r:id="rId3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660"/>
  </p:normalViewPr>
  <p:slideViewPr>
    <p:cSldViewPr>
      <p:cViewPr varScale="1">
        <p:scale>
          <a:sx n="70" d="100"/>
          <a:sy n="70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F1FEB4-385A-454F-A25E-8BAC3CEC85B7}" type="datetimeFigureOut">
              <a:rPr lang="zh-CN" altLang="en-US" smtClean="0"/>
              <a:t>2014/9/12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84DEA-696D-4A64-8B62-1D23F010F9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606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84DEA-696D-4A64-8B62-1D23F010F94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04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C8D4F-D5D6-448E-9ED4-DB2A18B2D86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3732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B83E2-BCE9-46EE-9E91-D1A5F87AB555}" type="datetime1">
              <a:rPr lang="zh-CN" altLang="en-US" smtClean="0"/>
              <a:t>2014/9/12</a:t>
            </a:fld>
            <a:endParaRPr lang="zh-CN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7C471-1529-411F-BA30-3FBEFC4E1AD5}" type="datetime1">
              <a:rPr lang="zh-CN" altLang="en-US" smtClean="0"/>
              <a:t>2014/9/12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6200-3DAF-457F-9D1F-9E1165C1CD49}" type="datetime1">
              <a:rPr lang="zh-CN" altLang="en-US" smtClean="0"/>
              <a:t>2014/9/12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0380C-D1AD-4C11-98D2-42417296A3D2}" type="datetime1">
              <a:rPr lang="zh-CN" altLang="en-US" smtClean="0"/>
              <a:t>2014/9/12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8B1A5-7056-45FA-A1C1-67B18B8794EE}" type="datetime1">
              <a:rPr lang="zh-CN" altLang="en-US" smtClean="0"/>
              <a:t>2014/9/12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AD97A-9928-4CA6-A988-CA7A8BB679AB}" type="datetime1">
              <a:rPr lang="zh-CN" altLang="en-US" smtClean="0"/>
              <a:t>2014/9/12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9B20-7098-455E-9231-FFBA938D0E6D}" type="datetime1">
              <a:rPr lang="zh-CN" altLang="en-US" smtClean="0"/>
              <a:t>2014/9/12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0460A-D30D-4733-BE45-3FC32986DEBA}" type="datetime1">
              <a:rPr lang="zh-CN" altLang="en-US" smtClean="0"/>
              <a:t>2014/9/12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9FD4-C387-411E-BA50-0CA33939304B}" type="datetime1">
              <a:rPr lang="zh-CN" altLang="en-US" smtClean="0"/>
              <a:t>2014/9/12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DFAAD-E085-4B73-BDA9-FB2E854FBBA0}" type="datetime1">
              <a:rPr lang="zh-CN" altLang="en-US" smtClean="0"/>
              <a:t>2014/9/12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AAD4C-4179-42C8-8143-8B61D7FAF27E}" type="datetime1">
              <a:rPr lang="zh-CN" altLang="en-US" smtClean="0"/>
              <a:t>2014/9/12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7B0D428-2290-45F8-AD99-4BAA49BA26E4}" type="datetime1">
              <a:rPr lang="zh-CN" altLang="en-US" smtClean="0"/>
              <a:t>2014/9/12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.png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2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48.pn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556792"/>
            <a:ext cx="75648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/>
              <a:t>Progress of CEPC CALO/MUON system</a:t>
            </a:r>
            <a:endParaRPr lang="zh-CN" alt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123728" y="2996952"/>
            <a:ext cx="45624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 smtClean="0"/>
              <a:t>Boxiang Yu </a:t>
            </a:r>
          </a:p>
          <a:p>
            <a:r>
              <a:rPr lang="en-US" altLang="zh-CN" sz="2400" dirty="0" smtClean="0"/>
              <a:t>On behalf of CEPC Calor Group</a:t>
            </a:r>
            <a:endParaRPr lang="zh-CN" alt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367053" y="4499828"/>
            <a:ext cx="6589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2014 CEPC </a:t>
            </a:r>
            <a:r>
              <a:rPr lang="en-US" altLang="zh-CN" dirty="0"/>
              <a:t>workshop </a:t>
            </a:r>
            <a:r>
              <a:rPr lang="en-US" altLang="zh-CN" dirty="0" smtClean="0"/>
              <a:t>of </a:t>
            </a:r>
            <a:r>
              <a:rPr lang="en-US" altLang="zh-CN" dirty="0"/>
              <a:t>Shanghai Jiao Tong University (SJTU)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668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42164" y="5373216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2014-09-12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64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5161" y="836712"/>
            <a:ext cx="3920615" cy="1690616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249" y="2564904"/>
            <a:ext cx="4273677" cy="1534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4278784"/>
            <a:ext cx="3096344" cy="230927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6016" y="4312058"/>
            <a:ext cx="4259760" cy="230037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16024" y="980728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RD51 research WELL-THGEM DHCAL;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The 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beam studies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showed a 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single-THGEM structure operating at a low gain </a:t>
            </a:r>
            <a:r>
              <a:rPr lang="en-US" altLang="zh-CN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(~</a:t>
            </a:r>
            <a:r>
              <a:rPr lang="en-US" altLang="zh-CN" sz="20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1×10</a:t>
            </a:r>
            <a:r>
              <a:rPr lang="en-US" altLang="zh-CN" sz="2000" baseline="300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 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can run at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96% efficiency 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with low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discharge probability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(10</a:t>
            </a:r>
            <a:r>
              <a:rPr lang="en-US" altLang="zh-CN" sz="2000" baseline="30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-6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or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lower). </a:t>
            </a:r>
            <a:endParaRPr lang="en-US" altLang="zh-CN" sz="2000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The 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particular configuration tested, which can still be optimized, had a total thickness of 5.5 mm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within 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the requirement of the ILC-DHCAL. </a:t>
            </a:r>
            <a:endParaRPr lang="zh-CN" alt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1691680" y="5125643"/>
            <a:ext cx="1980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rgbClr val="FF0000"/>
                </a:solidFill>
              </a:rPr>
              <a:t>Discharge Probability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788024" y="4940977"/>
            <a:ext cx="2576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KPiX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</a:rPr>
              <a:t> readout electronics 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1993518" y="157180"/>
            <a:ext cx="5817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THGEM DHCAL research of RD51 </a:t>
            </a:r>
            <a:endParaRPr lang="zh-CN" altLang="en-US" sz="28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668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197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503293"/>
            <a:ext cx="4973415" cy="1806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14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80842"/>
            <a:ext cx="2705772" cy="27522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矩形 1"/>
          <p:cNvSpPr/>
          <p:nvPr/>
        </p:nvSpPr>
        <p:spPr>
          <a:xfrm>
            <a:off x="323528" y="1124744"/>
            <a:ext cx="467313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zh-CN" b="1" dirty="0" smtClean="0"/>
              <a:t> three structure can be selected;</a:t>
            </a:r>
          </a:p>
          <a:p>
            <a:pPr marL="800100" lvl="1" indent="-342900">
              <a:buFont typeface="Wingdings" pitchFamily="2" charset="2"/>
              <a:buChar char="l"/>
            </a:pPr>
            <a:r>
              <a:rPr lang="en-US" altLang="zh-CN" b="1" dirty="0" smtClean="0"/>
              <a:t> Double THGEM;</a:t>
            </a:r>
          </a:p>
          <a:p>
            <a:pPr marL="800100" lvl="1" indent="-342900">
              <a:buFont typeface="Wingdings" pitchFamily="2" charset="2"/>
              <a:buChar char="l"/>
            </a:pPr>
            <a:r>
              <a:rPr lang="en-US" altLang="zh-CN" b="1" dirty="0" smtClean="0"/>
              <a:t>Single-THGEM;</a:t>
            </a:r>
          </a:p>
          <a:p>
            <a:pPr marL="800100" lvl="1" indent="-342900">
              <a:buFont typeface="Wingdings" pitchFamily="2" charset="2"/>
              <a:buChar char="l"/>
            </a:pPr>
            <a:r>
              <a:rPr lang="en-US" altLang="zh-CN" b="1" dirty="0" smtClean="0">
                <a:solidFill>
                  <a:srgbClr val="FF0000"/>
                </a:solidFill>
              </a:rPr>
              <a:t>WELL-THGEM;</a:t>
            </a:r>
            <a:endParaRPr lang="en-US" altLang="zh-CN" b="1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CN" b="1" dirty="0" smtClean="0"/>
              <a:t>WELL-THGEM is the-best selection.</a:t>
            </a:r>
          </a:p>
          <a:p>
            <a:pPr marL="800100" lvl="1" indent="-342900">
              <a:buFont typeface="Wingdings" pitchFamily="2" charset="2"/>
              <a:buChar char="l"/>
            </a:pPr>
            <a:r>
              <a:rPr lang="en-US" altLang="zh-CN" b="1" dirty="0"/>
              <a:t>t</a:t>
            </a:r>
            <a:r>
              <a:rPr lang="en-US" altLang="zh-CN" b="1" dirty="0" smtClean="0"/>
              <a:t>hinner, high gain, lower discharge</a:t>
            </a:r>
          </a:p>
        </p:txBody>
      </p:sp>
      <p:pic>
        <p:nvPicPr>
          <p:cNvPr id="5" name="Picture 515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00" y="4221088"/>
            <a:ext cx="3398520" cy="217360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267744" y="332656"/>
            <a:ext cx="4948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Structure of THGEM-DHCAL</a:t>
            </a:r>
            <a:endParaRPr lang="zh-CN" alt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115616" y="5917922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FF00"/>
                </a:solidFill>
              </a:rPr>
              <a:t>40cm×40cm THGEM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6056" y="6237312"/>
            <a:ext cx="3002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Structure of GEM-DHCAL</a:t>
            </a:r>
            <a:endParaRPr lang="zh-CN" altLang="en-US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668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641848" y="3933056"/>
            <a:ext cx="2409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Including electronics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93374" y="2847648"/>
            <a:ext cx="4846511" cy="1192755"/>
            <a:chOff x="293374" y="2847648"/>
            <a:chExt cx="4846511" cy="1192755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374" y="2847648"/>
              <a:ext cx="4846511" cy="1192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3203848" y="3812565"/>
              <a:ext cx="1299438" cy="2278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5841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 descr="D:\Users\LiuHB\Desktop\QQ图片201305030542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864" y="4293096"/>
            <a:ext cx="4038600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62815"/>
            <a:ext cx="3855517" cy="2698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86209"/>
            <a:ext cx="3560242" cy="261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59152" y="2749570"/>
            <a:ext cx="2012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Gain with voltage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496" y="1783268"/>
            <a:ext cx="50398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zh-CN" sz="2400" dirty="0" smtClean="0"/>
              <a:t>Maximum gain of double THGEM reach to 2×10</a:t>
            </a:r>
            <a:r>
              <a:rPr lang="en-US" altLang="zh-CN" sz="2400" baseline="30000" dirty="0" smtClean="0"/>
              <a:t>5</a:t>
            </a:r>
            <a:r>
              <a:rPr lang="en-US" altLang="zh-CN" sz="2400" dirty="0" smtClean="0"/>
              <a:t>(using Neon);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zh-CN" sz="2400" dirty="0" smtClean="0"/>
              <a:t>Long time stability;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zh-CN" sz="2400" dirty="0" smtClean="0"/>
              <a:t>High energy resolution;</a:t>
            </a:r>
            <a:endParaRPr lang="zh-CN" altLang="en-US" sz="24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668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565087" y="404664"/>
            <a:ext cx="71833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/>
              <a:t>IHEP&amp;UCAS THGEM detector </a:t>
            </a:r>
            <a:r>
              <a:rPr lang="en-US" altLang="zh-CN" sz="2400" dirty="0"/>
              <a:t>performance study </a:t>
            </a:r>
            <a:endParaRPr lang="zh-CN" altLang="en-US" sz="2400" dirty="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292080" y="5733256"/>
            <a:ext cx="3084796" cy="46166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0000FF"/>
                </a:solidFill>
                <a:latin typeface="Calibri" panose="020F050202020403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1 month Gain Stability</a:t>
            </a:r>
          </a:p>
        </p:txBody>
      </p:sp>
    </p:spTree>
    <p:extLst>
      <p:ext uri="{BB962C8B-B14F-4D97-AF65-F5344CB8AC3E}">
        <p14:creationId xmlns:p14="http://schemas.microsoft.com/office/powerpoint/2010/main" val="3076239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/>
          <p:cNvSpPr txBox="1">
            <a:spLocks/>
          </p:cNvSpPr>
          <p:nvPr/>
        </p:nvSpPr>
        <p:spPr>
          <a:xfrm>
            <a:off x="570493" y="475743"/>
            <a:ext cx="7613877" cy="690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0032" y="3397846"/>
            <a:ext cx="4126589" cy="2867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组合 6"/>
          <p:cNvGrpSpPr/>
          <p:nvPr/>
        </p:nvGrpSpPr>
        <p:grpSpPr>
          <a:xfrm>
            <a:off x="899592" y="3571415"/>
            <a:ext cx="3352057" cy="2520280"/>
            <a:chOff x="313015" y="3122308"/>
            <a:chExt cx="4149753" cy="3112974"/>
          </a:xfrm>
        </p:grpSpPr>
        <p:pic>
          <p:nvPicPr>
            <p:cNvPr id="4" name="Picture 3" descr="IMG_327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3015" y="3122308"/>
              <a:ext cx="4149753" cy="3112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矩形 4"/>
            <p:cNvSpPr/>
            <p:nvPr/>
          </p:nvSpPr>
          <p:spPr>
            <a:xfrm>
              <a:off x="313016" y="5733256"/>
              <a:ext cx="4060225" cy="4159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 smtClean="0">
                  <a:solidFill>
                    <a:srgbClr val="FFFF00"/>
                  </a:solidFill>
                </a:rPr>
                <a:t>16cmX16cm THGEM detector</a:t>
              </a:r>
            </a:p>
          </p:txBody>
        </p:sp>
      </p:grp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0232" y="957545"/>
            <a:ext cx="2016224" cy="2183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矩形 7"/>
          <p:cNvSpPr/>
          <p:nvPr/>
        </p:nvSpPr>
        <p:spPr>
          <a:xfrm>
            <a:off x="395536" y="1328547"/>
            <a:ext cx="5604654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zh-CN" sz="2400" dirty="0"/>
              <a:t>Cosmic ray test</a:t>
            </a:r>
            <a:r>
              <a:rPr lang="zh-CN" altLang="en-US" sz="2400" dirty="0"/>
              <a:t>，</a:t>
            </a:r>
            <a:r>
              <a:rPr lang="en-US" altLang="zh-CN" sz="2400" dirty="0"/>
              <a:t>measure the detection efficiency of 16cmX16cm THGEM </a:t>
            </a:r>
            <a:r>
              <a:rPr lang="en-US" altLang="zh-CN" sz="2400" dirty="0" smtClean="0"/>
              <a:t>detector;</a:t>
            </a:r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zh-CN" sz="2400" dirty="0" smtClean="0"/>
              <a:t>Detection </a:t>
            </a:r>
            <a:r>
              <a:rPr lang="en-US" altLang="zh-CN" sz="2400" dirty="0"/>
              <a:t>efficiency reach to 94.2% with 4mm drift gap detector. </a:t>
            </a:r>
            <a:endParaRPr lang="zh-CN" alt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771800" y="908720"/>
            <a:ext cx="3788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Double THGEM cosmic ray test</a:t>
            </a:r>
            <a:endParaRPr lang="zh-CN" altLang="en-US" sz="2000" dirty="0"/>
          </a:p>
        </p:txBody>
      </p:sp>
      <p:sp>
        <p:nvSpPr>
          <p:cNvPr id="11" name="矩形 10"/>
          <p:cNvSpPr/>
          <p:nvPr/>
        </p:nvSpPr>
        <p:spPr>
          <a:xfrm>
            <a:off x="788584" y="332656"/>
            <a:ext cx="7452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 smtClean="0">
                <a:latin typeface="Comic Sans MS" pitchFamily="66" charset="0"/>
              </a:rPr>
              <a:t>THGEM </a:t>
            </a:r>
            <a:r>
              <a:rPr lang="en-US" altLang="zh-CN" sz="2400" dirty="0">
                <a:latin typeface="Comic Sans MS" pitchFamily="66" charset="0"/>
              </a:rPr>
              <a:t>detector </a:t>
            </a:r>
            <a:r>
              <a:rPr lang="en-US" altLang="zh-CN" sz="2400" dirty="0" smtClean="0">
                <a:latin typeface="Comic Sans MS" pitchFamily="66" charset="0"/>
              </a:rPr>
              <a:t>experiment</a:t>
            </a:r>
            <a:endParaRPr lang="en-US" altLang="zh-CN" sz="2400" dirty="0">
              <a:latin typeface="Comic Sans MS" pitchFamily="66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668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832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/>
          <a:srcRect l="5960" r="5425"/>
          <a:stretch>
            <a:fillRect/>
          </a:stretch>
        </p:blipFill>
        <p:spPr bwMode="auto">
          <a:xfrm>
            <a:off x="5758456" y="3933056"/>
            <a:ext cx="2689866" cy="266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68" y="3429000"/>
            <a:ext cx="3859200" cy="2697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6096" y="1556792"/>
            <a:ext cx="340203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800295" y="366048"/>
            <a:ext cx="6777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WELL-THGEM detector Research (UCAS, GXU)</a:t>
            </a:r>
            <a:endParaRPr lang="zh-CN" alt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772816"/>
            <a:ext cx="54360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zh-CN" sz="2400" dirty="0" smtClean="0"/>
              <a:t>A WELL-THGEM detector was constructed;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zh-CN" sz="2400" dirty="0" smtClean="0"/>
              <a:t>Some performance was measured;</a:t>
            </a:r>
            <a:endParaRPr lang="zh-CN" altLang="en-US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668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882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4146788"/>
            <a:ext cx="4015719" cy="234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组合 9"/>
          <p:cNvGrpSpPr/>
          <p:nvPr/>
        </p:nvGrpSpPr>
        <p:grpSpPr>
          <a:xfrm>
            <a:off x="5197304" y="4225622"/>
            <a:ext cx="3434754" cy="2267727"/>
            <a:chOff x="4522034" y="1803645"/>
            <a:chExt cx="2885681" cy="200047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2034" y="1803645"/>
              <a:ext cx="2885681" cy="200047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641205" y="3334438"/>
              <a:ext cx="1499202" cy="3258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rgbClr val="FFFF00"/>
                  </a:solidFill>
                </a:rPr>
                <a:t>WELL-THGEM</a:t>
              </a:r>
              <a:endParaRPr lang="zh-CN" altLang="en-US" dirty="0">
                <a:solidFill>
                  <a:srgbClr val="FFFF00"/>
                </a:solidFill>
              </a:endParaRPr>
            </a:p>
          </p:txBody>
        </p:sp>
        <p:cxnSp>
          <p:nvCxnSpPr>
            <p:cNvPr id="11" name="直接箭头连接符 10"/>
            <p:cNvCxnSpPr/>
            <p:nvPr/>
          </p:nvCxnSpPr>
          <p:spPr>
            <a:xfrm>
              <a:off x="5954234" y="3494247"/>
              <a:ext cx="580221" cy="124570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/>
            <p:cNvCxnSpPr/>
            <p:nvPr/>
          </p:nvCxnSpPr>
          <p:spPr>
            <a:xfrm flipH="1">
              <a:off x="6491192" y="2414176"/>
              <a:ext cx="279125" cy="493140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/>
          <p:cNvGrpSpPr/>
          <p:nvPr/>
        </p:nvGrpSpPr>
        <p:grpSpPr>
          <a:xfrm>
            <a:off x="5508104" y="1786178"/>
            <a:ext cx="3290419" cy="2398300"/>
            <a:chOff x="5598189" y="2314461"/>
            <a:chExt cx="2736304" cy="3474365"/>
          </a:xfrm>
        </p:grpSpPr>
        <p:pic>
          <p:nvPicPr>
            <p:cNvPr id="22" name="图片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8189" y="2314461"/>
              <a:ext cx="2736304" cy="1722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图片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8189" y="4066937"/>
              <a:ext cx="2736304" cy="1721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80"/>
            <p:cNvSpPr>
              <a:spLocks noChangeArrowheads="1"/>
            </p:cNvSpPr>
            <p:nvPr/>
          </p:nvSpPr>
          <p:spPr bwMode="auto">
            <a:xfrm>
              <a:off x="6394842" y="2594965"/>
              <a:ext cx="1142999" cy="451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solidFill>
                    <a:srgbClr val="FF0101"/>
                  </a:solidFill>
                  <a:latin typeface="Comic Sans MS" panose="030F0702030302020204" pitchFamily="66" charset="0"/>
                </a:rPr>
                <a:t>Proton</a:t>
              </a:r>
              <a:endParaRPr lang="zh-CN" altLang="en-US" sz="1400" b="1" dirty="0">
                <a:solidFill>
                  <a:srgbClr val="FF010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5" name="Rectangle 80"/>
            <p:cNvSpPr>
              <a:spLocks noChangeArrowheads="1"/>
            </p:cNvSpPr>
            <p:nvPr/>
          </p:nvSpPr>
          <p:spPr bwMode="auto">
            <a:xfrm>
              <a:off x="6732239" y="4287477"/>
              <a:ext cx="1142999" cy="451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Pion</a:t>
              </a:r>
              <a:endParaRPr lang="zh-CN" altLang="en-US" sz="1400" b="1" dirty="0">
                <a:solidFill>
                  <a:srgbClr val="0070C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1613736" y="332656"/>
            <a:ext cx="58961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Beam test of THGEM and WELL-THGEM</a:t>
            </a:r>
            <a:endParaRPr lang="zh-CN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251520" y="1552724"/>
            <a:ext cx="52565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400" dirty="0"/>
              <a:t>Using </a:t>
            </a:r>
            <a:r>
              <a:rPr lang="el-GR" altLang="zh-CN" sz="2400" dirty="0"/>
              <a:t>π</a:t>
            </a:r>
            <a:r>
              <a:rPr lang="en-US" altLang="zh-CN" sz="2400" dirty="0"/>
              <a:t>, p</a:t>
            </a:r>
            <a:r>
              <a:rPr lang="zh-CN" altLang="en-US" sz="2400" dirty="0"/>
              <a:t> </a:t>
            </a:r>
            <a:r>
              <a:rPr lang="en-US" altLang="zh-CN" sz="2400" dirty="0"/>
              <a:t>beam</a:t>
            </a:r>
            <a:r>
              <a:rPr lang="zh-CN" altLang="en-US" sz="2400" dirty="0"/>
              <a:t>，</a:t>
            </a:r>
            <a:r>
              <a:rPr lang="en-US" altLang="zh-CN" sz="2400" dirty="0"/>
              <a:t>WELL-THGEM and single THGEM was </a:t>
            </a:r>
            <a:r>
              <a:rPr lang="en-US" altLang="zh-CN" sz="2400" dirty="0" smtClean="0"/>
              <a:t>test;</a:t>
            </a:r>
            <a:endParaRPr lang="en-US" altLang="zh-CN" sz="2400" dirty="0"/>
          </a:p>
          <a:p>
            <a:pPr algn="just">
              <a:buFont typeface="Wingdings" pitchFamily="2" charset="2"/>
              <a:buChar char="Ø"/>
            </a:pPr>
            <a:r>
              <a:rPr lang="en-US" altLang="zh-CN" sz="2400" dirty="0" smtClean="0"/>
              <a:t>Beam-test result show detection efficiency of </a:t>
            </a:r>
            <a:r>
              <a:rPr lang="el-GR" altLang="zh-CN" sz="2400" dirty="0" smtClean="0"/>
              <a:t>π</a:t>
            </a:r>
            <a:r>
              <a:rPr lang="en-US" altLang="zh-CN" sz="2400" dirty="0" smtClean="0"/>
              <a:t>  is &gt;95</a:t>
            </a:r>
            <a:r>
              <a:rPr lang="en-US" altLang="zh-CN" sz="2400" dirty="0"/>
              <a:t>%</a:t>
            </a:r>
            <a:r>
              <a:rPr lang="zh-CN" altLang="en-US" sz="2400" dirty="0"/>
              <a:t>，</a:t>
            </a:r>
            <a:r>
              <a:rPr lang="en-US" altLang="zh-CN" sz="2400" dirty="0"/>
              <a:t> detection efficiency of </a:t>
            </a:r>
            <a:r>
              <a:rPr lang="en-US" altLang="zh-CN" sz="2400" dirty="0" smtClean="0"/>
              <a:t>proton  </a:t>
            </a:r>
            <a:r>
              <a:rPr lang="en-US" altLang="zh-CN" sz="2400" dirty="0"/>
              <a:t>is &gt;</a:t>
            </a:r>
            <a:r>
              <a:rPr lang="en-US" altLang="zh-CN" sz="2400" dirty="0" smtClean="0"/>
              <a:t>96% </a:t>
            </a:r>
            <a:r>
              <a:rPr lang="zh-CN" altLang="en-US" sz="2400" dirty="0" smtClean="0"/>
              <a:t>，</a:t>
            </a:r>
            <a:r>
              <a:rPr lang="en-US" altLang="zh-CN" sz="2400" dirty="0" smtClean="0"/>
              <a:t>WELL-THGEM is better</a:t>
            </a:r>
            <a:r>
              <a:rPr lang="zh-CN" altLang="en-US" sz="2400" dirty="0" smtClean="0"/>
              <a:t>。</a:t>
            </a:r>
            <a:endParaRPr lang="zh-CN" altLang="en-US" sz="24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668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7387091" y="2086793"/>
            <a:ext cx="1620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0000FF"/>
                </a:solidFill>
              </a:rPr>
              <a:t>500 MeV/c</a:t>
            </a:r>
            <a:endParaRPr lang="zh-CN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26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040" y="4211823"/>
            <a:ext cx="4114800" cy="2263775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24456"/>
            <a:ext cx="2630117" cy="2752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755576" y="404664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 smtClean="0"/>
              <a:t>THGEM-DHCAL fast simulation</a:t>
            </a:r>
            <a:endParaRPr lang="en-US" altLang="zh-CN" sz="2400" dirty="0"/>
          </a:p>
        </p:txBody>
      </p:sp>
      <p:grpSp>
        <p:nvGrpSpPr>
          <p:cNvPr id="6" name="组合 5"/>
          <p:cNvGrpSpPr/>
          <p:nvPr/>
        </p:nvGrpSpPr>
        <p:grpSpPr>
          <a:xfrm>
            <a:off x="251520" y="3645024"/>
            <a:ext cx="4840152" cy="2821310"/>
            <a:chOff x="163896" y="3992066"/>
            <a:chExt cx="4840152" cy="2821310"/>
          </a:xfrm>
        </p:grpSpPr>
        <p:pic>
          <p:nvPicPr>
            <p:cNvPr id="2560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896" y="3992066"/>
              <a:ext cx="4840152" cy="2821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矩形 4"/>
            <p:cNvSpPr/>
            <p:nvPr/>
          </p:nvSpPr>
          <p:spPr>
            <a:xfrm>
              <a:off x="831381" y="6021288"/>
              <a:ext cx="32087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1x1cm2-50 Layers-100GeV π+</a:t>
              </a:r>
              <a:endParaRPr lang="zh-CN" altLang="en-US" dirty="0"/>
            </a:p>
          </p:txBody>
        </p:sp>
      </p:grpSp>
      <p:sp>
        <p:nvSpPr>
          <p:cNvPr id="4" name="矩形 3"/>
          <p:cNvSpPr/>
          <p:nvPr/>
        </p:nvSpPr>
        <p:spPr>
          <a:xfrm>
            <a:off x="395536" y="1916832"/>
            <a:ext cx="46961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zh-CN" sz="2400" b="1" dirty="0" smtClean="0"/>
              <a:t>QGSP_BERT physics list was used;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zh-CN" sz="2400" b="1" dirty="0"/>
              <a:t>Layer numbers for </a:t>
            </a:r>
            <a:r>
              <a:rPr lang="en-US" altLang="zh-CN" sz="2400" b="1" dirty="0" smtClean="0"/>
              <a:t>simulation: 30, 40, 50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12160" y="3717032"/>
            <a:ext cx="2010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FF00"/>
                </a:solidFill>
              </a:rPr>
              <a:t>1m*1m*40 Layers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486044" y="971436"/>
            <a:ext cx="4512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dirty="0">
                <a:solidFill>
                  <a:schemeClr val="tx2"/>
                </a:solidFill>
              </a:rPr>
              <a:t>Fast simulation result of THGEM-DHCAL</a:t>
            </a:r>
            <a:endParaRPr lang="zh-CN" altLang="en-US" dirty="0">
              <a:solidFill>
                <a:schemeClr val="tx2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668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787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42298" y="620688"/>
            <a:ext cx="4541662" cy="2498775"/>
          </a:xfrm>
        </p:spPr>
      </p:pic>
      <p:sp>
        <p:nvSpPr>
          <p:cNvPr id="2" name="AutoShape 11" descr="http://mail.ihep.ac.cn/coremail/XJS/mbox/readdata.jsp?ssid=tJDUG1I3zs1oIVfg2DLumPRvzVtV7yNGZ7PHkV6XQ%2bI%3d&amp;mid=1%3a1tbiAQUKBVDmq4HSpAAAsh&amp;part=3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8549" y="990600"/>
            <a:ext cx="42611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Absorber: 2cm stainless steel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Drift gap: 3mm</a:t>
            </a:r>
          </a:p>
          <a:p>
            <a:endParaRPr lang="en-US" altLang="zh-CN" dirty="0" smtClean="0"/>
          </a:p>
          <a:p>
            <a:r>
              <a:rPr lang="en-US" altLang="zh-CN" dirty="0" err="1" smtClean="0"/>
              <a:t>Ecell</a:t>
            </a:r>
            <a:r>
              <a:rPr lang="en-US" altLang="zh-CN" dirty="0" smtClean="0"/>
              <a:t> </a:t>
            </a:r>
            <a:r>
              <a:rPr lang="en-US" altLang="zh-CN" dirty="0"/>
              <a:t>= 1, 5 and </a:t>
            </a:r>
            <a:r>
              <a:rPr lang="en-US" altLang="zh-CN" dirty="0" smtClean="0"/>
              <a:t>10MIPs  (the </a:t>
            </a:r>
            <a:r>
              <a:rPr lang="en-US" altLang="zh-CN" dirty="0"/>
              <a:t>thresholds typically placed at 0.5, 2 and 8 </a:t>
            </a:r>
            <a:r>
              <a:rPr lang="en-US" altLang="zh-CN" dirty="0" smtClean="0"/>
              <a:t>MIPs)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5796136" y="1243908"/>
            <a:ext cx="1960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/>
              <a:t> </a:t>
            </a:r>
            <a:r>
              <a:rPr lang="en-US" altLang="zh-CN" dirty="0"/>
              <a:t>σ</a:t>
            </a:r>
            <a:r>
              <a:rPr lang="en-US" altLang="zh-CN" dirty="0" smtClean="0"/>
              <a:t>/E </a:t>
            </a:r>
            <a:r>
              <a:rPr lang="en-US" altLang="zh-CN" dirty="0"/>
              <a:t>of </a:t>
            </a:r>
            <a:r>
              <a:rPr lang="en-US" altLang="zh-CN" dirty="0" smtClean="0"/>
              <a:t>Pi</a:t>
            </a:r>
            <a:r>
              <a:rPr lang="en-US" altLang="zh-CN" baseline="30000" dirty="0" smtClean="0"/>
              <a:t>+</a:t>
            </a:r>
            <a:r>
              <a:rPr lang="en-US" altLang="zh-CN" dirty="0" smtClean="0"/>
              <a:t> energy</a:t>
            </a:r>
            <a:endParaRPr lang="zh-CN" altLang="en-US" dirty="0"/>
          </a:p>
        </p:txBody>
      </p:sp>
      <p:pic>
        <p:nvPicPr>
          <p:cNvPr id="9218" name="Picture 2" descr="C:\Users\Yubx\Pictures\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73016"/>
            <a:ext cx="3851920" cy="289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63500" y="2732350"/>
            <a:ext cx="4680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One layer absorber: </a:t>
            </a:r>
            <a:r>
              <a:rPr lang="en-US" altLang="zh-CN" b="1" dirty="0" smtClean="0">
                <a:solidFill>
                  <a:srgbClr val="C00000"/>
                </a:solidFill>
              </a:rPr>
              <a:t>20mm stainless steel</a:t>
            </a:r>
            <a:endParaRPr lang="en-US" altLang="zh-CN" b="1" dirty="0">
              <a:solidFill>
                <a:srgbClr val="C00000"/>
              </a:solidFill>
            </a:endParaRPr>
          </a:p>
          <a:p>
            <a:r>
              <a:rPr lang="en-US" altLang="zh-CN" dirty="0" smtClean="0"/>
              <a:t>	Need:</a:t>
            </a:r>
            <a:r>
              <a:rPr lang="zh-CN" altLang="en-US" dirty="0" smtClean="0"/>
              <a:t> </a:t>
            </a:r>
            <a:r>
              <a:rPr lang="en-US" altLang="zh-CN" dirty="0" smtClean="0"/>
              <a:t>	</a:t>
            </a:r>
            <a:r>
              <a:rPr lang="en-US" altLang="zh-CN" b="1" dirty="0" smtClean="0">
                <a:solidFill>
                  <a:srgbClr val="C00000"/>
                </a:solidFill>
              </a:rPr>
              <a:t>40layers</a:t>
            </a:r>
            <a:r>
              <a:rPr lang="en-US" altLang="zh-CN" b="1" dirty="0">
                <a:solidFill>
                  <a:srgbClr val="C00000"/>
                </a:solidFill>
              </a:rPr>
              <a:t>, </a:t>
            </a:r>
            <a:r>
              <a:rPr lang="en-US" altLang="zh-CN" b="1" dirty="0" smtClean="0">
                <a:solidFill>
                  <a:srgbClr val="C00000"/>
                </a:solidFill>
              </a:rPr>
              <a:t>4.7λ</a:t>
            </a:r>
            <a:r>
              <a:rPr lang="en-US" altLang="zh-CN" b="1" baseline="-25000" dirty="0" smtClean="0">
                <a:solidFill>
                  <a:srgbClr val="C00000"/>
                </a:solidFill>
              </a:rPr>
              <a:t>I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668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17</a:t>
            </a:fld>
            <a:endParaRPr lang="zh-CN" altLang="en-US"/>
          </a:p>
        </p:txBody>
      </p:sp>
      <p:pic>
        <p:nvPicPr>
          <p:cNvPr id="3074" name="Picture 2" descr="C:\Users\Yubx\Pictures\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90" y="3586684"/>
            <a:ext cx="3815530" cy="286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5736" y="5301207"/>
            <a:ext cx="15504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Absorber:</a:t>
            </a:r>
          </a:p>
          <a:p>
            <a:r>
              <a:rPr lang="en-US" altLang="zh-CN" sz="1600" dirty="0" smtClean="0"/>
              <a:t>2cm </a:t>
            </a:r>
            <a:r>
              <a:rPr lang="en-US" altLang="zh-CN" sz="1600" dirty="0" err="1" smtClean="0"/>
              <a:t>ss</a:t>
            </a:r>
            <a:endParaRPr lang="en-US" altLang="zh-CN" sz="1600" dirty="0"/>
          </a:p>
          <a:p>
            <a:r>
              <a:rPr lang="en-US" altLang="zh-CN" sz="1600" dirty="0" smtClean="0"/>
              <a:t>1cm Pb+1cm </a:t>
            </a:r>
            <a:r>
              <a:rPr lang="en-US" altLang="zh-CN" sz="1600" dirty="0" err="1" smtClean="0"/>
              <a:t>ss</a:t>
            </a:r>
            <a:endParaRPr lang="zh-CN" altLang="en-US" sz="1600" dirty="0"/>
          </a:p>
        </p:txBody>
      </p:sp>
      <p:sp>
        <p:nvSpPr>
          <p:cNvPr id="12" name="矩形 11"/>
          <p:cNvSpPr/>
          <p:nvPr/>
        </p:nvSpPr>
        <p:spPr>
          <a:xfrm>
            <a:off x="1423363" y="3861048"/>
            <a:ext cx="1960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/>
              <a:t> </a:t>
            </a:r>
            <a:r>
              <a:rPr lang="en-US" altLang="zh-CN" dirty="0"/>
              <a:t>σ</a:t>
            </a:r>
            <a:r>
              <a:rPr lang="en-US" altLang="zh-CN" dirty="0" smtClean="0"/>
              <a:t>/E </a:t>
            </a:r>
            <a:r>
              <a:rPr lang="en-US" altLang="zh-CN" dirty="0"/>
              <a:t>of </a:t>
            </a:r>
            <a:r>
              <a:rPr lang="en-US" altLang="zh-CN" dirty="0" smtClean="0"/>
              <a:t>Pi</a:t>
            </a:r>
            <a:r>
              <a:rPr lang="en-US" altLang="zh-CN" baseline="30000" dirty="0" smtClean="0"/>
              <a:t>+</a:t>
            </a:r>
            <a:r>
              <a:rPr lang="en-US" altLang="zh-CN" dirty="0" smtClean="0"/>
              <a:t> energy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70948" y="116632"/>
            <a:ext cx="3902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0000FF"/>
                </a:solidFill>
              </a:rPr>
              <a:t>Very preliminary result</a:t>
            </a:r>
            <a:endParaRPr lang="zh-CN" alt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08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484784"/>
            <a:ext cx="8568952" cy="4536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dirty="0" smtClean="0">
                <a:solidFill>
                  <a:srgbClr val="0000FF"/>
                </a:solidFill>
              </a:rPr>
              <a:t>Functions:  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z="2000" dirty="0" smtClean="0">
                <a:solidFill>
                  <a:schemeClr val="tx1"/>
                </a:solidFill>
              </a:rPr>
              <a:t>the </a:t>
            </a:r>
            <a:r>
              <a:rPr lang="en-US" altLang="zh-CN" sz="2000" dirty="0" err="1" smtClean="0">
                <a:solidFill>
                  <a:schemeClr val="tx1"/>
                </a:solidFill>
              </a:rPr>
              <a:t>muon</a:t>
            </a:r>
            <a:r>
              <a:rPr lang="en-US" altLang="zh-CN" sz="2000" dirty="0" smtClean="0">
                <a:solidFill>
                  <a:schemeClr val="tx1"/>
                </a:solidFill>
              </a:rPr>
              <a:t> identifier, to separate the </a:t>
            </a:r>
            <a:r>
              <a:rPr lang="en-US" altLang="zh-CN" sz="2000" dirty="0" err="1" smtClean="0">
                <a:solidFill>
                  <a:schemeClr val="tx1"/>
                </a:solidFill>
              </a:rPr>
              <a:t>muons</a:t>
            </a:r>
            <a:r>
              <a:rPr lang="en-US" altLang="zh-CN" sz="2000" dirty="0" smtClean="0">
                <a:solidFill>
                  <a:schemeClr val="tx1"/>
                </a:solidFill>
              </a:rPr>
              <a:t> from hadrons(</a:t>
            </a:r>
            <a:r>
              <a:rPr lang="en-US" altLang="zh-CN" sz="2000" dirty="0" err="1" smtClean="0">
                <a:solidFill>
                  <a:schemeClr val="tx1"/>
                </a:solidFill>
              </a:rPr>
              <a:t>pions</a:t>
            </a:r>
            <a:r>
              <a:rPr lang="en-US" altLang="zh-CN" sz="2000" dirty="0" smtClean="0">
                <a:solidFill>
                  <a:schemeClr val="tx1"/>
                </a:solidFill>
              </a:rPr>
              <a:t>);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z="2000" dirty="0" smtClean="0">
                <a:solidFill>
                  <a:schemeClr val="tx1"/>
                </a:solidFill>
              </a:rPr>
              <a:t>the solenoid flux return yoke;</a:t>
            </a:r>
            <a:endParaRPr lang="en-US" altLang="zh-CN" sz="9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altLang="zh-CN" dirty="0">
                <a:solidFill>
                  <a:srgbClr val="0000FF"/>
                </a:solidFill>
              </a:rPr>
              <a:t>Physics </a:t>
            </a:r>
            <a:r>
              <a:rPr lang="en-US" altLang="zh-CN" dirty="0" smtClean="0">
                <a:solidFill>
                  <a:srgbClr val="0000FF"/>
                </a:solidFill>
              </a:rPr>
              <a:t>requirement( need discussion):</a:t>
            </a:r>
            <a:endParaRPr lang="en-US" altLang="zh-CN" dirty="0">
              <a:solidFill>
                <a:srgbClr val="0000FF"/>
              </a:solidFill>
            </a:endParaRPr>
          </a:p>
          <a:p>
            <a:pPr>
              <a:buNone/>
            </a:pPr>
            <a:endParaRPr lang="en-US" altLang="zh-CN" sz="2000" dirty="0" smtClean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2924944"/>
            <a:ext cx="2978513" cy="341288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284984"/>
            <a:ext cx="3195903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140968"/>
            <a:ext cx="3672408" cy="3329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323528" y="6381328"/>
            <a:ext cx="4286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Production peak of </a:t>
            </a:r>
            <a:r>
              <a:rPr lang="en-US" altLang="zh-CN" dirty="0" err="1" smtClean="0"/>
              <a:t>e+e</a:t>
            </a:r>
            <a:r>
              <a:rPr lang="en-US" altLang="zh-CN" dirty="0" err="1" smtClean="0">
                <a:sym typeface="Wingdings" pitchFamily="2" charset="2"/>
              </a:rPr>
              <a:t>Zh</a:t>
            </a:r>
            <a:r>
              <a:rPr lang="en-US" altLang="zh-CN" dirty="0" smtClean="0">
                <a:sym typeface="Wingdings" pitchFamily="2" charset="2"/>
              </a:rPr>
              <a:t> @</a:t>
            </a:r>
            <a:r>
              <a:rPr lang="en-US" altLang="zh-CN" dirty="0" smtClean="0">
                <a:latin typeface="Times New Roman"/>
                <a:cs typeface="Times New Roman"/>
                <a:sym typeface="Wingdings" pitchFamily="2" charset="2"/>
              </a:rPr>
              <a:t>√s = </a:t>
            </a:r>
            <a:r>
              <a:rPr lang="en-US" altLang="zh-CN" dirty="0" smtClean="0">
                <a:sym typeface="Wingdings" pitchFamily="2" charset="2"/>
              </a:rPr>
              <a:t>250GeV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5292080" y="6021288"/>
            <a:ext cx="3451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Main channel  of </a:t>
            </a:r>
            <a:r>
              <a:rPr lang="en-US" altLang="zh-CN" dirty="0" err="1" smtClean="0"/>
              <a:t>muon</a:t>
            </a:r>
            <a:r>
              <a:rPr lang="en-US" altLang="zh-CN" dirty="0" smtClean="0"/>
              <a:t> production</a:t>
            </a:r>
            <a:endParaRPr lang="zh-CN" altLang="en-US" dirty="0"/>
          </a:p>
        </p:txBody>
      </p:sp>
      <p:sp>
        <p:nvSpPr>
          <p:cNvPr id="13" name="TextBox 1"/>
          <p:cNvSpPr txBox="1"/>
          <p:nvPr/>
        </p:nvSpPr>
        <p:spPr>
          <a:xfrm>
            <a:off x="1115616" y="116632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The progress of MUON system (By </a:t>
            </a:r>
            <a:r>
              <a:rPr lang="en-US" altLang="zh-CN" sz="2800" dirty="0" err="1" smtClean="0"/>
              <a:t>Yuguang</a:t>
            </a:r>
            <a:r>
              <a:rPr lang="en-US" altLang="zh-CN" sz="2800" dirty="0" smtClean="0"/>
              <a:t>)</a:t>
            </a:r>
            <a:endParaRPr lang="zh-CN" altLang="en-US" sz="2800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90582" y="764704"/>
            <a:ext cx="84525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We </a:t>
            </a:r>
            <a:r>
              <a:rPr lang="en-US" altLang="zh-CN" dirty="0"/>
              <a:t>have fine-segmented ECAL and HCAL. So we may Identify the </a:t>
            </a:r>
            <a:r>
              <a:rPr lang="en-US" altLang="zh-CN" dirty="0" err="1"/>
              <a:t>muon</a:t>
            </a:r>
            <a:r>
              <a:rPr lang="en-US" altLang="zh-CN" dirty="0"/>
              <a:t> from the analysis of ECAL and HCAL data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Do </a:t>
            </a:r>
            <a:r>
              <a:rPr lang="en-US" altLang="zh-CN" b="1" dirty="0">
                <a:solidFill>
                  <a:srgbClr val="FF0000"/>
                </a:solidFill>
              </a:rPr>
              <a:t>we need a </a:t>
            </a:r>
            <a:r>
              <a:rPr lang="en-US" altLang="zh-CN" b="1" dirty="0" err="1">
                <a:solidFill>
                  <a:srgbClr val="FF0000"/>
                </a:solidFill>
              </a:rPr>
              <a:t>muon</a:t>
            </a:r>
            <a:r>
              <a:rPr lang="en-US" altLang="zh-CN" b="1" dirty="0">
                <a:solidFill>
                  <a:srgbClr val="FF0000"/>
                </a:solidFill>
              </a:rPr>
              <a:t> system</a:t>
            </a:r>
            <a:r>
              <a:rPr lang="zh-CN" altLang="en-US" b="1" dirty="0">
                <a:solidFill>
                  <a:srgbClr val="FF0000"/>
                </a:solidFill>
              </a:rPr>
              <a:t>？</a:t>
            </a:r>
            <a:endParaRPr lang="en-US" altLang="zh-CN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202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51520" y="116632"/>
            <a:ext cx="43253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0000FF"/>
                </a:solidFill>
              </a:rPr>
              <a:t>Technologies( not decided )</a:t>
            </a: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7676" y="908720"/>
            <a:ext cx="640480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7504" y="1149712"/>
            <a:ext cx="23042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zh-CN" sz="2000" dirty="0" smtClean="0"/>
              <a:t>1. RPC </a:t>
            </a:r>
          </a:p>
          <a:p>
            <a:pPr marL="342900" indent="-342900"/>
            <a:r>
              <a:rPr lang="en-US" altLang="zh-CN" sz="2000" dirty="0"/>
              <a:t>	</a:t>
            </a:r>
            <a:r>
              <a:rPr lang="en-US" altLang="zh-CN" sz="2000" dirty="0" smtClean="0"/>
              <a:t>( glass RPC, </a:t>
            </a:r>
          </a:p>
          <a:p>
            <a:pPr marL="342900" indent="-342900"/>
            <a:r>
              <a:rPr lang="en-US" altLang="zh-CN" sz="2000" dirty="0"/>
              <a:t> </a:t>
            </a:r>
            <a:r>
              <a:rPr lang="en-US" altLang="zh-CN" sz="2000" dirty="0" smtClean="0"/>
              <a:t>        </a:t>
            </a:r>
            <a:r>
              <a:rPr lang="en-US" altLang="zh-CN" sz="2000" dirty="0" err="1" smtClean="0"/>
              <a:t>bakelite</a:t>
            </a:r>
            <a:r>
              <a:rPr lang="en-US" altLang="zh-CN" sz="2000" dirty="0" smtClean="0"/>
              <a:t> RPC)</a:t>
            </a:r>
          </a:p>
          <a:p>
            <a:pPr marL="342900" indent="-342900"/>
            <a:endParaRPr lang="en-US" altLang="zh-CN" sz="2000" dirty="0"/>
          </a:p>
          <a:p>
            <a:pPr marL="342900" indent="-342900"/>
            <a:r>
              <a:rPr lang="en-US" altLang="zh-CN" sz="2000" dirty="0" smtClean="0"/>
              <a:t>2. </a:t>
            </a:r>
            <a:r>
              <a:rPr lang="en-US" altLang="zh-CN" sz="2000" dirty="0" err="1" smtClean="0"/>
              <a:t>Scintillator</a:t>
            </a:r>
            <a:r>
              <a:rPr lang="en-US" altLang="zh-CN" sz="2000" dirty="0" smtClean="0"/>
              <a:t> strip</a:t>
            </a:r>
            <a:endParaRPr lang="zh-CN" altLang="en-US" sz="2000" dirty="0"/>
          </a:p>
        </p:txBody>
      </p:sp>
      <p:pic>
        <p:nvPicPr>
          <p:cNvPr id="9" name="图片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73016"/>
            <a:ext cx="453650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827584" y="5805264"/>
            <a:ext cx="3795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The cross section of BESIII RPC module</a:t>
            </a:r>
            <a:endParaRPr lang="zh-CN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501008"/>
            <a:ext cx="383744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1"/>
          <p:cNvSpPr/>
          <p:nvPr/>
        </p:nvSpPr>
        <p:spPr>
          <a:xfrm>
            <a:off x="5652120" y="5805264"/>
            <a:ext cx="2322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 smtClean="0"/>
              <a:t>Scintillator</a:t>
            </a:r>
            <a:r>
              <a:rPr lang="en-US" altLang="zh-CN" dirty="0" smtClean="0"/>
              <a:t> strip option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-36512" y="6270594"/>
            <a:ext cx="8396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IHEP had produced and applied more than 4500m</a:t>
            </a:r>
            <a:r>
              <a:rPr lang="en-US" altLang="zh-CN" baseline="30000" dirty="0" smtClean="0">
                <a:solidFill>
                  <a:srgbClr val="FF0000"/>
                </a:solidFill>
              </a:rPr>
              <a:t>2</a:t>
            </a:r>
            <a:r>
              <a:rPr lang="en-US" altLang="zh-CN" dirty="0" smtClean="0">
                <a:solidFill>
                  <a:srgbClr val="FF0000"/>
                </a:solidFill>
              </a:rPr>
              <a:t> </a:t>
            </a:r>
            <a:r>
              <a:rPr lang="en-US" altLang="zh-CN" dirty="0" err="1" smtClean="0">
                <a:solidFill>
                  <a:srgbClr val="FF0000"/>
                </a:solidFill>
              </a:rPr>
              <a:t>bakelite</a:t>
            </a:r>
            <a:r>
              <a:rPr lang="en-US" altLang="zh-CN" dirty="0" smtClean="0">
                <a:solidFill>
                  <a:srgbClr val="FF0000"/>
                </a:solidFill>
              </a:rPr>
              <a:t> RPCs for BESIII and </a:t>
            </a:r>
            <a:r>
              <a:rPr lang="en-US" altLang="zh-CN" dirty="0" err="1" smtClean="0">
                <a:solidFill>
                  <a:srgbClr val="FF0000"/>
                </a:solidFill>
              </a:rPr>
              <a:t>Dayabay</a:t>
            </a:r>
            <a:r>
              <a:rPr lang="en-US" altLang="zh-CN" dirty="0" smtClean="0">
                <a:solidFill>
                  <a:srgbClr val="FF0000"/>
                </a:solidFill>
              </a:rPr>
              <a:t>.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4502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5896" y="1052736"/>
            <a:ext cx="1420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/>
              <a:t>Outline</a:t>
            </a:r>
            <a:endParaRPr lang="zh-CN" alt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2354104"/>
            <a:ext cx="81369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zh-CN" sz="2400" dirty="0" smtClean="0">
                <a:latin typeface="Palatino Linotype" panose="02040502050505030304" pitchFamily="18" charset="0"/>
              </a:rPr>
              <a:t>CEPC Calor system Introduction;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altLang="zh-CN" sz="2400" dirty="0">
              <a:latin typeface="Palatino Linotype" panose="0204050205050503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zh-CN" sz="2400" dirty="0" smtClean="0">
                <a:latin typeface="Palatino Linotype" panose="02040502050505030304" pitchFamily="18" charset="0"/>
              </a:rPr>
              <a:t>The </a:t>
            </a:r>
            <a:r>
              <a:rPr lang="en-US" altLang="zh-CN" sz="2400" dirty="0">
                <a:latin typeface="Palatino Linotype" panose="02040502050505030304" pitchFamily="18" charset="0"/>
              </a:rPr>
              <a:t>progress of </a:t>
            </a:r>
            <a:r>
              <a:rPr lang="en-US" altLang="zh-CN" sz="2400" dirty="0" smtClean="0">
                <a:latin typeface="Palatino Linotype" panose="02040502050505030304" pitchFamily="18" charset="0"/>
              </a:rPr>
              <a:t>Pre-CDR</a:t>
            </a:r>
            <a:r>
              <a:rPr lang="en-US" altLang="zh-CN" sz="2400" dirty="0">
                <a:latin typeface="Palatino Linotype" panose="02040502050505030304" pitchFamily="18" charset="0"/>
              </a:rPr>
              <a:t>;</a:t>
            </a:r>
            <a:endParaRPr lang="en-US" altLang="zh-CN" sz="2400" dirty="0" smtClean="0">
              <a:latin typeface="Palatino Linotype" panose="0204050205050503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altLang="zh-CN" sz="2400" dirty="0" smtClean="0">
              <a:latin typeface="Palatino Linotype" panose="0204050205050503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altLang="zh-CN" sz="2400" dirty="0">
                <a:latin typeface="Palatino Linotype" panose="02040502050505030304" pitchFamily="18" charset="0"/>
              </a:rPr>
              <a:t>The progress of </a:t>
            </a:r>
            <a:r>
              <a:rPr lang="en-US" altLang="zh-CN" sz="2400" dirty="0" err="1" smtClean="0">
                <a:latin typeface="Palatino Linotype" panose="02040502050505030304" pitchFamily="18" charset="0"/>
              </a:rPr>
              <a:t>ScECAL</a:t>
            </a:r>
            <a:r>
              <a:rPr lang="en-US" altLang="zh-CN" sz="2400" dirty="0" smtClean="0">
                <a:latin typeface="Palatino Linotype" panose="02040502050505030304" pitchFamily="18" charset="0"/>
              </a:rPr>
              <a:t>,</a:t>
            </a:r>
            <a:r>
              <a:rPr lang="en-US" altLang="zh-CN" sz="2400" dirty="0">
                <a:latin typeface="Palatino Linotype" panose="02040502050505030304" pitchFamily="18" charset="0"/>
              </a:rPr>
              <a:t> </a:t>
            </a:r>
            <a:r>
              <a:rPr lang="en-US" altLang="zh-CN" sz="2400" dirty="0" smtClean="0">
                <a:latin typeface="Palatino Linotype" panose="02040502050505030304" pitchFamily="18" charset="0"/>
              </a:rPr>
              <a:t>THGEM-DHCAL and MUON</a:t>
            </a:r>
          </a:p>
          <a:p>
            <a:r>
              <a:rPr lang="en-US" altLang="zh-CN" sz="2400" dirty="0">
                <a:latin typeface="Palatino Linotype" panose="02040502050505030304" pitchFamily="18" charset="0"/>
              </a:rPr>
              <a:t> </a:t>
            </a:r>
            <a:r>
              <a:rPr lang="en-US" altLang="zh-CN" sz="2400" dirty="0" smtClean="0">
                <a:latin typeface="Palatino Linotype" panose="02040502050505030304" pitchFamily="18" charset="0"/>
              </a:rPr>
              <a:t> </a:t>
            </a:r>
            <a:r>
              <a:rPr lang="zh-CN" altLang="en-US" sz="2400" dirty="0" smtClean="0">
                <a:latin typeface="Palatino Linotype" panose="02040502050505030304" pitchFamily="18" charset="0"/>
              </a:rPr>
              <a:t>（</a:t>
            </a:r>
            <a:r>
              <a:rPr lang="en-US" altLang="zh-CN" sz="2400" dirty="0">
                <a:latin typeface="Palatino Linotype" panose="02040502050505030304" pitchFamily="18" charset="0"/>
              </a:rPr>
              <a:t> T</a:t>
            </a:r>
            <a:r>
              <a:rPr lang="en-US" altLang="zh-CN" sz="2400" dirty="0" smtClean="0">
                <a:latin typeface="Palatino Linotype" panose="02040502050505030304" pitchFamily="18" charset="0"/>
              </a:rPr>
              <a:t>he talk of </a:t>
            </a:r>
            <a:r>
              <a:rPr lang="en-US" altLang="zh-CN" sz="2400" dirty="0" err="1" smtClean="0">
                <a:latin typeface="Palatino Linotype" panose="02040502050505030304" pitchFamily="18" charset="0"/>
              </a:rPr>
              <a:t>SiW</a:t>
            </a:r>
            <a:r>
              <a:rPr lang="en-US" altLang="zh-CN" sz="2400" dirty="0" smtClean="0">
                <a:latin typeface="Palatino Linotype" panose="02040502050505030304" pitchFamily="18" charset="0"/>
              </a:rPr>
              <a:t> </a:t>
            </a:r>
            <a:r>
              <a:rPr lang="en-US" altLang="zh-CN" sz="2400" dirty="0">
                <a:latin typeface="Palatino Linotype" panose="02040502050505030304" pitchFamily="18" charset="0"/>
              </a:rPr>
              <a:t>ECAL and RPC-DHCAL </a:t>
            </a:r>
            <a:r>
              <a:rPr lang="en-US" altLang="zh-CN" sz="2400" dirty="0" smtClean="0">
                <a:latin typeface="Palatino Linotype" panose="02040502050505030304" pitchFamily="18" charset="0"/>
              </a:rPr>
              <a:t>will </a:t>
            </a:r>
            <a:r>
              <a:rPr lang="en-US" altLang="zh-CN" sz="2400" dirty="0">
                <a:latin typeface="Palatino Linotype" panose="02040502050505030304" pitchFamily="18" charset="0"/>
              </a:rPr>
              <a:t>be given by </a:t>
            </a:r>
            <a:r>
              <a:rPr lang="en-US" altLang="zh-CN" sz="2400" dirty="0" err="1" smtClean="0">
                <a:latin typeface="Palatino Linotype" panose="02040502050505030304" pitchFamily="18" charset="0"/>
              </a:rPr>
              <a:t>Imad</a:t>
            </a:r>
            <a:r>
              <a:rPr lang="zh-CN" altLang="en-US" sz="2400" dirty="0" smtClean="0">
                <a:latin typeface="Palatino Linotype" panose="02040502050505030304" pitchFamily="18" charset="0"/>
              </a:rPr>
              <a:t>，</a:t>
            </a:r>
            <a:r>
              <a:rPr lang="en-US" altLang="zh-CN" sz="2400" dirty="0" smtClean="0">
                <a:latin typeface="Palatino Linotype" panose="02040502050505030304" pitchFamily="18" charset="0"/>
              </a:rPr>
              <a:t>Vincent and</a:t>
            </a:r>
            <a:r>
              <a:rPr lang="zh-CN" altLang="en-US" sz="2400" dirty="0" smtClean="0">
                <a:latin typeface="Palatino Linotype" panose="02040502050505030304" pitchFamily="18" charset="0"/>
              </a:rPr>
              <a:t> </a:t>
            </a:r>
            <a:r>
              <a:rPr lang="en-US" altLang="zh-CN" sz="2400" dirty="0">
                <a:latin typeface="Palatino Linotype" panose="02040502050505030304" pitchFamily="18" charset="0"/>
              </a:rPr>
              <a:t>Lei </a:t>
            </a:r>
            <a:r>
              <a:rPr lang="zh-CN" altLang="en-US" sz="2400" dirty="0" smtClean="0">
                <a:latin typeface="Palatino Linotype" panose="02040502050505030304" pitchFamily="18" charset="0"/>
              </a:rPr>
              <a:t>）</a:t>
            </a:r>
            <a:endParaRPr lang="en-US" altLang="zh-CN" sz="2400" dirty="0">
              <a:latin typeface="Palatino Linotype" panose="0204050205050503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668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981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79512" y="0"/>
            <a:ext cx="38726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0000FF"/>
                </a:solidFill>
              </a:rPr>
              <a:t>Simulations( stand-alone)</a:t>
            </a:r>
          </a:p>
        </p:txBody>
      </p:sp>
      <p:pic>
        <p:nvPicPr>
          <p:cNvPr id="6" name="Picture 3" descr="mu-detec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398235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395536" y="2564904"/>
            <a:ext cx="3816424" cy="1726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b="1" dirty="0">
                <a:solidFill>
                  <a:srgbClr val="FF0000"/>
                </a:solidFill>
              </a:rPr>
              <a:t>Plastic Scintillator</a:t>
            </a:r>
            <a:r>
              <a:rPr lang="zh-CN" altLang="en-US" b="1" dirty="0"/>
              <a:t>  3cm</a:t>
            </a:r>
            <a:r>
              <a:rPr lang="zh-CN" altLang="en-US" b="1" dirty="0">
                <a:sym typeface="Arial" pitchFamily="34" charset="0"/>
              </a:rPr>
              <a:t>×8l</a:t>
            </a:r>
            <a:r>
              <a:rPr lang="zh-CN" altLang="en-US" b="1" dirty="0"/>
              <a:t>ayers        </a:t>
            </a:r>
          </a:p>
          <a:p>
            <a:pPr>
              <a:lnSpc>
                <a:spcPct val="90000"/>
              </a:lnSpc>
            </a:pPr>
            <a:r>
              <a:rPr lang="zh-CN" altLang="en-US" b="1" dirty="0">
                <a:solidFill>
                  <a:srgbClr val="33CC33"/>
                </a:solidFill>
              </a:rPr>
              <a:t>Steel </a:t>
            </a:r>
            <a:r>
              <a:rPr lang="zh-CN" altLang="en-US" b="1" dirty="0"/>
              <a:t>  8/8/12/12/16/16/20/20/24cm, Sum=136cm(~8</a:t>
            </a:r>
            <a:r>
              <a:rPr lang="zh-CN" altLang="en-US" b="1" dirty="0">
                <a:sym typeface="Arial" pitchFamily="34" charset="0"/>
              </a:rPr>
              <a:t>λ)</a:t>
            </a:r>
          </a:p>
          <a:p>
            <a:pPr>
              <a:lnSpc>
                <a:spcPct val="90000"/>
              </a:lnSpc>
            </a:pPr>
            <a:r>
              <a:rPr lang="zh-CN" altLang="en-US" b="1" dirty="0"/>
              <a:t>gap     0.5cm</a:t>
            </a:r>
          </a:p>
          <a:p>
            <a:pPr>
              <a:lnSpc>
                <a:spcPct val="90000"/>
              </a:lnSpc>
            </a:pPr>
            <a:r>
              <a:rPr lang="zh-CN" altLang="en-US" b="1" dirty="0"/>
              <a:t>absorbers before mu detector</a:t>
            </a:r>
          </a:p>
          <a:p>
            <a:pPr lvl="1">
              <a:lnSpc>
                <a:spcPct val="90000"/>
              </a:lnSpc>
            </a:pPr>
            <a:r>
              <a:rPr lang="zh-CN" altLang="en-US" sz="1400" b="1" dirty="0" smtClean="0"/>
              <a:t>9cm tungsten for ECAL</a:t>
            </a:r>
          </a:p>
          <a:p>
            <a:pPr lvl="1">
              <a:lnSpc>
                <a:spcPct val="90000"/>
              </a:lnSpc>
            </a:pPr>
            <a:r>
              <a:rPr lang="zh-CN" altLang="en-US" sz="1400" b="1" dirty="0" smtClean="0"/>
              <a:t>80cm steel for HCAL</a:t>
            </a:r>
            <a:endParaRPr lang="zh-CN" altLang="en-US" sz="1400" b="1" dirty="0"/>
          </a:p>
        </p:txBody>
      </p:sp>
      <p:pic>
        <p:nvPicPr>
          <p:cNvPr id="8" name="Picture 4" descr="mulay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620688"/>
            <a:ext cx="354279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789040"/>
            <a:ext cx="35814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5148064" y="188640"/>
            <a:ext cx="1215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Our results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5148064" y="3645024"/>
            <a:ext cx="576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Refs</a:t>
            </a:r>
            <a:endParaRPr lang="zh-CN" altLang="en-US" dirty="0"/>
          </a:p>
        </p:txBody>
      </p:sp>
      <p:cxnSp>
        <p:nvCxnSpPr>
          <p:cNvPr id="16" name="直接连接符 15"/>
          <p:cNvCxnSpPr/>
          <p:nvPr/>
        </p:nvCxnSpPr>
        <p:spPr>
          <a:xfrm>
            <a:off x="6516216" y="548680"/>
            <a:ext cx="0" cy="5976664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3" descr="c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1" y="4221088"/>
            <a:ext cx="3393481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矩形 19"/>
          <p:cNvSpPr/>
          <p:nvPr/>
        </p:nvSpPr>
        <p:spPr>
          <a:xfrm>
            <a:off x="107504" y="395372"/>
            <a:ext cx="4935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Configuration I for simulating the finding efficiency</a:t>
            </a:r>
            <a:endParaRPr lang="zh-CN" altLang="en-US" dirty="0"/>
          </a:p>
        </p:txBody>
      </p:sp>
      <p:sp>
        <p:nvSpPr>
          <p:cNvPr id="21" name="右箭头 20"/>
          <p:cNvSpPr/>
          <p:nvPr/>
        </p:nvSpPr>
        <p:spPr>
          <a:xfrm>
            <a:off x="6588224" y="2060848"/>
            <a:ext cx="576064" cy="360040"/>
          </a:xfrm>
          <a:prstGeom prst="rightArrow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5858031" y="1254868"/>
            <a:ext cx="2832827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500" b="1" dirty="0" smtClean="0">
                <a:solidFill>
                  <a:srgbClr val="FF0000"/>
                </a:solidFill>
              </a:rPr>
              <a:t>Not magnetic fields</a:t>
            </a:r>
          </a:p>
          <a:p>
            <a:r>
              <a:rPr lang="en-US" altLang="zh-CN" sz="1500" b="1" dirty="0" smtClean="0">
                <a:solidFill>
                  <a:srgbClr val="FF0000"/>
                </a:solidFill>
              </a:rPr>
              <a:t>Equivalent absorber is simple</a:t>
            </a:r>
          </a:p>
          <a:p>
            <a:r>
              <a:rPr lang="en-US" altLang="zh-CN" sz="1500" b="1" dirty="0" smtClean="0">
                <a:solidFill>
                  <a:srgbClr val="FF0000"/>
                </a:solidFill>
              </a:rPr>
              <a:t>Momentum should be &gt; 4GeV</a:t>
            </a:r>
            <a:endParaRPr lang="zh-CN" altLang="en-US" sz="1500" b="1" dirty="0">
              <a:solidFill>
                <a:srgbClr val="FF0000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3374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3923928" y="405830"/>
            <a:ext cx="4966518" cy="4751362"/>
            <a:chOff x="109538" y="477838"/>
            <a:chExt cx="7583487" cy="6151562"/>
          </a:xfrm>
        </p:grpSpPr>
        <p:pic>
          <p:nvPicPr>
            <p:cNvPr id="12" name="Picture 3" descr="mu-lambda(0)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9538" y="477838"/>
              <a:ext cx="7580312" cy="2951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4" descr="pi-lambda(0)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1125" y="3430588"/>
              <a:ext cx="7581900" cy="3198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" name="Picture 3" descr="QQ截图201409091303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052736"/>
            <a:ext cx="3441287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395536" y="0"/>
            <a:ext cx="5259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Configuration II for simulating the mu/pi identification</a:t>
            </a:r>
            <a:endParaRPr lang="zh-CN" altLang="en-US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95536" y="3212976"/>
            <a:ext cx="33843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Absorber:</a:t>
            </a:r>
            <a:r>
              <a:rPr kumimoji="0" lang="en-US" altLang="zh-CN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W(tungsten)</a:t>
            </a: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。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Layers: 14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kern="0" dirty="0" smtClean="0">
                <a:solidFill>
                  <a:srgbClr val="000000"/>
                </a:solidFill>
                <a:latin typeface="Arial"/>
                <a:ea typeface="微软雅黑"/>
              </a:rPr>
              <a:t>Each layer: 1</a:t>
            </a:r>
            <a:r>
              <a:rPr lang="el-GR" altLang="zh-CN" sz="2400" kern="0" dirty="0" smtClean="0">
                <a:solidFill>
                  <a:srgbClr val="000000"/>
                </a:solidFill>
                <a:latin typeface="Times New Roman"/>
                <a:ea typeface="微软雅黑"/>
                <a:cs typeface="Times New Roman"/>
              </a:rPr>
              <a:t>λ</a:t>
            </a: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51520" y="5157192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</a:rPr>
              <a:t>The simulation results validate that 8</a:t>
            </a:r>
            <a:r>
              <a:rPr lang="el-GR" altLang="zh-CN" sz="2000" dirty="0" smtClean="0">
                <a:solidFill>
                  <a:srgbClr val="FF0000"/>
                </a:solidFill>
              </a:rPr>
              <a:t> λ</a:t>
            </a:r>
            <a:r>
              <a:rPr lang="en-US" altLang="zh-CN" sz="2000" dirty="0" smtClean="0">
                <a:solidFill>
                  <a:srgbClr val="FF0000"/>
                </a:solidFill>
              </a:rPr>
              <a:t> absorber thickness and 8 detection layers are reasonable. The </a:t>
            </a:r>
            <a:r>
              <a:rPr lang="en-US" altLang="zh-CN" sz="2000" dirty="0" err="1" smtClean="0">
                <a:solidFill>
                  <a:srgbClr val="FF0000"/>
                </a:solidFill>
              </a:rPr>
              <a:t>muon</a:t>
            </a:r>
            <a:r>
              <a:rPr lang="en-US" altLang="zh-CN" sz="2000" dirty="0" smtClean="0">
                <a:solidFill>
                  <a:srgbClr val="FF0000"/>
                </a:solidFill>
              </a:rPr>
              <a:t> finding efficiency by 8 layers is &gt;95% for mu &gt;6GeV, and the  pi misidentification  rate is  &lt;1% if absorber thickness &gt; 6 </a:t>
            </a:r>
            <a:r>
              <a:rPr lang="el-GR" altLang="zh-CN" sz="2000" dirty="0" smtClean="0">
                <a:solidFill>
                  <a:srgbClr val="FF0000"/>
                </a:solidFill>
              </a:rPr>
              <a:t>λ</a:t>
            </a:r>
            <a:r>
              <a:rPr lang="en-US" altLang="zh-CN" sz="2000" dirty="0" smtClean="0">
                <a:solidFill>
                  <a:srgbClr val="FF0000"/>
                </a:solidFill>
              </a:rPr>
              <a:t>.</a:t>
            </a:r>
            <a:endParaRPr lang="zh-CN" altLang="en-US" sz="2000" dirty="0"/>
          </a:p>
        </p:txBody>
      </p:sp>
      <p:cxnSp>
        <p:nvCxnSpPr>
          <p:cNvPr id="13" name="直接连接符 12"/>
          <p:cNvCxnSpPr/>
          <p:nvPr/>
        </p:nvCxnSpPr>
        <p:spPr>
          <a:xfrm>
            <a:off x="4139952" y="4869160"/>
            <a:ext cx="244827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012160" y="4077072"/>
            <a:ext cx="0" cy="14401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4068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79512" y="0"/>
            <a:ext cx="43174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0000FF"/>
                </a:solidFill>
              </a:rPr>
              <a:t>Baseline design(preliminary)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4392488" cy="566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60648"/>
            <a:ext cx="3689581" cy="2777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5220072" y="2852936"/>
            <a:ext cx="3196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 The layout of the </a:t>
            </a:r>
            <a:r>
              <a:rPr lang="en-US" altLang="zh-CN" dirty="0" err="1"/>
              <a:t>muon</a:t>
            </a:r>
            <a:r>
              <a:rPr lang="en-US" altLang="zh-CN" dirty="0"/>
              <a:t> system.</a:t>
            </a:r>
            <a:endParaRPr lang="zh-CN" altLang="en-US" dirty="0"/>
          </a:p>
        </p:txBody>
      </p:sp>
      <p:pic>
        <p:nvPicPr>
          <p:cNvPr id="9" name="图片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573016"/>
            <a:ext cx="396044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4538444" y="6021288"/>
            <a:ext cx="4605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/>
              <a:t> </a:t>
            </a:r>
            <a:r>
              <a:rPr lang="en-US" altLang="zh-CN" dirty="0"/>
              <a:t>The segmentation options of the </a:t>
            </a:r>
            <a:r>
              <a:rPr lang="en-US" altLang="zh-CN" dirty="0" err="1"/>
              <a:t>muon</a:t>
            </a:r>
            <a:r>
              <a:rPr lang="en-US" altLang="zh-CN" dirty="0"/>
              <a:t> system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2699792" y="3933056"/>
            <a:ext cx="504056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699792" y="3501008"/>
            <a:ext cx="504056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2699792" y="1988840"/>
            <a:ext cx="504056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007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340768"/>
            <a:ext cx="8153400" cy="5029200"/>
          </a:xfrm>
        </p:spPr>
        <p:txBody>
          <a:bodyPr>
            <a:normAutofit lnSpcReduction="10000"/>
          </a:bodyPr>
          <a:lstStyle/>
          <a:p>
            <a:r>
              <a:rPr lang="en-US" altLang="zh-CN" sz="2400" dirty="0" smtClean="0">
                <a:solidFill>
                  <a:schemeClr val="tx1"/>
                </a:solidFill>
                <a:latin typeface="Tw Cen MT" pitchFamily="34" charset="0"/>
                <a:ea typeface="Arial Unicode MS" pitchFamily="34" charset="-122"/>
                <a:cs typeface="Arial Unicode MS" pitchFamily="34" charset="-122"/>
              </a:rPr>
              <a:t>CEPC pre-CDR </a:t>
            </a:r>
            <a:r>
              <a:rPr lang="en-US" altLang="zh-CN" sz="2400" dirty="0" smtClean="0">
                <a:solidFill>
                  <a:srgbClr val="FF0000"/>
                </a:solidFill>
                <a:latin typeface="Tw Cen MT" pitchFamily="34" charset="0"/>
                <a:ea typeface="Arial Unicode MS" pitchFamily="34" charset="-122"/>
                <a:cs typeface="Arial Unicode MS" pitchFamily="34" charset="-122"/>
              </a:rPr>
              <a:t>(29pages for CALO, 8 pages for </a:t>
            </a:r>
            <a:r>
              <a:rPr lang="en-US" altLang="zh-CN" sz="2400" dirty="0" err="1" smtClean="0">
                <a:solidFill>
                  <a:srgbClr val="FF0000"/>
                </a:solidFill>
                <a:latin typeface="Tw Cen MT" pitchFamily="34" charset="0"/>
                <a:ea typeface="Arial Unicode MS" pitchFamily="34" charset="-122"/>
                <a:cs typeface="Arial Unicode MS" pitchFamily="34" charset="-122"/>
              </a:rPr>
              <a:t>Muon</a:t>
            </a:r>
            <a:r>
              <a:rPr lang="en-US" altLang="zh-CN" sz="2400" dirty="0" smtClean="0">
                <a:solidFill>
                  <a:srgbClr val="FF0000"/>
                </a:solidFill>
                <a:latin typeface="Tw Cen MT" pitchFamily="34" charset="0"/>
                <a:ea typeface="Arial Unicode MS" pitchFamily="34" charset="-122"/>
                <a:cs typeface="Arial Unicode MS" pitchFamily="34" charset="-122"/>
              </a:rPr>
              <a:t>)</a:t>
            </a:r>
          </a:p>
          <a:p>
            <a:pPr lvl="1"/>
            <a:r>
              <a:rPr lang="en-US" altLang="zh-CN" sz="2000" dirty="0" smtClean="0">
                <a:solidFill>
                  <a:schemeClr val="tx1"/>
                </a:solidFill>
                <a:latin typeface="Tw Cen MT" pitchFamily="34" charset="0"/>
                <a:ea typeface="Arial Unicode MS" pitchFamily="34" charset="-122"/>
                <a:cs typeface="Arial Unicode MS" pitchFamily="34" charset="-122"/>
              </a:rPr>
              <a:t>DHCAL (</a:t>
            </a:r>
            <a:r>
              <a:rPr lang="en-US" altLang="zh-CN" sz="2000" dirty="0" err="1" smtClean="0">
                <a:solidFill>
                  <a:schemeClr val="tx1"/>
                </a:solidFill>
                <a:latin typeface="Tw Cen MT" pitchFamily="34" charset="0"/>
                <a:ea typeface="Arial Unicode MS" pitchFamily="34" charset="-122"/>
                <a:cs typeface="Arial Unicode MS" pitchFamily="34" charset="-122"/>
              </a:rPr>
              <a:t>ThGEM</a:t>
            </a:r>
            <a:r>
              <a:rPr lang="en-US" altLang="zh-CN" sz="2000" dirty="0" smtClean="0">
                <a:solidFill>
                  <a:schemeClr val="tx1"/>
                </a:solidFill>
                <a:latin typeface="Tw Cen MT" pitchFamily="34" charset="0"/>
                <a:ea typeface="Arial Unicode MS" pitchFamily="34" charset="-122"/>
                <a:cs typeface="Arial Unicode MS" pitchFamily="34" charset="-122"/>
              </a:rPr>
              <a:t>) – available (4 Institutions, 5 people) </a:t>
            </a:r>
          </a:p>
          <a:p>
            <a:pPr lvl="1"/>
            <a:r>
              <a:rPr lang="en-US" altLang="zh-CN" sz="2000" dirty="0" smtClean="0">
                <a:solidFill>
                  <a:schemeClr val="tx1"/>
                </a:solidFill>
                <a:latin typeface="Tw Cen MT" pitchFamily="34" charset="0"/>
                <a:ea typeface="Arial Unicode MS" pitchFamily="34" charset="-122"/>
                <a:cs typeface="Arial Unicode MS" pitchFamily="34" charset="-122"/>
              </a:rPr>
              <a:t>SDHCAL (RPC) – available (2 Institutions, 4 people)</a:t>
            </a:r>
          </a:p>
          <a:p>
            <a:pPr lvl="1"/>
            <a:r>
              <a:rPr lang="en-US" altLang="zh-CN" sz="2000" dirty="0" smtClean="0">
                <a:solidFill>
                  <a:schemeClr val="tx1"/>
                </a:solidFill>
                <a:latin typeface="Tw Cen MT" pitchFamily="34" charset="0"/>
                <a:ea typeface="Arial Unicode MS" pitchFamily="34" charset="-122"/>
                <a:cs typeface="Arial Unicode MS" pitchFamily="34" charset="-122"/>
              </a:rPr>
              <a:t>DHCAL (RPC) – available (3 Institutions, 5 people)</a:t>
            </a:r>
          </a:p>
          <a:p>
            <a:pPr lvl="1"/>
            <a:r>
              <a:rPr lang="en-US" altLang="zh-CN" sz="2000" dirty="0" smtClean="0">
                <a:solidFill>
                  <a:schemeClr val="tx1"/>
                </a:solidFill>
                <a:latin typeface="Tw Cen MT" pitchFamily="34" charset="0"/>
                <a:ea typeface="Arial Unicode MS" pitchFamily="34" charset="-122"/>
                <a:cs typeface="Arial Unicode MS" pitchFamily="34" charset="-122"/>
              </a:rPr>
              <a:t>ECAL(</a:t>
            </a:r>
            <a:r>
              <a:rPr lang="en-US" altLang="zh-CN" sz="2000" dirty="0" err="1" smtClean="0">
                <a:solidFill>
                  <a:schemeClr val="tx1"/>
                </a:solidFill>
                <a:latin typeface="Tw Cen MT" pitchFamily="34" charset="0"/>
                <a:ea typeface="Arial Unicode MS" pitchFamily="34" charset="-122"/>
                <a:cs typeface="Arial Unicode MS" pitchFamily="34" charset="-122"/>
              </a:rPr>
              <a:t>SciW</a:t>
            </a:r>
            <a:r>
              <a:rPr lang="en-US" altLang="zh-CN" sz="2000" dirty="0" smtClean="0">
                <a:solidFill>
                  <a:schemeClr val="tx1"/>
                </a:solidFill>
                <a:latin typeface="Tw Cen MT" pitchFamily="34" charset="0"/>
                <a:ea typeface="Arial Unicode MS" pitchFamily="34" charset="-122"/>
                <a:cs typeface="Arial Unicode MS" pitchFamily="34" charset="-122"/>
              </a:rPr>
              <a:t>) – available (1 Institution, 2 people)</a:t>
            </a:r>
          </a:p>
          <a:p>
            <a:pPr lvl="1"/>
            <a:r>
              <a:rPr lang="en-US" altLang="zh-CN" sz="2000" dirty="0" smtClean="0">
                <a:solidFill>
                  <a:schemeClr val="tx1"/>
                </a:solidFill>
                <a:latin typeface="Tw Cen MT" pitchFamily="34" charset="0"/>
                <a:ea typeface="Arial Unicode MS" pitchFamily="34" charset="-122"/>
                <a:cs typeface="Arial Unicode MS" pitchFamily="34" charset="-122"/>
              </a:rPr>
              <a:t>ECAL (</a:t>
            </a:r>
            <a:r>
              <a:rPr lang="en-US" altLang="zh-CN" sz="2000" dirty="0" err="1" smtClean="0">
                <a:solidFill>
                  <a:schemeClr val="tx1"/>
                </a:solidFill>
                <a:latin typeface="Tw Cen MT" pitchFamily="34" charset="0"/>
                <a:ea typeface="Arial Unicode MS" pitchFamily="34" charset="-122"/>
                <a:cs typeface="Arial Unicode MS" pitchFamily="34" charset="-122"/>
              </a:rPr>
              <a:t>SiW</a:t>
            </a:r>
            <a:r>
              <a:rPr lang="en-US" altLang="zh-CN" sz="2000" dirty="0" smtClean="0">
                <a:solidFill>
                  <a:schemeClr val="tx1"/>
                </a:solidFill>
                <a:latin typeface="Tw Cen MT" pitchFamily="34" charset="0"/>
                <a:ea typeface="Arial Unicode MS" pitchFamily="34" charset="-122"/>
                <a:cs typeface="Arial Unicode MS" pitchFamily="34" charset="-122"/>
              </a:rPr>
              <a:t>) – available (1 Institution, 3 people)</a:t>
            </a:r>
          </a:p>
          <a:p>
            <a:pPr lvl="1"/>
            <a:r>
              <a:rPr lang="en-US" altLang="zh-CN" sz="2000" dirty="0" err="1" smtClean="0">
                <a:solidFill>
                  <a:schemeClr val="tx1"/>
                </a:solidFill>
                <a:latin typeface="Tw Cen MT" pitchFamily="34" charset="0"/>
                <a:ea typeface="Arial Unicode MS" pitchFamily="34" charset="-122"/>
                <a:cs typeface="Arial Unicode MS" pitchFamily="34" charset="-122"/>
              </a:rPr>
              <a:t>Muon</a:t>
            </a:r>
            <a:r>
              <a:rPr lang="en-US" altLang="zh-CN" sz="2000" dirty="0" smtClean="0">
                <a:solidFill>
                  <a:schemeClr val="tx1"/>
                </a:solidFill>
                <a:latin typeface="Tw Cen MT" pitchFamily="34" charset="0"/>
                <a:ea typeface="Arial Unicode MS" pitchFamily="34" charset="-122"/>
                <a:cs typeface="Arial Unicode MS" pitchFamily="34" charset="-122"/>
              </a:rPr>
              <a:t> system – available (2 Institutions, 2 people)</a:t>
            </a:r>
          </a:p>
          <a:p>
            <a:r>
              <a:rPr lang="en-US" altLang="zh-CN" sz="2400" dirty="0" smtClean="0">
                <a:solidFill>
                  <a:schemeClr val="tx1"/>
                </a:solidFill>
                <a:latin typeface="Tw Cen MT" pitchFamily="34" charset="0"/>
                <a:ea typeface="Arial Unicode MS" pitchFamily="34" charset="-122"/>
                <a:cs typeface="Arial Unicode MS" pitchFamily="34" charset="-122"/>
              </a:rPr>
              <a:t>CEPC-</a:t>
            </a:r>
            <a:r>
              <a:rPr lang="en-US" altLang="zh-CN" sz="2400" dirty="0" err="1" smtClean="0">
                <a:solidFill>
                  <a:schemeClr val="tx1"/>
                </a:solidFill>
                <a:latin typeface="Tw Cen MT" pitchFamily="34" charset="0"/>
                <a:ea typeface="Arial Unicode MS" pitchFamily="34" charset="-122"/>
                <a:cs typeface="Arial Unicode MS" pitchFamily="34" charset="-122"/>
              </a:rPr>
              <a:t>Calo</a:t>
            </a:r>
            <a:r>
              <a:rPr lang="en-US" altLang="zh-CN" sz="2400" dirty="0" smtClean="0">
                <a:solidFill>
                  <a:schemeClr val="tx1"/>
                </a:solidFill>
                <a:latin typeface="Tw Cen MT" pitchFamily="34" charset="0"/>
                <a:ea typeface="Arial Unicode MS" pitchFamily="34" charset="-122"/>
                <a:cs typeface="Arial Unicode MS" pitchFamily="34" charset="-122"/>
              </a:rPr>
              <a:t> simulations (standalone)</a:t>
            </a:r>
          </a:p>
          <a:p>
            <a:pPr lvl="1"/>
            <a:r>
              <a:rPr lang="en-US" altLang="zh-CN" sz="2000" dirty="0" smtClean="0">
                <a:solidFill>
                  <a:schemeClr val="tx1"/>
                </a:solidFill>
                <a:latin typeface="Tw Cen MT" pitchFamily="34" charset="0"/>
              </a:rPr>
              <a:t>DHCAL simulation, ECAL simulation</a:t>
            </a:r>
          </a:p>
          <a:p>
            <a:r>
              <a:rPr lang="en-US" altLang="zh-CN" sz="2300" dirty="0" smtClean="0">
                <a:solidFill>
                  <a:schemeClr val="tx1"/>
                </a:solidFill>
                <a:latin typeface="Tw Cen MT" pitchFamily="34" charset="0"/>
              </a:rPr>
              <a:t>Using simulation studies to determine ECAL/HCAL geometry, sensors and absorbers, number of layers etc. key parameters and integrate in CEPC baseline detector design</a:t>
            </a:r>
          </a:p>
          <a:p>
            <a:r>
              <a:rPr lang="en-US" altLang="zh-CN" sz="2300" dirty="0" smtClean="0">
                <a:solidFill>
                  <a:schemeClr val="tx1"/>
                </a:solidFill>
                <a:latin typeface="Tw Cen MT" pitchFamily="34" charset="0"/>
              </a:rPr>
              <a:t>Circulating and improving the draft of pre-CDR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/>
            <a:fld id="{B9760EC1-4EB0-433D-93D1-224879D5AD25}" type="slidenum">
              <a:rPr lang="en-US" altLang="zh-CN" sz="1400" smtClean="0"/>
              <a:pPr eaLnBrk="1" hangingPunct="1"/>
              <a:t>23</a:t>
            </a:fld>
            <a:endParaRPr lang="en-US" altLang="zh-CN" sz="1400" smtClean="0"/>
          </a:p>
        </p:txBody>
      </p:sp>
      <p:sp>
        <p:nvSpPr>
          <p:cNvPr id="2" name="矩形 1"/>
          <p:cNvSpPr/>
          <p:nvPr/>
        </p:nvSpPr>
        <p:spPr>
          <a:xfrm>
            <a:off x="1835696" y="332656"/>
            <a:ext cx="56012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/>
              <a:t>Summary and Future Plan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59927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24</a:t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203848" y="2420888"/>
            <a:ext cx="34579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 smtClean="0"/>
              <a:t>Thanks</a:t>
            </a:r>
            <a:r>
              <a:rPr lang="zh-CN" altLang="en-US" sz="6000" dirty="0" smtClean="0"/>
              <a:t>！</a:t>
            </a:r>
            <a:endParaRPr lang="zh-CN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9371366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2564904"/>
            <a:ext cx="24657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 smtClean="0">
                <a:latin typeface="Comic Sans MS" pitchFamily="66" charset="0"/>
              </a:rPr>
              <a:t>Backup</a:t>
            </a:r>
            <a:endParaRPr lang="zh-CN" altLang="en-US" sz="5400" b="1" dirty="0">
              <a:latin typeface="Comic Sans MS" pitchFamily="66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722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/>
            <a:fld id="{370B6C4B-1DC2-4DF8-AEC4-DC9BA2417DAF}" type="slidenum">
              <a:rPr lang="en-US" altLang="zh-CN" sz="1400" smtClean="0"/>
              <a:pPr eaLnBrk="1" hangingPunct="1"/>
              <a:t>26</a:t>
            </a:fld>
            <a:endParaRPr lang="en-US" altLang="zh-CN" sz="1400" smtClean="0"/>
          </a:p>
        </p:txBody>
      </p:sp>
      <p:sp>
        <p:nvSpPr>
          <p:cNvPr id="10244" name="内容占位符 4"/>
          <p:cNvSpPr>
            <a:spLocks noGrp="1"/>
          </p:cNvSpPr>
          <p:nvPr>
            <p:ph idx="1"/>
          </p:nvPr>
        </p:nvSpPr>
        <p:spPr>
          <a:xfrm>
            <a:off x="952159" y="1844675"/>
            <a:ext cx="7772400" cy="4114800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sz="1800" dirty="0" smtClean="0">
                <a:solidFill>
                  <a:schemeClr val="tx1"/>
                </a:solidFill>
              </a:rPr>
              <a:t>Tungsten: 123$/kg(quote from manufacture).</a:t>
            </a:r>
            <a:endParaRPr lang="zh-CN" altLang="zh-CN" sz="1800" dirty="0" smtClean="0">
              <a:solidFill>
                <a:schemeClr val="tx1"/>
              </a:solidFill>
            </a:endParaRPr>
          </a:p>
          <a:p>
            <a:r>
              <a:rPr lang="en-US" altLang="zh-CN" sz="1800" dirty="0" err="1" smtClean="0">
                <a:solidFill>
                  <a:schemeClr val="tx1"/>
                </a:solidFill>
              </a:rPr>
              <a:t>SiPM</a:t>
            </a:r>
            <a:r>
              <a:rPr lang="en-US" altLang="zh-CN" sz="1800" dirty="0" smtClean="0">
                <a:solidFill>
                  <a:schemeClr val="tx1"/>
                </a:solidFill>
              </a:rPr>
              <a:t>:    1$/pc  (Based on extrapolation).</a:t>
            </a:r>
            <a:endParaRPr lang="zh-CN" altLang="zh-CN" sz="18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zh-CN" altLang="en-US" sz="1800" dirty="0" smtClean="0">
                <a:solidFill>
                  <a:schemeClr val="tx1"/>
                </a:solidFill>
              </a:rPr>
              <a:t>    </a:t>
            </a:r>
            <a:r>
              <a:rPr lang="en-US" altLang="zh-CN" sz="1800" dirty="0" smtClean="0">
                <a:solidFill>
                  <a:schemeClr val="tx1"/>
                </a:solidFill>
              </a:rPr>
              <a:t> ASIC:    0.25$/</a:t>
            </a:r>
            <a:r>
              <a:rPr lang="en-US" altLang="zh-CN" sz="1800" dirty="0" err="1" smtClean="0">
                <a:solidFill>
                  <a:schemeClr val="tx1"/>
                </a:solidFill>
              </a:rPr>
              <a:t>ch</a:t>
            </a:r>
            <a:endParaRPr lang="zh-CN" altLang="zh-CN" sz="1800" dirty="0" smtClean="0">
              <a:solidFill>
                <a:schemeClr val="tx1"/>
              </a:solidFill>
            </a:endParaRPr>
          </a:p>
          <a:p>
            <a:r>
              <a:rPr lang="en-US" altLang="zh-CN" sz="1800" dirty="0" smtClean="0">
                <a:solidFill>
                  <a:schemeClr val="tx1"/>
                </a:solidFill>
              </a:rPr>
              <a:t>PCB: 2600$/m2.</a:t>
            </a:r>
            <a:endParaRPr lang="zh-CN" altLang="zh-CN" sz="1800" dirty="0" smtClean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None/>
            </a:pPr>
            <a:r>
              <a:rPr lang="en-US" altLang="zh-CN" sz="1700" dirty="0" smtClean="0">
                <a:solidFill>
                  <a:schemeClr val="tx1"/>
                </a:solidFill>
              </a:rPr>
              <a:t>According to the structure of the </a:t>
            </a:r>
            <a:r>
              <a:rPr lang="en-US" altLang="zh-CN" sz="1700" dirty="0" err="1" smtClean="0">
                <a:solidFill>
                  <a:schemeClr val="tx1"/>
                </a:solidFill>
              </a:rPr>
              <a:t>SciEcal</a:t>
            </a:r>
            <a:r>
              <a:rPr lang="en-US" altLang="zh-CN" sz="1700" dirty="0" smtClean="0">
                <a:solidFill>
                  <a:schemeClr val="tx1"/>
                </a:solidFill>
              </a:rPr>
              <a:t>, the cost of it is list as below:</a:t>
            </a:r>
            <a:endParaRPr lang="zh-CN" altLang="zh-CN" sz="1700" dirty="0" smtClean="0">
              <a:solidFill>
                <a:schemeClr val="tx1"/>
              </a:solidFill>
            </a:endParaRPr>
          </a:p>
          <a:p>
            <a:r>
              <a:rPr lang="en-US" altLang="zh-CN" sz="1800" dirty="0" smtClean="0">
                <a:solidFill>
                  <a:schemeClr val="tx1"/>
                </a:solidFill>
              </a:rPr>
              <a:t>Tungsten + carbon parts: 15300 k$</a:t>
            </a:r>
            <a:endParaRPr lang="zh-CN" altLang="zh-CN" sz="1800" dirty="0" smtClean="0">
              <a:solidFill>
                <a:schemeClr val="tx1"/>
              </a:solidFill>
            </a:endParaRPr>
          </a:p>
          <a:p>
            <a:r>
              <a:rPr lang="en-US" altLang="zh-CN" sz="1800" dirty="0" smtClean="0">
                <a:solidFill>
                  <a:schemeClr val="tx1"/>
                </a:solidFill>
              </a:rPr>
              <a:t>Module realization: 1400 k$</a:t>
            </a:r>
            <a:endParaRPr lang="zh-CN" altLang="zh-CN" sz="1800" dirty="0" smtClean="0">
              <a:solidFill>
                <a:schemeClr val="tx1"/>
              </a:solidFill>
            </a:endParaRPr>
          </a:p>
          <a:p>
            <a:r>
              <a:rPr lang="en-US" altLang="zh-CN" sz="1800" dirty="0" smtClean="0">
                <a:solidFill>
                  <a:schemeClr val="tx1"/>
                </a:solidFill>
              </a:rPr>
              <a:t>Scintillators: 850 k$</a:t>
            </a:r>
            <a:endParaRPr lang="zh-CN" altLang="zh-CN" sz="1800" dirty="0" smtClean="0">
              <a:solidFill>
                <a:schemeClr val="tx1"/>
              </a:solidFill>
            </a:endParaRPr>
          </a:p>
          <a:p>
            <a:r>
              <a:rPr lang="en-US" altLang="zh-CN" sz="1800" dirty="0" err="1" smtClean="0">
                <a:solidFill>
                  <a:schemeClr val="tx1"/>
                </a:solidFill>
              </a:rPr>
              <a:t>SiPM</a:t>
            </a:r>
            <a:r>
              <a:rPr lang="en-US" altLang="zh-CN" sz="1800" dirty="0" smtClean="0">
                <a:solidFill>
                  <a:schemeClr val="tx1"/>
                </a:solidFill>
              </a:rPr>
              <a:t>: 8500 k$</a:t>
            </a:r>
            <a:endParaRPr lang="zh-CN" altLang="zh-CN" sz="1800" dirty="0" smtClean="0">
              <a:solidFill>
                <a:schemeClr val="tx1"/>
              </a:solidFill>
            </a:endParaRPr>
          </a:p>
          <a:p>
            <a:r>
              <a:rPr lang="en-US" altLang="zh-CN" sz="1800" dirty="0" smtClean="0">
                <a:solidFill>
                  <a:schemeClr val="tx1"/>
                </a:solidFill>
              </a:rPr>
              <a:t>Readout ASIC: 2000 k$</a:t>
            </a:r>
            <a:endParaRPr lang="zh-CN" altLang="zh-CN" sz="1800" dirty="0" smtClean="0">
              <a:solidFill>
                <a:schemeClr val="tx1"/>
              </a:solidFill>
            </a:endParaRPr>
          </a:p>
          <a:p>
            <a:r>
              <a:rPr lang="en-US" altLang="zh-CN" sz="1800" dirty="0" smtClean="0">
                <a:solidFill>
                  <a:schemeClr val="tx1"/>
                </a:solidFill>
              </a:rPr>
              <a:t>Readout Board: 20000 k$</a:t>
            </a:r>
            <a:endParaRPr lang="zh-CN" altLang="zh-CN" sz="1800" dirty="0" smtClean="0">
              <a:solidFill>
                <a:schemeClr val="tx1"/>
              </a:solidFill>
            </a:endParaRPr>
          </a:p>
          <a:p>
            <a:r>
              <a:rPr lang="en-US" altLang="zh-CN" sz="1800" dirty="0" smtClean="0">
                <a:solidFill>
                  <a:schemeClr val="tx1"/>
                </a:solidFill>
              </a:rPr>
              <a:t>Readout System: 5160 k$</a:t>
            </a:r>
            <a:endParaRPr lang="zh-CN" altLang="zh-CN" sz="1800" dirty="0" smtClean="0">
              <a:solidFill>
                <a:schemeClr val="tx1"/>
              </a:solidFill>
            </a:endParaRPr>
          </a:p>
          <a:p>
            <a:r>
              <a:rPr lang="en-US" altLang="zh-CN" sz="1800" dirty="0" smtClean="0">
                <a:solidFill>
                  <a:schemeClr val="tx1"/>
                </a:solidFill>
              </a:rPr>
              <a:t>Cables, connectors: 830 k$</a:t>
            </a:r>
            <a:endParaRPr lang="zh-CN" altLang="zh-CN" sz="1800" dirty="0" smtClean="0">
              <a:solidFill>
                <a:schemeClr val="tx1"/>
              </a:solidFill>
            </a:endParaRPr>
          </a:p>
          <a:p>
            <a:r>
              <a:rPr lang="en-US" altLang="zh-CN" sz="1800" dirty="0" smtClean="0">
                <a:solidFill>
                  <a:schemeClr val="tx1"/>
                </a:solidFill>
              </a:rPr>
              <a:t>Power supplies: 3400 k$</a:t>
            </a:r>
            <a:endParaRPr lang="zh-CN" altLang="zh-CN" sz="1800" dirty="0" smtClean="0">
              <a:solidFill>
                <a:schemeClr val="tx1"/>
              </a:solidFill>
            </a:endParaRPr>
          </a:p>
          <a:p>
            <a:r>
              <a:rPr lang="en-US" altLang="zh-CN" sz="1800" dirty="0" smtClean="0">
                <a:solidFill>
                  <a:schemeClr val="tx1"/>
                </a:solidFill>
              </a:rPr>
              <a:t>Cooling: 3150 k$</a:t>
            </a:r>
            <a:endParaRPr lang="zh-CN" altLang="zh-CN" dirty="0" smtClean="0">
              <a:solidFill>
                <a:schemeClr val="tx1"/>
              </a:solidFill>
            </a:endParaRPr>
          </a:p>
          <a:p>
            <a:endParaRPr lang="zh-CN" altLang="en-US" dirty="0" smtClean="0"/>
          </a:p>
        </p:txBody>
      </p:sp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7740650" y="1844675"/>
            <a:ext cx="322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0246" name="TextBox 9"/>
          <p:cNvSpPr txBox="1">
            <a:spLocks noChangeArrowheads="1"/>
          </p:cNvSpPr>
          <p:nvPr/>
        </p:nvSpPr>
        <p:spPr bwMode="auto">
          <a:xfrm>
            <a:off x="5364163" y="5084763"/>
            <a:ext cx="3384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FF0000"/>
                </a:solidFill>
              </a:rPr>
              <a:t>Total: </a:t>
            </a:r>
            <a:r>
              <a:rPr lang="en-US" altLang="zh-CN" sz="2800" dirty="0" smtClean="0">
                <a:solidFill>
                  <a:srgbClr val="FF0000"/>
                </a:solidFill>
              </a:rPr>
              <a:t>370 M RMB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751016" y="673532"/>
            <a:ext cx="78534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latin typeface="Comic Sans MS" pitchFamily="66" charset="0"/>
              </a:rPr>
              <a:t>Cost</a:t>
            </a:r>
            <a:r>
              <a:rPr lang="zh-CN" altLang="en-US" sz="2800" dirty="0" smtClean="0">
                <a:latin typeface="Comic Sans MS" pitchFamily="66" charset="0"/>
              </a:rPr>
              <a:t> </a:t>
            </a:r>
            <a:r>
              <a:rPr lang="en-US" altLang="zh-CN" sz="2800" dirty="0" smtClean="0">
                <a:latin typeface="Comic Sans MS" pitchFamily="66" charset="0"/>
              </a:rPr>
              <a:t>estimation of </a:t>
            </a:r>
            <a:r>
              <a:rPr lang="en-US" altLang="zh-CN" sz="2800" dirty="0" err="1" smtClean="0">
                <a:latin typeface="Comic Sans MS" pitchFamily="66" charset="0"/>
              </a:rPr>
              <a:t>SciEcal</a:t>
            </a:r>
            <a:r>
              <a:rPr lang="zh-CN" altLang="en-US" sz="2800" dirty="0" smtClean="0">
                <a:latin typeface="Comic Sans MS" pitchFamily="66" charset="0"/>
              </a:rPr>
              <a:t>  </a:t>
            </a:r>
            <a:r>
              <a:rPr lang="en-US" altLang="zh-CN" sz="2800" dirty="0">
                <a:latin typeface="Comic Sans MS" pitchFamily="66" charset="0"/>
              </a:rPr>
              <a:t>( 2mmx5mmx5cm</a:t>
            </a:r>
            <a:r>
              <a:rPr lang="en-US" altLang="zh-CN" sz="2800" dirty="0" smtClean="0">
                <a:latin typeface="Comic Sans MS" pitchFamily="66" charset="0"/>
              </a:rPr>
              <a:t>)</a:t>
            </a:r>
            <a:endParaRPr lang="zh-CN" altLang="en-US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977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内容占位符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9209483"/>
              </p:ext>
            </p:extLst>
          </p:nvPr>
        </p:nvGraphicFramePr>
        <p:xfrm>
          <a:off x="900062" y="1412780"/>
          <a:ext cx="7272338" cy="4608508"/>
        </p:xfrm>
        <a:graphic>
          <a:graphicData uri="http://schemas.openxmlformats.org/drawingml/2006/table">
            <a:tbl>
              <a:tblPr/>
              <a:tblGrid>
                <a:gridCol w="2027585"/>
                <a:gridCol w="2298953"/>
                <a:gridCol w="2945800"/>
              </a:tblGrid>
              <a:tr h="3291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Calibri"/>
                          <a:ea typeface="宋体"/>
                          <a:cs typeface="Times New Roman"/>
                        </a:rPr>
                        <a:t>Item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Calibri"/>
                          <a:ea typeface="宋体"/>
                          <a:cs typeface="Times New Roman"/>
                        </a:rPr>
                        <a:t>Cost(k US Dollar)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Calibri"/>
                          <a:ea typeface="宋体"/>
                          <a:cs typeface="Times New Roman"/>
                        </a:rPr>
                        <a:t>Comment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Calibri"/>
                          <a:ea typeface="宋体"/>
                          <a:cs typeface="Times New Roman"/>
                        </a:rPr>
                        <a:t>Stainless steel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Calibri"/>
                          <a:ea typeface="宋体"/>
                          <a:cs typeface="Times New Roman"/>
                        </a:rPr>
                        <a:t>5,200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latin typeface="Calibri"/>
                          <a:ea typeface="宋体"/>
                          <a:cs typeface="Times New Roman"/>
                        </a:rPr>
                        <a:t>1100</a:t>
                      </a:r>
                      <a:r>
                        <a:rPr lang="en-US" altLang="zh-CN" sz="1800" kern="100" dirty="0" smtClean="0">
                          <a:latin typeface="Calibri"/>
                          <a:ea typeface="宋体"/>
                          <a:cs typeface="Times New Roman"/>
                        </a:rPr>
                        <a:t> tons absorber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Calibri"/>
                          <a:ea typeface="宋体"/>
                          <a:cs typeface="Times New Roman"/>
                        </a:rPr>
                        <a:t>Module mechanics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Calibri"/>
                          <a:ea typeface="宋体"/>
                          <a:cs typeface="Times New Roman"/>
                        </a:rPr>
                        <a:t>2,000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Calibri"/>
                          <a:ea typeface="+mn-ea"/>
                          <a:cs typeface="Times New Roman"/>
                        </a:rPr>
                        <a:t>Estimation from ILD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Calibri"/>
                          <a:ea typeface="宋体"/>
                          <a:cs typeface="Times New Roman"/>
                        </a:rPr>
                        <a:t>THGEM cassettes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Calibri"/>
                          <a:ea typeface="宋体"/>
                          <a:cs typeface="Times New Roman"/>
                        </a:rPr>
                        <a:t>9,000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latin typeface="Calibri"/>
                          <a:ea typeface="宋体"/>
                          <a:cs typeface="Times New Roman"/>
                        </a:rPr>
                        <a:t>1800/m</a:t>
                      </a:r>
                      <a:r>
                        <a:rPr lang="en-US" sz="1800" kern="100" baseline="30000" dirty="0" smtClean="0">
                          <a:latin typeface="Calibri"/>
                          <a:ea typeface="宋体"/>
                          <a:cs typeface="Times New Roman"/>
                        </a:rPr>
                        <a:t>2</a:t>
                      </a:r>
                      <a:r>
                        <a:rPr lang="zh-CN" sz="1800" kern="100" dirty="0" smtClean="0">
                          <a:latin typeface="Calibri"/>
                          <a:ea typeface="宋体"/>
                          <a:cs typeface="Times New Roman"/>
                        </a:rPr>
                        <a:t>，</a:t>
                      </a:r>
                      <a:r>
                        <a:rPr lang="en-US" altLang="zh-CN" sz="1800" kern="100" dirty="0" smtClean="0">
                          <a:latin typeface="Calibri"/>
                          <a:ea typeface="宋体"/>
                          <a:cs typeface="Times New Roman"/>
                        </a:rPr>
                        <a:t>WELL-THGEM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Calibri"/>
                          <a:ea typeface="宋体"/>
                          <a:cs typeface="Times New Roman"/>
                        </a:rPr>
                        <a:t>ASIC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latin typeface="Calibri"/>
                          <a:ea typeface="宋体"/>
                          <a:cs typeface="Times New Roman"/>
                        </a:rPr>
                        <a:t>16,500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0.3USD/</a:t>
                      </a:r>
                      <a:r>
                        <a:rPr lang="en-US" sz="1800" kern="100" dirty="0" err="1" smtClean="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ch</a:t>
                      </a:r>
                      <a:r>
                        <a:rPr lang="zh-CN" sz="1800" kern="100" dirty="0" smtClean="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，</a:t>
                      </a:r>
                      <a:r>
                        <a:rPr lang="en-US" sz="1800" kern="100" dirty="0" smtClean="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55M </a:t>
                      </a:r>
                      <a:r>
                        <a:rPr lang="en-US" sz="1800" kern="100" dirty="0" err="1" smtClean="0">
                          <a:solidFill>
                            <a:srgbClr val="FF0000"/>
                          </a:solidFill>
                          <a:latin typeface="Calibri"/>
                          <a:ea typeface="宋体"/>
                          <a:cs typeface="Times New Roman"/>
                        </a:rPr>
                        <a:t>ch</a:t>
                      </a:r>
                      <a:endParaRPr lang="zh-CN" sz="1200" kern="100" dirty="0">
                        <a:solidFill>
                          <a:srgbClr val="FF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Calibri"/>
                          <a:ea typeface="宋体"/>
                          <a:cs typeface="Times New Roman"/>
                        </a:rPr>
                        <a:t>Readout Board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Calibri"/>
                          <a:ea typeface="宋体"/>
                          <a:cs typeface="Times New Roman"/>
                        </a:rPr>
                        <a:t>10,800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Calibri"/>
                          <a:ea typeface="宋体"/>
                          <a:cs typeface="Times New Roman"/>
                        </a:rPr>
                        <a:t>Estimation from ILD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Calibri"/>
                          <a:ea typeface="宋体"/>
                          <a:cs typeface="Times New Roman"/>
                        </a:rPr>
                        <a:t>Readout system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Calibri"/>
                          <a:ea typeface="宋体"/>
                          <a:cs typeface="Times New Roman"/>
                        </a:rPr>
                        <a:t>3,200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Calibri"/>
                          <a:ea typeface="+mn-ea"/>
                          <a:cs typeface="Times New Roman"/>
                        </a:rPr>
                        <a:t>Estimation from ILD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Calibri"/>
                          <a:ea typeface="宋体"/>
                          <a:cs typeface="Times New Roman"/>
                        </a:rPr>
                        <a:t>Power supply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Calibri"/>
                          <a:ea typeface="宋体"/>
                          <a:cs typeface="Times New Roman"/>
                        </a:rPr>
                        <a:t>300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Calibri"/>
                          <a:ea typeface="+mn-ea"/>
                          <a:cs typeface="Times New Roman"/>
                        </a:rPr>
                        <a:t>Estimation from ILD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Calibri"/>
                          <a:ea typeface="宋体"/>
                          <a:cs typeface="Times New Roman"/>
                        </a:rPr>
                        <a:t>Gas System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Calibri"/>
                          <a:ea typeface="宋体"/>
                          <a:cs typeface="Times New Roman"/>
                        </a:rPr>
                        <a:t>900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Calibri"/>
                          <a:ea typeface="+mn-ea"/>
                          <a:cs typeface="Times New Roman"/>
                        </a:rPr>
                        <a:t>Estimation from ILD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Calibri"/>
                          <a:ea typeface="宋体"/>
                          <a:cs typeface="Times New Roman"/>
                        </a:rPr>
                        <a:t>Cooling System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Calibri"/>
                          <a:ea typeface="宋体"/>
                          <a:cs typeface="Times New Roman"/>
                        </a:rPr>
                        <a:t>1,000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Calibri"/>
                          <a:ea typeface="+mn-ea"/>
                          <a:cs typeface="Times New Roman"/>
                        </a:rPr>
                        <a:t>Estimation from ILD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1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Calibri"/>
                          <a:ea typeface="宋体"/>
                          <a:cs typeface="Times New Roman"/>
                        </a:rPr>
                        <a:t>Assemble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Calibri"/>
                          <a:ea typeface="宋体"/>
                          <a:cs typeface="Times New Roman"/>
                        </a:rPr>
                        <a:t>3,500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latin typeface="Calibri"/>
                          <a:ea typeface="+mn-ea"/>
                          <a:cs typeface="Times New Roman"/>
                        </a:rPr>
                        <a:t>Estimation from ILD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75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Calibri"/>
                          <a:ea typeface="宋体"/>
                          <a:cs typeface="Times New Roman"/>
                        </a:rPr>
                        <a:t>total</a:t>
                      </a:r>
                      <a:endParaRPr lang="zh-CN" sz="12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latin typeface="Calibri"/>
                          <a:ea typeface="宋体"/>
                          <a:cs typeface="Times New Roman"/>
                        </a:rPr>
                        <a:t>52,400</a:t>
                      </a:r>
                      <a:endParaRPr lang="zh-CN" sz="12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dirty="0" smtClean="0">
                          <a:solidFill>
                            <a:srgbClr val="FF0000"/>
                          </a:solidFill>
                        </a:rPr>
                        <a:t>325 M RMB</a:t>
                      </a:r>
                      <a:endParaRPr lang="zh-CN" sz="1600" kern="100" dirty="0">
                        <a:solidFill>
                          <a:srgbClr val="FF0000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416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/>
            <a:fld id="{C9626F37-CECB-415D-8B37-18F4C9B8BB7B}" type="slidenum">
              <a:rPr lang="en-US" altLang="zh-CN" sz="1400" smtClean="0"/>
              <a:pPr eaLnBrk="1" hangingPunct="1"/>
              <a:t>27</a:t>
            </a:fld>
            <a:endParaRPr lang="en-US" altLang="zh-CN" sz="1400" smtClean="0"/>
          </a:p>
        </p:txBody>
      </p:sp>
      <p:sp>
        <p:nvSpPr>
          <p:cNvPr id="2" name="矩形 1"/>
          <p:cNvSpPr/>
          <p:nvPr/>
        </p:nvSpPr>
        <p:spPr>
          <a:xfrm>
            <a:off x="1181765" y="735087"/>
            <a:ext cx="67746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Comic Sans MS" pitchFamily="66" charset="0"/>
              </a:rPr>
              <a:t>Cost</a:t>
            </a:r>
            <a:r>
              <a:rPr lang="zh-CN" altLang="en-US" sz="2400" dirty="0">
                <a:latin typeface="Comic Sans MS" pitchFamily="66" charset="0"/>
              </a:rPr>
              <a:t> </a:t>
            </a:r>
            <a:r>
              <a:rPr lang="en-US" altLang="zh-CN" sz="2400" dirty="0" smtClean="0">
                <a:latin typeface="Comic Sans MS" pitchFamily="66" charset="0"/>
              </a:rPr>
              <a:t>estimation </a:t>
            </a:r>
            <a:r>
              <a:rPr lang="en-US" altLang="zh-CN" sz="2400" dirty="0">
                <a:latin typeface="Comic Sans MS" pitchFamily="66" charset="0"/>
              </a:rPr>
              <a:t>of </a:t>
            </a:r>
            <a:r>
              <a:rPr lang="en-US" altLang="zh-CN" sz="2400" dirty="0" smtClean="0">
                <a:latin typeface="Comic Sans MS" pitchFamily="66" charset="0"/>
              </a:rPr>
              <a:t>THGEM-DHCAL</a:t>
            </a:r>
            <a:r>
              <a:rPr lang="zh-CN" altLang="en-US" sz="2400" dirty="0" smtClean="0">
                <a:latin typeface="Comic Sans MS" pitchFamily="66" charset="0"/>
              </a:rPr>
              <a:t>  </a:t>
            </a:r>
            <a:r>
              <a:rPr lang="en-US" altLang="zh-CN" sz="2400" dirty="0">
                <a:latin typeface="Comic Sans MS" pitchFamily="66" charset="0"/>
              </a:rPr>
              <a:t>( </a:t>
            </a:r>
            <a:r>
              <a:rPr lang="en-US" altLang="zh-CN" sz="2400" dirty="0" smtClean="0">
                <a:latin typeface="Comic Sans MS" pitchFamily="66" charset="0"/>
              </a:rPr>
              <a:t>1x1 cm</a:t>
            </a:r>
            <a:r>
              <a:rPr lang="en-US" altLang="zh-CN" sz="2400" baseline="30000" dirty="0" smtClean="0">
                <a:latin typeface="Comic Sans MS" pitchFamily="66" charset="0"/>
              </a:rPr>
              <a:t>2</a:t>
            </a:r>
            <a:r>
              <a:rPr lang="en-US" altLang="zh-CN" sz="2400" dirty="0">
                <a:latin typeface="Comic Sans MS" pitchFamily="66" charset="0"/>
              </a:rPr>
              <a:t>)</a:t>
            </a:r>
            <a:endParaRPr lang="zh-CN" altLang="en-US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0356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44624"/>
            <a:ext cx="47371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/>
              <a:t>The progress of Pre-CDR</a:t>
            </a:r>
            <a:endParaRPr lang="zh-CN" altLang="en-US" sz="3200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3476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95536" y="836712"/>
            <a:ext cx="48245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zh-CN" dirty="0"/>
              <a:t>ECAL </a:t>
            </a:r>
            <a:r>
              <a:rPr lang="en-US" altLang="zh-CN" dirty="0" smtClean="0"/>
              <a:t>(one option)</a:t>
            </a:r>
          </a:p>
          <a:p>
            <a:pPr marL="742950" lvl="1" indent="-285750">
              <a:buFont typeface="Wingdings" pitchFamily="2" charset="2"/>
              <a:buChar char="l"/>
            </a:pPr>
            <a:r>
              <a:rPr lang="en-US" altLang="zh-CN" b="1" dirty="0" smtClean="0"/>
              <a:t>ECAL </a:t>
            </a:r>
            <a:r>
              <a:rPr lang="en-US" altLang="zh-CN" b="1" dirty="0"/>
              <a:t>based on </a:t>
            </a:r>
            <a:r>
              <a:rPr lang="en-US" altLang="zh-CN" b="1" dirty="0" smtClean="0"/>
              <a:t>Scintillator-Tungsten (by </a:t>
            </a:r>
            <a:r>
              <a:rPr lang="en-US" altLang="zh-CN" b="1" dirty="0" err="1" smtClean="0"/>
              <a:t>Zhigang</a:t>
            </a:r>
            <a:r>
              <a:rPr lang="en-US" altLang="zh-CN" b="1" dirty="0" smtClean="0"/>
              <a:t> </a:t>
            </a:r>
            <a:r>
              <a:rPr lang="en-US" altLang="zh-CN" b="1" dirty="0"/>
              <a:t>W</a:t>
            </a:r>
            <a:r>
              <a:rPr lang="en-US" altLang="zh-CN" b="1" dirty="0" smtClean="0"/>
              <a:t>ang)</a:t>
            </a:r>
          </a:p>
          <a:p>
            <a:pPr marL="742950" lvl="1" indent="-285750">
              <a:buFont typeface="Wingdings" pitchFamily="2" charset="2"/>
              <a:buChar char="l"/>
            </a:pPr>
            <a:endParaRPr lang="en-US" altLang="zh-CN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altLang="zh-CN" dirty="0" smtClean="0"/>
              <a:t>HCAL (three options):</a:t>
            </a:r>
          </a:p>
          <a:p>
            <a:pPr marL="742950" lvl="1" indent="-285750">
              <a:buFont typeface="Wingdings" pitchFamily="2" charset="2"/>
              <a:buChar char="l"/>
            </a:pPr>
            <a:r>
              <a:rPr lang="en-US" altLang="zh-CN" dirty="0" smtClean="0"/>
              <a:t>GRPC-SDHCAL by Ran Han</a:t>
            </a:r>
          </a:p>
          <a:p>
            <a:pPr marL="742950" lvl="1" indent="-285750">
              <a:buFont typeface="Wingdings" pitchFamily="2" charset="2"/>
              <a:buChar char="l"/>
            </a:pPr>
            <a:r>
              <a:rPr lang="en-US" altLang="zh-CN" dirty="0" smtClean="0"/>
              <a:t>GRPC-DHCAL by </a:t>
            </a:r>
            <a:r>
              <a:rPr lang="en-US" altLang="zh-CN" dirty="0">
                <a:latin typeface="Tw Cen MT" pitchFamily="34" charset="0"/>
                <a:ea typeface="Arial Unicode MS" pitchFamily="34" charset="-122"/>
                <a:cs typeface="Arial Unicode MS" pitchFamily="34" charset="-122"/>
              </a:rPr>
              <a:t>Lei Xia </a:t>
            </a:r>
            <a:endParaRPr lang="en-US" altLang="zh-CN" dirty="0" smtClean="0">
              <a:latin typeface="Tw Cen MT" pitchFamily="34" charset="0"/>
              <a:ea typeface="Arial Unicode MS" pitchFamily="34" charset="-122"/>
              <a:cs typeface="Arial Unicode MS" pitchFamily="34" charset="-122"/>
            </a:endParaRPr>
          </a:p>
          <a:p>
            <a:pPr marL="742950" lvl="1" indent="-285750">
              <a:buFont typeface="Wingdings" pitchFamily="2" charset="2"/>
              <a:buChar char="l"/>
            </a:pPr>
            <a:r>
              <a:rPr lang="en-US" altLang="zh-CN" dirty="0" smtClean="0"/>
              <a:t>THGEM-DHCAL by Boxiang Yu</a:t>
            </a:r>
          </a:p>
          <a:p>
            <a:pPr marL="742950" lvl="1" indent="-285750">
              <a:buFont typeface="Wingdings" pitchFamily="2" charset="2"/>
              <a:buChar char="l"/>
            </a:pPr>
            <a:endParaRPr lang="en-US" altLang="zh-CN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altLang="zh-CN" dirty="0" err="1" smtClean="0"/>
              <a:t>Muon</a:t>
            </a:r>
            <a:r>
              <a:rPr lang="en-US" altLang="zh-CN" dirty="0" smtClean="0"/>
              <a:t> (two options):</a:t>
            </a:r>
          </a:p>
          <a:p>
            <a:pPr marL="742950" lvl="1" indent="-285750">
              <a:buFont typeface="Wingdings" pitchFamily="2" charset="2"/>
              <a:buChar char="l"/>
            </a:pPr>
            <a:r>
              <a:rPr lang="en-US" altLang="zh-CN" b="1" dirty="0"/>
              <a:t>Scintillators </a:t>
            </a:r>
            <a:r>
              <a:rPr lang="en-US" altLang="zh-CN" b="1" dirty="0" smtClean="0"/>
              <a:t>Strips or RPC </a:t>
            </a:r>
            <a:r>
              <a:rPr lang="en-US" altLang="zh-CN" b="1" dirty="0" err="1" smtClean="0"/>
              <a:t>Muon</a:t>
            </a:r>
            <a:r>
              <a:rPr lang="en-US" altLang="zh-CN" b="1" dirty="0" smtClean="0"/>
              <a:t> by </a:t>
            </a:r>
            <a:r>
              <a:rPr lang="en-US" altLang="zh-CN" b="1" dirty="0" err="1" smtClean="0"/>
              <a:t>Yuguang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Xie</a:t>
            </a:r>
            <a:endParaRPr lang="en-US" altLang="zh-CN" dirty="0" smtClean="0"/>
          </a:p>
        </p:txBody>
      </p:sp>
      <p:grpSp>
        <p:nvGrpSpPr>
          <p:cNvPr id="16" name="组合 15"/>
          <p:cNvGrpSpPr/>
          <p:nvPr/>
        </p:nvGrpSpPr>
        <p:grpSpPr>
          <a:xfrm>
            <a:off x="5444177" y="764704"/>
            <a:ext cx="3376295" cy="3441065"/>
            <a:chOff x="5292080" y="1052736"/>
            <a:chExt cx="3376295" cy="3441065"/>
          </a:xfrm>
        </p:grpSpPr>
        <p:pic>
          <p:nvPicPr>
            <p:cNvPr id="12" name="Picture 5138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1052736"/>
              <a:ext cx="3376295" cy="3441065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5730070" y="2574776"/>
              <a:ext cx="28023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Reconstruction of RPC-SDHCAL</a:t>
              </a:r>
              <a:endParaRPr lang="zh-CN" altLang="en-US" sz="1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870822" y="2924944"/>
              <a:ext cx="108555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/>
                <a:t>From Ran</a:t>
              </a:r>
              <a:endParaRPr lang="zh-CN" altLang="en-US" sz="1600" dirty="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067246" y="4509120"/>
            <a:ext cx="2681218" cy="2031543"/>
            <a:chOff x="5868144" y="4637817"/>
            <a:chExt cx="2681218" cy="2031543"/>
          </a:xfrm>
        </p:grpSpPr>
        <p:pic>
          <p:nvPicPr>
            <p:cNvPr id="15" name="Picture 2" descr="E:\DCIM\100OLYMP\P1010053.JP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4637817"/>
              <a:ext cx="2520280" cy="20315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6178200" y="6156012"/>
              <a:ext cx="23711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rgbClr val="FFFF00"/>
                  </a:solidFill>
                </a:rPr>
                <a:t>Prototype of DHCAL</a:t>
              </a:r>
              <a:endParaRPr lang="zh-CN" altLang="en-US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7" name="Picture 514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05769"/>
            <a:ext cx="2232248" cy="224756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35496" y="6381328"/>
            <a:ext cx="29129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Structure of THGEM-DHCAL</a:t>
            </a:r>
            <a:endParaRPr lang="zh-CN" altLang="en-US" sz="1600" dirty="0"/>
          </a:p>
        </p:txBody>
      </p:sp>
      <p:grpSp>
        <p:nvGrpSpPr>
          <p:cNvPr id="20" name="组合 19"/>
          <p:cNvGrpSpPr/>
          <p:nvPr/>
        </p:nvGrpSpPr>
        <p:grpSpPr>
          <a:xfrm>
            <a:off x="2627784" y="5383540"/>
            <a:ext cx="3509332" cy="1357828"/>
            <a:chOff x="2547008" y="4992142"/>
            <a:chExt cx="3509332" cy="1357828"/>
          </a:xfrm>
        </p:grpSpPr>
        <p:pic>
          <p:nvPicPr>
            <p:cNvPr id="21" name="图片 20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47008" y="4992142"/>
              <a:ext cx="3509332" cy="1029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2959010" y="5980638"/>
              <a:ext cx="2621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MUON-RPC(</a:t>
              </a:r>
              <a:r>
                <a:rPr lang="en-US" altLang="zh-CN" dirty="0" err="1" smtClean="0"/>
                <a:t>Yuguang</a:t>
              </a:r>
              <a:r>
                <a:rPr lang="en-US" altLang="zh-CN" dirty="0" smtClean="0"/>
                <a:t>)</a:t>
              </a:r>
              <a:endParaRPr lang="zh-CN" altLang="en-US" dirty="0"/>
            </a:p>
          </p:txBody>
        </p:sp>
      </p:grpSp>
      <p:pic>
        <p:nvPicPr>
          <p:cNvPr id="24" name="Picture 2" descr="D:\工作\CEPC\CEPC\MPPC调研\MPPC测试\新建文件夹\B-1.BM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707" y="3930527"/>
            <a:ext cx="1923585" cy="144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矩形 21"/>
          <p:cNvSpPr/>
          <p:nvPr/>
        </p:nvSpPr>
        <p:spPr>
          <a:xfrm>
            <a:off x="3286707" y="3943439"/>
            <a:ext cx="20842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>
                <a:solidFill>
                  <a:srgbClr val="FFFF00"/>
                </a:solidFill>
              </a:rPr>
              <a:t>BNU </a:t>
            </a:r>
            <a:r>
              <a:rPr lang="en-US" altLang="zh-CN" sz="1400" b="1" dirty="0" err="1">
                <a:solidFill>
                  <a:srgbClr val="FFFF00"/>
                </a:solidFill>
              </a:rPr>
              <a:t>SiPM</a:t>
            </a:r>
            <a:r>
              <a:rPr lang="en-US" altLang="zh-CN" sz="1400" b="1" dirty="0">
                <a:solidFill>
                  <a:srgbClr val="FFFF00"/>
                </a:solidFill>
              </a:rPr>
              <a:t>: 1mm*1mm</a:t>
            </a:r>
            <a:endParaRPr lang="zh-CN" altLang="en-US" sz="1400" b="1" dirty="0">
              <a:solidFill>
                <a:srgbClr val="FFFF00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844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29</a:t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1386"/>
            <a:ext cx="4521300" cy="565627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0434" y="692696"/>
            <a:ext cx="4543566" cy="565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139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79512" y="692696"/>
            <a:ext cx="8704262" cy="5949950"/>
            <a:chOff x="260226" y="836712"/>
            <a:chExt cx="8704262" cy="5949950"/>
          </a:xfrm>
        </p:grpSpPr>
        <p:pic>
          <p:nvPicPr>
            <p:cNvPr id="512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226" y="836712"/>
              <a:ext cx="8704262" cy="5949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椭圆 2"/>
            <p:cNvSpPr/>
            <p:nvPr/>
          </p:nvSpPr>
          <p:spPr>
            <a:xfrm>
              <a:off x="2483768" y="4437112"/>
              <a:ext cx="1296144" cy="18002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6660232" y="4437112"/>
              <a:ext cx="1440160" cy="18002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668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627784" y="375047"/>
            <a:ext cx="42485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0070C0"/>
                </a:solidFill>
              </a:rPr>
              <a:t>We need a PFA Calor system.</a:t>
            </a:r>
          </a:p>
        </p:txBody>
      </p:sp>
    </p:spTree>
    <p:extLst>
      <p:ext uri="{BB962C8B-B14F-4D97-AF65-F5344CB8AC3E}">
        <p14:creationId xmlns:p14="http://schemas.microsoft.com/office/powerpoint/2010/main" val="195087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30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303400"/>
            <a:ext cx="5438923" cy="65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177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/>
            <a:fld id="{0E02AC2D-090D-4B9D-AFD5-42B10C2AF51F}" type="slidenum">
              <a:rPr lang="en-US" altLang="zh-CN" sz="1400" smtClean="0"/>
              <a:pPr eaLnBrk="1" hangingPunct="1"/>
              <a:t>4</a:t>
            </a:fld>
            <a:endParaRPr lang="en-US" altLang="zh-CN" sz="1400" smtClean="0"/>
          </a:p>
        </p:txBody>
      </p:sp>
      <p:sp>
        <p:nvSpPr>
          <p:cNvPr id="19460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953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1800" dirty="0" smtClean="0">
                <a:solidFill>
                  <a:schemeClr val="tx1"/>
                </a:solidFill>
                <a:latin typeface="Tw Cen MT" pitchFamily="34" charset="0"/>
                <a:ea typeface="Arial Unicode MS" pitchFamily="34" charset="-122"/>
                <a:cs typeface="Arial Unicode MS" pitchFamily="34" charset="-122"/>
              </a:rPr>
              <a:t>Introduction and general layout to calorimeters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zh-CN" sz="1800" dirty="0" smtClean="0">
                <a:solidFill>
                  <a:schemeClr val="tx1"/>
                </a:solidFill>
                <a:latin typeface="Tw Cen MT" pitchFamily="34" charset="0"/>
                <a:ea typeface="Arial Unicode MS" pitchFamily="34" charset="-122"/>
                <a:cs typeface="Arial Unicode MS" pitchFamily="34" charset="-122"/>
              </a:rPr>
              <a:t>ECAL for Particle Flow Approach (</a:t>
            </a:r>
            <a:r>
              <a:rPr lang="en-US" altLang="zh-CN" sz="1800" dirty="0" smtClean="0">
                <a:solidFill>
                  <a:srgbClr val="FF0000"/>
                </a:solidFill>
                <a:latin typeface="Tw Cen MT" pitchFamily="34" charset="0"/>
                <a:ea typeface="Arial Unicode MS" pitchFamily="34" charset="-122"/>
                <a:cs typeface="Arial Unicode MS" pitchFamily="34" charset="-122"/>
              </a:rPr>
              <a:t>Two options</a:t>
            </a:r>
            <a:r>
              <a:rPr lang="en-US" altLang="zh-CN" sz="1800" dirty="0" smtClean="0">
                <a:solidFill>
                  <a:schemeClr val="tx1"/>
                </a:solidFill>
                <a:latin typeface="Tw Cen MT" pitchFamily="34" charset="0"/>
                <a:ea typeface="Arial Unicode MS" pitchFamily="34" charset="-122"/>
                <a:cs typeface="Arial Unicode MS" pitchFamily="34" charset="-122"/>
              </a:rPr>
              <a:t>)</a:t>
            </a:r>
          </a:p>
          <a:p>
            <a:pPr lvl="1" eaLnBrk="1" hangingPunct="1"/>
            <a:r>
              <a:rPr lang="en-US" altLang="zh-CN" sz="1800" dirty="0" smtClean="0">
                <a:solidFill>
                  <a:schemeClr val="tx1"/>
                </a:solidFill>
                <a:latin typeface="Tw Cen MT" pitchFamily="34" charset="0"/>
                <a:ea typeface="Arial Unicode MS" pitchFamily="34" charset="-122"/>
                <a:cs typeface="Arial Unicode MS" pitchFamily="34" charset="-122"/>
              </a:rPr>
              <a:t>Scintillator Tungsten Sandwich - </a:t>
            </a:r>
            <a:r>
              <a:rPr lang="en-US" altLang="zh-CN" sz="1800" dirty="0" err="1" smtClean="0">
                <a:solidFill>
                  <a:schemeClr val="tx1"/>
                </a:solidFill>
                <a:latin typeface="Tw Cen MT" pitchFamily="34" charset="0"/>
                <a:ea typeface="Arial Unicode MS" pitchFamily="34" charset="-122"/>
                <a:cs typeface="Arial Unicode MS" pitchFamily="34" charset="-122"/>
              </a:rPr>
              <a:t>Zhigang</a:t>
            </a:r>
            <a:r>
              <a:rPr lang="en-US" altLang="zh-CN" sz="1800" dirty="0" smtClean="0">
                <a:solidFill>
                  <a:schemeClr val="tx1"/>
                </a:solidFill>
                <a:latin typeface="Tw Cen MT" pitchFamily="34" charset="0"/>
                <a:ea typeface="Arial Unicode MS" pitchFamily="34" charset="-122"/>
                <a:cs typeface="Arial Unicode MS" pitchFamily="34" charset="-122"/>
              </a:rPr>
              <a:t> Wang(IHEP)</a:t>
            </a:r>
          </a:p>
          <a:p>
            <a:pPr lvl="1" eaLnBrk="1" hangingPunct="1"/>
            <a:r>
              <a:rPr lang="en-US" altLang="zh-CN" sz="1800" dirty="0" smtClean="0">
                <a:solidFill>
                  <a:srgbClr val="0070C0"/>
                </a:solidFill>
                <a:latin typeface="Tw Cen MT" pitchFamily="34" charset="0"/>
                <a:ea typeface="Arial Unicode MS" pitchFamily="34" charset="-122"/>
                <a:cs typeface="Arial Unicode MS" pitchFamily="34" charset="-122"/>
              </a:rPr>
              <a:t>Silicon Tungsten Sandwich – Vincent. </a:t>
            </a:r>
            <a:r>
              <a:rPr lang="en-US" altLang="zh-CN" sz="1800" dirty="0" err="1" smtClean="0">
                <a:solidFill>
                  <a:srgbClr val="0070C0"/>
                </a:solidFill>
                <a:latin typeface="Tw Cen MT" pitchFamily="34" charset="0"/>
                <a:ea typeface="Arial Unicode MS" pitchFamily="34" charset="-122"/>
                <a:cs typeface="Arial Unicode MS" pitchFamily="34" charset="-122"/>
              </a:rPr>
              <a:t>Balagura</a:t>
            </a:r>
            <a:r>
              <a:rPr lang="en-US" altLang="zh-CN" sz="1800" dirty="0" smtClean="0">
                <a:solidFill>
                  <a:srgbClr val="0070C0"/>
                </a:solidFill>
                <a:latin typeface="Tw Cen MT" pitchFamily="34" charset="0"/>
                <a:ea typeface="Arial Unicode MS" pitchFamily="34" charset="-122"/>
                <a:cs typeface="Arial Unicode MS" pitchFamily="34" charset="-122"/>
              </a:rPr>
              <a:t>, </a:t>
            </a:r>
            <a:r>
              <a:rPr lang="fr-FR" altLang="zh-CN" sz="1800" dirty="0" smtClean="0">
                <a:solidFill>
                  <a:srgbClr val="0070C0"/>
                </a:solidFill>
                <a:latin typeface="Tw Cen MT" pitchFamily="34" charset="0"/>
                <a:ea typeface="Arial Unicode MS" pitchFamily="34" charset="-122"/>
                <a:cs typeface="Arial Unicode MS" pitchFamily="34" charset="-122"/>
              </a:rPr>
              <a:t>J</a:t>
            </a:r>
            <a:r>
              <a:rPr lang="en-US" altLang="zh-CN" sz="1800" dirty="0" smtClean="0">
                <a:solidFill>
                  <a:srgbClr val="0070C0"/>
                </a:solidFill>
                <a:latin typeface="Tw Cen MT" pitchFamily="34" charset="0"/>
                <a:ea typeface="Arial Unicode MS" pitchFamily="34" charset="-122"/>
                <a:cs typeface="Arial Unicode MS" pitchFamily="34" charset="-122"/>
              </a:rPr>
              <a:t>.-</a:t>
            </a:r>
            <a:r>
              <a:rPr lang="fr-FR" altLang="zh-CN" sz="1800" dirty="0" smtClean="0">
                <a:solidFill>
                  <a:srgbClr val="0070C0"/>
                </a:solidFill>
                <a:latin typeface="Tw Cen MT" pitchFamily="34" charset="0"/>
                <a:ea typeface="Arial Unicode MS" pitchFamily="34" charset="-122"/>
                <a:cs typeface="Arial Unicode MS" pitchFamily="34" charset="-122"/>
              </a:rPr>
              <a:t>C Brient, V</a:t>
            </a:r>
            <a:r>
              <a:rPr lang="en-US" altLang="zh-CN" sz="1800" dirty="0" smtClean="0">
                <a:solidFill>
                  <a:srgbClr val="0070C0"/>
                </a:solidFill>
                <a:latin typeface="Tw Cen MT" pitchFamily="34" charset="0"/>
                <a:ea typeface="Arial Unicode MS" pitchFamily="34" charset="-122"/>
                <a:cs typeface="Arial Unicode MS" pitchFamily="34" charset="-122"/>
              </a:rPr>
              <a:t>.</a:t>
            </a:r>
            <a:r>
              <a:rPr lang="fr-FR" altLang="zh-CN" sz="1800" dirty="0" smtClean="0">
                <a:solidFill>
                  <a:srgbClr val="0070C0"/>
                </a:solidFill>
                <a:latin typeface="Tw Cen MT" pitchFamily="34" charset="0"/>
                <a:ea typeface="Arial Unicode MS" pitchFamily="34" charset="-122"/>
                <a:cs typeface="Arial Unicode MS" pitchFamily="34" charset="-122"/>
              </a:rPr>
              <a:t> Boudry (IN2P3) 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z="1800" dirty="0" smtClean="0">
                <a:solidFill>
                  <a:schemeClr val="tx1"/>
                </a:solidFill>
                <a:latin typeface="Tw Cen MT" pitchFamily="34" charset="0"/>
                <a:ea typeface="Arial Unicode MS" pitchFamily="34" charset="-122"/>
                <a:cs typeface="Arial Unicode MS" pitchFamily="34" charset="-122"/>
              </a:rPr>
              <a:t>HCAL for Particle Flow Approach (</a:t>
            </a:r>
            <a:r>
              <a:rPr lang="en-US" altLang="zh-CN" sz="1800" dirty="0" smtClean="0">
                <a:solidFill>
                  <a:srgbClr val="FF0000"/>
                </a:solidFill>
                <a:latin typeface="Tw Cen MT" pitchFamily="34" charset="0"/>
                <a:ea typeface="Arial Unicode MS" pitchFamily="34" charset="-122"/>
                <a:cs typeface="Arial Unicode MS" pitchFamily="34" charset="-122"/>
              </a:rPr>
              <a:t>Three </a:t>
            </a:r>
            <a:r>
              <a:rPr lang="en-US" altLang="zh-CN" sz="1800" dirty="0">
                <a:solidFill>
                  <a:srgbClr val="FF0000"/>
                </a:solidFill>
                <a:latin typeface="Tw Cen MT" pitchFamily="34" charset="0"/>
                <a:ea typeface="Arial Unicode MS" pitchFamily="34" charset="-122"/>
                <a:cs typeface="Arial Unicode MS" pitchFamily="34" charset="-122"/>
              </a:rPr>
              <a:t>options</a:t>
            </a:r>
            <a:r>
              <a:rPr lang="en-US" altLang="zh-CN" sz="1800" dirty="0" smtClean="0">
                <a:solidFill>
                  <a:schemeClr val="tx1"/>
                </a:solidFill>
                <a:latin typeface="Tw Cen MT" pitchFamily="34" charset="0"/>
                <a:ea typeface="Arial Unicode MS" pitchFamily="34" charset="-122"/>
                <a:cs typeface="Arial Unicode MS" pitchFamily="34" charset="-122"/>
              </a:rPr>
              <a:t>)</a:t>
            </a:r>
          </a:p>
          <a:p>
            <a:pPr lvl="1"/>
            <a:r>
              <a:rPr lang="en-US" altLang="zh-CN" sz="1800" dirty="0" smtClean="0">
                <a:solidFill>
                  <a:srgbClr val="0070C0"/>
                </a:solidFill>
                <a:latin typeface="Tw Cen MT" pitchFamily="34" charset="0"/>
                <a:ea typeface="Arial Unicode MS" pitchFamily="34" charset="-122"/>
                <a:cs typeface="Arial Unicode MS" pitchFamily="34" charset="-122"/>
              </a:rPr>
              <a:t>SDHCAL (RPCs) – </a:t>
            </a:r>
            <a:r>
              <a:rPr lang="en-US" altLang="zh-CN" sz="1800" dirty="0" err="1">
                <a:solidFill>
                  <a:srgbClr val="0070C0"/>
                </a:solidFill>
                <a:latin typeface="Tw Cen MT" pitchFamily="34" charset="0"/>
                <a:ea typeface="Arial Unicode MS" pitchFamily="34" charset="-122"/>
                <a:cs typeface="Arial Unicode MS" pitchFamily="34" charset="-122"/>
              </a:rPr>
              <a:t>Imad</a:t>
            </a:r>
            <a:r>
              <a:rPr lang="en-US" altLang="zh-CN" sz="1800" dirty="0">
                <a:solidFill>
                  <a:srgbClr val="0070C0"/>
                </a:solidFill>
                <a:latin typeface="Tw Cen MT" pitchFamily="34" charset="0"/>
                <a:ea typeface="Arial Unicode MS" pitchFamily="34" charset="-122"/>
                <a:cs typeface="Arial Unicode MS" pitchFamily="34" charset="-122"/>
              </a:rPr>
              <a:t> LAKTINEH (IPNL</a:t>
            </a:r>
            <a:r>
              <a:rPr lang="en-US" altLang="zh-CN" sz="1800" dirty="0" smtClean="0">
                <a:solidFill>
                  <a:srgbClr val="0070C0"/>
                </a:solidFill>
                <a:latin typeface="Tw Cen MT" pitchFamily="34" charset="0"/>
                <a:ea typeface="Arial Unicode MS" pitchFamily="34" charset="-122"/>
                <a:cs typeface="Arial Unicode MS" pitchFamily="34" charset="-122"/>
              </a:rPr>
              <a:t>)</a:t>
            </a:r>
            <a:r>
              <a:rPr lang="en-US" altLang="zh-CN" sz="1800" dirty="0">
                <a:solidFill>
                  <a:srgbClr val="0070C0"/>
                </a:solidFill>
                <a:latin typeface="Tw Cen MT" pitchFamily="34" charset="0"/>
                <a:ea typeface="Arial Unicode MS" pitchFamily="34" charset="-122"/>
                <a:cs typeface="Arial Unicode MS" pitchFamily="34" charset="-122"/>
              </a:rPr>
              <a:t> ,</a:t>
            </a:r>
            <a:r>
              <a:rPr lang="en-US" altLang="zh-CN" sz="1800" dirty="0" smtClean="0">
                <a:solidFill>
                  <a:srgbClr val="0070C0"/>
                </a:solidFill>
                <a:latin typeface="Tw Cen MT" pitchFamily="34" charset="0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1800" dirty="0">
                <a:solidFill>
                  <a:srgbClr val="0070C0"/>
                </a:solidFill>
                <a:latin typeface="Tw Cen MT" pitchFamily="34" charset="0"/>
                <a:ea typeface="Arial Unicode MS" pitchFamily="34" charset="-122"/>
                <a:cs typeface="Arial Unicode MS" pitchFamily="34" charset="-122"/>
              </a:rPr>
              <a:t>Ran </a:t>
            </a:r>
            <a:r>
              <a:rPr lang="en-US" altLang="zh-CN" sz="1800" dirty="0" smtClean="0">
                <a:solidFill>
                  <a:srgbClr val="0070C0"/>
                </a:solidFill>
                <a:latin typeface="Tw Cen MT" pitchFamily="34" charset="0"/>
                <a:ea typeface="Arial Unicode MS" pitchFamily="34" charset="-122"/>
                <a:cs typeface="Arial Unicode MS" pitchFamily="34" charset="-122"/>
              </a:rPr>
              <a:t>Han (NCEPU) </a:t>
            </a:r>
          </a:p>
          <a:p>
            <a:pPr lvl="1" eaLnBrk="1" hangingPunct="1"/>
            <a:r>
              <a:rPr lang="en-US" altLang="zh-CN" sz="1800" dirty="0" smtClean="0">
                <a:solidFill>
                  <a:srgbClr val="0070C0"/>
                </a:solidFill>
                <a:latin typeface="Tw Cen MT" pitchFamily="34" charset="0"/>
                <a:ea typeface="Arial Unicode MS" pitchFamily="34" charset="-122"/>
                <a:cs typeface="Arial Unicode MS" pitchFamily="34" charset="-122"/>
              </a:rPr>
              <a:t>DHCAL (RPCs) – Lei Xia (ANL/SJTU)</a:t>
            </a:r>
            <a:r>
              <a:rPr lang="zh-CN" altLang="en-US" sz="1800" dirty="0" smtClean="0">
                <a:solidFill>
                  <a:srgbClr val="0070C0"/>
                </a:solidFill>
                <a:latin typeface="Tw Cen MT" pitchFamily="34" charset="0"/>
                <a:ea typeface="Arial Unicode MS" pitchFamily="34" charset="-122"/>
                <a:cs typeface="Arial Unicode MS" pitchFamily="34" charset="-122"/>
              </a:rPr>
              <a:t> </a:t>
            </a:r>
            <a:endParaRPr lang="en-US" altLang="zh-CN" sz="1800" dirty="0" smtClean="0">
              <a:solidFill>
                <a:srgbClr val="0070C0"/>
              </a:solidFill>
              <a:latin typeface="Tw Cen MT" pitchFamily="34" charset="0"/>
              <a:ea typeface="Arial Unicode MS" pitchFamily="34" charset="-122"/>
              <a:cs typeface="Arial Unicode MS" pitchFamily="34" charset="-122"/>
            </a:endParaRPr>
          </a:p>
          <a:p>
            <a:pPr lvl="1" eaLnBrk="1" hangingPunct="1"/>
            <a:r>
              <a:rPr lang="en-US" altLang="zh-CN" sz="1800" dirty="0" smtClean="0">
                <a:solidFill>
                  <a:schemeClr val="tx1"/>
                </a:solidFill>
                <a:latin typeface="Tw Cen MT" pitchFamily="34" charset="0"/>
                <a:ea typeface="Arial Unicode MS" pitchFamily="34" charset="-122"/>
                <a:cs typeface="Arial Unicode MS" pitchFamily="34" charset="-122"/>
              </a:rPr>
              <a:t>DHCAL (</a:t>
            </a:r>
            <a:r>
              <a:rPr lang="en-US" altLang="zh-CN" sz="1800" dirty="0" err="1" smtClean="0">
                <a:solidFill>
                  <a:schemeClr val="tx1"/>
                </a:solidFill>
                <a:latin typeface="Tw Cen MT" pitchFamily="34" charset="0"/>
                <a:ea typeface="Arial Unicode MS" pitchFamily="34" charset="-122"/>
                <a:cs typeface="Arial Unicode MS" pitchFamily="34" charset="-122"/>
              </a:rPr>
              <a:t>ThGEM</a:t>
            </a:r>
            <a:r>
              <a:rPr lang="en-US" altLang="zh-CN" sz="1800" dirty="0" smtClean="0">
                <a:solidFill>
                  <a:schemeClr val="tx1"/>
                </a:solidFill>
                <a:latin typeface="Tw Cen MT" pitchFamily="34" charset="0"/>
                <a:ea typeface="Arial Unicode MS" pitchFamily="34" charset="-122"/>
                <a:cs typeface="Arial Unicode MS" pitchFamily="34" charset="-122"/>
              </a:rPr>
              <a:t>) – Boxiang Yu (IHEP)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zh-CN" sz="1800" dirty="0" err="1" smtClean="0">
                <a:solidFill>
                  <a:schemeClr val="tx1"/>
                </a:solidFill>
                <a:latin typeface="Tw Cen MT" pitchFamily="34" charset="0"/>
                <a:ea typeface="Arial Unicode MS" pitchFamily="34" charset="-122"/>
                <a:cs typeface="Arial Unicode MS" pitchFamily="34" charset="-122"/>
              </a:rPr>
              <a:t>Muon</a:t>
            </a:r>
            <a:r>
              <a:rPr lang="en-US" altLang="zh-CN" sz="1800" dirty="0" smtClean="0">
                <a:solidFill>
                  <a:schemeClr val="tx1"/>
                </a:solidFill>
                <a:latin typeface="Tw Cen MT" pitchFamily="34" charset="0"/>
                <a:ea typeface="Arial Unicode MS" pitchFamily="34" charset="-122"/>
                <a:cs typeface="Arial Unicode MS" pitchFamily="34" charset="-122"/>
              </a:rPr>
              <a:t> system – </a:t>
            </a:r>
            <a:r>
              <a:rPr lang="en-US" altLang="zh-CN" sz="1800" dirty="0" err="1" smtClean="0">
                <a:solidFill>
                  <a:schemeClr val="tx1"/>
                </a:solidFill>
                <a:latin typeface="Tw Cen MT" pitchFamily="34" charset="0"/>
                <a:ea typeface="Arial Unicode MS" pitchFamily="34" charset="-122"/>
                <a:cs typeface="Arial Unicode MS" pitchFamily="34" charset="-122"/>
              </a:rPr>
              <a:t>Yuguang</a:t>
            </a:r>
            <a:r>
              <a:rPr lang="en-US" altLang="zh-CN" sz="1800" dirty="0" smtClean="0">
                <a:solidFill>
                  <a:schemeClr val="tx1"/>
                </a:solidFill>
                <a:latin typeface="Tw Cen MT" pitchFamily="34" charset="0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1800" dirty="0" err="1" smtClean="0">
                <a:solidFill>
                  <a:schemeClr val="tx1"/>
                </a:solidFill>
                <a:latin typeface="Tw Cen MT" pitchFamily="34" charset="0"/>
                <a:ea typeface="Arial Unicode MS" pitchFamily="34" charset="-122"/>
                <a:cs typeface="Arial Unicode MS" pitchFamily="34" charset="-122"/>
              </a:rPr>
              <a:t>Xie</a:t>
            </a:r>
            <a:r>
              <a:rPr lang="en-US" altLang="zh-CN" sz="1800" dirty="0" smtClean="0">
                <a:solidFill>
                  <a:schemeClr val="tx1"/>
                </a:solidFill>
                <a:latin typeface="Tw Cen MT" pitchFamily="34" charset="0"/>
                <a:ea typeface="Arial Unicode MS" pitchFamily="34" charset="-122"/>
                <a:cs typeface="Arial Unicode MS" pitchFamily="34" charset="-122"/>
              </a:rPr>
              <a:t> (IHEP),  </a:t>
            </a:r>
            <a:r>
              <a:rPr lang="en-US" altLang="zh-CN" sz="1800" dirty="0" err="1" smtClean="0">
                <a:solidFill>
                  <a:schemeClr val="tx1"/>
                </a:solidFill>
                <a:latin typeface="Tw Cen MT" pitchFamily="34" charset="0"/>
                <a:ea typeface="Arial Unicode MS" pitchFamily="34" charset="-122"/>
                <a:cs typeface="Arial Unicode MS" pitchFamily="34" charset="-122"/>
              </a:rPr>
              <a:t>Qinming</a:t>
            </a:r>
            <a:r>
              <a:rPr lang="en-US" altLang="zh-CN" sz="1800" dirty="0" smtClean="0">
                <a:solidFill>
                  <a:schemeClr val="tx1"/>
                </a:solidFill>
                <a:latin typeface="Tw Cen MT" pitchFamily="34" charset="0"/>
                <a:ea typeface="Arial Unicode MS" pitchFamily="34" charset="-122"/>
                <a:cs typeface="Arial Unicode MS" pitchFamily="34" charset="-122"/>
              </a:rPr>
              <a:t> Zhang (XJTU)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zh-CN" sz="1800" dirty="0" smtClean="0">
                <a:solidFill>
                  <a:schemeClr val="tx1"/>
                </a:solidFill>
                <a:latin typeface="Tw Cen MT" pitchFamily="34" charset="0"/>
                <a:ea typeface="Arial Unicode MS" pitchFamily="34" charset="-122"/>
                <a:cs typeface="Arial Unicode MS" pitchFamily="34" charset="-122"/>
              </a:rPr>
              <a:t>Calorimeter Calibration and Alignment </a:t>
            </a:r>
            <a:r>
              <a:rPr lang="en-US" altLang="zh-CN" sz="1800" dirty="0" smtClean="0">
                <a:solidFill>
                  <a:srgbClr val="00B050"/>
                </a:solidFill>
                <a:latin typeface="Tw Cen MT" pitchFamily="34" charset="0"/>
                <a:ea typeface="Arial Unicode MS" pitchFamily="34" charset="-122"/>
                <a:cs typeface="Arial Unicode MS" pitchFamily="34" charset="-122"/>
              </a:rPr>
              <a:t>(included in sub-detector option)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zh-CN" sz="1800" dirty="0" smtClean="0">
                <a:solidFill>
                  <a:schemeClr val="tx1"/>
                </a:solidFill>
                <a:latin typeface="Tw Cen MT" pitchFamily="34" charset="0"/>
                <a:ea typeface="Arial Unicode MS" pitchFamily="34" charset="-122"/>
                <a:cs typeface="Arial Unicode MS" pitchFamily="34" charset="-122"/>
              </a:rPr>
              <a:t>Front-End Readout System </a:t>
            </a:r>
            <a:r>
              <a:rPr lang="en-US" altLang="zh-CN" sz="1800" dirty="0" smtClean="0">
                <a:solidFill>
                  <a:srgbClr val="00B050"/>
                </a:solidFill>
                <a:latin typeface="Tw Cen MT" pitchFamily="34" charset="0"/>
                <a:ea typeface="Arial Unicode MS" pitchFamily="34" charset="-122"/>
                <a:cs typeface="Arial Unicode MS" pitchFamily="34" charset="-122"/>
              </a:rPr>
              <a:t>(included in sub-detector option)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zh-CN" sz="1800" dirty="0" smtClean="0">
                <a:solidFill>
                  <a:schemeClr val="tx1"/>
                </a:solidFill>
                <a:latin typeface="Tw Cen MT" pitchFamily="34" charset="0"/>
                <a:ea typeface="Arial Unicode MS" pitchFamily="34" charset="-122"/>
                <a:cs typeface="Arial Unicode MS" pitchFamily="34" charset="-122"/>
              </a:rPr>
              <a:t>Power and Cooling System </a:t>
            </a:r>
            <a:r>
              <a:rPr lang="en-US" altLang="zh-CN" sz="1800" dirty="0" smtClean="0">
                <a:solidFill>
                  <a:srgbClr val="00B050"/>
                </a:solidFill>
                <a:latin typeface="Tw Cen MT" pitchFamily="34" charset="0"/>
                <a:ea typeface="Arial Unicode MS" pitchFamily="34" charset="-122"/>
                <a:cs typeface="Arial Unicode MS" pitchFamily="34" charset="-122"/>
              </a:rPr>
              <a:t>(included in sub-detector option)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zh-CN" sz="1800" dirty="0" smtClean="0">
                <a:solidFill>
                  <a:schemeClr val="tx1"/>
                </a:solidFill>
                <a:latin typeface="Tw Cen MT" pitchFamily="34" charset="0"/>
                <a:ea typeface="Arial Unicode MS" pitchFamily="34" charset="-122"/>
                <a:cs typeface="Arial Unicode MS" pitchFamily="34" charset="-122"/>
              </a:rPr>
              <a:t>Cost Estimation </a:t>
            </a:r>
            <a:r>
              <a:rPr lang="en-US" altLang="zh-CN" sz="1800" dirty="0" smtClean="0">
                <a:solidFill>
                  <a:srgbClr val="00B050"/>
                </a:solidFill>
                <a:latin typeface="Tw Cen MT" pitchFamily="34" charset="0"/>
                <a:ea typeface="Arial Unicode MS" pitchFamily="34" charset="-122"/>
                <a:cs typeface="Arial Unicode MS" pitchFamily="34" charset="-122"/>
              </a:rPr>
              <a:t>(included in sub-detector option)</a:t>
            </a:r>
          </a:p>
        </p:txBody>
      </p:sp>
      <p:sp>
        <p:nvSpPr>
          <p:cNvPr id="2" name="矩形 1"/>
          <p:cNvSpPr/>
          <p:nvPr/>
        </p:nvSpPr>
        <p:spPr>
          <a:xfrm>
            <a:off x="899592" y="188640"/>
            <a:ext cx="7344816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 smtClean="0"/>
              <a:t>Progress of CEPC-Calor </a:t>
            </a:r>
            <a:r>
              <a:rPr lang="en-US" altLang="zh-CN" sz="3600" dirty="0"/>
              <a:t>pre-CDR</a:t>
            </a:r>
            <a:br>
              <a:rPr lang="en-US" altLang="zh-CN" sz="3600" dirty="0"/>
            </a:br>
            <a:r>
              <a:rPr lang="en-US" altLang="zh-CN" sz="3200" i="1" dirty="0">
                <a:solidFill>
                  <a:srgbClr val="FF0000"/>
                </a:solidFill>
              </a:rPr>
              <a:t>2</a:t>
            </a:r>
            <a:r>
              <a:rPr lang="en-US" altLang="zh-CN" sz="3200" i="1" baseline="30000" dirty="0">
                <a:solidFill>
                  <a:srgbClr val="FF0000"/>
                </a:solidFill>
              </a:rPr>
              <a:t>nd</a:t>
            </a:r>
            <a:r>
              <a:rPr lang="en-US" altLang="zh-CN" sz="3200" i="1" dirty="0">
                <a:solidFill>
                  <a:srgbClr val="FF0000"/>
                </a:solidFill>
              </a:rPr>
              <a:t> draft is ready for </a:t>
            </a:r>
            <a:r>
              <a:rPr lang="en-US" altLang="zh-CN" sz="3200" i="1" dirty="0" smtClean="0">
                <a:solidFill>
                  <a:srgbClr val="FF0000"/>
                </a:solidFill>
              </a:rPr>
              <a:t>circulating</a:t>
            </a:r>
          </a:p>
          <a:p>
            <a:pPr algn="ctr"/>
            <a:r>
              <a:rPr lang="en-US" altLang="zh-CN" dirty="0" smtClean="0">
                <a:solidFill>
                  <a:srgbClr val="FF0000"/>
                </a:solidFill>
                <a:latin typeface="Tw Cen MT" pitchFamily="34" charset="0"/>
                <a:ea typeface="Arial Unicode MS" pitchFamily="34" charset="-122"/>
                <a:cs typeface="Arial Unicode MS" pitchFamily="34" charset="-122"/>
              </a:rPr>
              <a:t>(</a:t>
            </a:r>
            <a:r>
              <a:rPr lang="en-US" altLang="zh-CN" dirty="0">
                <a:solidFill>
                  <a:srgbClr val="FF0000"/>
                </a:solidFill>
                <a:latin typeface="Tw Cen MT" pitchFamily="34" charset="0"/>
                <a:ea typeface="Arial Unicode MS" pitchFamily="34" charset="-122"/>
                <a:cs typeface="Arial Unicode MS" pitchFamily="34" charset="-122"/>
              </a:rPr>
              <a:t>current 29 pages for CALOR, 8 pages for </a:t>
            </a:r>
            <a:r>
              <a:rPr lang="en-US" altLang="zh-CN" dirty="0" err="1">
                <a:solidFill>
                  <a:srgbClr val="FF0000"/>
                </a:solidFill>
                <a:latin typeface="Tw Cen MT" pitchFamily="34" charset="0"/>
                <a:ea typeface="Arial Unicode MS" pitchFamily="34" charset="-122"/>
                <a:cs typeface="Arial Unicode MS" pitchFamily="34" charset="-122"/>
              </a:rPr>
              <a:t>Muon</a:t>
            </a:r>
            <a:r>
              <a:rPr lang="en-US" altLang="zh-CN" dirty="0">
                <a:solidFill>
                  <a:srgbClr val="FF0000"/>
                </a:solidFill>
                <a:latin typeface="Tw Cen MT" pitchFamily="34" charset="0"/>
                <a:ea typeface="Arial Unicode MS" pitchFamily="34" charset="-122"/>
                <a:cs typeface="Arial Unicode MS" pitchFamily="34" charset="-122"/>
              </a:rPr>
              <a:t>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9663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5" y="1916832"/>
            <a:ext cx="3528392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55576" y="4576182"/>
            <a:ext cx="7920880" cy="1805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A </a:t>
            </a:r>
            <a:r>
              <a:rPr lang="en-US" altLang="zh-CN" dirty="0"/>
              <a:t>scintillator-tungsten sandwich sampling calorimeter (</a:t>
            </a:r>
            <a:r>
              <a:rPr lang="en-US" altLang="zh-CN" dirty="0" err="1"/>
              <a:t>ScECAL</a:t>
            </a:r>
            <a:r>
              <a:rPr lang="en-US" altLang="zh-CN" dirty="0"/>
              <a:t>) is proposed to build </a:t>
            </a:r>
            <a:r>
              <a:rPr lang="en-US" altLang="zh-CN" b="1" dirty="0">
                <a:solidFill>
                  <a:srgbClr val="FF0000"/>
                </a:solidFill>
              </a:rPr>
              <a:t>a fine-segmented calorimeter </a:t>
            </a:r>
            <a:r>
              <a:rPr lang="en-US" altLang="zh-CN" dirty="0"/>
              <a:t>in a stable, robust and cost effective way. </a:t>
            </a:r>
            <a:endParaRPr lang="en-US" altLang="zh-CN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zh-CN" dirty="0"/>
              <a:t> A super-layer is made of a </a:t>
            </a:r>
            <a:r>
              <a:rPr lang="en-US" altLang="zh-CN" dirty="0">
                <a:solidFill>
                  <a:srgbClr val="FF0000"/>
                </a:solidFill>
              </a:rPr>
              <a:t>tungsten plate (3 mm thick), scintillator strips (2 mm thick), and a readout/service layer (2 mm thick)</a:t>
            </a:r>
            <a:r>
              <a:rPr lang="en-US" altLang="zh-CN" dirty="0"/>
              <a:t>. The thickness of a </a:t>
            </a:r>
            <a:r>
              <a:rPr lang="en-US" altLang="zh-CN" dirty="0">
                <a:solidFill>
                  <a:srgbClr val="FF0000"/>
                </a:solidFill>
              </a:rPr>
              <a:t>super-layer is 7 mm</a:t>
            </a:r>
            <a:r>
              <a:rPr lang="en-US" altLang="zh-CN" dirty="0" smtClean="0"/>
              <a:t>.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2244420" y="2972119"/>
            <a:ext cx="23294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Comic Sans MS" pitchFamily="66" charset="0"/>
              </a:rPr>
              <a:t>Structure of the </a:t>
            </a:r>
            <a:r>
              <a:rPr lang="en-US" altLang="zh-CN" sz="1400" dirty="0" err="1">
                <a:solidFill>
                  <a:srgbClr val="FF0000"/>
                </a:solidFill>
                <a:latin typeface="Comic Sans MS" pitchFamily="66" charset="0"/>
              </a:rPr>
              <a:t>ScECAL</a:t>
            </a:r>
            <a:endParaRPr lang="zh-CN" alt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508103" y="2708920"/>
            <a:ext cx="2293755" cy="1844778"/>
            <a:chOff x="5387017" y="1484784"/>
            <a:chExt cx="2293755" cy="1844778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7017" y="1484784"/>
              <a:ext cx="2293755" cy="158417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8" name="TextBox 7"/>
            <p:cNvSpPr txBox="1"/>
            <p:nvPr/>
          </p:nvSpPr>
          <p:spPr>
            <a:xfrm>
              <a:off x="5937670" y="3021785"/>
              <a:ext cx="12266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  <a:latin typeface="Comic Sans MS" pitchFamily="66" charset="0"/>
                </a:rPr>
                <a:t>PS and </a:t>
              </a:r>
              <a:r>
                <a:rPr lang="en-US" altLang="zh-CN" sz="1400" dirty="0" err="1" smtClean="0">
                  <a:solidFill>
                    <a:srgbClr val="FF0000"/>
                  </a:solidFill>
                  <a:latin typeface="Comic Sans MS" pitchFamily="66" charset="0"/>
                </a:rPr>
                <a:t>SiPM</a:t>
              </a:r>
              <a:endParaRPr lang="zh-CN" altLang="en-US" sz="1400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656858" y="233690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The progress of </a:t>
            </a:r>
            <a:r>
              <a:rPr lang="en-US" altLang="zh-CN" sz="2800" dirty="0" err="1" smtClean="0"/>
              <a:t>ScECAL</a:t>
            </a:r>
            <a:r>
              <a:rPr lang="zh-CN" altLang="en-US" sz="2800" dirty="0" smtClean="0"/>
              <a:t>（</a:t>
            </a:r>
            <a:r>
              <a:rPr lang="en-US" altLang="zh-CN" sz="2800" dirty="0" smtClean="0"/>
              <a:t>By </a:t>
            </a:r>
            <a:r>
              <a:rPr lang="en-US" altLang="zh-CN" sz="2800" dirty="0" err="1"/>
              <a:t>Z</a:t>
            </a:r>
            <a:r>
              <a:rPr lang="en-US" altLang="zh-CN" sz="2800" dirty="0" err="1" smtClean="0"/>
              <a:t>higang</a:t>
            </a:r>
            <a:r>
              <a:rPr lang="zh-CN" altLang="en-US" sz="2800" dirty="0" smtClean="0"/>
              <a:t>）</a:t>
            </a:r>
            <a:endParaRPr lang="zh-CN" alt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231" y="1124744"/>
            <a:ext cx="3497758" cy="1380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28184" y="2204864"/>
            <a:ext cx="1748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Layer structure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25202" y="1196752"/>
            <a:ext cx="1720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From ILD TDR</a:t>
            </a:r>
            <a:endParaRPr lang="zh-CN" alt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668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5776580" y="2771636"/>
            <a:ext cx="1896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  <a:latin typeface="Comic Sans MS" pitchFamily="66" charset="0"/>
              </a:rPr>
              <a:t>2mmx5mmx5cm</a:t>
            </a:r>
            <a:endParaRPr lang="zh-CN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4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65983" y="728042"/>
            <a:ext cx="3816424" cy="3349032"/>
            <a:chOff x="394093" y="1588121"/>
            <a:chExt cx="3528392" cy="2899513"/>
          </a:xfrm>
        </p:grpSpPr>
        <p:graphicFrame>
          <p:nvGraphicFramePr>
            <p:cNvPr id="4" name="对象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79182744"/>
                </p:ext>
              </p:extLst>
            </p:nvPr>
          </p:nvGraphicFramePr>
          <p:xfrm>
            <a:off x="394093" y="1588121"/>
            <a:ext cx="3528392" cy="2532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3" name="Acrobat Document" r:id="rId3" imgW="5400498" imgH="3876660" progId="AcroExch.Document.7">
                    <p:embed/>
                  </p:oleObj>
                </mc:Choice>
                <mc:Fallback>
                  <p:oleObj name="Acrobat Document" r:id="rId3" imgW="5400498" imgH="3876660" progId="AcroExch.Document.7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94093" y="1588121"/>
                          <a:ext cx="3528392" cy="25327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矩形 2"/>
            <p:cNvSpPr/>
            <p:nvPr/>
          </p:nvSpPr>
          <p:spPr>
            <a:xfrm>
              <a:off x="683568" y="4149080"/>
              <a:ext cx="312136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latin typeface="Comic Sans MS" pitchFamily="66" charset="0"/>
                </a:rPr>
                <a:t>Energy resolution </a:t>
              </a:r>
              <a:r>
                <a:rPr lang="en-US" altLang="zh-CN" sz="1600" dirty="0" err="1">
                  <a:latin typeface="Comic Sans MS" pitchFamily="66" charset="0"/>
                </a:rPr>
                <a:t>Vs</a:t>
              </a:r>
              <a:r>
                <a:rPr lang="en-US" altLang="zh-CN" sz="1600" dirty="0">
                  <a:latin typeface="Comic Sans MS" pitchFamily="66" charset="0"/>
                </a:rPr>
                <a:t> thickness</a:t>
              </a:r>
              <a:endParaRPr lang="zh-CN" altLang="en-US" sz="1600" dirty="0">
                <a:latin typeface="Comic Sans MS" pitchFamily="66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3528" y="4039472"/>
                <a:ext cx="4392488" cy="2250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zh-CN" sz="2000" dirty="0" smtClean="0"/>
                  <a:t>A </a:t>
                </a:r>
                <a:r>
                  <a:rPr lang="en-US" altLang="zh-CN" sz="2000" dirty="0" err="1" smtClean="0"/>
                  <a:t>SiPM</a:t>
                </a:r>
                <a:r>
                  <a:rPr lang="en-US" altLang="zh-CN" sz="2000" dirty="0" smtClean="0"/>
                  <a:t> has a saturation phenomenon due to its finite number of pixels. According to the ILD estimation considering  of </a:t>
                </a:r>
                <a:r>
                  <a:rPr lang="en-US" altLang="zh-CN" sz="2000" dirty="0" err="1" smtClean="0"/>
                  <a:t>e+e</a:t>
                </a:r>
                <a:r>
                  <a:rPr lang="en-US" altLang="zh-CN" sz="2000" dirty="0" smtClean="0"/>
                  <a:t>- </a:t>
                </a:r>
                <a:r>
                  <a:rPr lang="en-US" altLang="zh-CN" sz="2000" dirty="0" smtClean="0">
                    <a:sym typeface="Wingdings" panose="05000000000000000000" pitchFamily="2" charset="2"/>
                  </a:rPr>
                  <a:t> </a:t>
                </a:r>
                <a:r>
                  <a:rPr lang="en-US" altLang="zh-CN" sz="2000" dirty="0" err="1" smtClean="0">
                    <a:sym typeface="Wingdings" panose="05000000000000000000" pitchFamily="2" charset="2"/>
                  </a:rPr>
                  <a:t>e+e</a:t>
                </a:r>
                <a:r>
                  <a:rPr lang="en-US" altLang="zh-CN" sz="2000" dirty="0" smtClean="0">
                    <a:sym typeface="Wingdings" panose="05000000000000000000" pitchFamily="2" charset="2"/>
                  </a:rPr>
                  <a:t>- events 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/>
                            <a:sym typeface="Wingdings" panose="05000000000000000000" pitchFamily="2" charset="2"/>
                          </a:rPr>
                        </m:ctrlPr>
                      </m:radPr>
                      <m:deg/>
                      <m:e>
                        <m:r>
                          <a:rPr lang="en-US" altLang="zh-CN" sz="2000" b="0" i="1" smtClean="0">
                            <a:latin typeface="Cambria Math"/>
                            <a:sym typeface="Wingdings" panose="05000000000000000000" pitchFamily="2" charset="2"/>
                          </a:rPr>
                          <m:t>𝑠</m:t>
                        </m:r>
                      </m:e>
                    </m:rad>
                    <m:r>
                      <a:rPr lang="en-US" altLang="zh-CN" sz="2000" b="0" i="1" smtClean="0">
                        <a:latin typeface="Cambria Math"/>
                        <a:sym typeface="Wingdings" panose="05000000000000000000" pitchFamily="2" charset="2"/>
                      </a:rPr>
                      <m:t>=500 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/>
                        <a:sym typeface="Wingdings" panose="05000000000000000000" pitchFamily="2" charset="2"/>
                      </a:rPr>
                      <m:t>GeV</m:t>
                    </m:r>
                  </m:oMath>
                </a14:m>
                <a:r>
                  <a:rPr lang="en-US" altLang="zh-CN" sz="2000" dirty="0" smtClean="0">
                    <a:sym typeface="Wingdings" panose="05000000000000000000" pitchFamily="2" charset="2"/>
                  </a:rPr>
                  <a:t> , 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15000-18000</a:t>
                </a:r>
                <a:r>
                  <a:rPr lang="en-US" altLang="zh-CN" sz="2000" dirty="0" smtClean="0">
                    <a:sym typeface="Wingdings" panose="05000000000000000000" pitchFamily="2" charset="2"/>
                  </a:rPr>
                  <a:t> pixel </a:t>
                </a:r>
                <a:r>
                  <a:rPr lang="en-US" altLang="zh-CN" sz="2000" dirty="0" err="1" smtClean="0">
                    <a:sym typeface="Wingdings" panose="05000000000000000000" pitchFamily="2" charset="2"/>
                  </a:rPr>
                  <a:t>SiPM</a:t>
                </a:r>
                <a:r>
                  <a:rPr lang="en-US" altLang="zh-CN" sz="2000" dirty="0" smtClean="0">
                    <a:sym typeface="Wingdings" panose="05000000000000000000" pitchFamily="2" charset="2"/>
                  </a:rPr>
                  <a:t> is needed. What about CEPC </a:t>
                </a:r>
                <a:r>
                  <a:rPr lang="en-US" altLang="zh-CN" sz="2000" dirty="0" err="1" smtClean="0">
                    <a:sym typeface="Wingdings" panose="05000000000000000000" pitchFamily="2" charset="2"/>
                  </a:rPr>
                  <a:t>ScEcal</a:t>
                </a:r>
                <a:r>
                  <a:rPr lang="en-US" altLang="zh-CN" sz="2000" dirty="0" smtClean="0">
                    <a:sym typeface="Wingdings" panose="05000000000000000000" pitchFamily="2" charset="2"/>
                  </a:rPr>
                  <a:t>?  10000 pixel?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039472"/>
                <a:ext cx="4392488" cy="2250103"/>
              </a:xfrm>
              <a:prstGeom prst="rect">
                <a:avLst/>
              </a:prstGeom>
              <a:blipFill rotWithShape="0">
                <a:blip r:embed="rId5"/>
                <a:stretch>
                  <a:fillRect l="-1387" t="-1626" r="-1387" b="-37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组合 7"/>
          <p:cNvGrpSpPr/>
          <p:nvPr/>
        </p:nvGrpSpPr>
        <p:grpSpPr>
          <a:xfrm>
            <a:off x="4788024" y="3789040"/>
            <a:ext cx="3805411" cy="2793504"/>
            <a:chOff x="2051720" y="1728268"/>
            <a:chExt cx="5162550" cy="3657600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1728268"/>
              <a:ext cx="5162550" cy="365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矩形 9"/>
            <p:cNvSpPr/>
            <p:nvPr/>
          </p:nvSpPr>
          <p:spPr>
            <a:xfrm>
              <a:off x="3131840" y="2780928"/>
              <a:ext cx="21387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latin typeface="Comic Sans MS" pitchFamily="66" charset="0"/>
                </a:rPr>
                <a:t>Linearity of </a:t>
              </a:r>
              <a:r>
                <a:rPr lang="en-US" altLang="zh-CN" dirty="0" err="1">
                  <a:latin typeface="Comic Sans MS" pitchFamily="66" charset="0"/>
                </a:rPr>
                <a:t>SiPM</a:t>
              </a:r>
              <a:r>
                <a:rPr lang="en-US" altLang="zh-CN" dirty="0">
                  <a:latin typeface="Comic Sans MS" pitchFamily="66" charset="0"/>
                </a:rPr>
                <a:t> </a:t>
              </a:r>
              <a:endParaRPr lang="zh-CN" altLang="en-US" dirty="0">
                <a:latin typeface="Comic Sans MS" pitchFamily="66" charset="0"/>
              </a:endParaRPr>
            </a:p>
          </p:txBody>
        </p:sp>
      </p:grp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4024006" y="765956"/>
            <a:ext cx="48684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n-US" altLang="zh-CN" sz="2800" dirty="0" smtClean="0"/>
              <a:t>25 layers is an optimized option for CEPC energy, it is a balance between performance and cost. </a:t>
            </a:r>
            <a:endParaRPr lang="zh-CN" altLang="en-US" sz="2800" dirty="0"/>
          </a:p>
        </p:txBody>
      </p:sp>
      <p:sp>
        <p:nvSpPr>
          <p:cNvPr id="2" name="文本框 1"/>
          <p:cNvSpPr txBox="1"/>
          <p:nvPr/>
        </p:nvSpPr>
        <p:spPr>
          <a:xfrm>
            <a:off x="1495594" y="581290"/>
            <a:ext cx="2024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</a:rPr>
              <a:t>Simulation result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770587" y="2427130"/>
            <a:ext cx="19607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b="1" dirty="0"/>
              <a:t> </a:t>
            </a:r>
            <a:r>
              <a:rPr lang="en-US" altLang="zh-CN" b="1" dirty="0"/>
              <a:t>σ</a:t>
            </a:r>
            <a:r>
              <a:rPr lang="en-US" altLang="zh-CN" b="1" dirty="0" smtClean="0"/>
              <a:t>/E </a:t>
            </a:r>
            <a:r>
              <a:rPr lang="en-US" altLang="zh-CN" b="1" dirty="0"/>
              <a:t>of </a:t>
            </a:r>
            <a:r>
              <a:rPr lang="en-US" altLang="zh-CN" b="1" dirty="0" smtClean="0"/>
              <a:t>e</a:t>
            </a:r>
            <a:r>
              <a:rPr lang="en-US" altLang="zh-CN" b="1" baseline="30000" dirty="0" smtClean="0"/>
              <a:t>-</a:t>
            </a:r>
            <a:r>
              <a:rPr lang="en-US" altLang="zh-CN" b="1" dirty="0" smtClean="0"/>
              <a:t> energy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77962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工作\CEPC\CEPC\MPPC调研\MPPC测试\新建文件夹\B-1.BMP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63" y="1340768"/>
            <a:ext cx="268829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工作\CEPC\CEPC\MPPC调研\MPPC测试\新建文件夹\B-2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428891"/>
            <a:ext cx="2736304" cy="20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工作\CEPC\CEPC\MPPC调研\MPPC测试\新建文件夹\H-1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543" y="1268760"/>
            <a:ext cx="278431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D:\工作\CEPC\CEPC\MPPC调研\MPPC测试\新建文件夹\H-2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542" y="3457828"/>
            <a:ext cx="2808312" cy="210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5684965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BNU </a:t>
            </a:r>
            <a:r>
              <a:rPr lang="en-US" altLang="zh-CN" b="1" dirty="0" err="1" smtClean="0"/>
              <a:t>SiPM</a:t>
            </a:r>
            <a:r>
              <a:rPr lang="en-US" altLang="zh-CN" b="1" dirty="0" smtClean="0"/>
              <a:t>: 1mm*1mm                                           Hamamatsu MPPC:  1mm*1mm</a:t>
            </a:r>
          </a:p>
          <a:p>
            <a:r>
              <a:rPr lang="en-US" altLang="zh-CN" b="1" dirty="0" smtClean="0"/>
              <a:t>Pixel size:</a:t>
            </a:r>
            <a:r>
              <a:rPr lang="zh-CN" altLang="en-US" b="1" dirty="0" smtClean="0"/>
              <a:t>　</a:t>
            </a:r>
            <a:r>
              <a:rPr lang="en-US" altLang="zh-CN" b="1" dirty="0" smtClean="0"/>
              <a:t>10um*10um                                         Pixel size:     100um*100um</a:t>
            </a:r>
          </a:p>
          <a:p>
            <a:r>
              <a:rPr lang="en-US" altLang="zh-CN" b="1" dirty="0" smtClean="0"/>
              <a:t>10000 pixel                                                                 100 pixel</a:t>
            </a:r>
          </a:p>
        </p:txBody>
      </p:sp>
      <p:sp>
        <p:nvSpPr>
          <p:cNvPr id="4" name="矩形 3"/>
          <p:cNvSpPr/>
          <p:nvPr/>
        </p:nvSpPr>
        <p:spPr>
          <a:xfrm>
            <a:off x="1547663" y="332656"/>
            <a:ext cx="64652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Comic Sans MS" pitchFamily="66" charset="0"/>
              </a:rPr>
              <a:t>BNU </a:t>
            </a:r>
            <a:r>
              <a:rPr lang="en-US" altLang="zh-CN" sz="3200" dirty="0" err="1">
                <a:latin typeface="Comic Sans MS" pitchFamily="66" charset="0"/>
              </a:rPr>
              <a:t>SiPM</a:t>
            </a:r>
            <a:r>
              <a:rPr lang="en-US" altLang="zh-CN" sz="3200" dirty="0">
                <a:latin typeface="Comic Sans MS" pitchFamily="66" charset="0"/>
              </a:rPr>
              <a:t>  </a:t>
            </a:r>
            <a:r>
              <a:rPr lang="en-US" altLang="zh-CN" sz="3200" dirty="0" err="1">
                <a:latin typeface="Comic Sans MS" pitchFamily="66" charset="0"/>
              </a:rPr>
              <a:t>Vs</a:t>
            </a:r>
            <a:r>
              <a:rPr lang="en-US" altLang="zh-CN" sz="3200" dirty="0">
                <a:latin typeface="Comic Sans MS" pitchFamily="66" charset="0"/>
              </a:rPr>
              <a:t> Hamamatsu MPPC</a:t>
            </a:r>
            <a:endParaRPr lang="zh-CN" altLang="en-US" sz="32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1760" y="827420"/>
            <a:ext cx="3672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BNU is Beijing Normal University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331640" y="1506850"/>
            <a:ext cx="1370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Comic Sans MS" pitchFamily="66" charset="0"/>
              </a:rPr>
              <a:t>BNU </a:t>
            </a:r>
            <a:r>
              <a:rPr lang="en-US" altLang="zh-CN" dirty="0" err="1">
                <a:solidFill>
                  <a:srgbClr val="FF0000"/>
                </a:solidFill>
                <a:latin typeface="Comic Sans MS" pitchFamily="66" charset="0"/>
              </a:rPr>
              <a:t>SiPM</a:t>
            </a:r>
            <a:r>
              <a:rPr lang="en-US" altLang="zh-CN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732240" y="1588379"/>
            <a:ext cx="768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  <a:latin typeface="Comic Sans MS" pitchFamily="66" charset="0"/>
              </a:rPr>
              <a:t>MPPC</a:t>
            </a:r>
            <a:endParaRPr lang="zh-CN" altLang="en-US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95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7"/>
            <a:ext cx="3960440" cy="1900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03848" y="1773396"/>
            <a:ext cx="792088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600" dirty="0" smtClean="0"/>
              <a:t>ADC</a:t>
            </a:r>
            <a:endParaRPr lang="zh-CN" altLang="en-US" sz="600" dirty="0"/>
          </a:p>
        </p:txBody>
      </p:sp>
      <p:sp>
        <p:nvSpPr>
          <p:cNvPr id="7" name="TextBox 6"/>
          <p:cNvSpPr txBox="1"/>
          <p:nvPr/>
        </p:nvSpPr>
        <p:spPr>
          <a:xfrm>
            <a:off x="4632141" y="1129968"/>
            <a:ext cx="43323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Temperature: 25 </a:t>
            </a:r>
            <a:r>
              <a:rPr lang="en-US" altLang="zh-CN" sz="2400" baseline="30000" dirty="0" smtClean="0"/>
              <a:t>0</a:t>
            </a:r>
            <a:r>
              <a:rPr lang="en-US" altLang="zh-CN" sz="2400" dirty="0" smtClean="0"/>
              <a:t>C, </a:t>
            </a:r>
          </a:p>
          <a:p>
            <a:r>
              <a:rPr lang="en-US" altLang="zh-CN" sz="2400" dirty="0" smtClean="0"/>
              <a:t>Humidity:   30%,</a:t>
            </a:r>
          </a:p>
          <a:p>
            <a:r>
              <a:rPr lang="en-US" altLang="zh-CN" sz="2400" dirty="0" smtClean="0"/>
              <a:t>Voltage: </a:t>
            </a:r>
          </a:p>
          <a:p>
            <a:r>
              <a:rPr lang="en-US" altLang="zh-CN" sz="2400" dirty="0" smtClean="0"/>
              <a:t>BNU </a:t>
            </a:r>
            <a:r>
              <a:rPr lang="en-US" altLang="zh-CN" sz="2400" dirty="0" err="1" smtClean="0"/>
              <a:t>SiPM</a:t>
            </a:r>
            <a:r>
              <a:rPr lang="en-US" altLang="zh-CN" sz="2400" dirty="0" smtClean="0"/>
              <a:t>: 27.5V</a:t>
            </a:r>
          </a:p>
          <a:p>
            <a:r>
              <a:rPr lang="en-US" altLang="zh-CN" sz="2400" dirty="0" smtClean="0"/>
              <a:t>Hamamatsu MPPC:  71.5V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81662" y="5879013"/>
            <a:ext cx="2869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smtClean="0"/>
              <a:t>Gain: 7.8×10</a:t>
            </a:r>
            <a:r>
              <a:rPr lang="en-US" altLang="zh-CN" b="1" baseline="30000"/>
              <a:t>4</a:t>
            </a:r>
            <a:endParaRPr lang="en-US" altLang="zh-CN" b="1" baseline="30000" dirty="0" smtClean="0"/>
          </a:p>
          <a:p>
            <a:r>
              <a:rPr lang="en-US" altLang="zh-CN" b="1" dirty="0" smtClean="0"/>
              <a:t>~2×10</a:t>
            </a:r>
            <a:r>
              <a:rPr lang="en-US" altLang="zh-CN" b="1" baseline="30000" dirty="0" smtClean="0"/>
              <a:t>5</a:t>
            </a:r>
            <a:r>
              <a:rPr lang="en-US" altLang="zh-CN" b="1" dirty="0" smtClean="0"/>
              <a:t>(BNU report)</a:t>
            </a:r>
            <a:endParaRPr lang="en-US" altLang="zh-CN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5663135" y="5879013"/>
            <a:ext cx="1861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Gain: 2.2×10</a:t>
            </a:r>
            <a:r>
              <a:rPr lang="en-US" altLang="zh-CN" b="1" baseline="30000" dirty="0"/>
              <a:t>6</a:t>
            </a:r>
            <a:r>
              <a:rPr lang="zh-CN" altLang="en-US" b="1" baseline="30000" dirty="0" smtClean="0"/>
              <a:t>　</a:t>
            </a:r>
            <a:endParaRPr lang="zh-CN" altLang="en-US" b="1" baseline="30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73" y="3356992"/>
            <a:ext cx="6680459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2069580" y="302748"/>
            <a:ext cx="5125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Comic Sans MS" pitchFamily="66" charset="0"/>
              </a:rPr>
              <a:t>Pulse height spectrum distribution</a:t>
            </a:r>
            <a:endParaRPr lang="zh-CN" altLang="en-US" sz="2400" dirty="0">
              <a:latin typeface="Comic Sans MS" pitchFamily="66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530018" y="3645024"/>
            <a:ext cx="1066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C00000"/>
                </a:solidFill>
              </a:rPr>
              <a:t>MPPC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7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185738" y="4762"/>
            <a:ext cx="9515475" cy="6848475"/>
            <a:chOff x="-185738" y="4762"/>
            <a:chExt cx="9515475" cy="6848475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85738" y="4762"/>
              <a:ext cx="9515475" cy="6848475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3347864" y="3429000"/>
              <a:ext cx="5760640" cy="5040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236296" y="558924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From CALICE</a:t>
            </a:r>
            <a:endParaRPr lang="zh-CN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668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051720" y="179929"/>
            <a:ext cx="630974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3200" dirty="0" smtClean="0"/>
              <a:t>The progress of THGEM-DHCAL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72724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主管人员">
  <a:themeElements>
    <a:clrScheme name="主管人员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主管人员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主管人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1762</TotalTime>
  <Words>1427</Words>
  <Application>Microsoft Office PowerPoint</Application>
  <PresentationFormat>全屏显示(4:3)</PresentationFormat>
  <Paragraphs>274</Paragraphs>
  <Slides>30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8" baseType="lpstr">
      <vt:lpstr>Arial Unicode MS</vt:lpstr>
      <vt:lpstr>Century Gothic</vt:lpstr>
      <vt:lpstr>黑体</vt:lpstr>
      <vt:lpstr>宋体</vt:lpstr>
      <vt:lpstr>微软雅黑</vt:lpstr>
      <vt:lpstr>幼圆</vt:lpstr>
      <vt:lpstr>Arial</vt:lpstr>
      <vt:lpstr>Calibri</vt:lpstr>
      <vt:lpstr>Cambria Math</vt:lpstr>
      <vt:lpstr>Comic Sans MS</vt:lpstr>
      <vt:lpstr>Courier New</vt:lpstr>
      <vt:lpstr>Palatino Linotype</vt:lpstr>
      <vt:lpstr>Tahoma</vt:lpstr>
      <vt:lpstr>Times New Roman</vt:lpstr>
      <vt:lpstr>Tw Cen MT</vt:lpstr>
      <vt:lpstr>Wingdings</vt:lpstr>
      <vt:lpstr>主管人员</vt:lpstr>
      <vt:lpstr>Acrobat Document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Yubx</dc:creator>
  <cp:lastModifiedBy>emc</cp:lastModifiedBy>
  <cp:revision>278</cp:revision>
  <dcterms:created xsi:type="dcterms:W3CDTF">2014-08-28T03:10:00Z</dcterms:created>
  <dcterms:modified xsi:type="dcterms:W3CDTF">2014-09-12T04:49:17Z</dcterms:modified>
</cp:coreProperties>
</file>